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9"/>
  </p:notesMasterIdLst>
  <p:sldIdLst>
    <p:sldId id="421" r:id="rId5"/>
    <p:sldId id="420" r:id="rId6"/>
    <p:sldId id="373" r:id="rId7"/>
    <p:sldId id="423" r:id="rId8"/>
    <p:sldId id="426" r:id="rId9"/>
    <p:sldId id="427" r:id="rId10"/>
    <p:sldId id="425" r:id="rId11"/>
    <p:sldId id="429" r:id="rId12"/>
    <p:sldId id="428" r:id="rId13"/>
    <p:sldId id="419" r:id="rId14"/>
    <p:sldId id="422" r:id="rId15"/>
    <p:sldId id="416" r:id="rId16"/>
    <p:sldId id="417" r:id="rId17"/>
    <p:sldId id="41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34E"/>
    <a:srgbClr val="668C6D"/>
    <a:srgbClr val="E0ECE3"/>
    <a:srgbClr val="800000"/>
    <a:srgbClr val="006600"/>
    <a:srgbClr val="00CA7D"/>
    <a:srgbClr val="00A82C"/>
    <a:srgbClr val="00881A"/>
    <a:srgbClr val="2E9A71"/>
    <a:srgbClr val="228C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2" autoAdjust="0"/>
    <p:restoredTop sz="94650"/>
  </p:normalViewPr>
  <p:slideViewPr>
    <p:cSldViewPr snapToGrid="0" snapToObjects="1">
      <p:cViewPr varScale="1">
        <p:scale>
          <a:sx n="124" d="100"/>
          <a:sy n="124" d="100"/>
        </p:scale>
        <p:origin x="972" y="108"/>
      </p:cViewPr>
      <p:guideLst>
        <p:guide orient="horz" pos="2273"/>
        <p:guide pos="2880"/>
      </p:guideLst>
    </p:cSldViewPr>
  </p:slideViewPr>
  <p:notesTextViewPr>
    <p:cViewPr>
      <p:scale>
        <a:sx n="100" d="100"/>
        <a:sy n="100" d="100"/>
      </p:scale>
      <p:origin x="0" y="0"/>
    </p:cViewPr>
  </p:notesTextViewPr>
  <p:sorterViewPr>
    <p:cViewPr>
      <p:scale>
        <a:sx n="66" d="100"/>
        <a:sy n="66" d="100"/>
      </p:scale>
      <p:origin x="0" y="9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0051AC-2DBE-4703-9F4C-5356EF8D8663}" type="datetimeFigureOut">
              <a:rPr lang="fr-CH" smtClean="0"/>
              <a:t>17.08.2017</a:t>
            </a:fld>
            <a:endParaRPr lang="fr-CH"/>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D14A73-B9A0-4385-9E9A-34FD13BABFAA}" type="slidenum">
              <a:rPr lang="fr-CH" smtClean="0"/>
              <a:t>‹#›</a:t>
            </a:fld>
            <a:endParaRPr lang="fr-CH"/>
          </a:p>
        </p:txBody>
      </p:sp>
    </p:spTree>
    <p:extLst>
      <p:ext uri="{BB962C8B-B14F-4D97-AF65-F5344CB8AC3E}">
        <p14:creationId xmlns:p14="http://schemas.microsoft.com/office/powerpoint/2010/main" val="1089213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14A73-B9A0-4385-9E9A-34FD13BABFAA}" type="slidenum">
              <a:rPr lang="fr-CH" smtClean="0"/>
              <a:t>2</a:t>
            </a:fld>
            <a:endParaRPr lang="fr-CH"/>
          </a:p>
        </p:txBody>
      </p:sp>
    </p:spTree>
    <p:extLst>
      <p:ext uri="{BB962C8B-B14F-4D97-AF65-F5344CB8AC3E}">
        <p14:creationId xmlns:p14="http://schemas.microsoft.com/office/powerpoint/2010/main" val="145515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14A73-B9A0-4385-9E9A-34FD13BABFAA}" type="slidenum">
              <a:rPr lang="fr-CH" smtClean="0"/>
              <a:t>10</a:t>
            </a:fld>
            <a:endParaRPr lang="fr-CH"/>
          </a:p>
        </p:txBody>
      </p:sp>
    </p:spTree>
    <p:extLst>
      <p:ext uri="{BB962C8B-B14F-4D97-AF65-F5344CB8AC3E}">
        <p14:creationId xmlns:p14="http://schemas.microsoft.com/office/powerpoint/2010/main" val="2580681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14A73-B9A0-4385-9E9A-34FD13BABFAA}" type="slidenum">
              <a:rPr lang="fr-CH" smtClean="0"/>
              <a:t>13</a:t>
            </a:fld>
            <a:endParaRPr lang="fr-CH"/>
          </a:p>
        </p:txBody>
      </p:sp>
    </p:spTree>
    <p:extLst>
      <p:ext uri="{BB962C8B-B14F-4D97-AF65-F5344CB8AC3E}">
        <p14:creationId xmlns:p14="http://schemas.microsoft.com/office/powerpoint/2010/main" val="3587561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18716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5674F-5D1D-DF4A-BD0C-FAFA55E0CC92}" type="datetime1">
              <a:rPr lang="en-US" smtClean="0"/>
              <a:t>8/17/2017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BC1817-E79D-5647-A891-8DA32371C1C2}" type="datetime1">
              <a:rPr lang="en-US" smtClean="0"/>
              <a:t>8/17/2017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4133" y="1065981"/>
            <a:ext cx="7455734" cy="4726039"/>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9994" y="653844"/>
            <a:ext cx="8264013" cy="5238391"/>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409950" y="2692400"/>
            <a:ext cx="2324100" cy="1473200"/>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481" y="839524"/>
            <a:ext cx="2527854" cy="1602356"/>
          </a:xfrm>
          <a:prstGeom prst="rect">
            <a:avLst/>
          </a:prstGeom>
        </p:spPr>
      </p:pic>
      <p:sp>
        <p:nvSpPr>
          <p:cNvPr id="8" name="TextBox 7"/>
          <p:cNvSpPr txBox="1"/>
          <p:nvPr userDrawn="1"/>
        </p:nvSpPr>
        <p:spPr>
          <a:xfrm>
            <a:off x="2064913" y="6196679"/>
            <a:ext cx="5011427" cy="646331"/>
          </a:xfrm>
          <a:prstGeom prst="rect">
            <a:avLst/>
          </a:prstGeom>
          <a:noFill/>
        </p:spPr>
        <p:txBody>
          <a:bodyPr wrap="square" rtlCol="0">
            <a:spAutoFit/>
          </a:bodyPr>
          <a:lstStyle/>
          <a:p>
            <a:pPr algn="just"/>
            <a:r>
              <a:rPr lang="en-GB" sz="900" i="1" dirty="0">
                <a:solidFill>
                  <a:schemeClr val="bg1"/>
                </a:solidFill>
              </a:rPr>
              <a:t>​The European </a:t>
            </a:r>
            <a:r>
              <a:rPr lang="en-GB" sz="900" i="1" dirty="0" smtClean="0">
                <a:solidFill>
                  <a:schemeClr val="bg1"/>
                </a:solidFill>
              </a:rPr>
              <a:t>Advanced</a:t>
            </a:r>
            <a:r>
              <a:rPr lang="en-GB" sz="900" i="1" baseline="0" dirty="0" smtClean="0">
                <a:solidFill>
                  <a:schemeClr val="bg1"/>
                </a:solidFill>
              </a:rPr>
              <a:t> Superconductivity Innovation and Training</a:t>
            </a:r>
            <a:r>
              <a:rPr lang="en-GB" sz="900" i="1" dirty="0" smtClean="0">
                <a:solidFill>
                  <a:schemeClr val="bg1"/>
                </a:solidFill>
              </a:rPr>
              <a:t> (</a:t>
            </a:r>
            <a:r>
              <a:rPr lang="en-GB" sz="900" i="1" dirty="0" err="1" smtClean="0">
                <a:solidFill>
                  <a:schemeClr val="bg1"/>
                </a:solidFill>
              </a:rPr>
              <a:t>EASITrain</a:t>
            </a:r>
            <a:r>
              <a:rPr lang="en-GB" sz="900" i="1" dirty="0" smtClean="0">
                <a:solidFill>
                  <a:schemeClr val="bg1"/>
                </a:solidFill>
              </a:rPr>
              <a:t>) </a:t>
            </a:r>
            <a:r>
              <a:rPr lang="en-GB" sz="900" i="1" dirty="0">
                <a:solidFill>
                  <a:schemeClr val="bg1"/>
                </a:solidFill>
              </a:rPr>
              <a:t>project </a:t>
            </a:r>
            <a:r>
              <a:rPr lang="en-GB" sz="900" i="1" dirty="0" smtClean="0">
                <a:solidFill>
                  <a:schemeClr val="bg1"/>
                </a:solidFill>
              </a:rPr>
              <a:t>receives </a:t>
            </a:r>
            <a:r>
              <a:rPr lang="en-GB" sz="900" i="1" dirty="0">
                <a:solidFill>
                  <a:schemeClr val="bg1"/>
                </a:solidFill>
              </a:rPr>
              <a:t>funding from the European Union's Horizon 2020 research and innovation programme under grant No </a:t>
            </a:r>
            <a:r>
              <a:rPr lang="en-GB" sz="900" i="1" dirty="0" smtClean="0">
                <a:solidFill>
                  <a:schemeClr val="bg1"/>
                </a:solidFill>
              </a:rPr>
              <a:t>764879. </a:t>
            </a:r>
            <a:r>
              <a:rPr lang="en-GB" sz="900" i="1" dirty="0">
                <a:solidFill>
                  <a:schemeClr val="bg1"/>
                </a:solidFill>
              </a:rPr>
              <a:t>The information herein only reflects the views of its authors and the European Commission is not responsible for any use that may be made of the information.</a:t>
            </a:r>
            <a:endParaRPr lang="en-US" sz="900" i="1" dirty="0">
              <a:solidFill>
                <a:schemeClr val="bg1"/>
              </a:solidFill>
            </a:endParaRP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602128" y="5399788"/>
            <a:ext cx="1541872" cy="1070584"/>
          </a:xfrm>
          <a:prstGeom prst="rect">
            <a:avLst/>
          </a:prstGeom>
        </p:spPr>
      </p:pic>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180000" indent="-180000" defTabSz="720000">
              <a:spcBef>
                <a:spcPts val="600"/>
              </a:spcBef>
              <a:defRPr/>
            </a:lvl1pPr>
            <a:lvl2pPr marL="648000" indent="-180000">
              <a:defRPr/>
            </a:lvl2pPr>
            <a:lvl3pPr indent="-180000">
              <a:defRPr/>
            </a:lvl3pPr>
            <a:lvl4pPr indent="-180000">
              <a:defRPr/>
            </a:lvl4pPr>
            <a:lvl5pPr indent="-18000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4E7A16-B264-0247-BBBA-A6284BC18F80}" type="datetime1">
              <a:rPr lang="en-US" smtClean="0"/>
              <a:t>8/17/2017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694006"/>
          </a:xfrm>
        </p:spPr>
        <p:txBody>
          <a:bodyPr/>
          <a:lstStyle/>
          <a:p>
            <a:r>
              <a:rPr kumimoji="0" lang="en-US" dirty="0" smtClean="0"/>
              <a:t>Click to edit Master title</a:t>
            </a:r>
            <a:endParaRPr kumimoji="0" lang="en-US" dirty="0"/>
          </a:p>
        </p:txBody>
      </p:sp>
      <p:sp>
        <p:nvSpPr>
          <p:cNvPr id="3" name="Espace réservé du contenu 2"/>
          <p:cNvSpPr>
            <a:spLocks noGrp="1"/>
          </p:cNvSpPr>
          <p:nvPr>
            <p:ph sz="half" idx="1"/>
          </p:nvPr>
        </p:nvSpPr>
        <p:spPr>
          <a:xfrm>
            <a:off x="457200" y="1239864"/>
            <a:ext cx="4287864" cy="471072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39864"/>
            <a:ext cx="4287864" cy="4710722"/>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5980B5-1E4F-E24D-B593-652F12D5D264}" type="datetime1">
              <a:rPr lang="en-US" smtClean="0"/>
              <a:t>8/17/2017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5B8C0C-3933-1D44-8C1A-A26FAA14C3FD}" type="datetime1">
              <a:rPr lang="en-US" smtClean="0"/>
              <a:t>8/17/2017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6ADDA-5723-D242-BA1B-65F844DED2D4}" type="datetime1">
              <a:rPr lang="en-US" smtClean="0"/>
              <a:t>8/17/2017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EASITrain-YYMMDDHHMM-ABC</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680908"/>
          </a:xfrm>
          <a:prstGeom prst="rect">
            <a:avLst/>
          </a:prstGeom>
        </p:spPr>
        <p:txBody>
          <a:bodyPr vert="horz" lIns="45720" rIns="45720" anchor="ctr">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rotWithShape="1">
          <a:blip r:embed="rId14" cstate="email">
            <a:extLst>
              <a:ext uri="{28A0092B-C50C-407E-A947-70E740481C1C}">
                <a14:useLocalDpi xmlns:a14="http://schemas.microsoft.com/office/drawing/2010/main" val="0"/>
              </a:ext>
            </a:extLst>
          </a:blip>
          <a:srcRect l="7950"/>
          <a:stretch/>
        </p:blipFill>
        <p:spPr>
          <a:xfrm>
            <a:off x="-7749" y="6157663"/>
            <a:ext cx="9151749"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FEDB0A-81E4-AA49-9046-06D03644A303}" type="datetime1">
              <a:rPr lang="en-US" noProof="0" smtClean="0"/>
              <a:t>8/17/2017</a:t>
            </a:fld>
            <a:endParaRPr lang="en-GB" noProof="0"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smtClean="0"/>
              <a:t>EASITrain-YYMMDDHHMM-ABC</a:t>
            </a:r>
            <a:endParaRPr lang="en-GB" noProof="0"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pic>
        <p:nvPicPr>
          <p:cNvPr id="11" name="Picture 10"/>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457200" y="6241264"/>
            <a:ext cx="851897" cy="540000"/>
          </a:xfrm>
          <a:prstGeom prst="rect">
            <a:avLst/>
          </a:prstGeom>
        </p:spPr>
      </p:pic>
    </p:spTree>
  </p:cSld>
  <p:clrMap bg1="lt1" tx1="dk1" bg2="lt2" tx2="dk2" accent1="accent1" accent2="accent2" accent3="accent3" accent4="accent4" accent5="accent5" accent6="accent6" hlink="hlink" folHlink="folHlink"/>
  <p:sldLayoutIdLst>
    <p:sldLayoutId id="2147483682" r:id="rId1"/>
    <p:sldLayoutId id="2147483677" r:id="rId2"/>
    <p:sldLayoutId id="2147483678" r:id="rId3"/>
    <p:sldLayoutId id="2147483681" r:id="rId4"/>
    <p:sldLayoutId id="2147483680" r:id="rId5"/>
    <p:sldLayoutId id="2147483679" r:id="rId6"/>
    <p:sldLayoutId id="2147483664" r:id="rId7"/>
    <p:sldLayoutId id="2147483665" r:id="rId8"/>
    <p:sldLayoutId id="2147483667" r:id="rId9"/>
    <p:sldLayoutId id="2147483668" r:id="rId10"/>
    <p:sldLayoutId id="2147483669" r:id="rId11"/>
    <p:sldLayoutId id="2147483674" r:id="rId12"/>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814"/>
            <a:ext cx="8226854" cy="1304226"/>
          </a:xfrm>
        </p:spPr>
        <p:txBody>
          <a:bodyPr>
            <a:normAutofit fontScale="90000"/>
          </a:bodyPr>
          <a:lstStyle/>
          <a:p>
            <a:r>
              <a:rPr lang="en-US" dirty="0" smtClean="0"/>
              <a:t>Executive Coordination Committee</a:t>
            </a:r>
            <a:br>
              <a:rPr lang="en-US" dirty="0" smtClean="0"/>
            </a:br>
            <a:r>
              <a:rPr lang="en-US" dirty="0" err="1" smtClean="0"/>
              <a:t>WPx</a:t>
            </a:r>
            <a:r>
              <a:rPr lang="en-US" dirty="0" smtClean="0"/>
              <a:t> Status</a:t>
            </a:r>
            <a:endParaRPr lang="en-US" dirty="0"/>
          </a:p>
        </p:txBody>
      </p:sp>
      <p:sp>
        <p:nvSpPr>
          <p:cNvPr id="3" name="Text Placeholder 2"/>
          <p:cNvSpPr>
            <a:spLocks noGrp="1"/>
          </p:cNvSpPr>
          <p:nvPr>
            <p:ph type="body" idx="10"/>
          </p:nvPr>
        </p:nvSpPr>
        <p:spPr>
          <a:xfrm>
            <a:off x="457200" y="3924300"/>
            <a:ext cx="2743200" cy="701817"/>
          </a:xfrm>
        </p:spPr>
        <p:txBody>
          <a:bodyPr>
            <a:normAutofit lnSpcReduction="10000"/>
          </a:bodyPr>
          <a:lstStyle/>
          <a:p>
            <a:r>
              <a:rPr lang="en-US" dirty="0" smtClean="0"/>
              <a:t>FIRSTNAME LASTNAME</a:t>
            </a:r>
          </a:p>
          <a:p>
            <a:r>
              <a:rPr lang="en-US" dirty="0" smtClean="0"/>
              <a:t>CERN</a:t>
            </a:r>
          </a:p>
          <a:p>
            <a:r>
              <a:rPr lang="en-US" dirty="0" smtClean="0"/>
              <a:t>MONTH DAY, YEAR</a:t>
            </a:r>
            <a:endParaRPr lang="en-US" dirty="0"/>
          </a:p>
        </p:txBody>
      </p:sp>
    </p:spTree>
    <p:extLst>
      <p:ext uri="{BB962C8B-B14F-4D97-AF65-F5344CB8AC3E}">
        <p14:creationId xmlns:p14="http://schemas.microsoft.com/office/powerpoint/2010/main" val="1051217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Coordination Needs</a:t>
            </a:r>
            <a:endParaRPr lang="en-US" dirty="0"/>
          </a:p>
        </p:txBody>
      </p:sp>
      <p:sp>
        <p:nvSpPr>
          <p:cNvPr id="3" name="Content Placeholder 2"/>
          <p:cNvSpPr>
            <a:spLocks noGrp="1"/>
          </p:cNvSpPr>
          <p:nvPr>
            <p:ph idx="1"/>
          </p:nvPr>
        </p:nvSpPr>
        <p:spPr>
          <a:xfrm>
            <a:off x="457200" y="902096"/>
            <a:ext cx="8455794" cy="5306199"/>
          </a:xfrm>
        </p:spPr>
        <p:txBody>
          <a:bodyPr>
            <a:normAutofit/>
          </a:bodyPr>
          <a:lstStyle/>
          <a:p>
            <a:pPr>
              <a:lnSpc>
                <a:spcPct val="120000"/>
              </a:lnSpc>
            </a:pPr>
            <a:r>
              <a:rPr lang="en-GB" b="1" dirty="0" smtClean="0"/>
              <a:t>Items (technical, resources, schedule) that need to be aligned with other WPs or with work units outside </a:t>
            </a:r>
            <a:r>
              <a:rPr lang="en-GB" b="1" dirty="0" err="1" smtClean="0"/>
              <a:t>EASITrain</a:t>
            </a:r>
            <a:r>
              <a:rPr lang="en-GB" b="1" dirty="0" smtClean="0"/>
              <a:t> </a:t>
            </a:r>
            <a:r>
              <a:rPr lang="en-GB" dirty="0" smtClean="0"/>
              <a:t>(e.g. FCC, </a:t>
            </a:r>
            <a:r>
              <a:rPr lang="en-GB" dirty="0" err="1" smtClean="0"/>
              <a:t>EuroCirCol</a:t>
            </a:r>
            <a:r>
              <a:rPr lang="en-GB" dirty="0" smtClean="0"/>
              <a:t>, ARIES or other related projects or organisations)</a:t>
            </a:r>
          </a:p>
          <a:p>
            <a:pPr>
              <a:lnSpc>
                <a:spcPct val="120000"/>
              </a:lnSpc>
            </a:pPr>
            <a:r>
              <a:rPr lang="en-GB" b="1" dirty="0" smtClean="0"/>
              <a:t>Complementary work and projects </a:t>
            </a:r>
            <a:r>
              <a:rPr lang="en-GB" dirty="0" smtClean="0"/>
              <a:t>that need to be set up in order to achieve the project objectives (e.g. test-stands, material contracts and shipments)</a:t>
            </a:r>
            <a:endParaRPr lang="en-US" dirty="0"/>
          </a:p>
        </p:txBody>
      </p:sp>
      <p:sp>
        <p:nvSpPr>
          <p:cNvPr id="4" name="Date Placeholder 3"/>
          <p:cNvSpPr>
            <a:spLocks noGrp="1"/>
          </p:cNvSpPr>
          <p:nvPr>
            <p:ph type="dt" sz="half" idx="2"/>
          </p:nvPr>
        </p:nvSpPr>
        <p:spPr/>
        <p:txBody>
          <a:bodyPr/>
          <a:lstStyle/>
          <a:p>
            <a:fld id="{2FBDFD80-B1FF-9542-89B3-C5D1F1A0137F}"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362483693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Hiring Plan</a:t>
            </a:r>
            <a:endParaRPr lang="en-US" dirty="0"/>
          </a:p>
        </p:txBody>
      </p:sp>
      <p:sp>
        <p:nvSpPr>
          <p:cNvPr id="3" name="Content Placeholder 2"/>
          <p:cNvSpPr>
            <a:spLocks noGrp="1"/>
          </p:cNvSpPr>
          <p:nvPr>
            <p:ph idx="1"/>
          </p:nvPr>
        </p:nvSpPr>
        <p:spPr/>
        <p:txBody>
          <a:bodyPr/>
          <a:lstStyle/>
          <a:p>
            <a:r>
              <a:rPr lang="en-US" dirty="0" smtClean="0"/>
              <a:t>Preferred candidates</a:t>
            </a:r>
          </a:p>
          <a:p>
            <a:r>
              <a:rPr lang="en-US" dirty="0" smtClean="0"/>
              <a:t>Support needs</a:t>
            </a:r>
          </a:p>
          <a:p>
            <a:r>
              <a:rPr lang="en-US" dirty="0" smtClean="0"/>
              <a:t>Planned employment contract starting date</a:t>
            </a:r>
          </a:p>
          <a:p>
            <a:r>
              <a:rPr lang="en-US" dirty="0" smtClean="0"/>
              <a:t>ESR project supervisor</a:t>
            </a:r>
          </a:p>
          <a:p>
            <a:r>
              <a:rPr lang="en-US" dirty="0" smtClean="0"/>
              <a:t>ESR home university for doctoral studies</a:t>
            </a:r>
          </a:p>
          <a:p>
            <a:r>
              <a:rPr lang="en-US" dirty="0" smtClean="0"/>
              <a:t>ESR doctoral supervisor</a:t>
            </a:r>
          </a:p>
          <a:p>
            <a:r>
              <a:rPr lang="en-US" dirty="0" smtClean="0"/>
              <a:t>Doctoral study </a:t>
            </a:r>
            <a:r>
              <a:rPr lang="en-US" dirty="0" err="1" smtClean="0"/>
              <a:t>enrollement</a:t>
            </a:r>
            <a:r>
              <a:rPr lang="en-US" dirty="0" smtClean="0"/>
              <a:t> plan</a:t>
            </a:r>
            <a:endParaRPr lang="en-US" dirty="0"/>
          </a:p>
        </p:txBody>
      </p:sp>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15440520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Current Work</a:t>
            </a:r>
            <a:endParaRPr lang="en-US" dirty="0"/>
          </a:p>
        </p:txBody>
      </p:sp>
      <p:sp>
        <p:nvSpPr>
          <p:cNvPr id="3" name="Content Placeholder 2"/>
          <p:cNvSpPr>
            <a:spLocks noGrp="1"/>
          </p:cNvSpPr>
          <p:nvPr>
            <p:ph idx="1"/>
          </p:nvPr>
        </p:nvSpPr>
        <p:spPr>
          <a:xfrm>
            <a:off x="457200" y="902096"/>
            <a:ext cx="8455794" cy="5306199"/>
          </a:xfrm>
        </p:spPr>
        <p:txBody>
          <a:bodyPr>
            <a:normAutofit/>
          </a:bodyPr>
          <a:lstStyle/>
          <a:p>
            <a:pPr>
              <a:lnSpc>
                <a:spcPct val="120000"/>
              </a:lnSpc>
            </a:pPr>
            <a:r>
              <a:rPr lang="en-GB" b="1" dirty="0" smtClean="0"/>
              <a:t>Brief description of current activities</a:t>
            </a:r>
            <a:endParaRPr lang="en-US" dirty="0"/>
          </a:p>
        </p:txBody>
      </p:sp>
      <p:sp>
        <p:nvSpPr>
          <p:cNvPr id="4" name="Date Placeholder 3"/>
          <p:cNvSpPr>
            <a:spLocks noGrp="1"/>
          </p:cNvSpPr>
          <p:nvPr>
            <p:ph type="dt" sz="half" idx="2"/>
          </p:nvPr>
        </p:nvSpPr>
        <p:spPr/>
        <p:txBody>
          <a:bodyPr/>
          <a:lstStyle/>
          <a:p>
            <a:fld id="{0D2DD3CE-9F4F-9D4E-8C86-8AD1A82EA796}"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65011598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Next Steps</a:t>
            </a:r>
            <a:endParaRPr lang="en-US" dirty="0"/>
          </a:p>
        </p:txBody>
      </p:sp>
      <p:sp>
        <p:nvSpPr>
          <p:cNvPr id="3" name="Content Placeholder 2"/>
          <p:cNvSpPr>
            <a:spLocks noGrp="1"/>
          </p:cNvSpPr>
          <p:nvPr>
            <p:ph idx="1"/>
          </p:nvPr>
        </p:nvSpPr>
        <p:spPr>
          <a:xfrm>
            <a:off x="457200" y="902096"/>
            <a:ext cx="8455794" cy="5306199"/>
          </a:xfrm>
        </p:spPr>
        <p:txBody>
          <a:bodyPr>
            <a:normAutofit/>
          </a:bodyPr>
          <a:lstStyle/>
          <a:p>
            <a:pPr>
              <a:lnSpc>
                <a:spcPct val="120000"/>
              </a:lnSpc>
            </a:pPr>
            <a:r>
              <a:rPr lang="en-GB" b="1" dirty="0" smtClean="0"/>
              <a:t>Item list of activities until next meeting</a:t>
            </a:r>
            <a:br>
              <a:rPr lang="en-GB" b="1" dirty="0" smtClean="0"/>
            </a:br>
            <a:r>
              <a:rPr lang="en-GB" b="1" dirty="0" smtClean="0"/>
              <a:t>(March  2018 at CERN)</a:t>
            </a:r>
            <a:endParaRPr lang="en-US" dirty="0"/>
          </a:p>
        </p:txBody>
      </p:sp>
      <p:sp>
        <p:nvSpPr>
          <p:cNvPr id="4" name="Date Placeholder 3"/>
          <p:cNvSpPr>
            <a:spLocks noGrp="1"/>
          </p:cNvSpPr>
          <p:nvPr>
            <p:ph type="dt" sz="half" idx="2"/>
          </p:nvPr>
        </p:nvSpPr>
        <p:spPr/>
        <p:txBody>
          <a:bodyPr/>
          <a:lstStyle/>
          <a:p>
            <a:fld id="{9F1C0F6E-F8F5-CA4C-B50C-432E0770EC9B}"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04476012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Showstoppers</a:t>
            </a:r>
            <a:endParaRPr lang="en-US" dirty="0"/>
          </a:p>
        </p:txBody>
      </p:sp>
      <p:sp>
        <p:nvSpPr>
          <p:cNvPr id="3" name="Content Placeholder 2"/>
          <p:cNvSpPr>
            <a:spLocks noGrp="1"/>
          </p:cNvSpPr>
          <p:nvPr>
            <p:ph idx="1"/>
          </p:nvPr>
        </p:nvSpPr>
        <p:spPr>
          <a:xfrm>
            <a:off x="457200" y="902096"/>
            <a:ext cx="8455794" cy="5306199"/>
          </a:xfrm>
        </p:spPr>
        <p:txBody>
          <a:bodyPr>
            <a:normAutofit/>
          </a:bodyPr>
          <a:lstStyle/>
          <a:p>
            <a:pPr>
              <a:lnSpc>
                <a:spcPct val="120000"/>
              </a:lnSpc>
            </a:pPr>
            <a:r>
              <a:rPr lang="en-GB" b="1" dirty="0" smtClean="0"/>
              <a:t>Any issues (technical or managerial), which need to be addressed</a:t>
            </a:r>
            <a:endParaRPr lang="en-US" dirty="0"/>
          </a:p>
        </p:txBody>
      </p:sp>
      <p:sp>
        <p:nvSpPr>
          <p:cNvPr id="4" name="Date Placeholder 3"/>
          <p:cNvSpPr>
            <a:spLocks noGrp="1"/>
          </p:cNvSpPr>
          <p:nvPr>
            <p:ph type="dt" sz="half" idx="2"/>
          </p:nvPr>
        </p:nvSpPr>
        <p:spPr/>
        <p:txBody>
          <a:bodyPr/>
          <a:lstStyle/>
          <a:p>
            <a:fld id="{8F20561E-2BE8-4747-9BD4-286DB0D346F4}"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1284936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TEMPLATE GUIDELINE</a:t>
            </a:r>
            <a:endParaRPr lang="en-US" dirty="0"/>
          </a:p>
        </p:txBody>
      </p:sp>
      <p:sp>
        <p:nvSpPr>
          <p:cNvPr id="5" name="Content Placeholder 4"/>
          <p:cNvSpPr>
            <a:spLocks noGrp="1"/>
          </p:cNvSpPr>
          <p:nvPr>
            <p:ph idx="1"/>
          </p:nvPr>
        </p:nvSpPr>
        <p:spPr>
          <a:xfrm>
            <a:off x="457200" y="914402"/>
            <a:ext cx="8226854" cy="5078626"/>
          </a:xfrm>
        </p:spPr>
        <p:txBody>
          <a:bodyPr>
            <a:normAutofit lnSpcReduction="10000"/>
          </a:bodyPr>
          <a:lstStyle/>
          <a:p>
            <a:r>
              <a:rPr lang="en-GB" sz="2000" dirty="0" smtClean="0"/>
              <a:t>In </a:t>
            </a:r>
            <a:r>
              <a:rPr lang="en-GB" sz="2000" dirty="0" err="1" smtClean="0"/>
              <a:t>Powerpoint</a:t>
            </a:r>
            <a:r>
              <a:rPr lang="en-GB" sz="2000" dirty="0" smtClean="0"/>
              <a:t>, go to INSERT -&gt; Header &amp; Footer and edit the </a:t>
            </a:r>
            <a:r>
              <a:rPr lang="en-GB" sz="2000" dirty="0"/>
              <a:t>document </a:t>
            </a:r>
            <a:r>
              <a:rPr lang="en-GB" sz="2000" dirty="0" smtClean="0"/>
              <a:t>ID </a:t>
            </a:r>
            <a:r>
              <a:rPr lang="en-GB" sz="2000" dirty="0" err="1" smtClean="0"/>
              <a:t>EASITrain</a:t>
            </a:r>
            <a:r>
              <a:rPr lang="en-GB" sz="2000" dirty="0" smtClean="0"/>
              <a:t>-YYMMDDHHMM-PPP:</a:t>
            </a:r>
          </a:p>
          <a:p>
            <a:pPr lvl="1"/>
            <a:r>
              <a:rPr lang="en-GB" sz="1800" dirty="0" smtClean="0"/>
              <a:t>YY = Year, MM = month, DD = day, HH = hour when you create the slides, MM = minute when you create the slides, ABC = short name of editor (A= 1</a:t>
            </a:r>
            <a:r>
              <a:rPr lang="en-GB" sz="1800" baseline="30000" dirty="0" smtClean="0"/>
              <a:t>st</a:t>
            </a:r>
            <a:r>
              <a:rPr lang="en-GB" sz="1800" dirty="0" smtClean="0"/>
              <a:t> letter of first name, B = 2</a:t>
            </a:r>
            <a:r>
              <a:rPr lang="en-GB" sz="1800" baseline="30000" dirty="0" smtClean="0"/>
              <a:t>nd</a:t>
            </a:r>
            <a:r>
              <a:rPr lang="en-GB" sz="1800" dirty="0" smtClean="0"/>
              <a:t> letter of last name, C = 3</a:t>
            </a:r>
            <a:r>
              <a:rPr lang="en-GB" sz="1800" baseline="30000" dirty="0" smtClean="0"/>
              <a:t>rd</a:t>
            </a:r>
            <a:r>
              <a:rPr lang="en-GB" sz="1800" dirty="0" smtClean="0"/>
              <a:t> letter of last name)</a:t>
            </a:r>
          </a:p>
          <a:p>
            <a:pPr lvl="1"/>
            <a:endParaRPr lang="en-GB" sz="1800" dirty="0"/>
          </a:p>
          <a:p>
            <a:pPr lvl="1"/>
            <a:endParaRPr lang="en-GB" sz="1800" dirty="0" smtClean="0"/>
          </a:p>
          <a:p>
            <a:pPr lvl="1"/>
            <a:endParaRPr lang="en-GB" sz="1800" dirty="0"/>
          </a:p>
          <a:p>
            <a:pPr lvl="1"/>
            <a:endParaRPr lang="en-GB" sz="1800" dirty="0" smtClean="0"/>
          </a:p>
          <a:p>
            <a:pPr lvl="1"/>
            <a:endParaRPr lang="en-GB" sz="1800" dirty="0"/>
          </a:p>
          <a:p>
            <a:r>
              <a:rPr lang="en-GB" sz="2000" dirty="0" smtClean="0"/>
              <a:t>Remove this slide!</a:t>
            </a:r>
          </a:p>
          <a:p>
            <a:r>
              <a:rPr lang="en-GB" sz="2000" dirty="0" smtClean="0"/>
              <a:t>Save the document as</a:t>
            </a:r>
            <a:br>
              <a:rPr lang="en-GB" sz="2000" dirty="0" smtClean="0"/>
            </a:br>
            <a:r>
              <a:rPr lang="en-GB" sz="1600" dirty="0" err="1" smtClean="0">
                <a:latin typeface="Courier New" panose="02070309020205020404" pitchFamily="49" charset="0"/>
                <a:cs typeface="Courier New" panose="02070309020205020404" pitchFamily="49" charset="0"/>
              </a:rPr>
              <a:t>EASITrain_</a:t>
            </a:r>
            <a:r>
              <a:rPr lang="en-GB" sz="1600" b="1" i="1" dirty="0" err="1" smtClean="0">
                <a:latin typeface="Courier New" panose="02070309020205020404" pitchFamily="49" charset="0"/>
                <a:cs typeface="Courier New" panose="02070309020205020404" pitchFamily="49" charset="0"/>
              </a:rPr>
              <a:t>YYMMDDHHMM</a:t>
            </a:r>
            <a:r>
              <a:rPr lang="en-GB" sz="1600" dirty="0" err="1" smtClean="0">
                <a:latin typeface="Courier New" panose="02070309020205020404" pitchFamily="49" charset="0"/>
                <a:cs typeface="Courier New" panose="02070309020205020404" pitchFamily="49" charset="0"/>
              </a:rPr>
              <a:t>-</a:t>
            </a:r>
            <a:r>
              <a:rPr lang="en-GB" sz="1600" b="1" i="1" dirty="0" err="1" smtClean="0">
                <a:latin typeface="Courier New" panose="02070309020205020404" pitchFamily="49" charset="0"/>
                <a:cs typeface="Courier New" panose="02070309020205020404" pitchFamily="49" charset="0"/>
              </a:rPr>
              <a:t>ABC</a:t>
            </a:r>
            <a:r>
              <a:rPr lang="en-GB" sz="1600" dirty="0" err="1" smtClean="0">
                <a:latin typeface="Courier New" panose="02070309020205020404" pitchFamily="49" charset="0"/>
                <a:cs typeface="Courier New" panose="02070309020205020404" pitchFamily="49" charset="0"/>
              </a:rPr>
              <a:t>_P</a:t>
            </a:r>
            <a:r>
              <a:rPr lang="en-GB" sz="1600" b="1" i="1" dirty="0" err="1" smtClean="0">
                <a:latin typeface="Courier New" panose="02070309020205020404" pitchFamily="49" charset="0"/>
                <a:cs typeface="Courier New" panose="02070309020205020404" pitchFamily="49" charset="0"/>
              </a:rPr>
              <a:t>x</a:t>
            </a:r>
            <a:r>
              <a:rPr lang="en-GB" sz="1600" dirty="0" err="1" smtClean="0">
                <a:latin typeface="Courier New" panose="02070309020205020404" pitchFamily="49" charset="0"/>
                <a:cs typeface="Courier New" panose="02070309020205020404" pitchFamily="49" charset="0"/>
              </a:rPr>
              <a:t>_ECC_WP</a:t>
            </a:r>
            <a:r>
              <a:rPr lang="en-GB" sz="1600" b="1" i="1" dirty="0" err="1" smtClean="0">
                <a:latin typeface="Courier New" panose="02070309020205020404" pitchFamily="49" charset="0"/>
                <a:cs typeface="Courier New" panose="02070309020205020404" pitchFamily="49" charset="0"/>
              </a:rPr>
              <a:t>y</a:t>
            </a:r>
            <a:r>
              <a:rPr lang="en-GB" sz="2000" dirty="0" smtClean="0"/>
              <a:t>,</a:t>
            </a:r>
            <a:br>
              <a:rPr lang="en-GB" sz="2000" dirty="0" smtClean="0"/>
            </a:br>
            <a:r>
              <a:rPr lang="en-GB" sz="2000" dirty="0" smtClean="0"/>
              <a:t>where x = reporting period</a:t>
            </a:r>
            <a:br>
              <a:rPr lang="en-GB" sz="2000" dirty="0" smtClean="0"/>
            </a:br>
            <a:r>
              <a:rPr lang="en-GB" sz="2000" dirty="0" smtClean="0"/>
              <a:t>(now we are in P1),</a:t>
            </a:r>
            <a:br>
              <a:rPr lang="en-GB" sz="2000" dirty="0" smtClean="0"/>
            </a:br>
            <a:r>
              <a:rPr lang="en-GB" sz="2000" dirty="0" smtClean="0"/>
              <a:t>y = number of your work package</a:t>
            </a:r>
          </a:p>
        </p:txBody>
      </p:sp>
      <p:sp>
        <p:nvSpPr>
          <p:cNvPr id="2" name="Date Placeholder 1"/>
          <p:cNvSpPr>
            <a:spLocks noGrp="1"/>
          </p:cNvSpPr>
          <p:nvPr>
            <p:ph type="dt" sz="half" idx="2"/>
          </p:nvPr>
        </p:nvSpPr>
        <p:spPr/>
        <p:txBody>
          <a:bodyPr/>
          <a:lstStyle/>
          <a:p>
            <a:fld id="{864AEC49-9AD7-7746-8CFF-A8F79241CE2D}" type="datetime1">
              <a:rPr lang="en-US" smtClean="0"/>
              <a:t>8/17/2017</a:t>
            </a:fld>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a:t>
            </a:fld>
            <a:endParaRPr lang="en-US" dirty="0"/>
          </a:p>
        </p:txBody>
      </p:sp>
      <p:pic>
        <p:nvPicPr>
          <p:cNvPr id="12" name="Picture 11"/>
          <p:cNvPicPr>
            <a:picLocks noChangeAspect="1"/>
          </p:cNvPicPr>
          <p:nvPr/>
        </p:nvPicPr>
        <p:blipFill>
          <a:blip r:embed="rId3"/>
          <a:stretch>
            <a:fillRect/>
          </a:stretch>
        </p:blipFill>
        <p:spPr>
          <a:xfrm>
            <a:off x="580038" y="2596717"/>
            <a:ext cx="6912194" cy="1322979"/>
          </a:xfrm>
          <a:prstGeom prst="rect">
            <a:avLst/>
          </a:prstGeom>
        </p:spPr>
      </p:pic>
      <p:sp>
        <p:nvSpPr>
          <p:cNvPr id="13" name="Oval 12"/>
          <p:cNvSpPr/>
          <p:nvPr/>
        </p:nvSpPr>
        <p:spPr>
          <a:xfrm>
            <a:off x="1375756" y="2738988"/>
            <a:ext cx="752589" cy="366819"/>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37038" y="2936056"/>
            <a:ext cx="473665" cy="72942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stretch>
            <a:fillRect/>
          </a:stretch>
        </p:blipFill>
        <p:spPr>
          <a:xfrm>
            <a:off x="5362067" y="3859805"/>
            <a:ext cx="3426701" cy="2133223"/>
          </a:xfrm>
          <a:prstGeom prst="rect">
            <a:avLst/>
          </a:prstGeom>
          <a:ln>
            <a:noFill/>
          </a:ln>
          <a:effectLst>
            <a:outerShdw blurRad="190500" algn="tl" rotWithShape="0">
              <a:srgbClr val="000000">
                <a:alpha val="70000"/>
              </a:srgbClr>
            </a:outerShdw>
          </a:effectLst>
        </p:spPr>
      </p:pic>
      <p:sp>
        <p:nvSpPr>
          <p:cNvPr id="16" name="Oval 15"/>
          <p:cNvSpPr/>
          <p:nvPr/>
        </p:nvSpPr>
        <p:spPr>
          <a:xfrm>
            <a:off x="5630218" y="5688955"/>
            <a:ext cx="1480030" cy="25172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ooter Placeholder 16"/>
          <p:cNvSpPr>
            <a:spLocks noGrp="1"/>
          </p:cNvSpPr>
          <p:nvPr>
            <p:ph type="ftr" sz="quarter" idx="3"/>
          </p:nvPr>
        </p:nvSpPr>
        <p:spPr/>
        <p:txBody>
          <a:bodyPr/>
          <a:lstStyle/>
          <a:p>
            <a:r>
              <a:rPr lang="en-US" smtClean="0"/>
              <a:t>EASITrain-YYMMDDHHMM-ABC</a:t>
            </a:r>
            <a:endParaRPr lang="en-US" dirty="0"/>
          </a:p>
        </p:txBody>
      </p:sp>
    </p:spTree>
    <p:extLst>
      <p:ext uri="{BB962C8B-B14F-4D97-AF65-F5344CB8AC3E}">
        <p14:creationId xmlns:p14="http://schemas.microsoft.com/office/powerpoint/2010/main" val="376996237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Outline</a:t>
            </a:r>
            <a:endParaRPr lang="en-US" dirty="0"/>
          </a:p>
        </p:txBody>
      </p:sp>
      <p:sp>
        <p:nvSpPr>
          <p:cNvPr id="5" name="Content Placeholder 4"/>
          <p:cNvSpPr>
            <a:spLocks noGrp="1"/>
          </p:cNvSpPr>
          <p:nvPr>
            <p:ph idx="1"/>
          </p:nvPr>
        </p:nvSpPr>
        <p:spPr>
          <a:xfrm>
            <a:off x="457200" y="1066766"/>
            <a:ext cx="8226854" cy="4667421"/>
          </a:xfrm>
        </p:spPr>
        <p:txBody>
          <a:bodyPr>
            <a:normAutofit fontScale="92500" lnSpcReduction="20000"/>
          </a:bodyPr>
          <a:lstStyle/>
          <a:p>
            <a:r>
              <a:rPr lang="en-GB" dirty="0" smtClean="0"/>
              <a:t>Work Package Team</a:t>
            </a:r>
            <a:endParaRPr lang="en-GB" dirty="0"/>
          </a:p>
          <a:p>
            <a:r>
              <a:rPr lang="en-GB" dirty="0"/>
              <a:t>Objectives</a:t>
            </a:r>
          </a:p>
          <a:p>
            <a:r>
              <a:rPr lang="en-GB" dirty="0" smtClean="0"/>
              <a:t>Description of Work</a:t>
            </a:r>
          </a:p>
          <a:p>
            <a:r>
              <a:rPr lang="en-GB" dirty="0"/>
              <a:t>Deliverables</a:t>
            </a:r>
          </a:p>
          <a:p>
            <a:r>
              <a:rPr lang="en-GB" dirty="0" smtClean="0"/>
              <a:t>Milestones</a:t>
            </a:r>
          </a:p>
          <a:p>
            <a:r>
              <a:rPr lang="en-GB" dirty="0" smtClean="0"/>
              <a:t>Resources</a:t>
            </a:r>
          </a:p>
          <a:p>
            <a:r>
              <a:rPr lang="en-GB" dirty="0"/>
              <a:t>Coordination Needs</a:t>
            </a:r>
          </a:p>
          <a:p>
            <a:r>
              <a:rPr lang="en-GB" dirty="0" smtClean="0"/>
              <a:t>Hiring Plan</a:t>
            </a:r>
          </a:p>
          <a:p>
            <a:r>
              <a:rPr lang="en-GB" dirty="0"/>
              <a:t>Current Work</a:t>
            </a:r>
          </a:p>
          <a:p>
            <a:r>
              <a:rPr lang="en-GB" dirty="0" smtClean="0"/>
              <a:t>Next steps (until March 2018)</a:t>
            </a:r>
          </a:p>
          <a:p>
            <a:r>
              <a:rPr lang="en-GB" dirty="0" smtClean="0"/>
              <a:t>Showstoppers</a:t>
            </a:r>
          </a:p>
        </p:txBody>
      </p:sp>
      <p:sp>
        <p:nvSpPr>
          <p:cNvPr id="6" name="TextBox 5"/>
          <p:cNvSpPr txBox="1"/>
          <p:nvPr/>
        </p:nvSpPr>
        <p:spPr>
          <a:xfrm>
            <a:off x="1375756" y="6272813"/>
            <a:ext cx="6392488" cy="507831"/>
          </a:xfrm>
          <a:prstGeom prst="rect">
            <a:avLst/>
          </a:prstGeom>
          <a:noFill/>
        </p:spPr>
        <p:txBody>
          <a:bodyPr wrap="square" rtlCol="0">
            <a:spAutoFit/>
          </a:bodyPr>
          <a:lstStyle/>
          <a:p>
            <a:pPr algn="just"/>
            <a:r>
              <a:rPr lang="en-GB" sz="900" i="1" dirty="0">
                <a:solidFill>
                  <a:schemeClr val="bg1"/>
                </a:solidFill>
              </a:rPr>
              <a:t>​The European Circular Energy-Frontier Collider Study (EuroCirCol) project has received funding from the European Union's Horizon 2020 research and innovation programme under grant No 654305. The information herein only reflects the views of its authors and the European Commission is not responsible for any use that may be made of the information.</a:t>
            </a:r>
            <a:endParaRPr lang="en-US" sz="900" i="1" dirty="0">
              <a:solidFill>
                <a:schemeClr val="bg1"/>
              </a:solidFill>
            </a:endParaRPr>
          </a:p>
        </p:txBody>
      </p:sp>
      <p:sp>
        <p:nvSpPr>
          <p:cNvPr id="9" name="TextBox 8"/>
          <p:cNvSpPr txBox="1"/>
          <p:nvPr/>
        </p:nvSpPr>
        <p:spPr>
          <a:xfrm>
            <a:off x="6337038" y="5886553"/>
            <a:ext cx="1265090" cy="261610"/>
          </a:xfrm>
          <a:prstGeom prst="rect">
            <a:avLst/>
          </a:prstGeom>
          <a:noFill/>
        </p:spPr>
        <p:txBody>
          <a:bodyPr wrap="none" rtlCol="0">
            <a:spAutoFit/>
          </a:bodyPr>
          <a:lstStyle/>
          <a:p>
            <a:pPr algn="r"/>
            <a:r>
              <a:rPr lang="en-GB" sz="1050" dirty="0" smtClean="0"/>
              <a:t>Co-funded by the</a:t>
            </a:r>
            <a:endParaRPr lang="en-US" sz="1050"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602128" y="5399788"/>
            <a:ext cx="1541872" cy="1070584"/>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3</a:t>
            </a:fld>
            <a:endParaRPr lang="en-US" dirty="0"/>
          </a:p>
        </p:txBody>
      </p:sp>
      <p:sp>
        <p:nvSpPr>
          <p:cNvPr id="2" name="Date Placeholder 1"/>
          <p:cNvSpPr>
            <a:spLocks noGrp="1"/>
          </p:cNvSpPr>
          <p:nvPr>
            <p:ph type="dt" sz="half" idx="2"/>
          </p:nvPr>
        </p:nvSpPr>
        <p:spPr/>
        <p:txBody>
          <a:bodyPr/>
          <a:lstStyle/>
          <a:p>
            <a:fld id="{0EDAA138-67FF-B744-A44E-05F4CCA11C02}" type="datetime1">
              <a:rPr lang="en-US" smtClean="0"/>
              <a:t>8/17/2017</a:t>
            </a:fld>
            <a:endParaRPr lang="en-US" dirty="0"/>
          </a:p>
        </p:txBody>
      </p:sp>
      <p:sp>
        <p:nvSpPr>
          <p:cNvPr id="3" name="Footer Placeholder 2"/>
          <p:cNvSpPr>
            <a:spLocks noGrp="1"/>
          </p:cNvSpPr>
          <p:nvPr>
            <p:ph type="ftr" sz="quarter" idx="3"/>
          </p:nvPr>
        </p:nvSpPr>
        <p:spPr/>
        <p:txBody>
          <a:bodyPr/>
          <a:lstStyle/>
          <a:p>
            <a:r>
              <a:rPr lang="en-US" smtClean="0"/>
              <a:t>EASITrain-YYMMDDHHMM-ABC</a:t>
            </a:r>
            <a:endParaRPr lang="en-US" dirty="0"/>
          </a:p>
        </p:txBody>
      </p:sp>
    </p:spTree>
    <p:extLst>
      <p:ext uri="{BB962C8B-B14F-4D97-AF65-F5344CB8AC3E}">
        <p14:creationId xmlns:p14="http://schemas.microsoft.com/office/powerpoint/2010/main" val="33976106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Package Team</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065641564"/>
              </p:ext>
            </p:extLst>
          </p:nvPr>
        </p:nvGraphicFramePr>
        <p:xfrm>
          <a:off x="457200" y="2057083"/>
          <a:ext cx="8226426" cy="3817587"/>
        </p:xfrm>
        <a:graphic>
          <a:graphicData uri="http://schemas.openxmlformats.org/drawingml/2006/table">
            <a:tbl>
              <a:tblPr firstRow="1" bandRow="1">
                <a:tableStyleId>{5C22544A-7EE6-4342-B048-85BDC9FD1C3A}</a:tableStyleId>
              </a:tblPr>
              <a:tblGrid>
                <a:gridCol w="2742142">
                  <a:extLst>
                    <a:ext uri="{9D8B030D-6E8A-4147-A177-3AD203B41FA5}">
                      <a16:colId xmlns:a16="http://schemas.microsoft.com/office/drawing/2014/main" val="20000"/>
                    </a:ext>
                  </a:extLst>
                </a:gridCol>
                <a:gridCol w="2742142">
                  <a:extLst>
                    <a:ext uri="{9D8B030D-6E8A-4147-A177-3AD203B41FA5}">
                      <a16:colId xmlns:a16="http://schemas.microsoft.com/office/drawing/2014/main" val="20001"/>
                    </a:ext>
                  </a:extLst>
                </a:gridCol>
                <a:gridCol w="2742142">
                  <a:extLst>
                    <a:ext uri="{9D8B030D-6E8A-4147-A177-3AD203B41FA5}">
                      <a16:colId xmlns:a16="http://schemas.microsoft.com/office/drawing/2014/main" val="20002"/>
                    </a:ext>
                  </a:extLst>
                </a:gridCol>
              </a:tblGrid>
              <a:tr h="323301">
                <a:tc>
                  <a:txBody>
                    <a:bodyPr/>
                    <a:lstStyle/>
                    <a:p>
                      <a:r>
                        <a:rPr lang="en-US" sz="1400" dirty="0" smtClean="0">
                          <a:solidFill>
                            <a:schemeClr val="tx1">
                              <a:lumMod val="50000"/>
                            </a:schemeClr>
                          </a:solidFill>
                        </a:rPr>
                        <a:t>Institute</a:t>
                      </a:r>
                      <a:endParaRPr lang="en-US" sz="1400" dirty="0">
                        <a:solidFill>
                          <a:schemeClr val="tx1">
                            <a:lumMod val="50000"/>
                          </a:schemeClr>
                        </a:solidFill>
                      </a:endParaRPr>
                    </a:p>
                  </a:txBody>
                  <a:tcPr/>
                </a:tc>
                <a:tc>
                  <a:txBody>
                    <a:bodyPr/>
                    <a:lstStyle/>
                    <a:p>
                      <a:r>
                        <a:rPr lang="en-US" sz="1400" dirty="0" smtClean="0">
                          <a:solidFill>
                            <a:schemeClr val="tx1">
                              <a:lumMod val="50000"/>
                            </a:schemeClr>
                          </a:solidFill>
                        </a:rPr>
                        <a:t>Name</a:t>
                      </a:r>
                      <a:endParaRPr lang="en-US" sz="1400" dirty="0">
                        <a:solidFill>
                          <a:schemeClr val="tx1">
                            <a:lumMod val="50000"/>
                          </a:schemeClr>
                        </a:solidFill>
                      </a:endParaRPr>
                    </a:p>
                  </a:txBody>
                  <a:tcPr/>
                </a:tc>
                <a:tc>
                  <a:txBody>
                    <a:bodyPr/>
                    <a:lstStyle/>
                    <a:p>
                      <a:r>
                        <a:rPr lang="en-US" sz="1400" dirty="0" smtClean="0">
                          <a:solidFill>
                            <a:schemeClr val="tx1">
                              <a:lumMod val="50000"/>
                            </a:schemeClr>
                          </a:solidFill>
                        </a:rPr>
                        <a:t>Role/Description</a:t>
                      </a:r>
                      <a:endParaRPr lang="en-US" sz="1400" dirty="0">
                        <a:solidFill>
                          <a:schemeClr val="tx1">
                            <a:lumMod val="50000"/>
                          </a:schemeClr>
                        </a:solidFill>
                      </a:endParaRPr>
                    </a:p>
                  </a:txBody>
                  <a:tcPr/>
                </a:tc>
                <a:extLst>
                  <a:ext uri="{0D108BD9-81ED-4DB2-BD59-A6C34878D82A}">
                    <a16:rowId xmlns:a16="http://schemas.microsoft.com/office/drawing/2014/main" val="10000"/>
                  </a:ext>
                </a:extLst>
              </a:tr>
              <a:tr h="485256">
                <a:tc>
                  <a:txBody>
                    <a:bodyPr/>
                    <a:lstStyle/>
                    <a:p>
                      <a:r>
                        <a:rPr lang="en-US" sz="1400" dirty="0" smtClean="0"/>
                        <a:t>University of X</a:t>
                      </a:r>
                      <a:endParaRPr lang="en-US" sz="1400" dirty="0"/>
                    </a:p>
                  </a:txBody>
                  <a:tcPr/>
                </a:tc>
                <a:tc>
                  <a:txBody>
                    <a:bodyPr/>
                    <a:lstStyle/>
                    <a:p>
                      <a:r>
                        <a:rPr lang="en-US" sz="1400" dirty="0" smtClean="0"/>
                        <a:t>John Doe</a:t>
                      </a:r>
                      <a:endParaRPr lang="en-US" sz="1400" dirty="0"/>
                    </a:p>
                  </a:txBody>
                  <a:tcPr/>
                </a:tc>
                <a:tc>
                  <a:txBody>
                    <a:bodyPr/>
                    <a:lstStyle/>
                    <a:p>
                      <a:r>
                        <a:rPr lang="en-US" sz="1400" dirty="0" smtClean="0"/>
                        <a:t>Leads the microstructure analysis work</a:t>
                      </a:r>
                      <a:endParaRPr lang="en-US" sz="1400" dirty="0"/>
                    </a:p>
                  </a:txBody>
                  <a:tcPr/>
                </a:tc>
                <a:extLst>
                  <a:ext uri="{0D108BD9-81ED-4DB2-BD59-A6C34878D82A}">
                    <a16:rowId xmlns:a16="http://schemas.microsoft.com/office/drawing/2014/main" val="10001"/>
                  </a:ext>
                </a:extLst>
              </a:tr>
              <a:tr h="323301">
                <a:tc>
                  <a:txBody>
                    <a:bodyPr/>
                    <a:lstStyle/>
                    <a:p>
                      <a:r>
                        <a:rPr lang="en-US" sz="1400" dirty="0" smtClean="0"/>
                        <a:t>University of X</a:t>
                      </a:r>
                      <a:endParaRPr lang="en-US" sz="1400" dirty="0"/>
                    </a:p>
                  </a:txBody>
                  <a:tcPr/>
                </a:tc>
                <a:tc>
                  <a:txBody>
                    <a:bodyPr/>
                    <a:lstStyle/>
                    <a:p>
                      <a:r>
                        <a:rPr lang="en-US" sz="1400" dirty="0" smtClean="0"/>
                        <a:t>Jane Roe</a:t>
                      </a:r>
                      <a:endParaRPr lang="en-US" sz="1400" dirty="0"/>
                    </a:p>
                  </a:txBody>
                  <a:tcPr/>
                </a:tc>
                <a:tc>
                  <a:txBody>
                    <a:bodyPr/>
                    <a:lstStyle/>
                    <a:p>
                      <a:r>
                        <a:rPr lang="en-US" sz="1400" dirty="0" smtClean="0"/>
                        <a:t>Sample preparation</a:t>
                      </a:r>
                      <a:endParaRPr lang="en-US" sz="1400" dirty="0"/>
                    </a:p>
                  </a:txBody>
                  <a:tcPr/>
                </a:tc>
                <a:extLst>
                  <a:ext uri="{0D108BD9-81ED-4DB2-BD59-A6C34878D82A}">
                    <a16:rowId xmlns:a16="http://schemas.microsoft.com/office/drawing/2014/main" val="10002"/>
                  </a:ext>
                </a:extLst>
              </a:tr>
              <a:tr h="485256">
                <a:tc>
                  <a:txBody>
                    <a:bodyPr/>
                    <a:lstStyle/>
                    <a:p>
                      <a:r>
                        <a:rPr lang="en-US" sz="1400" dirty="0" smtClean="0"/>
                        <a:t>Company Y</a:t>
                      </a:r>
                      <a:endParaRPr lang="en-US" sz="1400" dirty="0"/>
                    </a:p>
                  </a:txBody>
                  <a:tcPr/>
                </a:tc>
                <a:tc>
                  <a:txBody>
                    <a:bodyPr/>
                    <a:lstStyle/>
                    <a:p>
                      <a:r>
                        <a:rPr lang="en-US" sz="1400" dirty="0" err="1" smtClean="0"/>
                        <a:t>Pippo</a:t>
                      </a:r>
                      <a:endParaRPr lang="en-US" sz="1400" dirty="0"/>
                    </a:p>
                  </a:txBody>
                  <a:tcPr/>
                </a:tc>
                <a:tc>
                  <a:txBody>
                    <a:bodyPr/>
                    <a:lstStyle/>
                    <a:p>
                      <a:r>
                        <a:rPr lang="en-US" sz="1400" dirty="0" smtClean="0"/>
                        <a:t>Produces Nb3Sn</a:t>
                      </a:r>
                      <a:r>
                        <a:rPr lang="en-US" sz="1400" baseline="0" dirty="0" smtClean="0"/>
                        <a:t> thin film samples</a:t>
                      </a:r>
                      <a:endParaRPr lang="en-US" sz="1400" dirty="0"/>
                    </a:p>
                  </a:txBody>
                  <a:tcPr/>
                </a:tc>
                <a:extLst>
                  <a:ext uri="{0D108BD9-81ED-4DB2-BD59-A6C34878D82A}">
                    <a16:rowId xmlns:a16="http://schemas.microsoft.com/office/drawing/2014/main" val="10003"/>
                  </a:ext>
                </a:extLst>
              </a:tr>
              <a:tr h="485256">
                <a:tc>
                  <a:txBody>
                    <a:bodyPr/>
                    <a:lstStyle/>
                    <a:p>
                      <a:r>
                        <a:rPr lang="en-US" sz="1400" dirty="0" smtClean="0"/>
                        <a:t>Centre of Z</a:t>
                      </a:r>
                      <a:endParaRPr lang="en-US" sz="1400" dirty="0"/>
                    </a:p>
                  </a:txBody>
                  <a:tcPr/>
                </a:tc>
                <a:tc>
                  <a:txBody>
                    <a:bodyPr/>
                    <a:lstStyle/>
                    <a:p>
                      <a:r>
                        <a:rPr lang="en-US" sz="1400" dirty="0" smtClean="0"/>
                        <a:t>Pluto</a:t>
                      </a:r>
                      <a:endParaRPr lang="en-US" sz="1400" dirty="0"/>
                    </a:p>
                  </a:txBody>
                  <a:tcPr/>
                </a:tc>
                <a:tc>
                  <a:txBody>
                    <a:bodyPr/>
                    <a:lstStyle/>
                    <a:p>
                      <a:r>
                        <a:rPr lang="en-US" sz="1400" dirty="0" smtClean="0"/>
                        <a:t>Simulates material</a:t>
                      </a:r>
                      <a:r>
                        <a:rPr lang="en-US" sz="1400" baseline="0" dirty="0" smtClean="0"/>
                        <a:t> </a:t>
                      </a:r>
                      <a:r>
                        <a:rPr lang="en-US" sz="1400" dirty="0" err="1" smtClean="0"/>
                        <a:t>behaviour</a:t>
                      </a:r>
                      <a:r>
                        <a:rPr lang="en-US" sz="1400" baseline="0" dirty="0" smtClean="0"/>
                        <a:t> at cryogenic temperatures</a:t>
                      </a:r>
                      <a:endParaRPr lang="en-US" sz="1400" dirty="0"/>
                    </a:p>
                  </a:txBody>
                  <a:tcPr/>
                </a:tc>
                <a:extLst>
                  <a:ext uri="{0D108BD9-81ED-4DB2-BD59-A6C34878D82A}">
                    <a16:rowId xmlns:a16="http://schemas.microsoft.com/office/drawing/2014/main" val="10004"/>
                  </a:ext>
                </a:extLst>
              </a:tr>
              <a:tr h="323301">
                <a:tc>
                  <a:txBody>
                    <a:bodyPr/>
                    <a:lstStyle/>
                    <a:p>
                      <a:endParaRPr lang="en-US" sz="1400"/>
                    </a:p>
                  </a:txBody>
                  <a:tcPr/>
                </a:tc>
                <a:tc>
                  <a:txBody>
                    <a:bodyPr/>
                    <a:lstStyle/>
                    <a:p>
                      <a:endParaRPr lang="en-US" sz="1400" dirty="0"/>
                    </a:p>
                  </a:txBody>
                  <a:tcPr/>
                </a:tc>
                <a:tc>
                  <a:txBody>
                    <a:bodyPr/>
                    <a:lstStyle/>
                    <a:p>
                      <a:endParaRPr lang="en-US" sz="1400"/>
                    </a:p>
                  </a:txBody>
                  <a:tcPr/>
                </a:tc>
                <a:extLst>
                  <a:ext uri="{0D108BD9-81ED-4DB2-BD59-A6C34878D82A}">
                    <a16:rowId xmlns:a16="http://schemas.microsoft.com/office/drawing/2014/main" val="10005"/>
                  </a:ext>
                </a:extLst>
              </a:tr>
              <a:tr h="323301">
                <a:tc>
                  <a:txBody>
                    <a:bodyPr/>
                    <a:lstStyle/>
                    <a:p>
                      <a:endParaRPr lang="en-US" sz="140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10006"/>
                  </a:ext>
                </a:extLst>
              </a:tr>
              <a:tr h="323301">
                <a:tc>
                  <a:txBody>
                    <a:bodyPr/>
                    <a:lstStyle/>
                    <a:p>
                      <a:endParaRPr lang="en-US" sz="140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10007"/>
                  </a:ext>
                </a:extLst>
              </a:tr>
              <a:tr h="323301">
                <a:tc>
                  <a:txBody>
                    <a:bodyPr/>
                    <a:lstStyle/>
                    <a:p>
                      <a:endParaRPr lang="en-US" sz="140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10008"/>
                  </a:ext>
                </a:extLst>
              </a:tr>
              <a:tr h="323301">
                <a:tc>
                  <a:txBody>
                    <a:bodyPr/>
                    <a:lstStyle/>
                    <a:p>
                      <a:endParaRPr lang="en-US" sz="1400"/>
                    </a:p>
                  </a:txBody>
                  <a:tcPr/>
                </a:tc>
                <a:tc>
                  <a:txBody>
                    <a:bodyPr/>
                    <a:lstStyle/>
                    <a:p>
                      <a:endParaRPr lang="en-US" sz="1400"/>
                    </a:p>
                  </a:txBody>
                  <a:tcPr/>
                </a:tc>
                <a:tc>
                  <a:txBody>
                    <a:bodyPr/>
                    <a:lstStyle/>
                    <a:p>
                      <a:endParaRPr lang="en-US" sz="1400" dirty="0"/>
                    </a:p>
                  </a:txBody>
                  <a:tcPr/>
                </a:tc>
                <a:extLst>
                  <a:ext uri="{0D108BD9-81ED-4DB2-BD59-A6C34878D82A}">
                    <a16:rowId xmlns:a16="http://schemas.microsoft.com/office/drawing/2014/main" val="10009"/>
                  </a:ext>
                </a:extLst>
              </a:tr>
            </a:tbl>
          </a:graphicData>
        </a:graphic>
      </p:graphicFrame>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10" name="TextBox 9"/>
          <p:cNvSpPr txBox="1"/>
          <p:nvPr/>
        </p:nvSpPr>
        <p:spPr>
          <a:xfrm>
            <a:off x="457200" y="885578"/>
            <a:ext cx="8226854" cy="1200329"/>
          </a:xfrm>
          <a:prstGeom prst="rect">
            <a:avLst/>
          </a:prstGeom>
          <a:noFill/>
        </p:spPr>
        <p:txBody>
          <a:bodyPr wrap="square" rtlCol="0">
            <a:spAutoFit/>
          </a:bodyPr>
          <a:lstStyle/>
          <a:p>
            <a:r>
              <a:rPr lang="en-US" dirty="0" smtClean="0"/>
              <a:t>Composition of the team for that particular work package at all participating beneficiary and partner sites, potentially also additional cooperation partners from academia and industry. Indicate clearly, which roles remain to be filled and when.</a:t>
            </a:r>
            <a:endParaRPr lang="en-US" dirty="0"/>
          </a:p>
        </p:txBody>
      </p:sp>
    </p:spTree>
    <p:extLst>
      <p:ext uri="{BB962C8B-B14F-4D97-AF65-F5344CB8AC3E}">
        <p14:creationId xmlns:p14="http://schemas.microsoft.com/office/powerpoint/2010/main" val="21500510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err="1" smtClean="0"/>
              <a:t>Summarise</a:t>
            </a:r>
            <a:r>
              <a:rPr lang="en-US" b="1" dirty="0" smtClean="0"/>
              <a:t> the project goals </a:t>
            </a:r>
            <a:r>
              <a:rPr lang="en-US" dirty="0" smtClean="0"/>
              <a:t>referring to the Description of Work submitted and the foreseen milestones and deliverables.</a:t>
            </a:r>
            <a:endParaRPr lang="en-US" dirty="0"/>
          </a:p>
        </p:txBody>
      </p:sp>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11907729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 of Work</a:t>
            </a:r>
            <a:endParaRPr lang="en-US" dirty="0"/>
          </a:p>
        </p:txBody>
      </p:sp>
      <p:sp>
        <p:nvSpPr>
          <p:cNvPr id="3" name="Content Placeholder 2"/>
          <p:cNvSpPr>
            <a:spLocks noGrp="1"/>
          </p:cNvSpPr>
          <p:nvPr>
            <p:ph idx="1"/>
          </p:nvPr>
        </p:nvSpPr>
        <p:spPr/>
        <p:txBody>
          <a:bodyPr/>
          <a:lstStyle/>
          <a:p>
            <a:r>
              <a:rPr lang="en-US" dirty="0" err="1" smtClean="0"/>
              <a:t>Summarise</a:t>
            </a:r>
            <a:r>
              <a:rPr lang="en-US" dirty="0" smtClean="0"/>
              <a:t>, </a:t>
            </a:r>
            <a:r>
              <a:rPr lang="en-US" b="1" dirty="0" smtClean="0"/>
              <a:t>how the project objectives will be achieved</a:t>
            </a:r>
            <a:r>
              <a:rPr lang="en-US" dirty="0" smtClean="0"/>
              <a:t>, i.e. what concrete research work is planned in cooperation with beneficiaries and partners.</a:t>
            </a:r>
          </a:p>
          <a:p>
            <a:r>
              <a:rPr lang="en-US" dirty="0" smtClean="0"/>
              <a:t>Show very clearly </a:t>
            </a:r>
            <a:r>
              <a:rPr lang="en-US" b="1" dirty="0" smtClean="0"/>
              <a:t>how the work packages, beneficiaries and partners will work together as one consortium to achieve the objectives</a:t>
            </a:r>
            <a:r>
              <a:rPr lang="en-US" dirty="0" smtClean="0"/>
              <a:t>.</a:t>
            </a:r>
            <a:endParaRPr lang="en-US" dirty="0"/>
          </a:p>
        </p:txBody>
      </p:sp>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9863183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Deliverables Until M18 (Mid Term)</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05530095"/>
              </p:ext>
            </p:extLst>
          </p:nvPr>
        </p:nvGraphicFramePr>
        <p:xfrm>
          <a:off x="457200" y="1325563"/>
          <a:ext cx="8226424" cy="4079240"/>
        </p:xfrm>
        <a:graphic>
          <a:graphicData uri="http://schemas.openxmlformats.org/drawingml/2006/table">
            <a:tbl>
              <a:tblPr firstRow="1" bandRow="1">
                <a:tableStyleId>{5C22544A-7EE6-4342-B048-85BDC9FD1C3A}</a:tableStyleId>
              </a:tblPr>
              <a:tblGrid>
                <a:gridCol w="2056606">
                  <a:extLst>
                    <a:ext uri="{9D8B030D-6E8A-4147-A177-3AD203B41FA5}">
                      <a16:colId xmlns:a16="http://schemas.microsoft.com/office/drawing/2014/main" val="20000"/>
                    </a:ext>
                  </a:extLst>
                </a:gridCol>
                <a:gridCol w="2056606">
                  <a:extLst>
                    <a:ext uri="{9D8B030D-6E8A-4147-A177-3AD203B41FA5}">
                      <a16:colId xmlns:a16="http://schemas.microsoft.com/office/drawing/2014/main" val="20001"/>
                    </a:ext>
                  </a:extLst>
                </a:gridCol>
                <a:gridCol w="2056606">
                  <a:extLst>
                    <a:ext uri="{9D8B030D-6E8A-4147-A177-3AD203B41FA5}">
                      <a16:colId xmlns:a16="http://schemas.microsoft.com/office/drawing/2014/main" val="20002"/>
                    </a:ext>
                  </a:extLst>
                </a:gridCol>
                <a:gridCol w="2056606">
                  <a:extLst>
                    <a:ext uri="{9D8B030D-6E8A-4147-A177-3AD203B41FA5}">
                      <a16:colId xmlns:a16="http://schemas.microsoft.com/office/drawing/2014/main" val="20003"/>
                    </a:ext>
                  </a:extLst>
                </a:gridCol>
              </a:tblGrid>
              <a:tr h="370840">
                <a:tc>
                  <a:txBody>
                    <a:bodyPr/>
                    <a:lstStyle/>
                    <a:p>
                      <a:r>
                        <a:rPr lang="en-US" dirty="0" smtClean="0">
                          <a:solidFill>
                            <a:schemeClr val="tx1">
                              <a:lumMod val="50000"/>
                            </a:schemeClr>
                          </a:solidFill>
                        </a:rPr>
                        <a:t>ID</a:t>
                      </a:r>
                      <a:endParaRPr lang="en-US" dirty="0">
                        <a:solidFill>
                          <a:schemeClr val="tx1">
                            <a:lumMod val="50000"/>
                          </a:schemeClr>
                        </a:solidFill>
                      </a:endParaRPr>
                    </a:p>
                  </a:txBody>
                  <a:tcPr/>
                </a:tc>
                <a:tc>
                  <a:txBody>
                    <a:bodyPr/>
                    <a:lstStyle/>
                    <a:p>
                      <a:r>
                        <a:rPr lang="en-US" dirty="0" smtClean="0">
                          <a:solidFill>
                            <a:schemeClr val="tx1">
                              <a:lumMod val="50000"/>
                            </a:schemeClr>
                          </a:solidFill>
                        </a:rPr>
                        <a:t>Title</a:t>
                      </a:r>
                      <a:endParaRPr lang="en-US" dirty="0">
                        <a:solidFill>
                          <a:schemeClr val="tx1">
                            <a:lumMod val="50000"/>
                          </a:schemeClr>
                        </a:solidFill>
                      </a:endParaRPr>
                    </a:p>
                  </a:txBody>
                  <a:tcPr/>
                </a:tc>
                <a:tc>
                  <a:txBody>
                    <a:bodyPr/>
                    <a:lstStyle/>
                    <a:p>
                      <a:r>
                        <a:rPr lang="en-US" dirty="0" smtClean="0">
                          <a:solidFill>
                            <a:schemeClr val="tx1">
                              <a:lumMod val="50000"/>
                            </a:schemeClr>
                          </a:solidFill>
                        </a:rPr>
                        <a:t>Due</a:t>
                      </a:r>
                      <a:endParaRPr lang="en-US" dirty="0">
                        <a:solidFill>
                          <a:schemeClr val="tx1">
                            <a:lumMod val="50000"/>
                          </a:schemeClr>
                        </a:solidFill>
                      </a:endParaRPr>
                    </a:p>
                  </a:txBody>
                  <a:tcPr/>
                </a:tc>
                <a:tc>
                  <a:txBody>
                    <a:bodyPr/>
                    <a:lstStyle/>
                    <a:p>
                      <a:r>
                        <a:rPr lang="en-US" dirty="0" smtClean="0">
                          <a:solidFill>
                            <a:schemeClr val="tx1">
                              <a:lumMod val="50000"/>
                            </a:schemeClr>
                          </a:solidFill>
                        </a:rPr>
                        <a:t>What to do</a:t>
                      </a:r>
                      <a:endParaRPr lang="en-US" dirty="0">
                        <a:solidFill>
                          <a:schemeClr val="tx1">
                            <a:lumMod val="50000"/>
                          </a:schemeClr>
                        </a:solidFill>
                      </a:endParaRPr>
                    </a:p>
                  </a:txBody>
                  <a:tcPr/>
                </a:tc>
                <a:extLst>
                  <a:ext uri="{0D108BD9-81ED-4DB2-BD59-A6C34878D82A}">
                    <a16:rowId xmlns:a16="http://schemas.microsoft.com/office/drawing/2014/main" val="10000"/>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6"/>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7"/>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8"/>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9"/>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10"/>
                  </a:ext>
                </a:extLst>
              </a:tr>
            </a:tbl>
          </a:graphicData>
        </a:graphic>
      </p:graphicFrame>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94016401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Milestones Until M18 (Mid Term)</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05530095"/>
              </p:ext>
            </p:extLst>
          </p:nvPr>
        </p:nvGraphicFramePr>
        <p:xfrm>
          <a:off x="457200" y="1325563"/>
          <a:ext cx="8226424" cy="4079240"/>
        </p:xfrm>
        <a:graphic>
          <a:graphicData uri="http://schemas.openxmlformats.org/drawingml/2006/table">
            <a:tbl>
              <a:tblPr firstRow="1" bandRow="1">
                <a:tableStyleId>{5C22544A-7EE6-4342-B048-85BDC9FD1C3A}</a:tableStyleId>
              </a:tblPr>
              <a:tblGrid>
                <a:gridCol w="2056606">
                  <a:extLst>
                    <a:ext uri="{9D8B030D-6E8A-4147-A177-3AD203B41FA5}">
                      <a16:colId xmlns:a16="http://schemas.microsoft.com/office/drawing/2014/main" val="20000"/>
                    </a:ext>
                  </a:extLst>
                </a:gridCol>
                <a:gridCol w="2056606">
                  <a:extLst>
                    <a:ext uri="{9D8B030D-6E8A-4147-A177-3AD203B41FA5}">
                      <a16:colId xmlns:a16="http://schemas.microsoft.com/office/drawing/2014/main" val="20001"/>
                    </a:ext>
                  </a:extLst>
                </a:gridCol>
                <a:gridCol w="2056606">
                  <a:extLst>
                    <a:ext uri="{9D8B030D-6E8A-4147-A177-3AD203B41FA5}">
                      <a16:colId xmlns:a16="http://schemas.microsoft.com/office/drawing/2014/main" val="20002"/>
                    </a:ext>
                  </a:extLst>
                </a:gridCol>
                <a:gridCol w="2056606">
                  <a:extLst>
                    <a:ext uri="{9D8B030D-6E8A-4147-A177-3AD203B41FA5}">
                      <a16:colId xmlns:a16="http://schemas.microsoft.com/office/drawing/2014/main" val="20003"/>
                    </a:ext>
                  </a:extLst>
                </a:gridCol>
              </a:tblGrid>
              <a:tr h="370840">
                <a:tc>
                  <a:txBody>
                    <a:bodyPr/>
                    <a:lstStyle/>
                    <a:p>
                      <a:r>
                        <a:rPr lang="en-US" dirty="0" smtClean="0">
                          <a:solidFill>
                            <a:schemeClr val="tx1">
                              <a:lumMod val="50000"/>
                            </a:schemeClr>
                          </a:solidFill>
                        </a:rPr>
                        <a:t>ID</a:t>
                      </a:r>
                      <a:endParaRPr lang="en-US" dirty="0">
                        <a:solidFill>
                          <a:schemeClr val="tx1">
                            <a:lumMod val="50000"/>
                          </a:schemeClr>
                        </a:solidFill>
                      </a:endParaRPr>
                    </a:p>
                  </a:txBody>
                  <a:tcPr/>
                </a:tc>
                <a:tc>
                  <a:txBody>
                    <a:bodyPr/>
                    <a:lstStyle/>
                    <a:p>
                      <a:r>
                        <a:rPr lang="en-US" dirty="0" smtClean="0">
                          <a:solidFill>
                            <a:schemeClr val="tx1">
                              <a:lumMod val="50000"/>
                            </a:schemeClr>
                          </a:solidFill>
                        </a:rPr>
                        <a:t>Title</a:t>
                      </a:r>
                      <a:endParaRPr lang="en-US" dirty="0">
                        <a:solidFill>
                          <a:schemeClr val="tx1">
                            <a:lumMod val="50000"/>
                          </a:schemeClr>
                        </a:solidFill>
                      </a:endParaRPr>
                    </a:p>
                  </a:txBody>
                  <a:tcPr/>
                </a:tc>
                <a:tc>
                  <a:txBody>
                    <a:bodyPr/>
                    <a:lstStyle/>
                    <a:p>
                      <a:r>
                        <a:rPr lang="en-US" dirty="0" smtClean="0">
                          <a:solidFill>
                            <a:schemeClr val="tx1">
                              <a:lumMod val="50000"/>
                            </a:schemeClr>
                          </a:solidFill>
                        </a:rPr>
                        <a:t>Due</a:t>
                      </a:r>
                      <a:endParaRPr lang="en-US" dirty="0">
                        <a:solidFill>
                          <a:schemeClr val="tx1">
                            <a:lumMod val="50000"/>
                          </a:schemeClr>
                        </a:solidFill>
                      </a:endParaRPr>
                    </a:p>
                  </a:txBody>
                  <a:tcPr/>
                </a:tc>
                <a:tc>
                  <a:txBody>
                    <a:bodyPr/>
                    <a:lstStyle/>
                    <a:p>
                      <a:r>
                        <a:rPr lang="en-US" dirty="0" smtClean="0">
                          <a:solidFill>
                            <a:schemeClr val="tx1">
                              <a:lumMod val="50000"/>
                            </a:schemeClr>
                          </a:solidFill>
                        </a:rPr>
                        <a:t>What to do</a:t>
                      </a:r>
                      <a:endParaRPr lang="en-US" dirty="0">
                        <a:solidFill>
                          <a:schemeClr val="tx1">
                            <a:lumMod val="50000"/>
                          </a:schemeClr>
                        </a:solidFill>
                      </a:endParaRPr>
                    </a:p>
                  </a:txBody>
                  <a:tcPr/>
                </a:tc>
                <a:extLst>
                  <a:ext uri="{0D108BD9-81ED-4DB2-BD59-A6C34878D82A}">
                    <a16:rowId xmlns:a16="http://schemas.microsoft.com/office/drawing/2014/main" val="10000"/>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6"/>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7"/>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8"/>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9"/>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10"/>
                  </a:ext>
                </a:extLst>
              </a:tr>
            </a:tbl>
          </a:graphicData>
        </a:graphic>
      </p:graphicFrame>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66037909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95068597"/>
              </p:ext>
            </p:extLst>
          </p:nvPr>
        </p:nvGraphicFramePr>
        <p:xfrm>
          <a:off x="457200" y="2003425"/>
          <a:ext cx="8226426" cy="3784600"/>
        </p:xfrm>
        <a:graphic>
          <a:graphicData uri="http://schemas.openxmlformats.org/drawingml/2006/table">
            <a:tbl>
              <a:tblPr firstRow="1" bandRow="1">
                <a:tableStyleId>{5C22544A-7EE6-4342-B048-85BDC9FD1C3A}</a:tableStyleId>
              </a:tblPr>
              <a:tblGrid>
                <a:gridCol w="2742142">
                  <a:extLst>
                    <a:ext uri="{9D8B030D-6E8A-4147-A177-3AD203B41FA5}">
                      <a16:colId xmlns:a16="http://schemas.microsoft.com/office/drawing/2014/main" val="20000"/>
                    </a:ext>
                  </a:extLst>
                </a:gridCol>
                <a:gridCol w="2742142">
                  <a:extLst>
                    <a:ext uri="{9D8B030D-6E8A-4147-A177-3AD203B41FA5}">
                      <a16:colId xmlns:a16="http://schemas.microsoft.com/office/drawing/2014/main" val="20001"/>
                    </a:ext>
                  </a:extLst>
                </a:gridCol>
                <a:gridCol w="2742142">
                  <a:extLst>
                    <a:ext uri="{9D8B030D-6E8A-4147-A177-3AD203B41FA5}">
                      <a16:colId xmlns:a16="http://schemas.microsoft.com/office/drawing/2014/main" val="20002"/>
                    </a:ext>
                  </a:extLst>
                </a:gridCol>
              </a:tblGrid>
              <a:tr h="370840">
                <a:tc>
                  <a:txBody>
                    <a:bodyPr/>
                    <a:lstStyle/>
                    <a:p>
                      <a:r>
                        <a:rPr lang="en-US" dirty="0" smtClean="0">
                          <a:solidFill>
                            <a:schemeClr val="tx1">
                              <a:lumMod val="50000"/>
                            </a:schemeClr>
                          </a:solidFill>
                        </a:rPr>
                        <a:t>Resource</a:t>
                      </a:r>
                      <a:endParaRPr lang="en-US" dirty="0">
                        <a:solidFill>
                          <a:schemeClr val="tx1">
                            <a:lumMod val="50000"/>
                          </a:schemeClr>
                        </a:solidFill>
                      </a:endParaRPr>
                    </a:p>
                  </a:txBody>
                  <a:tcPr/>
                </a:tc>
                <a:tc>
                  <a:txBody>
                    <a:bodyPr/>
                    <a:lstStyle/>
                    <a:p>
                      <a:r>
                        <a:rPr lang="en-US" dirty="0" smtClean="0">
                          <a:solidFill>
                            <a:schemeClr val="tx1">
                              <a:lumMod val="50000"/>
                            </a:schemeClr>
                          </a:solidFill>
                        </a:rPr>
                        <a:t>Purpose</a:t>
                      </a:r>
                      <a:endParaRPr lang="en-US" dirty="0">
                        <a:solidFill>
                          <a:schemeClr val="tx1">
                            <a:lumMod val="50000"/>
                          </a:schemeClr>
                        </a:solidFill>
                      </a:endParaRPr>
                    </a:p>
                  </a:txBody>
                  <a:tcPr/>
                </a:tc>
                <a:tc>
                  <a:txBody>
                    <a:bodyPr/>
                    <a:lstStyle/>
                    <a:p>
                      <a:r>
                        <a:rPr lang="en-US" dirty="0" smtClean="0">
                          <a:solidFill>
                            <a:schemeClr val="tx1">
                              <a:lumMod val="50000"/>
                            </a:schemeClr>
                          </a:solidFill>
                        </a:rPr>
                        <a:t>Date</a:t>
                      </a:r>
                      <a:endParaRPr lang="en-US" dirty="0">
                        <a:solidFill>
                          <a:schemeClr val="tx1">
                            <a:lumMod val="50000"/>
                          </a:schemeClr>
                        </a:solidFill>
                      </a:endParaRPr>
                    </a:p>
                  </a:txBody>
                  <a:tcPr/>
                </a:tc>
                <a:extLst>
                  <a:ext uri="{0D108BD9-81ED-4DB2-BD59-A6C34878D82A}">
                    <a16:rowId xmlns:a16="http://schemas.microsoft.com/office/drawing/2014/main" val="10000"/>
                  </a:ext>
                </a:extLst>
              </a:tr>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lumMod val="50000"/>
                            </a:schemeClr>
                          </a:solidFill>
                        </a:rPr>
                        <a:t>Resources</a:t>
                      </a:r>
                      <a:r>
                        <a:rPr lang="en-US" b="1" baseline="0" dirty="0" smtClean="0">
                          <a:solidFill>
                            <a:schemeClr val="tx1">
                              <a:lumMod val="50000"/>
                            </a:schemeClr>
                          </a:solidFill>
                        </a:rPr>
                        <a:t> already in place</a:t>
                      </a:r>
                      <a:endParaRPr lang="en-US" b="1" dirty="0" smtClean="0">
                        <a:solidFill>
                          <a:schemeClr val="tx1">
                            <a:lumMod val="50000"/>
                          </a:schemeClr>
                        </a:solidFill>
                      </a:endParaRPr>
                    </a:p>
                  </a:txBody>
                  <a:tcPr>
                    <a:solidFill>
                      <a:schemeClr val="accent1"/>
                    </a:solidFill>
                  </a:tcPr>
                </a:tc>
                <a:tc hMerge="1">
                  <a:txBody>
                    <a:bodyPr/>
                    <a:lstStyle/>
                    <a:p>
                      <a:endParaRPr lang="en-US" dirty="0">
                        <a:solidFill>
                          <a:schemeClr val="tx1">
                            <a:lumMod val="50000"/>
                          </a:schemeClr>
                        </a:solidFill>
                      </a:endParaRPr>
                    </a:p>
                  </a:txBody>
                  <a:tcPr/>
                </a:tc>
                <a:tc hMerge="1">
                  <a:txBody>
                    <a:bodyPr/>
                    <a:lstStyle/>
                    <a:p>
                      <a:endParaRPr lang="en-US" dirty="0">
                        <a:solidFill>
                          <a:schemeClr val="tx1">
                            <a:lumMod val="50000"/>
                          </a:schemeClr>
                        </a:solidFill>
                      </a:endParaRPr>
                    </a:p>
                  </a:txBody>
                  <a:tcPr/>
                </a:tc>
                <a:extLst>
                  <a:ext uri="{0D108BD9-81ED-4DB2-BD59-A6C34878D82A}">
                    <a16:rowId xmlns:a16="http://schemas.microsoft.com/office/drawing/2014/main" val="10001"/>
                  </a:ext>
                </a:extLst>
              </a:tr>
              <a:tr h="370840">
                <a:tc>
                  <a:txBody>
                    <a:bodyPr/>
                    <a:lstStyle/>
                    <a:p>
                      <a:r>
                        <a:rPr lang="en-US" dirty="0" smtClean="0"/>
                        <a:t>Nb3Sn wire samples</a:t>
                      </a:r>
                      <a:endParaRPr lang="en-US" dirty="0"/>
                    </a:p>
                  </a:txBody>
                  <a:tcPr/>
                </a:tc>
                <a:tc>
                  <a:txBody>
                    <a:bodyPr/>
                    <a:lstStyle/>
                    <a:p>
                      <a:r>
                        <a:rPr lang="en-US" dirty="0" smtClean="0"/>
                        <a:t>For analysis</a:t>
                      </a:r>
                      <a:endParaRPr lang="en-US" dirty="0"/>
                    </a:p>
                  </a:txBody>
                  <a:tcPr/>
                </a:tc>
                <a:tc>
                  <a:txBody>
                    <a:bodyPr/>
                    <a:lstStyle/>
                    <a:p>
                      <a:r>
                        <a:rPr lang="en-US" dirty="0" smtClean="0"/>
                        <a:t>Since 1.6.2017</a:t>
                      </a:r>
                      <a:endParaRPr lang="en-US" dirty="0"/>
                    </a:p>
                  </a:txBody>
                  <a:tcPr/>
                </a:tc>
                <a:extLst>
                  <a:ext uri="{0D108BD9-81ED-4DB2-BD59-A6C34878D82A}">
                    <a16:rowId xmlns:a16="http://schemas.microsoft.com/office/drawing/2014/main" val="10002"/>
                  </a:ext>
                </a:extLst>
              </a:tr>
              <a:tr h="370840">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70840">
                <a:tc gridSpan="3">
                  <a:txBody>
                    <a:bodyPr/>
                    <a:lstStyle/>
                    <a:p>
                      <a:r>
                        <a:rPr lang="en-US" b="1" dirty="0" smtClean="0">
                          <a:solidFill>
                            <a:schemeClr val="tx1">
                              <a:lumMod val="50000"/>
                            </a:schemeClr>
                          </a:solidFill>
                        </a:rPr>
                        <a:t>Resources to be put in place</a:t>
                      </a:r>
                      <a:endParaRPr lang="en-US" b="1" dirty="0">
                        <a:solidFill>
                          <a:schemeClr val="tx1">
                            <a:lumMod val="50000"/>
                          </a:schemeClr>
                        </a:solidFill>
                      </a:endParaRPr>
                    </a:p>
                  </a:txBody>
                  <a:tcPr>
                    <a:solidFill>
                      <a:schemeClr val="accent1"/>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4"/>
                  </a:ext>
                </a:extLst>
              </a:tr>
              <a:tr h="370840">
                <a:tc>
                  <a:txBody>
                    <a:bodyPr/>
                    <a:lstStyle/>
                    <a:p>
                      <a:r>
                        <a:rPr lang="en-US" dirty="0" err="1" smtClean="0"/>
                        <a:t>Turbocompressor</a:t>
                      </a:r>
                      <a:r>
                        <a:rPr lang="en-US" dirty="0" smtClean="0"/>
                        <a:t> Test stand</a:t>
                      </a:r>
                      <a:endParaRPr lang="en-US" dirty="0"/>
                    </a:p>
                  </a:txBody>
                  <a:tcPr/>
                </a:tc>
                <a:tc>
                  <a:txBody>
                    <a:bodyPr/>
                    <a:lstStyle/>
                    <a:p>
                      <a:r>
                        <a:rPr lang="en-US" dirty="0" smtClean="0"/>
                        <a:t>Learn how to build</a:t>
                      </a:r>
                      <a:r>
                        <a:rPr lang="en-US" baseline="0" dirty="0" smtClean="0"/>
                        <a:t> suitable compressor for </a:t>
                      </a:r>
                      <a:r>
                        <a:rPr lang="en-US" baseline="0" dirty="0" err="1" smtClean="0"/>
                        <a:t>Nelium</a:t>
                      </a:r>
                      <a:r>
                        <a:rPr lang="en-US" baseline="0" dirty="0" smtClean="0"/>
                        <a:t> refrigeration cycle</a:t>
                      </a:r>
                      <a:endParaRPr lang="en-US" dirty="0"/>
                    </a:p>
                  </a:txBody>
                  <a:tcPr/>
                </a:tc>
                <a:tc>
                  <a:txBody>
                    <a:bodyPr/>
                    <a:lstStyle/>
                    <a:p>
                      <a:r>
                        <a:rPr lang="en-US" dirty="0" smtClean="0"/>
                        <a:t>1.7.2018</a:t>
                      </a:r>
                      <a:endParaRPr lang="en-US" dirty="0"/>
                    </a:p>
                  </a:txBody>
                  <a:tcPr/>
                </a:tc>
                <a:extLst>
                  <a:ext uri="{0D108BD9-81ED-4DB2-BD59-A6C34878D82A}">
                    <a16:rowId xmlns:a16="http://schemas.microsoft.com/office/drawing/2014/main" val="10005"/>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6"/>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7"/>
                  </a:ext>
                </a:extLst>
              </a:tr>
            </a:tbl>
          </a:graphicData>
        </a:graphic>
      </p:graphicFrame>
      <p:sp>
        <p:nvSpPr>
          <p:cNvPr id="4" name="Date Placeholder 3"/>
          <p:cNvSpPr>
            <a:spLocks noGrp="1"/>
          </p:cNvSpPr>
          <p:nvPr>
            <p:ph type="dt" sz="half" idx="2"/>
          </p:nvPr>
        </p:nvSpPr>
        <p:spPr/>
        <p:txBody>
          <a:bodyPr/>
          <a:lstStyle/>
          <a:p>
            <a:fld id="{844E7A16-B264-0247-BBBA-A6284BC18F80}" type="datetime1">
              <a:rPr lang="en-US" smtClean="0"/>
              <a:t>8/17/2017</a:t>
            </a:fld>
            <a:endParaRPr lang="en-US" dirty="0"/>
          </a:p>
        </p:txBody>
      </p:sp>
      <p:sp>
        <p:nvSpPr>
          <p:cNvPr id="5" name="Footer Placeholder 4"/>
          <p:cNvSpPr>
            <a:spLocks noGrp="1"/>
          </p:cNvSpPr>
          <p:nvPr>
            <p:ph type="ftr" sz="quarter" idx="3"/>
          </p:nvPr>
        </p:nvSpPr>
        <p:spPr/>
        <p:txBody>
          <a:bodyPr/>
          <a:lstStyle/>
          <a:p>
            <a:r>
              <a:rPr lang="en-US" smtClean="0"/>
              <a:t>EASITrain-YYMMDDHHMM-ABC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TextBox 6"/>
          <p:cNvSpPr txBox="1"/>
          <p:nvPr/>
        </p:nvSpPr>
        <p:spPr>
          <a:xfrm>
            <a:off x="457200" y="982980"/>
            <a:ext cx="8226854" cy="646331"/>
          </a:xfrm>
          <a:prstGeom prst="rect">
            <a:avLst/>
          </a:prstGeom>
          <a:noFill/>
        </p:spPr>
        <p:txBody>
          <a:bodyPr wrap="square" rtlCol="0">
            <a:spAutoFit/>
          </a:bodyPr>
          <a:lstStyle/>
          <a:p>
            <a:r>
              <a:rPr lang="en-US" dirty="0" smtClean="0"/>
              <a:t>Describe, which personnel and material resources are already in place, which resources need to be put in place to be fully operational.</a:t>
            </a:r>
            <a:endParaRPr lang="en-US" dirty="0"/>
          </a:p>
        </p:txBody>
      </p:sp>
    </p:spTree>
    <p:extLst>
      <p:ext uri="{BB962C8B-B14F-4D97-AF65-F5344CB8AC3E}">
        <p14:creationId xmlns:p14="http://schemas.microsoft.com/office/powerpoint/2010/main" val="22415016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Source xmlns="http://schemas.microsoft.com/sharepoint/v3/fields">EuroCirCol Web page</_Source>
    <WP xmlns="11fb4518-922c-408d-9c3c-9a7bcae15881">1</WP>
    <Reporting_x0020_Period xmlns="11fb4518-922c-408d-9c3c-9a7bcae15881">1</Reporting_x0020_Period>
    <_Status xmlns="http://schemas.microsoft.com/sharepoint/v3/fields">Draft</_Status>
    <_Revision xmlns="http://schemas.microsoft.com/sharepoint/v3/fields">1.0</_Revision>
    <Class xmlns="11fb4518-922c-408d-9c3c-9a7bcae15881">Template</Class>
    <_Format xmlns="http://schemas.microsoft.com/sharepoint/v3/fields">PPT</_Format>
    <PublishingExpirationDate xmlns="http://schemas.microsoft.com/sharepoint/v3" xsi:nil="true"/>
    <PublishingStartDate xmlns="http://schemas.microsoft.com/sharepoint/v3" xsi:nil="true"/>
    <wic_System_Copyright xmlns="http://schemas.microsoft.com/sharepoint/v3/fields">EuroCirCol</wic_System_Copyrigh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0FA250E1B5D54DAFBBF6A27EA85096" ma:contentTypeVersion="11" ma:contentTypeDescription="Create a new document." ma:contentTypeScope="" ma:versionID="946e387d31e7f9f8f5b24fe9c606748f">
  <xsd:schema xmlns:xsd="http://www.w3.org/2001/XMLSchema" xmlns:xs="http://www.w3.org/2001/XMLSchema" xmlns:p="http://schemas.microsoft.com/office/2006/metadata/properties" xmlns:ns1="http://schemas.microsoft.com/sharepoint/v3" xmlns:ns2="11fb4518-922c-408d-9c3c-9a7bcae15881" xmlns:ns3="http://schemas.microsoft.com/sharepoint/v3/fields" targetNamespace="http://schemas.microsoft.com/office/2006/metadata/properties" ma:root="true" ma:fieldsID="5fe1bc7ab60f3037655fc172fae9c169" ns1:_="" ns2:_="" ns3:_="">
    <xsd:import namespace="http://schemas.microsoft.com/sharepoint/v3"/>
    <xsd:import namespace="11fb4518-922c-408d-9c3c-9a7bcae15881"/>
    <xsd:import namespace="http://schemas.microsoft.com/sharepoint/v3/fields"/>
    <xsd:element name="properties">
      <xsd:complexType>
        <xsd:sequence>
          <xsd:element name="documentManagement">
            <xsd:complexType>
              <xsd:all>
                <xsd:element ref="ns1:PublishingStartDate" minOccurs="0"/>
                <xsd:element ref="ns1:PublishingExpirationDate" minOccurs="0"/>
                <xsd:element ref="ns2:Class" minOccurs="0"/>
                <xsd:element ref="ns3:wic_System_Copyright" minOccurs="0"/>
                <xsd:element ref="ns3:_Format" minOccurs="0"/>
                <xsd:element ref="ns3:_Revision" minOccurs="0"/>
                <xsd:element ref="ns3:_Source" minOccurs="0"/>
                <xsd:element ref="ns3:_Status" minOccurs="0"/>
                <xsd:element ref="ns2:WP" minOccurs="0"/>
                <xsd:element ref="ns2:Reporting_x0020_Perio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1fb4518-922c-408d-9c3c-9a7bcae15881" elementFormDefault="qualified">
    <xsd:import namespace="http://schemas.microsoft.com/office/2006/documentManagement/types"/>
    <xsd:import namespace="http://schemas.microsoft.com/office/infopath/2007/PartnerControls"/>
    <xsd:element name="Class" ma:index="10" nillable="true" ma:displayName="Class" ma:default="Template" ma:description="Document Type" ma:format="Dropdown" ma:internalName="Class">
      <xsd:simpleType>
        <xsd:union memberTypes="dms:Text">
          <xsd:simpleType>
            <xsd:restriction base="dms:Choice">
              <xsd:enumeration value="Template"/>
              <xsd:enumeration value="Guideline"/>
              <xsd:enumeration value="Deliverable"/>
              <xsd:enumeration value="Milestone"/>
              <xsd:enumeration value="Periodic"/>
              <xsd:enumeration value="Note"/>
              <xsd:enumeration value="Report"/>
              <xsd:enumeration value="Conference"/>
              <xsd:enumeration value="Journal"/>
              <xsd:enumeration value="Slides"/>
              <xsd:enumeration value="Public"/>
              <xsd:enumeration value="Press"/>
              <xsd:enumeration value="Multimedia"/>
            </xsd:restriction>
          </xsd:simpleType>
        </xsd:union>
      </xsd:simpleType>
    </xsd:element>
    <xsd:element name="WP" ma:index="18" nillable="true" ma:displayName="WP" ma:decimals="0" ma:description="Owning work package (1-5)" ma:internalName="WP">
      <xsd:simpleType>
        <xsd:restriction base="dms:Number"/>
      </xsd:simpleType>
    </xsd:element>
    <xsd:element name="Reporting_x0020_Period" ma:index="19" nillable="true" ma:displayName="Reporting Period" ma:decimals="0" ma:description="Belonging to reporting period 1-4" ma:internalName="Reporting_x0020_Period">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13" nillable="true" ma:displayName="Copyright" ma:internalName="wic_System_Copyright">
      <xsd:simpleType>
        <xsd:restriction base="dms:Text"/>
      </xsd:simpleType>
    </xsd:element>
    <xsd:element name="_Format" ma:index="14" nillable="true" ma:displayName="Format" ma:description="Media-type, file format or dimensions" ma:internalName="_Format">
      <xsd:simpleType>
        <xsd:restriction base="dms:Text"/>
      </xsd:simpleType>
    </xsd:element>
    <xsd:element name="_Revision" ma:index="15" nillable="true" ma:displayName="Revision" ma:internalName="_Revision">
      <xsd:simpleType>
        <xsd:restriction base="dms:Text"/>
      </xsd:simpleType>
    </xsd:element>
    <xsd:element name="_Source" ma:index="16" nillable="true" ma:displayName="Source" ma:description="References to resources from which this resource was derived" ma:internalName="_Source">
      <xsd:simpleType>
        <xsd:restriction base="dms:Note">
          <xsd:maxLength value="255"/>
        </xsd:restriction>
      </xsd:simpleType>
    </xsd:element>
    <xsd:element name="_Status" ma:index="17" nillable="true" ma:displayName="Status" ma:default="Draft" ma:format="Dropdown" ma:internalName="_Status">
      <xsd:simpleType>
        <xsd:union memberTypes="dms:Text">
          <xsd:simpleType>
            <xsd:restriction base="dms:Choice">
              <xsd:enumeration value="Draft"/>
              <xsd:enumeration value="In Work"/>
              <xsd:enumeration value="Released"/>
              <xsd:enumeration value="Invalid"/>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2" ma:displayName="Comments"/>
        <xsd:element name="keywords" minOccurs="0" maxOccurs="1" type="xsd:string"/>
        <xsd:element ref="dc:language" minOccurs="0" maxOccurs="1"/>
        <xsd:element name="category" minOccurs="0" maxOccurs="1" type="xsd:string" ma:index="11"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5CDD6D-7B15-4243-8D52-9B5EB188B3A7}">
  <ds:schemaRefs>
    <ds:schemaRef ds:uri="http://schemas.microsoft.com/office/2006/documentManagement/types"/>
    <ds:schemaRef ds:uri="http://purl.org/dc/elements/1.1/"/>
    <ds:schemaRef ds:uri="http://schemas.microsoft.com/office/2006/metadata/properties"/>
    <ds:schemaRef ds:uri="http://schemas.microsoft.com/sharepoint/v3"/>
    <ds:schemaRef ds:uri="http://purl.org/dc/terms/"/>
    <ds:schemaRef ds:uri="11fb4518-922c-408d-9c3c-9a7bcae15881"/>
    <ds:schemaRef ds:uri="http://schemas.microsoft.com/office/infopath/2007/PartnerControls"/>
    <ds:schemaRef ds:uri="http://purl.org/dc/dcmitype/"/>
    <ds:schemaRef ds:uri="http://schemas.openxmlformats.org/package/2006/metadata/core-properties"/>
    <ds:schemaRef ds:uri="http://schemas.microsoft.com/sharepoint/v3/fields"/>
    <ds:schemaRef ds:uri="http://www.w3.org/XML/1998/namespace"/>
  </ds:schemaRefs>
</ds:datastoreItem>
</file>

<file path=customXml/itemProps2.xml><?xml version="1.0" encoding="utf-8"?>
<ds:datastoreItem xmlns:ds="http://schemas.openxmlformats.org/officeDocument/2006/customXml" ds:itemID="{3CC96E4C-DE82-4D43-85F2-C9185204D7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1fb4518-922c-408d-9c3c-9a7bcae15881"/>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9AD74E-3212-4471-ABD2-C1154289AB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CERNCorporate4-3</Template>
  <TotalTime>149</TotalTime>
  <Words>582</Words>
  <Application>Microsoft Office PowerPoint</Application>
  <PresentationFormat>On-screen Show (4:3)</PresentationFormat>
  <Paragraphs>132</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Courier New</vt:lpstr>
      <vt:lpstr>CERNCorporate4-3</vt:lpstr>
      <vt:lpstr>Executive Coordination Committee WPx Status</vt:lpstr>
      <vt:lpstr>TEMPLATE GUIDELINE</vt:lpstr>
      <vt:lpstr>Outline</vt:lpstr>
      <vt:lpstr>Work Package Team</vt:lpstr>
      <vt:lpstr>Objectives</vt:lpstr>
      <vt:lpstr>Description of Work</vt:lpstr>
      <vt:lpstr>Deliverables Until M18 (Mid Term)</vt:lpstr>
      <vt:lpstr>Milestones Until M18 (Mid Term)</vt:lpstr>
      <vt:lpstr>Resources</vt:lpstr>
      <vt:lpstr>Coordination Needs</vt:lpstr>
      <vt:lpstr>Hiring Plan</vt:lpstr>
      <vt:lpstr>Current Work</vt:lpstr>
      <vt:lpstr>Next Steps</vt:lpstr>
      <vt:lpstr>Showstoppers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ECC WP Status Report Template</dc:title>
  <dc:subject/>
  <dc:creator>Johannes Gutleber</dc:creator>
  <cp:keywords/>
  <dc:description>Template to be used by work package leaders/deputies to present their WP status during ECC meetings</dc:description>
  <cp:lastModifiedBy>Emilie Nicole David</cp:lastModifiedBy>
  <cp:revision>490</cp:revision>
  <dcterms:created xsi:type="dcterms:W3CDTF">2015-03-14T10:15:29Z</dcterms:created>
  <dcterms:modified xsi:type="dcterms:W3CDTF">2017-08-17T09:45:11Z</dcterms:modified>
  <cp:category>Management</cp:category>
  <cp:contentStatus>Released</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0x010100C20FA250E1B5D54DAFBBF6A27EA85096</vt:lpwstr>
  </property>
</Properties>
</file>