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handoutMasterIdLst>
    <p:handoutMasterId r:id="rId43"/>
  </p:handoutMasterIdLst>
  <p:sldIdLst>
    <p:sldId id="257" r:id="rId2"/>
    <p:sldId id="338" r:id="rId3"/>
    <p:sldId id="349" r:id="rId4"/>
    <p:sldId id="272" r:id="rId5"/>
    <p:sldId id="309" r:id="rId6"/>
    <p:sldId id="324" r:id="rId7"/>
    <p:sldId id="334" r:id="rId8"/>
    <p:sldId id="350" r:id="rId9"/>
    <p:sldId id="331" r:id="rId10"/>
    <p:sldId id="332" r:id="rId11"/>
    <p:sldId id="348" r:id="rId12"/>
    <p:sldId id="347" r:id="rId13"/>
    <p:sldId id="287" r:id="rId14"/>
    <p:sldId id="290" r:id="rId15"/>
    <p:sldId id="325" r:id="rId16"/>
    <p:sldId id="326" r:id="rId17"/>
    <p:sldId id="289" r:id="rId18"/>
    <p:sldId id="297" r:id="rId19"/>
    <p:sldId id="339" r:id="rId20"/>
    <p:sldId id="340" r:id="rId21"/>
    <p:sldId id="341" r:id="rId22"/>
    <p:sldId id="342" r:id="rId23"/>
    <p:sldId id="343" r:id="rId24"/>
    <p:sldId id="344" r:id="rId25"/>
    <p:sldId id="345" r:id="rId26"/>
    <p:sldId id="346" r:id="rId27"/>
    <p:sldId id="271" r:id="rId28"/>
    <p:sldId id="351" r:id="rId29"/>
    <p:sldId id="352" r:id="rId30"/>
    <p:sldId id="353" r:id="rId31"/>
    <p:sldId id="354" r:id="rId32"/>
    <p:sldId id="355" r:id="rId33"/>
    <p:sldId id="356" r:id="rId34"/>
    <p:sldId id="357" r:id="rId35"/>
    <p:sldId id="358" r:id="rId36"/>
    <p:sldId id="359" r:id="rId37"/>
    <p:sldId id="360" r:id="rId38"/>
    <p:sldId id="361" r:id="rId39"/>
    <p:sldId id="362" r:id="rId40"/>
    <p:sldId id="294" r:id="rId4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1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BE03B"/>
    <a:srgbClr val="000099"/>
    <a:srgbClr val="FF33CC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205" autoAdjust="0"/>
    <p:restoredTop sz="94639" autoAdjust="0"/>
  </p:normalViewPr>
  <p:slideViewPr>
    <p:cSldViewPr snapToGrid="0">
      <p:cViewPr varScale="1">
        <p:scale>
          <a:sx n="128" d="100"/>
          <a:sy n="128" d="100"/>
        </p:scale>
        <p:origin x="678" y="114"/>
      </p:cViewPr>
      <p:guideLst>
        <p:guide orient="horz" pos="411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>
      <p:cViewPr varScale="1">
        <p:scale>
          <a:sx n="90" d="100"/>
          <a:sy n="90" d="100"/>
        </p:scale>
        <p:origin x="-3546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E:\ELSCYCA%20065\simulation%20-%20Overview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/>
            </a:pPr>
            <a:r>
              <a:rPr lang="en-US" sz="1400"/>
              <a:t>J profile</a:t>
            </a:r>
            <a:r>
              <a:rPr lang="en-US" sz="1400" baseline="0"/>
              <a:t> - </a:t>
            </a:r>
            <a:r>
              <a:rPr lang="en-GB" sz="1400" b="1" i="0" u="none" strike="noStrike" baseline="0"/>
              <a:t>β-1-SPL</a:t>
            </a:r>
            <a:r>
              <a:rPr lang="en-US" sz="1400" baseline="0"/>
              <a:t> - </a:t>
            </a:r>
            <a:r>
              <a:rPr lang="en-US" sz="1400"/>
              <a:t>optimised</a:t>
            </a:r>
          </a:p>
        </c:rich>
      </c:tx>
      <c:layout>
        <c:manualLayout>
          <c:xMode val="edge"/>
          <c:yMode val="edge"/>
          <c:x val="0.30620964046160876"/>
          <c:y val="2.331002331002331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7.5058147172231554E-2"/>
          <c:y val="0.15520896426408234"/>
          <c:w val="0.81817823557139013"/>
          <c:h val="0.68916175687829273"/>
        </c:manualLayout>
      </c:layout>
      <c:scatterChart>
        <c:scatterStyle val="smoothMarker"/>
        <c:varyColors val="0"/>
        <c:ser>
          <c:idx val="1"/>
          <c:order val="0"/>
          <c:tx>
            <c:v>Standard</c:v>
          </c:tx>
          <c:marker>
            <c:symbol val="none"/>
          </c:marker>
          <c:xVal>
            <c:numRef>
              <c:f>'total cavity'!$B$2:$B$256</c:f>
              <c:numCache>
                <c:formatCode>0.00E+00</c:formatCode>
                <c:ptCount val="255"/>
                <c:pt idx="0">
                  <c:v>0</c:v>
                </c:pt>
                <c:pt idx="1">
                  <c:v>7.4541699999999995</c:v>
                </c:pt>
                <c:pt idx="2">
                  <c:v>14.87757</c:v>
                </c:pt>
                <c:pt idx="3">
                  <c:v>22.256139999999924</c:v>
                </c:pt>
                <c:pt idx="4">
                  <c:v>29.678100000000001</c:v>
                </c:pt>
                <c:pt idx="5">
                  <c:v>37.114420000000003</c:v>
                </c:pt>
                <c:pt idx="6">
                  <c:v>44.568590000000114</c:v>
                </c:pt>
                <c:pt idx="7">
                  <c:v>52.022760000000012</c:v>
                </c:pt>
                <c:pt idx="8">
                  <c:v>59.476930000000003</c:v>
                </c:pt>
                <c:pt idx="9">
                  <c:v>66.931100000000242</c:v>
                </c:pt>
                <c:pt idx="10">
                  <c:v>74.385269999999991</c:v>
                </c:pt>
                <c:pt idx="11">
                  <c:v>81.839439999999982</c:v>
                </c:pt>
                <c:pt idx="12">
                  <c:v>89.293600000000026</c:v>
                </c:pt>
                <c:pt idx="13">
                  <c:v>96.74492000000032</c:v>
                </c:pt>
                <c:pt idx="14">
                  <c:v>104.1962</c:v>
                </c:pt>
                <c:pt idx="15">
                  <c:v>111.64749999999999</c:v>
                </c:pt>
                <c:pt idx="16">
                  <c:v>119.09869999999999</c:v>
                </c:pt>
                <c:pt idx="17">
                  <c:v>126.54989999999999</c:v>
                </c:pt>
                <c:pt idx="18">
                  <c:v>134.001</c:v>
                </c:pt>
                <c:pt idx="19">
                  <c:v>141.45210000000048</c:v>
                </c:pt>
                <c:pt idx="20">
                  <c:v>148.90309999999999</c:v>
                </c:pt>
                <c:pt idx="21">
                  <c:v>156.35380000000001</c:v>
                </c:pt>
                <c:pt idx="22">
                  <c:v>163.804</c:v>
                </c:pt>
                <c:pt idx="23">
                  <c:v>171.25379999999998</c:v>
                </c:pt>
                <c:pt idx="24">
                  <c:v>178.7002</c:v>
                </c:pt>
                <c:pt idx="25">
                  <c:v>186.15440000000001</c:v>
                </c:pt>
                <c:pt idx="26">
                  <c:v>193.60399999999998</c:v>
                </c:pt>
                <c:pt idx="27">
                  <c:v>201.17989999999998</c:v>
                </c:pt>
                <c:pt idx="28">
                  <c:v>208.7526</c:v>
                </c:pt>
                <c:pt idx="29">
                  <c:v>216.32610000000045</c:v>
                </c:pt>
                <c:pt idx="30">
                  <c:v>223.89940000000001</c:v>
                </c:pt>
                <c:pt idx="31">
                  <c:v>231.47309999999999</c:v>
                </c:pt>
                <c:pt idx="32">
                  <c:v>239.0472</c:v>
                </c:pt>
                <c:pt idx="33">
                  <c:v>246.62110000000001</c:v>
                </c:pt>
                <c:pt idx="34">
                  <c:v>254.1952</c:v>
                </c:pt>
                <c:pt idx="35">
                  <c:v>261.76920000000001</c:v>
                </c:pt>
                <c:pt idx="36">
                  <c:v>269.3433</c:v>
                </c:pt>
                <c:pt idx="37">
                  <c:v>276.91739999999879</c:v>
                </c:pt>
                <c:pt idx="38">
                  <c:v>284.49159999999824</c:v>
                </c:pt>
                <c:pt idx="39">
                  <c:v>292.06580000000002</c:v>
                </c:pt>
                <c:pt idx="40">
                  <c:v>299.64000000000038</c:v>
                </c:pt>
                <c:pt idx="41">
                  <c:v>307.21440000000001</c:v>
                </c:pt>
                <c:pt idx="42">
                  <c:v>314.7916999999988</c:v>
                </c:pt>
                <c:pt idx="43">
                  <c:v>322.36900000000031</c:v>
                </c:pt>
                <c:pt idx="44">
                  <c:v>329.94629999999898</c:v>
                </c:pt>
                <c:pt idx="45">
                  <c:v>337.52359999999879</c:v>
                </c:pt>
                <c:pt idx="46">
                  <c:v>345.084</c:v>
                </c:pt>
                <c:pt idx="47">
                  <c:v>352.65320000000008</c:v>
                </c:pt>
                <c:pt idx="48">
                  <c:v>360.21829999999898</c:v>
                </c:pt>
                <c:pt idx="49">
                  <c:v>367.77280000000002</c:v>
                </c:pt>
                <c:pt idx="50">
                  <c:v>375.29189999999892</c:v>
                </c:pt>
                <c:pt idx="51">
                  <c:v>382.83940000000001</c:v>
                </c:pt>
                <c:pt idx="52">
                  <c:v>390.4166999999988</c:v>
                </c:pt>
                <c:pt idx="53">
                  <c:v>398.29809999999856</c:v>
                </c:pt>
                <c:pt idx="54">
                  <c:v>406.13470000000001</c:v>
                </c:pt>
                <c:pt idx="55">
                  <c:v>413.9603999999988</c:v>
                </c:pt>
                <c:pt idx="56">
                  <c:v>421.8175</c:v>
                </c:pt>
                <c:pt idx="57">
                  <c:v>429.68649999999963</c:v>
                </c:pt>
                <c:pt idx="58">
                  <c:v>437.5634</c:v>
                </c:pt>
                <c:pt idx="59">
                  <c:v>445.44490000000002</c:v>
                </c:pt>
                <c:pt idx="60">
                  <c:v>453.32629999999898</c:v>
                </c:pt>
                <c:pt idx="61">
                  <c:v>461.20769999999999</c:v>
                </c:pt>
                <c:pt idx="62">
                  <c:v>469.08909999999969</c:v>
                </c:pt>
                <c:pt idx="63">
                  <c:v>476.97049999999911</c:v>
                </c:pt>
                <c:pt idx="64">
                  <c:v>484.78699999999856</c:v>
                </c:pt>
                <c:pt idx="65">
                  <c:v>492.66500000000002</c:v>
                </c:pt>
                <c:pt idx="66">
                  <c:v>500.54300000000001</c:v>
                </c:pt>
                <c:pt idx="67">
                  <c:v>508.42089999999911</c:v>
                </c:pt>
                <c:pt idx="68">
                  <c:v>516.29890000000205</c:v>
                </c:pt>
                <c:pt idx="69">
                  <c:v>524.17680000000053</c:v>
                </c:pt>
                <c:pt idx="70">
                  <c:v>532.05459999999948</c:v>
                </c:pt>
                <c:pt idx="71">
                  <c:v>539.93239999999946</c:v>
                </c:pt>
                <c:pt idx="72">
                  <c:v>547.81039999999996</c:v>
                </c:pt>
                <c:pt idx="73">
                  <c:v>555.68840000000205</c:v>
                </c:pt>
                <c:pt idx="74">
                  <c:v>563.56559999999808</c:v>
                </c:pt>
                <c:pt idx="75">
                  <c:v>571.44169999999758</c:v>
                </c:pt>
                <c:pt idx="76">
                  <c:v>579.31489999999997</c:v>
                </c:pt>
                <c:pt idx="77">
                  <c:v>587.19380000000228</c:v>
                </c:pt>
                <c:pt idx="78">
                  <c:v>595.07380000000217</c:v>
                </c:pt>
                <c:pt idx="79">
                  <c:v>602.95049999999947</c:v>
                </c:pt>
                <c:pt idx="80">
                  <c:v>610.82859999999948</c:v>
                </c:pt>
                <c:pt idx="81">
                  <c:v>618.70529999999997</c:v>
                </c:pt>
                <c:pt idx="82">
                  <c:v>626.58280000000002</c:v>
                </c:pt>
                <c:pt idx="83">
                  <c:v>634.46039999999948</c:v>
                </c:pt>
                <c:pt idx="84">
                  <c:v>642.33819999999946</c:v>
                </c:pt>
                <c:pt idx="85">
                  <c:v>650.21619999999996</c:v>
                </c:pt>
                <c:pt idx="86">
                  <c:v>658.0942</c:v>
                </c:pt>
                <c:pt idx="87">
                  <c:v>665.97209999999939</c:v>
                </c:pt>
                <c:pt idx="88">
                  <c:v>673.84999999999809</c:v>
                </c:pt>
                <c:pt idx="89">
                  <c:v>681.72789999999998</c:v>
                </c:pt>
                <c:pt idx="90">
                  <c:v>689.60580000000004</c:v>
                </c:pt>
                <c:pt idx="91">
                  <c:v>697.48230000000001</c:v>
                </c:pt>
                <c:pt idx="92">
                  <c:v>705.36369999999783</c:v>
                </c:pt>
                <c:pt idx="93">
                  <c:v>713.24509999999998</c:v>
                </c:pt>
                <c:pt idx="94">
                  <c:v>721.12649999999996</c:v>
                </c:pt>
                <c:pt idx="95">
                  <c:v>729.00789999999949</c:v>
                </c:pt>
                <c:pt idx="96">
                  <c:v>736.88930000000005</c:v>
                </c:pt>
                <c:pt idx="97">
                  <c:v>744.75440000000003</c:v>
                </c:pt>
                <c:pt idx="98">
                  <c:v>752.62339999999995</c:v>
                </c:pt>
                <c:pt idx="99">
                  <c:v>760.48050000000001</c:v>
                </c:pt>
                <c:pt idx="100">
                  <c:v>768.30619999999783</c:v>
                </c:pt>
                <c:pt idx="101">
                  <c:v>776.14279999999997</c:v>
                </c:pt>
                <c:pt idx="102">
                  <c:v>784.02419999999938</c:v>
                </c:pt>
                <c:pt idx="103">
                  <c:v>791.90559999999948</c:v>
                </c:pt>
                <c:pt idx="104">
                  <c:v>799.7423</c:v>
                </c:pt>
                <c:pt idx="105">
                  <c:v>807.56789999999796</c:v>
                </c:pt>
                <c:pt idx="106">
                  <c:v>815.42509999999947</c:v>
                </c:pt>
                <c:pt idx="107">
                  <c:v>823.29410000000053</c:v>
                </c:pt>
                <c:pt idx="108">
                  <c:v>831.17100000000005</c:v>
                </c:pt>
                <c:pt idx="109">
                  <c:v>839.05239999999947</c:v>
                </c:pt>
                <c:pt idx="110">
                  <c:v>846.93380000000002</c:v>
                </c:pt>
                <c:pt idx="111">
                  <c:v>854.81519999999796</c:v>
                </c:pt>
                <c:pt idx="112">
                  <c:v>862.69659999999999</c:v>
                </c:pt>
                <c:pt idx="113">
                  <c:v>870.57799999999997</c:v>
                </c:pt>
                <c:pt idx="114">
                  <c:v>878.39459999999997</c:v>
                </c:pt>
                <c:pt idx="115">
                  <c:v>886.27250000000004</c:v>
                </c:pt>
                <c:pt idx="116">
                  <c:v>894.15049999999997</c:v>
                </c:pt>
                <c:pt idx="117">
                  <c:v>902.02850000000001</c:v>
                </c:pt>
                <c:pt idx="118">
                  <c:v>909.90649999999948</c:v>
                </c:pt>
                <c:pt idx="119">
                  <c:v>917.78440000000217</c:v>
                </c:pt>
                <c:pt idx="120">
                  <c:v>925.66219999999771</c:v>
                </c:pt>
                <c:pt idx="121">
                  <c:v>933.54</c:v>
                </c:pt>
                <c:pt idx="122">
                  <c:v>941.41800000000001</c:v>
                </c:pt>
                <c:pt idx="123">
                  <c:v>949.29590000000053</c:v>
                </c:pt>
                <c:pt idx="124">
                  <c:v>957.17319999999995</c:v>
                </c:pt>
                <c:pt idx="125">
                  <c:v>965.04930000000002</c:v>
                </c:pt>
                <c:pt idx="126">
                  <c:v>972.92239999999947</c:v>
                </c:pt>
                <c:pt idx="127">
                  <c:v>980.80139999999949</c:v>
                </c:pt>
                <c:pt idx="128">
                  <c:v>988.68129999999996</c:v>
                </c:pt>
                <c:pt idx="129">
                  <c:v>996.55799999999783</c:v>
                </c:pt>
                <c:pt idx="130">
                  <c:v>1004.4359999999994</c:v>
                </c:pt>
                <c:pt idx="131">
                  <c:v>1012.313</c:v>
                </c:pt>
                <c:pt idx="132">
                  <c:v>1020.19</c:v>
                </c:pt>
                <c:pt idx="133">
                  <c:v>1028.068</c:v>
                </c:pt>
                <c:pt idx="134">
                  <c:v>1035.9460000000001</c:v>
                </c:pt>
                <c:pt idx="135">
                  <c:v>1043.8239999999998</c:v>
                </c:pt>
                <c:pt idx="136">
                  <c:v>1051.702</c:v>
                </c:pt>
                <c:pt idx="137">
                  <c:v>1059.58</c:v>
                </c:pt>
                <c:pt idx="138">
                  <c:v>1067.4580000000001</c:v>
                </c:pt>
                <c:pt idx="139">
                  <c:v>1075.335</c:v>
                </c:pt>
                <c:pt idx="140">
                  <c:v>1083.213</c:v>
                </c:pt>
                <c:pt idx="141">
                  <c:v>1091.0899999999999</c:v>
                </c:pt>
                <c:pt idx="142">
                  <c:v>1098.971</c:v>
                </c:pt>
                <c:pt idx="143">
                  <c:v>1106.8529999999998</c:v>
                </c:pt>
                <c:pt idx="144">
                  <c:v>1114.7339999999999</c:v>
                </c:pt>
                <c:pt idx="145">
                  <c:v>1122.615</c:v>
                </c:pt>
                <c:pt idx="146">
                  <c:v>1130.4970000000001</c:v>
                </c:pt>
                <c:pt idx="147">
                  <c:v>1138.3619999999999</c:v>
                </c:pt>
                <c:pt idx="148">
                  <c:v>1146.231</c:v>
                </c:pt>
                <c:pt idx="149">
                  <c:v>1154.088</c:v>
                </c:pt>
                <c:pt idx="150">
                  <c:v>1161.914</c:v>
                </c:pt>
                <c:pt idx="151">
                  <c:v>1169.75</c:v>
                </c:pt>
                <c:pt idx="152">
                  <c:v>1177.6319999999998</c:v>
                </c:pt>
                <c:pt idx="153">
                  <c:v>1185.5129999999999</c:v>
                </c:pt>
                <c:pt idx="154">
                  <c:v>1193.3499999999999</c:v>
                </c:pt>
                <c:pt idx="155">
                  <c:v>1201.175</c:v>
                </c:pt>
                <c:pt idx="156">
                  <c:v>1209.0329999999999</c:v>
                </c:pt>
                <c:pt idx="157">
                  <c:v>1216.902</c:v>
                </c:pt>
                <c:pt idx="158">
                  <c:v>1224.779</c:v>
                </c:pt>
                <c:pt idx="159">
                  <c:v>1232.6599999999999</c:v>
                </c:pt>
                <c:pt idx="160">
                  <c:v>1240.5409999999999</c:v>
                </c:pt>
                <c:pt idx="161">
                  <c:v>1248.423</c:v>
                </c:pt>
                <c:pt idx="162">
                  <c:v>1256.3039999999999</c:v>
                </c:pt>
                <c:pt idx="163">
                  <c:v>1264.1859999999999</c:v>
                </c:pt>
                <c:pt idx="164">
                  <c:v>1272.002</c:v>
                </c:pt>
                <c:pt idx="165">
                  <c:v>1279.8799999999999</c:v>
                </c:pt>
                <c:pt idx="166">
                  <c:v>1287.758</c:v>
                </c:pt>
                <c:pt idx="167">
                  <c:v>1295.636</c:v>
                </c:pt>
                <c:pt idx="168">
                  <c:v>1303.5139999999999</c:v>
                </c:pt>
                <c:pt idx="169">
                  <c:v>1311.3919999999998</c:v>
                </c:pt>
                <c:pt idx="170">
                  <c:v>1319.27</c:v>
                </c:pt>
                <c:pt idx="171">
                  <c:v>1327.1479999999999</c:v>
                </c:pt>
                <c:pt idx="172">
                  <c:v>1335.0260000000001</c:v>
                </c:pt>
                <c:pt idx="173">
                  <c:v>1342.903</c:v>
                </c:pt>
                <c:pt idx="174">
                  <c:v>1350.7809999999999</c:v>
                </c:pt>
                <c:pt idx="175">
                  <c:v>1358.6569999999999</c:v>
                </c:pt>
                <c:pt idx="176">
                  <c:v>1366.53</c:v>
                </c:pt>
                <c:pt idx="177">
                  <c:v>1374.4090000000001</c:v>
                </c:pt>
                <c:pt idx="178">
                  <c:v>1382.289</c:v>
                </c:pt>
                <c:pt idx="179">
                  <c:v>1390.1659999999999</c:v>
                </c:pt>
                <c:pt idx="180">
                  <c:v>1398.0439999999999</c:v>
                </c:pt>
                <c:pt idx="181">
                  <c:v>1405.92</c:v>
                </c:pt>
                <c:pt idx="182">
                  <c:v>1413.798</c:v>
                </c:pt>
                <c:pt idx="183">
                  <c:v>1421.675</c:v>
                </c:pt>
                <c:pt idx="184">
                  <c:v>1429.5529999999999</c:v>
                </c:pt>
                <c:pt idx="185">
                  <c:v>1437.431</c:v>
                </c:pt>
                <c:pt idx="186">
                  <c:v>1445.309</c:v>
                </c:pt>
                <c:pt idx="187">
                  <c:v>1453.1869999999999</c:v>
                </c:pt>
                <c:pt idx="188">
                  <c:v>1461.0650000000001</c:v>
                </c:pt>
                <c:pt idx="189">
                  <c:v>1468.943</c:v>
                </c:pt>
                <c:pt idx="190">
                  <c:v>1476.8209999999999</c:v>
                </c:pt>
                <c:pt idx="191">
                  <c:v>1484.6969999999999</c:v>
                </c:pt>
                <c:pt idx="192">
                  <c:v>1492.579</c:v>
                </c:pt>
                <c:pt idx="193">
                  <c:v>1500.46</c:v>
                </c:pt>
                <c:pt idx="194">
                  <c:v>1508.3419999999999</c:v>
                </c:pt>
                <c:pt idx="195">
                  <c:v>1516.223</c:v>
                </c:pt>
                <c:pt idx="196">
                  <c:v>1524.1039999999998</c:v>
                </c:pt>
                <c:pt idx="197">
                  <c:v>1531.9690000000001</c:v>
                </c:pt>
                <c:pt idx="198">
                  <c:v>1539.838</c:v>
                </c:pt>
                <c:pt idx="199">
                  <c:v>1547.6959999999999</c:v>
                </c:pt>
                <c:pt idx="200">
                  <c:v>1555.521</c:v>
                </c:pt>
                <c:pt idx="201">
                  <c:v>1563.3579999999999</c:v>
                </c:pt>
                <c:pt idx="202">
                  <c:v>1571.239</c:v>
                </c:pt>
                <c:pt idx="203">
                  <c:v>1578.819</c:v>
                </c:pt>
                <c:pt idx="204">
                  <c:v>1586.3679999999999</c:v>
                </c:pt>
                <c:pt idx="205">
                  <c:v>1593.8889999999999</c:v>
                </c:pt>
                <c:pt idx="206">
                  <c:v>1601.4460000000001</c:v>
                </c:pt>
                <c:pt idx="207">
                  <c:v>1609.0129999999999</c:v>
                </c:pt>
                <c:pt idx="208">
                  <c:v>1616.5839999999998</c:v>
                </c:pt>
                <c:pt idx="209">
                  <c:v>1624.1629999999998</c:v>
                </c:pt>
                <c:pt idx="210">
                  <c:v>1631.7429999999999</c:v>
                </c:pt>
                <c:pt idx="211">
                  <c:v>1639.3219999999999</c:v>
                </c:pt>
                <c:pt idx="212">
                  <c:v>1646.9010000000001</c:v>
                </c:pt>
                <c:pt idx="213">
                  <c:v>1654.48</c:v>
                </c:pt>
                <c:pt idx="214">
                  <c:v>1661.989</c:v>
                </c:pt>
                <c:pt idx="215">
                  <c:v>1669.5650000000001</c:v>
                </c:pt>
                <c:pt idx="216">
                  <c:v>1677.1419999999998</c:v>
                </c:pt>
                <c:pt idx="217">
                  <c:v>1684.7180000000001</c:v>
                </c:pt>
                <c:pt idx="218">
                  <c:v>1692.2939999999999</c:v>
                </c:pt>
                <c:pt idx="219">
                  <c:v>1699.87</c:v>
                </c:pt>
                <c:pt idx="220">
                  <c:v>1707.4460000000001</c:v>
                </c:pt>
                <c:pt idx="221">
                  <c:v>1715.0229999999999</c:v>
                </c:pt>
                <c:pt idx="222">
                  <c:v>1722.5989999999999</c:v>
                </c:pt>
                <c:pt idx="223">
                  <c:v>1730.175</c:v>
                </c:pt>
                <c:pt idx="224">
                  <c:v>1737.75</c:v>
                </c:pt>
                <c:pt idx="225">
                  <c:v>1745.325</c:v>
                </c:pt>
                <c:pt idx="226">
                  <c:v>1752.8989999999999</c:v>
                </c:pt>
                <c:pt idx="227">
                  <c:v>1760.472</c:v>
                </c:pt>
                <c:pt idx="228">
                  <c:v>1768.049</c:v>
                </c:pt>
                <c:pt idx="229">
                  <c:v>1775.316</c:v>
                </c:pt>
                <c:pt idx="230">
                  <c:v>1782.58</c:v>
                </c:pt>
                <c:pt idx="231">
                  <c:v>1789.845</c:v>
                </c:pt>
                <c:pt idx="232">
                  <c:v>1797.11</c:v>
                </c:pt>
                <c:pt idx="233">
                  <c:v>1804.376</c:v>
                </c:pt>
                <c:pt idx="234">
                  <c:v>1811.6409999999998</c:v>
                </c:pt>
                <c:pt idx="235">
                  <c:v>1818.9070000000011</c:v>
                </c:pt>
                <c:pt idx="236">
                  <c:v>1826.1729999999998</c:v>
                </c:pt>
                <c:pt idx="237">
                  <c:v>1833.4390000000001</c:v>
                </c:pt>
                <c:pt idx="238">
                  <c:v>1840.7049999999999</c:v>
                </c:pt>
                <c:pt idx="239">
                  <c:v>1847.971</c:v>
                </c:pt>
                <c:pt idx="240">
                  <c:v>1855.2370000000001</c:v>
                </c:pt>
                <c:pt idx="241">
                  <c:v>1862.5029999999999</c:v>
                </c:pt>
                <c:pt idx="242">
                  <c:v>1869.769</c:v>
                </c:pt>
                <c:pt idx="243">
                  <c:v>1877.038</c:v>
                </c:pt>
                <c:pt idx="244">
                  <c:v>1884.307</c:v>
                </c:pt>
                <c:pt idx="245">
                  <c:v>1891.576</c:v>
                </c:pt>
                <c:pt idx="246">
                  <c:v>1898.8439999999998</c:v>
                </c:pt>
                <c:pt idx="247">
                  <c:v>1906.1129999999998</c:v>
                </c:pt>
                <c:pt idx="248">
                  <c:v>1913.3819999999998</c:v>
                </c:pt>
                <c:pt idx="249">
                  <c:v>1920.6509999999998</c:v>
                </c:pt>
                <c:pt idx="250">
                  <c:v>1927.902</c:v>
                </c:pt>
                <c:pt idx="251">
                  <c:v>1935.1379999999999</c:v>
                </c:pt>
                <c:pt idx="252">
                  <c:v>1942.32</c:v>
                </c:pt>
                <c:pt idx="253">
                  <c:v>1949.557</c:v>
                </c:pt>
                <c:pt idx="254">
                  <c:v>1956.826</c:v>
                </c:pt>
              </c:numCache>
            </c:numRef>
          </c:xVal>
          <c:yVal>
            <c:numRef>
              <c:f>'total cavity'!$D$2:$D$256</c:f>
              <c:numCache>
                <c:formatCode>0.00E+00</c:formatCode>
                <c:ptCount val="255"/>
                <c:pt idx="0">
                  <c:v>481.88659999999879</c:v>
                </c:pt>
                <c:pt idx="1">
                  <c:v>456.06389999999999</c:v>
                </c:pt>
                <c:pt idx="2">
                  <c:v>418.77029999999911</c:v>
                </c:pt>
                <c:pt idx="3">
                  <c:v>376.04379999999969</c:v>
                </c:pt>
                <c:pt idx="4">
                  <c:v>334.84949999999998</c:v>
                </c:pt>
                <c:pt idx="5">
                  <c:v>301.32990000000001</c:v>
                </c:pt>
                <c:pt idx="6">
                  <c:v>280.2839999999988</c:v>
                </c:pt>
                <c:pt idx="7">
                  <c:v>265.10509999999999</c:v>
                </c:pt>
                <c:pt idx="8">
                  <c:v>252.45570000000001</c:v>
                </c:pt>
                <c:pt idx="9">
                  <c:v>241.5308</c:v>
                </c:pt>
                <c:pt idx="10">
                  <c:v>231.99230000000045</c:v>
                </c:pt>
                <c:pt idx="11">
                  <c:v>223.64189999999999</c:v>
                </c:pt>
                <c:pt idx="12">
                  <c:v>216.41220000000001</c:v>
                </c:pt>
                <c:pt idx="13">
                  <c:v>210.33820000000046</c:v>
                </c:pt>
                <c:pt idx="14">
                  <c:v>205.32740000000064</c:v>
                </c:pt>
                <c:pt idx="15">
                  <c:v>201.26399999999998</c:v>
                </c:pt>
                <c:pt idx="16">
                  <c:v>198.83610000000004</c:v>
                </c:pt>
                <c:pt idx="17">
                  <c:v>197.2568</c:v>
                </c:pt>
                <c:pt idx="18">
                  <c:v>195.9641</c:v>
                </c:pt>
                <c:pt idx="19">
                  <c:v>194.87090000000001</c:v>
                </c:pt>
                <c:pt idx="20">
                  <c:v>193.96140000000045</c:v>
                </c:pt>
                <c:pt idx="21">
                  <c:v>193.22210000000001</c:v>
                </c:pt>
                <c:pt idx="22">
                  <c:v>192.64329999999998</c:v>
                </c:pt>
                <c:pt idx="23">
                  <c:v>192.2184</c:v>
                </c:pt>
                <c:pt idx="24">
                  <c:v>191.94730000000001</c:v>
                </c:pt>
                <c:pt idx="25">
                  <c:v>191.81730000000007</c:v>
                </c:pt>
                <c:pt idx="26">
                  <c:v>191.73820000000001</c:v>
                </c:pt>
                <c:pt idx="27">
                  <c:v>191.68720000000027</c:v>
                </c:pt>
                <c:pt idx="28">
                  <c:v>191.70929999999998</c:v>
                </c:pt>
                <c:pt idx="29">
                  <c:v>191.87110000000001</c:v>
                </c:pt>
                <c:pt idx="30">
                  <c:v>192.1705</c:v>
                </c:pt>
                <c:pt idx="31">
                  <c:v>192.6122</c:v>
                </c:pt>
                <c:pt idx="32">
                  <c:v>193.20449999999997</c:v>
                </c:pt>
                <c:pt idx="33">
                  <c:v>193.953</c:v>
                </c:pt>
                <c:pt idx="34">
                  <c:v>194.869</c:v>
                </c:pt>
                <c:pt idx="35">
                  <c:v>195.96640000000045</c:v>
                </c:pt>
                <c:pt idx="36">
                  <c:v>197.26409999999998</c:v>
                </c:pt>
                <c:pt idx="37">
                  <c:v>198.85560000000001</c:v>
                </c:pt>
                <c:pt idx="38">
                  <c:v>201.32540000000049</c:v>
                </c:pt>
                <c:pt idx="39">
                  <c:v>205.45770000000007</c:v>
                </c:pt>
                <c:pt idx="40">
                  <c:v>210.60769999999999</c:v>
                </c:pt>
                <c:pt idx="41">
                  <c:v>216.83520000000001</c:v>
                </c:pt>
                <c:pt idx="42">
                  <c:v>224.11199999999999</c:v>
                </c:pt>
                <c:pt idx="43">
                  <c:v>232.42780000000027</c:v>
                </c:pt>
                <c:pt idx="44">
                  <c:v>241.9255</c:v>
                </c:pt>
                <c:pt idx="45">
                  <c:v>252.8937</c:v>
                </c:pt>
                <c:pt idx="46">
                  <c:v>265.572</c:v>
                </c:pt>
                <c:pt idx="47">
                  <c:v>280.96940000000001</c:v>
                </c:pt>
                <c:pt idx="48">
                  <c:v>300.36540000000002</c:v>
                </c:pt>
                <c:pt idx="49">
                  <c:v>324.98559999999856</c:v>
                </c:pt>
                <c:pt idx="50">
                  <c:v>345.73739999999862</c:v>
                </c:pt>
                <c:pt idx="51">
                  <c:v>356.30470000000008</c:v>
                </c:pt>
                <c:pt idx="52">
                  <c:v>358.44959999999969</c:v>
                </c:pt>
                <c:pt idx="53">
                  <c:v>354.10980000000103</c:v>
                </c:pt>
                <c:pt idx="54">
                  <c:v>340.39780000000002</c:v>
                </c:pt>
                <c:pt idx="55">
                  <c:v>316.37709999999993</c:v>
                </c:pt>
                <c:pt idx="56">
                  <c:v>290.8734</c:v>
                </c:pt>
                <c:pt idx="57">
                  <c:v>271.3657</c:v>
                </c:pt>
                <c:pt idx="58">
                  <c:v>255.34399999999999</c:v>
                </c:pt>
                <c:pt idx="59">
                  <c:v>242.22469999999998</c:v>
                </c:pt>
                <c:pt idx="60">
                  <c:v>231.13730000000001</c:v>
                </c:pt>
                <c:pt idx="61">
                  <c:v>221.5361</c:v>
                </c:pt>
                <c:pt idx="62">
                  <c:v>213.17499999999998</c:v>
                </c:pt>
                <c:pt idx="63">
                  <c:v>206.0127</c:v>
                </c:pt>
                <c:pt idx="64">
                  <c:v>200.39710000000045</c:v>
                </c:pt>
                <c:pt idx="65">
                  <c:v>197.5361</c:v>
                </c:pt>
                <c:pt idx="66">
                  <c:v>195.44919999999999</c:v>
                </c:pt>
                <c:pt idx="67">
                  <c:v>193.68450000000001</c:v>
                </c:pt>
                <c:pt idx="68">
                  <c:v>192.1866</c:v>
                </c:pt>
                <c:pt idx="69">
                  <c:v>190.9205</c:v>
                </c:pt>
                <c:pt idx="70">
                  <c:v>189.85930000000027</c:v>
                </c:pt>
                <c:pt idx="71">
                  <c:v>188.98440000000045</c:v>
                </c:pt>
                <c:pt idx="72">
                  <c:v>188.28200000000001</c:v>
                </c:pt>
                <c:pt idx="73">
                  <c:v>187.74169999999998</c:v>
                </c:pt>
                <c:pt idx="74">
                  <c:v>187.35900000000001</c:v>
                </c:pt>
                <c:pt idx="75">
                  <c:v>187.1317</c:v>
                </c:pt>
                <c:pt idx="76">
                  <c:v>187.03579999999999</c:v>
                </c:pt>
                <c:pt idx="77">
                  <c:v>187.01439999999999</c:v>
                </c:pt>
                <c:pt idx="78">
                  <c:v>187.0188</c:v>
                </c:pt>
                <c:pt idx="79">
                  <c:v>187.1</c:v>
                </c:pt>
                <c:pt idx="80">
                  <c:v>187.334</c:v>
                </c:pt>
                <c:pt idx="81">
                  <c:v>187.71129999999999</c:v>
                </c:pt>
                <c:pt idx="82">
                  <c:v>188.24259999999998</c:v>
                </c:pt>
                <c:pt idx="83">
                  <c:v>188.93600000000001</c:v>
                </c:pt>
                <c:pt idx="84">
                  <c:v>189.79989999999998</c:v>
                </c:pt>
                <c:pt idx="85">
                  <c:v>190.84959999999998</c:v>
                </c:pt>
                <c:pt idx="86">
                  <c:v>192.10389999999998</c:v>
                </c:pt>
                <c:pt idx="87">
                  <c:v>193.5865</c:v>
                </c:pt>
                <c:pt idx="88">
                  <c:v>195.33220000000046</c:v>
                </c:pt>
                <c:pt idx="89">
                  <c:v>197.3897</c:v>
                </c:pt>
                <c:pt idx="90">
                  <c:v>200.19810000000001</c:v>
                </c:pt>
                <c:pt idx="91">
                  <c:v>205.78890000000001</c:v>
                </c:pt>
                <c:pt idx="92">
                  <c:v>213.01479999999998</c:v>
                </c:pt>
                <c:pt idx="93">
                  <c:v>221.41040000000001</c:v>
                </c:pt>
                <c:pt idx="94">
                  <c:v>231.03479999999999</c:v>
                </c:pt>
                <c:pt idx="95">
                  <c:v>242.17089999999999</c:v>
                </c:pt>
                <c:pt idx="96">
                  <c:v>255.38310000000001</c:v>
                </c:pt>
                <c:pt idx="97">
                  <c:v>271.16000000000008</c:v>
                </c:pt>
                <c:pt idx="98">
                  <c:v>290.22309999999879</c:v>
                </c:pt>
                <c:pt idx="99">
                  <c:v>314.9766999999988</c:v>
                </c:pt>
                <c:pt idx="100">
                  <c:v>338.23139999999836</c:v>
                </c:pt>
                <c:pt idx="101">
                  <c:v>351.09440000000001</c:v>
                </c:pt>
                <c:pt idx="102">
                  <c:v>354.5104</c:v>
                </c:pt>
                <c:pt idx="103">
                  <c:v>351.0034</c:v>
                </c:pt>
                <c:pt idx="104">
                  <c:v>338.02549999999923</c:v>
                </c:pt>
                <c:pt idx="105">
                  <c:v>314.65760000000103</c:v>
                </c:pt>
                <c:pt idx="106">
                  <c:v>289.85980000000103</c:v>
                </c:pt>
                <c:pt idx="107">
                  <c:v>270.6069</c:v>
                </c:pt>
                <c:pt idx="108">
                  <c:v>254.70929999999998</c:v>
                </c:pt>
                <c:pt idx="109">
                  <c:v>241.67399999999998</c:v>
                </c:pt>
                <c:pt idx="110">
                  <c:v>230.64769999999999</c:v>
                </c:pt>
                <c:pt idx="111">
                  <c:v>221.09350000000001</c:v>
                </c:pt>
                <c:pt idx="112">
                  <c:v>212.76900000000001</c:v>
                </c:pt>
                <c:pt idx="113">
                  <c:v>205.6567</c:v>
                </c:pt>
                <c:pt idx="114">
                  <c:v>200.19820000000001</c:v>
                </c:pt>
                <c:pt idx="115">
                  <c:v>197.37</c:v>
                </c:pt>
                <c:pt idx="116">
                  <c:v>195.29069999999999</c:v>
                </c:pt>
                <c:pt idx="117">
                  <c:v>193.5326</c:v>
                </c:pt>
                <c:pt idx="118">
                  <c:v>192.04069999999999</c:v>
                </c:pt>
                <c:pt idx="119">
                  <c:v>190.78020000000001</c:v>
                </c:pt>
                <c:pt idx="120">
                  <c:v>189.7243</c:v>
                </c:pt>
                <c:pt idx="121">
                  <c:v>188.85430000000045</c:v>
                </c:pt>
                <c:pt idx="122">
                  <c:v>188.15690000000001</c:v>
                </c:pt>
                <c:pt idx="123">
                  <c:v>187.6217</c:v>
                </c:pt>
                <c:pt idx="124">
                  <c:v>187.25550000000001</c:v>
                </c:pt>
                <c:pt idx="125">
                  <c:v>186.98090000000045</c:v>
                </c:pt>
                <c:pt idx="126">
                  <c:v>186.17419999999998</c:v>
                </c:pt>
                <c:pt idx="127">
                  <c:v>185.96550000000002</c:v>
                </c:pt>
                <c:pt idx="128">
                  <c:v>186.03569999999999</c:v>
                </c:pt>
                <c:pt idx="129">
                  <c:v>186.72959999999998</c:v>
                </c:pt>
                <c:pt idx="130">
                  <c:v>187.21019999999999</c:v>
                </c:pt>
                <c:pt idx="131">
                  <c:v>187.61079999999998</c:v>
                </c:pt>
                <c:pt idx="132">
                  <c:v>188.1413</c:v>
                </c:pt>
                <c:pt idx="133">
                  <c:v>188.83440000000004</c:v>
                </c:pt>
                <c:pt idx="134">
                  <c:v>189.69820000000001</c:v>
                </c:pt>
                <c:pt idx="135">
                  <c:v>190.74789999999999</c:v>
                </c:pt>
                <c:pt idx="136">
                  <c:v>192.0026</c:v>
                </c:pt>
                <c:pt idx="137">
                  <c:v>193.48560000000001</c:v>
                </c:pt>
                <c:pt idx="138">
                  <c:v>195.232</c:v>
                </c:pt>
                <c:pt idx="139">
                  <c:v>197.29050000000001</c:v>
                </c:pt>
                <c:pt idx="140">
                  <c:v>200.08750000000001</c:v>
                </c:pt>
                <c:pt idx="141">
                  <c:v>205.60449999999997</c:v>
                </c:pt>
                <c:pt idx="142">
                  <c:v>212.82170000000045</c:v>
                </c:pt>
                <c:pt idx="143">
                  <c:v>221.22230000000027</c:v>
                </c:pt>
                <c:pt idx="144">
                  <c:v>230.85300000000001</c:v>
                </c:pt>
                <c:pt idx="145">
                  <c:v>241.99740000000045</c:v>
                </c:pt>
                <c:pt idx="146">
                  <c:v>255.22050000000002</c:v>
                </c:pt>
                <c:pt idx="147">
                  <c:v>271.01319999999873</c:v>
                </c:pt>
                <c:pt idx="148">
                  <c:v>290.09389999999911</c:v>
                </c:pt>
                <c:pt idx="149">
                  <c:v>314.85019999999969</c:v>
                </c:pt>
                <c:pt idx="150">
                  <c:v>338.15379999999999</c:v>
                </c:pt>
                <c:pt idx="151">
                  <c:v>351.07479999999993</c:v>
                </c:pt>
                <c:pt idx="152">
                  <c:v>354.54399999999993</c:v>
                </c:pt>
                <c:pt idx="153">
                  <c:v>351.09160000000003</c:v>
                </c:pt>
                <c:pt idx="154">
                  <c:v>338.17590000000001</c:v>
                </c:pt>
                <c:pt idx="155">
                  <c:v>314.85980000000103</c:v>
                </c:pt>
                <c:pt idx="156">
                  <c:v>290.05189999999999</c:v>
                </c:pt>
                <c:pt idx="157">
                  <c:v>270.81760000000008</c:v>
                </c:pt>
                <c:pt idx="158">
                  <c:v>254.93860000000001</c:v>
                </c:pt>
                <c:pt idx="159">
                  <c:v>241.91630000000001</c:v>
                </c:pt>
                <c:pt idx="160">
                  <c:v>230.9</c:v>
                </c:pt>
                <c:pt idx="161">
                  <c:v>221.35380000000001</c:v>
                </c:pt>
                <c:pt idx="162">
                  <c:v>213.03579999999999</c:v>
                </c:pt>
                <c:pt idx="163">
                  <c:v>205.91120000000001</c:v>
                </c:pt>
                <c:pt idx="164">
                  <c:v>200.35100000000045</c:v>
                </c:pt>
                <c:pt idx="165">
                  <c:v>197.50730000000001</c:v>
                </c:pt>
                <c:pt idx="166">
                  <c:v>195.42930000000001</c:v>
                </c:pt>
                <c:pt idx="167">
                  <c:v>193.67230000000001</c:v>
                </c:pt>
                <c:pt idx="168">
                  <c:v>192.18140000000045</c:v>
                </c:pt>
                <c:pt idx="169">
                  <c:v>190.92160000000001</c:v>
                </c:pt>
                <c:pt idx="170">
                  <c:v>189.86620000000045</c:v>
                </c:pt>
                <c:pt idx="171">
                  <c:v>188.9967</c:v>
                </c:pt>
                <c:pt idx="172">
                  <c:v>188.29949999999999</c:v>
                </c:pt>
                <c:pt idx="173">
                  <c:v>187.76419999999999</c:v>
                </c:pt>
                <c:pt idx="174">
                  <c:v>187.38640000000063</c:v>
                </c:pt>
                <c:pt idx="175">
                  <c:v>187.16409999999999</c:v>
                </c:pt>
                <c:pt idx="176">
                  <c:v>187.07309999999998</c:v>
                </c:pt>
                <c:pt idx="177">
                  <c:v>187.05680000000001</c:v>
                </c:pt>
                <c:pt idx="178">
                  <c:v>187.06650000000002</c:v>
                </c:pt>
                <c:pt idx="179">
                  <c:v>187.15270000000001</c:v>
                </c:pt>
                <c:pt idx="180">
                  <c:v>187.39170000000001</c:v>
                </c:pt>
                <c:pt idx="181">
                  <c:v>187.77409999999998</c:v>
                </c:pt>
                <c:pt idx="182">
                  <c:v>188.3108</c:v>
                </c:pt>
                <c:pt idx="183">
                  <c:v>189.00969999999998</c:v>
                </c:pt>
                <c:pt idx="184">
                  <c:v>189.87950000000001</c:v>
                </c:pt>
                <c:pt idx="185">
                  <c:v>190.93550000000002</c:v>
                </c:pt>
                <c:pt idx="186">
                  <c:v>192.1969</c:v>
                </c:pt>
                <c:pt idx="187">
                  <c:v>193.68720000000027</c:v>
                </c:pt>
                <c:pt idx="188">
                  <c:v>195.44150000000002</c:v>
                </c:pt>
                <c:pt idx="189">
                  <c:v>197.50890000000001</c:v>
                </c:pt>
                <c:pt idx="190">
                  <c:v>200.34780000000001</c:v>
                </c:pt>
                <c:pt idx="191">
                  <c:v>206.06890000000001</c:v>
                </c:pt>
                <c:pt idx="192">
                  <c:v>213.35010000000045</c:v>
                </c:pt>
                <c:pt idx="193">
                  <c:v>221.79579999999999</c:v>
                </c:pt>
                <c:pt idx="194">
                  <c:v>231.48520000000045</c:v>
                </c:pt>
                <c:pt idx="195">
                  <c:v>242.7063</c:v>
                </c:pt>
                <c:pt idx="196">
                  <c:v>256.03569999999911</c:v>
                </c:pt>
                <c:pt idx="197">
                  <c:v>271.98319999999848</c:v>
                </c:pt>
                <c:pt idx="198">
                  <c:v>291.38139999999879</c:v>
                </c:pt>
                <c:pt idx="199">
                  <c:v>317.0247</c:v>
                </c:pt>
                <c:pt idx="200">
                  <c:v>341.14440000000138</c:v>
                </c:pt>
                <c:pt idx="201">
                  <c:v>354.98309999999861</c:v>
                </c:pt>
                <c:pt idx="202">
                  <c:v>359.48729999999898</c:v>
                </c:pt>
                <c:pt idx="203">
                  <c:v>357.53969999999993</c:v>
                </c:pt>
                <c:pt idx="204">
                  <c:v>347.21960000000001</c:v>
                </c:pt>
                <c:pt idx="205">
                  <c:v>326.73209999999898</c:v>
                </c:pt>
                <c:pt idx="206">
                  <c:v>302.26599999999911</c:v>
                </c:pt>
                <c:pt idx="207">
                  <c:v>282.5299</c:v>
                </c:pt>
                <c:pt idx="208">
                  <c:v>267.03109999999867</c:v>
                </c:pt>
                <c:pt idx="209">
                  <c:v>254.34290000000001</c:v>
                </c:pt>
                <c:pt idx="210">
                  <c:v>243.62130000000045</c:v>
                </c:pt>
                <c:pt idx="211">
                  <c:v>234.30610000000001</c:v>
                </c:pt>
                <c:pt idx="212">
                  <c:v>226.13890000000001</c:v>
                </c:pt>
                <c:pt idx="213">
                  <c:v>219.04569999999998</c:v>
                </c:pt>
                <c:pt idx="214">
                  <c:v>213.0301</c:v>
                </c:pt>
                <c:pt idx="215">
                  <c:v>207.8698</c:v>
                </c:pt>
                <c:pt idx="216">
                  <c:v>203.58459999999999</c:v>
                </c:pt>
                <c:pt idx="217">
                  <c:v>200.20089999999999</c:v>
                </c:pt>
                <c:pt idx="218">
                  <c:v>198.46950000000001</c:v>
                </c:pt>
                <c:pt idx="219">
                  <c:v>197.18520000000001</c:v>
                </c:pt>
                <c:pt idx="220">
                  <c:v>196.10150000000002</c:v>
                </c:pt>
                <c:pt idx="221">
                  <c:v>195.19890000000001</c:v>
                </c:pt>
                <c:pt idx="222">
                  <c:v>194.465</c:v>
                </c:pt>
                <c:pt idx="223">
                  <c:v>193.8896</c:v>
                </c:pt>
                <c:pt idx="224">
                  <c:v>193.46350000000001</c:v>
                </c:pt>
                <c:pt idx="225">
                  <c:v>193.1842</c:v>
                </c:pt>
                <c:pt idx="226">
                  <c:v>193.0489</c:v>
                </c:pt>
                <c:pt idx="227">
                  <c:v>193.0428</c:v>
                </c:pt>
                <c:pt idx="228">
                  <c:v>193.10550000000001</c:v>
                </c:pt>
                <c:pt idx="229">
                  <c:v>193.18720000000027</c:v>
                </c:pt>
                <c:pt idx="230">
                  <c:v>193.33720000000045</c:v>
                </c:pt>
                <c:pt idx="231">
                  <c:v>193.62359999999998</c:v>
                </c:pt>
                <c:pt idx="232">
                  <c:v>194.05160000000001</c:v>
                </c:pt>
                <c:pt idx="233">
                  <c:v>194.6259</c:v>
                </c:pt>
                <c:pt idx="234">
                  <c:v>195.35630000000057</c:v>
                </c:pt>
                <c:pt idx="235">
                  <c:v>196.24929999999998</c:v>
                </c:pt>
                <c:pt idx="236">
                  <c:v>197.3167</c:v>
                </c:pt>
                <c:pt idx="237">
                  <c:v>198.57640000000001</c:v>
                </c:pt>
                <c:pt idx="238">
                  <c:v>200.27869999999999</c:v>
                </c:pt>
                <c:pt idx="239">
                  <c:v>203.5865</c:v>
                </c:pt>
                <c:pt idx="240">
                  <c:v>207.66909999999999</c:v>
                </c:pt>
                <c:pt idx="241">
                  <c:v>212.4958</c:v>
                </c:pt>
                <c:pt idx="242">
                  <c:v>218.32070000000004</c:v>
                </c:pt>
                <c:pt idx="243">
                  <c:v>225.2594</c:v>
                </c:pt>
                <c:pt idx="244">
                  <c:v>233.2688</c:v>
                </c:pt>
                <c:pt idx="245">
                  <c:v>242.39590000000001</c:v>
                </c:pt>
                <c:pt idx="246">
                  <c:v>252.8169</c:v>
                </c:pt>
                <c:pt idx="247">
                  <c:v>264.83849999999904</c:v>
                </c:pt>
                <c:pt idx="248">
                  <c:v>279.1001</c:v>
                </c:pt>
                <c:pt idx="249">
                  <c:v>298.28729999999911</c:v>
                </c:pt>
                <c:pt idx="250">
                  <c:v>329.43719999999848</c:v>
                </c:pt>
                <c:pt idx="251">
                  <c:v>367.33049999999969</c:v>
                </c:pt>
                <c:pt idx="252">
                  <c:v>405.89060000000001</c:v>
                </c:pt>
                <c:pt idx="253">
                  <c:v>439.44760000000002</c:v>
                </c:pt>
                <c:pt idx="254">
                  <c:v>462.93740000000003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785C-4296-BF0A-CA15FD0C7741}"/>
            </c:ext>
          </c:extLst>
        </c:ser>
        <c:ser>
          <c:idx val="0"/>
          <c:order val="1"/>
          <c:tx>
            <c:v>optimised</c:v>
          </c:tx>
          <c:marker>
            <c:symbol val="none"/>
          </c:marker>
          <c:xVal>
            <c:numRef>
              <c:f>'total cavity'!$B$2:$B$256</c:f>
              <c:numCache>
                <c:formatCode>0.00E+00</c:formatCode>
                <c:ptCount val="255"/>
                <c:pt idx="0">
                  <c:v>0</c:v>
                </c:pt>
                <c:pt idx="1">
                  <c:v>7.4541699999999995</c:v>
                </c:pt>
                <c:pt idx="2">
                  <c:v>14.87757</c:v>
                </c:pt>
                <c:pt idx="3">
                  <c:v>22.256139999999924</c:v>
                </c:pt>
                <c:pt idx="4">
                  <c:v>29.678100000000001</c:v>
                </c:pt>
                <c:pt idx="5">
                  <c:v>37.114420000000003</c:v>
                </c:pt>
                <c:pt idx="6">
                  <c:v>44.568590000000114</c:v>
                </c:pt>
                <c:pt idx="7">
                  <c:v>52.022760000000012</c:v>
                </c:pt>
                <c:pt idx="8">
                  <c:v>59.476930000000003</c:v>
                </c:pt>
                <c:pt idx="9">
                  <c:v>66.931100000000242</c:v>
                </c:pt>
                <c:pt idx="10">
                  <c:v>74.385269999999991</c:v>
                </c:pt>
                <c:pt idx="11">
                  <c:v>81.839439999999982</c:v>
                </c:pt>
                <c:pt idx="12">
                  <c:v>89.293600000000026</c:v>
                </c:pt>
                <c:pt idx="13">
                  <c:v>96.74492000000032</c:v>
                </c:pt>
                <c:pt idx="14">
                  <c:v>104.1962</c:v>
                </c:pt>
                <c:pt idx="15">
                  <c:v>111.64749999999999</c:v>
                </c:pt>
                <c:pt idx="16">
                  <c:v>119.09869999999999</c:v>
                </c:pt>
                <c:pt idx="17">
                  <c:v>126.54989999999999</c:v>
                </c:pt>
                <c:pt idx="18">
                  <c:v>134.001</c:v>
                </c:pt>
                <c:pt idx="19">
                  <c:v>141.45210000000048</c:v>
                </c:pt>
                <c:pt idx="20">
                  <c:v>148.90309999999999</c:v>
                </c:pt>
                <c:pt idx="21">
                  <c:v>156.35380000000001</c:v>
                </c:pt>
                <c:pt idx="22">
                  <c:v>163.804</c:v>
                </c:pt>
                <c:pt idx="23">
                  <c:v>171.25379999999998</c:v>
                </c:pt>
                <c:pt idx="24">
                  <c:v>178.7002</c:v>
                </c:pt>
                <c:pt idx="25">
                  <c:v>186.15440000000001</c:v>
                </c:pt>
                <c:pt idx="26">
                  <c:v>193.60399999999998</c:v>
                </c:pt>
                <c:pt idx="27">
                  <c:v>201.17989999999998</c:v>
                </c:pt>
                <c:pt idx="28">
                  <c:v>208.7526</c:v>
                </c:pt>
                <c:pt idx="29">
                  <c:v>216.32610000000045</c:v>
                </c:pt>
                <c:pt idx="30">
                  <c:v>223.89940000000001</c:v>
                </c:pt>
                <c:pt idx="31">
                  <c:v>231.47309999999999</c:v>
                </c:pt>
                <c:pt idx="32">
                  <c:v>239.0472</c:v>
                </c:pt>
                <c:pt idx="33">
                  <c:v>246.62110000000001</c:v>
                </c:pt>
                <c:pt idx="34">
                  <c:v>254.1952</c:v>
                </c:pt>
                <c:pt idx="35">
                  <c:v>261.76920000000001</c:v>
                </c:pt>
                <c:pt idx="36">
                  <c:v>269.3433</c:v>
                </c:pt>
                <c:pt idx="37">
                  <c:v>276.91739999999879</c:v>
                </c:pt>
                <c:pt idx="38">
                  <c:v>284.49159999999824</c:v>
                </c:pt>
                <c:pt idx="39">
                  <c:v>292.06580000000002</c:v>
                </c:pt>
                <c:pt idx="40">
                  <c:v>299.64000000000038</c:v>
                </c:pt>
                <c:pt idx="41">
                  <c:v>307.21440000000001</c:v>
                </c:pt>
                <c:pt idx="42">
                  <c:v>314.7916999999988</c:v>
                </c:pt>
                <c:pt idx="43">
                  <c:v>322.36900000000031</c:v>
                </c:pt>
                <c:pt idx="44">
                  <c:v>329.94629999999898</c:v>
                </c:pt>
                <c:pt idx="45">
                  <c:v>337.52359999999879</c:v>
                </c:pt>
                <c:pt idx="46">
                  <c:v>345.084</c:v>
                </c:pt>
                <c:pt idx="47">
                  <c:v>352.65320000000008</c:v>
                </c:pt>
                <c:pt idx="48">
                  <c:v>360.21829999999898</c:v>
                </c:pt>
                <c:pt idx="49">
                  <c:v>367.77280000000002</c:v>
                </c:pt>
                <c:pt idx="50">
                  <c:v>375.29189999999892</c:v>
                </c:pt>
                <c:pt idx="51">
                  <c:v>382.83940000000001</c:v>
                </c:pt>
                <c:pt idx="52">
                  <c:v>390.4166999999988</c:v>
                </c:pt>
                <c:pt idx="53">
                  <c:v>398.29809999999856</c:v>
                </c:pt>
                <c:pt idx="54">
                  <c:v>406.13470000000001</c:v>
                </c:pt>
                <c:pt idx="55">
                  <c:v>413.9603999999988</c:v>
                </c:pt>
                <c:pt idx="56">
                  <c:v>421.8175</c:v>
                </c:pt>
                <c:pt idx="57">
                  <c:v>429.68649999999963</c:v>
                </c:pt>
                <c:pt idx="58">
                  <c:v>437.5634</c:v>
                </c:pt>
                <c:pt idx="59">
                  <c:v>445.44490000000002</c:v>
                </c:pt>
                <c:pt idx="60">
                  <c:v>453.32629999999898</c:v>
                </c:pt>
                <c:pt idx="61">
                  <c:v>461.20769999999999</c:v>
                </c:pt>
                <c:pt idx="62">
                  <c:v>469.08909999999969</c:v>
                </c:pt>
                <c:pt idx="63">
                  <c:v>476.97049999999911</c:v>
                </c:pt>
                <c:pt idx="64">
                  <c:v>484.78699999999856</c:v>
                </c:pt>
                <c:pt idx="65">
                  <c:v>492.66500000000002</c:v>
                </c:pt>
                <c:pt idx="66">
                  <c:v>500.54300000000001</c:v>
                </c:pt>
                <c:pt idx="67">
                  <c:v>508.42089999999911</c:v>
                </c:pt>
                <c:pt idx="68">
                  <c:v>516.29890000000205</c:v>
                </c:pt>
                <c:pt idx="69">
                  <c:v>524.17680000000053</c:v>
                </c:pt>
                <c:pt idx="70">
                  <c:v>532.05459999999948</c:v>
                </c:pt>
                <c:pt idx="71">
                  <c:v>539.93239999999946</c:v>
                </c:pt>
                <c:pt idx="72">
                  <c:v>547.81039999999996</c:v>
                </c:pt>
                <c:pt idx="73">
                  <c:v>555.68840000000205</c:v>
                </c:pt>
                <c:pt idx="74">
                  <c:v>563.56559999999808</c:v>
                </c:pt>
                <c:pt idx="75">
                  <c:v>571.44169999999758</c:v>
                </c:pt>
                <c:pt idx="76">
                  <c:v>579.31489999999997</c:v>
                </c:pt>
                <c:pt idx="77">
                  <c:v>587.19380000000228</c:v>
                </c:pt>
                <c:pt idx="78">
                  <c:v>595.07380000000217</c:v>
                </c:pt>
                <c:pt idx="79">
                  <c:v>602.95049999999947</c:v>
                </c:pt>
                <c:pt idx="80">
                  <c:v>610.82859999999948</c:v>
                </c:pt>
                <c:pt idx="81">
                  <c:v>618.70529999999997</c:v>
                </c:pt>
                <c:pt idx="82">
                  <c:v>626.58280000000002</c:v>
                </c:pt>
                <c:pt idx="83">
                  <c:v>634.46039999999948</c:v>
                </c:pt>
                <c:pt idx="84">
                  <c:v>642.33819999999946</c:v>
                </c:pt>
                <c:pt idx="85">
                  <c:v>650.21619999999996</c:v>
                </c:pt>
                <c:pt idx="86">
                  <c:v>658.0942</c:v>
                </c:pt>
                <c:pt idx="87">
                  <c:v>665.97209999999939</c:v>
                </c:pt>
                <c:pt idx="88">
                  <c:v>673.84999999999809</c:v>
                </c:pt>
                <c:pt idx="89">
                  <c:v>681.72789999999998</c:v>
                </c:pt>
                <c:pt idx="90">
                  <c:v>689.60580000000004</c:v>
                </c:pt>
                <c:pt idx="91">
                  <c:v>697.48230000000001</c:v>
                </c:pt>
                <c:pt idx="92">
                  <c:v>705.36369999999783</c:v>
                </c:pt>
                <c:pt idx="93">
                  <c:v>713.24509999999998</c:v>
                </c:pt>
                <c:pt idx="94">
                  <c:v>721.12649999999996</c:v>
                </c:pt>
                <c:pt idx="95">
                  <c:v>729.00789999999949</c:v>
                </c:pt>
                <c:pt idx="96">
                  <c:v>736.88930000000005</c:v>
                </c:pt>
                <c:pt idx="97">
                  <c:v>744.75440000000003</c:v>
                </c:pt>
                <c:pt idx="98">
                  <c:v>752.62339999999995</c:v>
                </c:pt>
                <c:pt idx="99">
                  <c:v>760.48050000000001</c:v>
                </c:pt>
                <c:pt idx="100">
                  <c:v>768.30619999999783</c:v>
                </c:pt>
                <c:pt idx="101">
                  <c:v>776.14279999999997</c:v>
                </c:pt>
                <c:pt idx="102">
                  <c:v>784.02419999999938</c:v>
                </c:pt>
                <c:pt idx="103">
                  <c:v>791.90559999999948</c:v>
                </c:pt>
                <c:pt idx="104">
                  <c:v>799.7423</c:v>
                </c:pt>
                <c:pt idx="105">
                  <c:v>807.56789999999796</c:v>
                </c:pt>
                <c:pt idx="106">
                  <c:v>815.42509999999947</c:v>
                </c:pt>
                <c:pt idx="107">
                  <c:v>823.29410000000053</c:v>
                </c:pt>
                <c:pt idx="108">
                  <c:v>831.17100000000005</c:v>
                </c:pt>
                <c:pt idx="109">
                  <c:v>839.05239999999947</c:v>
                </c:pt>
                <c:pt idx="110">
                  <c:v>846.93380000000002</c:v>
                </c:pt>
                <c:pt idx="111">
                  <c:v>854.81519999999796</c:v>
                </c:pt>
                <c:pt idx="112">
                  <c:v>862.69659999999999</c:v>
                </c:pt>
                <c:pt idx="113">
                  <c:v>870.57799999999997</c:v>
                </c:pt>
                <c:pt idx="114">
                  <c:v>878.39459999999997</c:v>
                </c:pt>
                <c:pt idx="115">
                  <c:v>886.27250000000004</c:v>
                </c:pt>
                <c:pt idx="116">
                  <c:v>894.15049999999997</c:v>
                </c:pt>
                <c:pt idx="117">
                  <c:v>902.02850000000001</c:v>
                </c:pt>
                <c:pt idx="118">
                  <c:v>909.90649999999948</c:v>
                </c:pt>
                <c:pt idx="119">
                  <c:v>917.78440000000217</c:v>
                </c:pt>
                <c:pt idx="120">
                  <c:v>925.66219999999771</c:v>
                </c:pt>
                <c:pt idx="121">
                  <c:v>933.54</c:v>
                </c:pt>
                <c:pt idx="122">
                  <c:v>941.41800000000001</c:v>
                </c:pt>
                <c:pt idx="123">
                  <c:v>949.29590000000053</c:v>
                </c:pt>
                <c:pt idx="124">
                  <c:v>957.17319999999995</c:v>
                </c:pt>
                <c:pt idx="125">
                  <c:v>965.04930000000002</c:v>
                </c:pt>
                <c:pt idx="126">
                  <c:v>972.92239999999947</c:v>
                </c:pt>
                <c:pt idx="127">
                  <c:v>980.80139999999949</c:v>
                </c:pt>
                <c:pt idx="128">
                  <c:v>988.68129999999996</c:v>
                </c:pt>
                <c:pt idx="129">
                  <c:v>996.55799999999783</c:v>
                </c:pt>
                <c:pt idx="130">
                  <c:v>1004.4359999999994</c:v>
                </c:pt>
                <c:pt idx="131">
                  <c:v>1012.313</c:v>
                </c:pt>
                <c:pt idx="132">
                  <c:v>1020.19</c:v>
                </c:pt>
                <c:pt idx="133">
                  <c:v>1028.068</c:v>
                </c:pt>
                <c:pt idx="134">
                  <c:v>1035.9460000000001</c:v>
                </c:pt>
                <c:pt idx="135">
                  <c:v>1043.8239999999998</c:v>
                </c:pt>
                <c:pt idx="136">
                  <c:v>1051.702</c:v>
                </c:pt>
                <c:pt idx="137">
                  <c:v>1059.58</c:v>
                </c:pt>
                <c:pt idx="138">
                  <c:v>1067.4580000000001</c:v>
                </c:pt>
                <c:pt idx="139">
                  <c:v>1075.335</c:v>
                </c:pt>
                <c:pt idx="140">
                  <c:v>1083.213</c:v>
                </c:pt>
                <c:pt idx="141">
                  <c:v>1091.0899999999999</c:v>
                </c:pt>
                <c:pt idx="142">
                  <c:v>1098.971</c:v>
                </c:pt>
                <c:pt idx="143">
                  <c:v>1106.8529999999998</c:v>
                </c:pt>
                <c:pt idx="144">
                  <c:v>1114.7339999999999</c:v>
                </c:pt>
                <c:pt idx="145">
                  <c:v>1122.615</c:v>
                </c:pt>
                <c:pt idx="146">
                  <c:v>1130.4970000000001</c:v>
                </c:pt>
                <c:pt idx="147">
                  <c:v>1138.3619999999999</c:v>
                </c:pt>
                <c:pt idx="148">
                  <c:v>1146.231</c:v>
                </c:pt>
                <c:pt idx="149">
                  <c:v>1154.088</c:v>
                </c:pt>
                <c:pt idx="150">
                  <c:v>1161.914</c:v>
                </c:pt>
                <c:pt idx="151">
                  <c:v>1169.75</c:v>
                </c:pt>
                <c:pt idx="152">
                  <c:v>1177.6319999999998</c:v>
                </c:pt>
                <c:pt idx="153">
                  <c:v>1185.5129999999999</c:v>
                </c:pt>
                <c:pt idx="154">
                  <c:v>1193.3499999999999</c:v>
                </c:pt>
                <c:pt idx="155">
                  <c:v>1201.175</c:v>
                </c:pt>
                <c:pt idx="156">
                  <c:v>1209.0329999999999</c:v>
                </c:pt>
                <c:pt idx="157">
                  <c:v>1216.902</c:v>
                </c:pt>
                <c:pt idx="158">
                  <c:v>1224.779</c:v>
                </c:pt>
                <c:pt idx="159">
                  <c:v>1232.6599999999999</c:v>
                </c:pt>
                <c:pt idx="160">
                  <c:v>1240.5409999999999</c:v>
                </c:pt>
                <c:pt idx="161">
                  <c:v>1248.423</c:v>
                </c:pt>
                <c:pt idx="162">
                  <c:v>1256.3039999999999</c:v>
                </c:pt>
                <c:pt idx="163">
                  <c:v>1264.1859999999999</c:v>
                </c:pt>
                <c:pt idx="164">
                  <c:v>1272.002</c:v>
                </c:pt>
                <c:pt idx="165">
                  <c:v>1279.8799999999999</c:v>
                </c:pt>
                <c:pt idx="166">
                  <c:v>1287.758</c:v>
                </c:pt>
                <c:pt idx="167">
                  <c:v>1295.636</c:v>
                </c:pt>
                <c:pt idx="168">
                  <c:v>1303.5139999999999</c:v>
                </c:pt>
                <c:pt idx="169">
                  <c:v>1311.3919999999998</c:v>
                </c:pt>
                <c:pt idx="170">
                  <c:v>1319.27</c:v>
                </c:pt>
                <c:pt idx="171">
                  <c:v>1327.1479999999999</c:v>
                </c:pt>
                <c:pt idx="172">
                  <c:v>1335.0260000000001</c:v>
                </c:pt>
                <c:pt idx="173">
                  <c:v>1342.903</c:v>
                </c:pt>
                <c:pt idx="174">
                  <c:v>1350.7809999999999</c:v>
                </c:pt>
                <c:pt idx="175">
                  <c:v>1358.6569999999999</c:v>
                </c:pt>
                <c:pt idx="176">
                  <c:v>1366.53</c:v>
                </c:pt>
                <c:pt idx="177">
                  <c:v>1374.4090000000001</c:v>
                </c:pt>
                <c:pt idx="178">
                  <c:v>1382.289</c:v>
                </c:pt>
                <c:pt idx="179">
                  <c:v>1390.1659999999999</c:v>
                </c:pt>
                <c:pt idx="180">
                  <c:v>1398.0439999999999</c:v>
                </c:pt>
                <c:pt idx="181">
                  <c:v>1405.92</c:v>
                </c:pt>
                <c:pt idx="182">
                  <c:v>1413.798</c:v>
                </c:pt>
                <c:pt idx="183">
                  <c:v>1421.675</c:v>
                </c:pt>
                <c:pt idx="184">
                  <c:v>1429.5529999999999</c:v>
                </c:pt>
                <c:pt idx="185">
                  <c:v>1437.431</c:v>
                </c:pt>
                <c:pt idx="186">
                  <c:v>1445.309</c:v>
                </c:pt>
                <c:pt idx="187">
                  <c:v>1453.1869999999999</c:v>
                </c:pt>
                <c:pt idx="188">
                  <c:v>1461.0650000000001</c:v>
                </c:pt>
                <c:pt idx="189">
                  <c:v>1468.943</c:v>
                </c:pt>
                <c:pt idx="190">
                  <c:v>1476.8209999999999</c:v>
                </c:pt>
                <c:pt idx="191">
                  <c:v>1484.6969999999999</c:v>
                </c:pt>
                <c:pt idx="192">
                  <c:v>1492.579</c:v>
                </c:pt>
                <c:pt idx="193">
                  <c:v>1500.46</c:v>
                </c:pt>
                <c:pt idx="194">
                  <c:v>1508.3419999999999</c:v>
                </c:pt>
                <c:pt idx="195">
                  <c:v>1516.223</c:v>
                </c:pt>
                <c:pt idx="196">
                  <c:v>1524.1039999999998</c:v>
                </c:pt>
                <c:pt idx="197">
                  <c:v>1531.9690000000001</c:v>
                </c:pt>
                <c:pt idx="198">
                  <c:v>1539.838</c:v>
                </c:pt>
                <c:pt idx="199">
                  <c:v>1547.6959999999999</c:v>
                </c:pt>
                <c:pt idx="200">
                  <c:v>1555.521</c:v>
                </c:pt>
                <c:pt idx="201">
                  <c:v>1563.3579999999999</c:v>
                </c:pt>
                <c:pt idx="202">
                  <c:v>1571.239</c:v>
                </c:pt>
                <c:pt idx="203">
                  <c:v>1578.819</c:v>
                </c:pt>
                <c:pt idx="204">
                  <c:v>1586.3679999999999</c:v>
                </c:pt>
                <c:pt idx="205">
                  <c:v>1593.8889999999999</c:v>
                </c:pt>
                <c:pt idx="206">
                  <c:v>1601.4460000000001</c:v>
                </c:pt>
                <c:pt idx="207">
                  <c:v>1609.0129999999999</c:v>
                </c:pt>
                <c:pt idx="208">
                  <c:v>1616.5839999999998</c:v>
                </c:pt>
                <c:pt idx="209">
                  <c:v>1624.1629999999998</c:v>
                </c:pt>
                <c:pt idx="210">
                  <c:v>1631.7429999999999</c:v>
                </c:pt>
                <c:pt idx="211">
                  <c:v>1639.3219999999999</c:v>
                </c:pt>
                <c:pt idx="212">
                  <c:v>1646.9010000000001</c:v>
                </c:pt>
                <c:pt idx="213">
                  <c:v>1654.48</c:v>
                </c:pt>
                <c:pt idx="214">
                  <c:v>1661.989</c:v>
                </c:pt>
                <c:pt idx="215">
                  <c:v>1669.5650000000001</c:v>
                </c:pt>
                <c:pt idx="216">
                  <c:v>1677.1419999999998</c:v>
                </c:pt>
                <c:pt idx="217">
                  <c:v>1684.7180000000001</c:v>
                </c:pt>
                <c:pt idx="218">
                  <c:v>1692.2939999999999</c:v>
                </c:pt>
                <c:pt idx="219">
                  <c:v>1699.87</c:v>
                </c:pt>
                <c:pt idx="220">
                  <c:v>1707.4460000000001</c:v>
                </c:pt>
                <c:pt idx="221">
                  <c:v>1715.0229999999999</c:v>
                </c:pt>
                <c:pt idx="222">
                  <c:v>1722.5989999999999</c:v>
                </c:pt>
                <c:pt idx="223">
                  <c:v>1730.175</c:v>
                </c:pt>
                <c:pt idx="224">
                  <c:v>1737.75</c:v>
                </c:pt>
                <c:pt idx="225">
                  <c:v>1745.325</c:v>
                </c:pt>
                <c:pt idx="226">
                  <c:v>1752.8989999999999</c:v>
                </c:pt>
                <c:pt idx="227">
                  <c:v>1760.472</c:v>
                </c:pt>
                <c:pt idx="228">
                  <c:v>1768.049</c:v>
                </c:pt>
                <c:pt idx="229">
                  <c:v>1775.316</c:v>
                </c:pt>
                <c:pt idx="230">
                  <c:v>1782.58</c:v>
                </c:pt>
                <c:pt idx="231">
                  <c:v>1789.845</c:v>
                </c:pt>
                <c:pt idx="232">
                  <c:v>1797.11</c:v>
                </c:pt>
                <c:pt idx="233">
                  <c:v>1804.376</c:v>
                </c:pt>
                <c:pt idx="234">
                  <c:v>1811.6409999999998</c:v>
                </c:pt>
                <c:pt idx="235">
                  <c:v>1818.9070000000011</c:v>
                </c:pt>
                <c:pt idx="236">
                  <c:v>1826.1729999999998</c:v>
                </c:pt>
                <c:pt idx="237">
                  <c:v>1833.4390000000001</c:v>
                </c:pt>
                <c:pt idx="238">
                  <c:v>1840.7049999999999</c:v>
                </c:pt>
                <c:pt idx="239">
                  <c:v>1847.971</c:v>
                </c:pt>
                <c:pt idx="240">
                  <c:v>1855.2370000000001</c:v>
                </c:pt>
                <c:pt idx="241">
                  <c:v>1862.5029999999999</c:v>
                </c:pt>
                <c:pt idx="242">
                  <c:v>1869.769</c:v>
                </c:pt>
                <c:pt idx="243">
                  <c:v>1877.038</c:v>
                </c:pt>
                <c:pt idx="244">
                  <c:v>1884.307</c:v>
                </c:pt>
                <c:pt idx="245">
                  <c:v>1891.576</c:v>
                </c:pt>
                <c:pt idx="246">
                  <c:v>1898.8439999999998</c:v>
                </c:pt>
                <c:pt idx="247">
                  <c:v>1906.1129999999998</c:v>
                </c:pt>
                <c:pt idx="248">
                  <c:v>1913.3819999999998</c:v>
                </c:pt>
                <c:pt idx="249">
                  <c:v>1920.6509999999998</c:v>
                </c:pt>
                <c:pt idx="250">
                  <c:v>1927.902</c:v>
                </c:pt>
                <c:pt idx="251">
                  <c:v>1935.1379999999999</c:v>
                </c:pt>
                <c:pt idx="252">
                  <c:v>1942.32</c:v>
                </c:pt>
                <c:pt idx="253">
                  <c:v>1949.557</c:v>
                </c:pt>
                <c:pt idx="254">
                  <c:v>1956.826</c:v>
                </c:pt>
              </c:numCache>
            </c:numRef>
          </c:xVal>
          <c:yVal>
            <c:numRef>
              <c:f>'total cavity'!$C$2:$C$256</c:f>
              <c:numCache>
                <c:formatCode>0.00E+00</c:formatCode>
                <c:ptCount val="255"/>
                <c:pt idx="0">
                  <c:v>245.23669999999998</c:v>
                </c:pt>
                <c:pt idx="1">
                  <c:v>244.44640000000001</c:v>
                </c:pt>
                <c:pt idx="2">
                  <c:v>245.43690000000001</c:v>
                </c:pt>
                <c:pt idx="3">
                  <c:v>246.0772</c:v>
                </c:pt>
                <c:pt idx="4">
                  <c:v>244.59359999999998</c:v>
                </c:pt>
                <c:pt idx="5">
                  <c:v>240.91210000000001</c:v>
                </c:pt>
                <c:pt idx="6">
                  <c:v>236.20409999999998</c:v>
                </c:pt>
                <c:pt idx="7">
                  <c:v>231.1481</c:v>
                </c:pt>
                <c:pt idx="8">
                  <c:v>225.8717</c:v>
                </c:pt>
                <c:pt idx="9">
                  <c:v>220.48760000000001</c:v>
                </c:pt>
                <c:pt idx="10">
                  <c:v>215.12030000000001</c:v>
                </c:pt>
                <c:pt idx="11">
                  <c:v>209.89610000000027</c:v>
                </c:pt>
                <c:pt idx="12">
                  <c:v>204.9769</c:v>
                </c:pt>
                <c:pt idx="13">
                  <c:v>200.792</c:v>
                </c:pt>
                <c:pt idx="14">
                  <c:v>198.47909999999999</c:v>
                </c:pt>
                <c:pt idx="15">
                  <c:v>196.85490000000001</c:v>
                </c:pt>
                <c:pt idx="16">
                  <c:v>195.47140000000007</c:v>
                </c:pt>
                <c:pt idx="17">
                  <c:v>194.27459999999954</c:v>
                </c:pt>
                <c:pt idx="18">
                  <c:v>193.24749999999997</c:v>
                </c:pt>
                <c:pt idx="19">
                  <c:v>192.37800000000001</c:v>
                </c:pt>
                <c:pt idx="20">
                  <c:v>191.65730000000045</c:v>
                </c:pt>
                <c:pt idx="21">
                  <c:v>191.0779</c:v>
                </c:pt>
                <c:pt idx="22">
                  <c:v>190.6343</c:v>
                </c:pt>
                <c:pt idx="23">
                  <c:v>190.32290000000052</c:v>
                </c:pt>
                <c:pt idx="24">
                  <c:v>190.14609999999999</c:v>
                </c:pt>
                <c:pt idx="25">
                  <c:v>190.09369999999998</c:v>
                </c:pt>
                <c:pt idx="26">
                  <c:v>190.0752</c:v>
                </c:pt>
                <c:pt idx="27">
                  <c:v>190.06559999999999</c:v>
                </c:pt>
                <c:pt idx="28">
                  <c:v>190.1086</c:v>
                </c:pt>
                <c:pt idx="29">
                  <c:v>190.27099999999999</c:v>
                </c:pt>
                <c:pt idx="30">
                  <c:v>190.55170000000001</c:v>
                </c:pt>
                <c:pt idx="31">
                  <c:v>190.95430000000007</c:v>
                </c:pt>
                <c:pt idx="32">
                  <c:v>191.48580000000001</c:v>
                </c:pt>
                <c:pt idx="33">
                  <c:v>192.14909999999998</c:v>
                </c:pt>
                <c:pt idx="34">
                  <c:v>192.95180000000045</c:v>
                </c:pt>
                <c:pt idx="35">
                  <c:v>193.90280000000001</c:v>
                </c:pt>
                <c:pt idx="36">
                  <c:v>195.01389999999998</c:v>
                </c:pt>
                <c:pt idx="37">
                  <c:v>196.30020000000007</c:v>
                </c:pt>
                <c:pt idx="38">
                  <c:v>197.7816</c:v>
                </c:pt>
                <c:pt idx="39">
                  <c:v>199.67479999999998</c:v>
                </c:pt>
                <c:pt idx="40">
                  <c:v>203.0805</c:v>
                </c:pt>
                <c:pt idx="41">
                  <c:v>207.69210000000001</c:v>
                </c:pt>
                <c:pt idx="42">
                  <c:v>212.79069999999999</c:v>
                </c:pt>
                <c:pt idx="43">
                  <c:v>218.09640000000007</c:v>
                </c:pt>
                <c:pt idx="44">
                  <c:v>223.47</c:v>
                </c:pt>
                <c:pt idx="45">
                  <c:v>228.77599999999998</c:v>
                </c:pt>
                <c:pt idx="46">
                  <c:v>233.70779999999999</c:v>
                </c:pt>
                <c:pt idx="47">
                  <c:v>238.0933</c:v>
                </c:pt>
                <c:pt idx="48">
                  <c:v>240.92950000000002</c:v>
                </c:pt>
                <c:pt idx="49">
                  <c:v>241.5977</c:v>
                </c:pt>
                <c:pt idx="50">
                  <c:v>240.30140000000046</c:v>
                </c:pt>
                <c:pt idx="51">
                  <c:v>238.25319999999999</c:v>
                </c:pt>
                <c:pt idx="52">
                  <c:v>237.34520000000001</c:v>
                </c:pt>
                <c:pt idx="53">
                  <c:v>238.21269999999998</c:v>
                </c:pt>
                <c:pt idx="54">
                  <c:v>240.18140000000045</c:v>
                </c:pt>
                <c:pt idx="55">
                  <c:v>241.20169999999999</c:v>
                </c:pt>
                <c:pt idx="56">
                  <c:v>240.0686</c:v>
                </c:pt>
                <c:pt idx="57">
                  <c:v>236.66389999999998</c:v>
                </c:pt>
                <c:pt idx="58">
                  <c:v>231.74649999999997</c:v>
                </c:pt>
                <c:pt idx="59">
                  <c:v>226.37950000000001</c:v>
                </c:pt>
                <c:pt idx="60">
                  <c:v>220.86020000000045</c:v>
                </c:pt>
                <c:pt idx="61">
                  <c:v>215.31900000000002</c:v>
                </c:pt>
                <c:pt idx="62">
                  <c:v>209.9085</c:v>
                </c:pt>
                <c:pt idx="63">
                  <c:v>204.85230000000064</c:v>
                </c:pt>
                <c:pt idx="64">
                  <c:v>200.63909999999998</c:v>
                </c:pt>
                <c:pt idx="65">
                  <c:v>198.2895</c:v>
                </c:pt>
                <c:pt idx="66">
                  <c:v>196.60339999999999</c:v>
                </c:pt>
                <c:pt idx="67">
                  <c:v>195.17059999999998</c:v>
                </c:pt>
                <c:pt idx="68">
                  <c:v>193.93780000000001</c:v>
                </c:pt>
                <c:pt idx="69">
                  <c:v>192.88560000000001</c:v>
                </c:pt>
                <c:pt idx="70">
                  <c:v>191.99800000000027</c:v>
                </c:pt>
                <c:pt idx="71">
                  <c:v>191.26389999999998</c:v>
                </c:pt>
                <c:pt idx="72">
                  <c:v>190.67519999999999</c:v>
                </c:pt>
                <c:pt idx="73">
                  <c:v>190.22550000000001</c:v>
                </c:pt>
                <c:pt idx="74">
                  <c:v>189.91290000000001</c:v>
                </c:pt>
                <c:pt idx="75">
                  <c:v>189.73740000000001</c:v>
                </c:pt>
                <c:pt idx="76">
                  <c:v>189.67489999999998</c:v>
                </c:pt>
                <c:pt idx="77">
                  <c:v>189.6669</c:v>
                </c:pt>
                <c:pt idx="78">
                  <c:v>189.66300000000001</c:v>
                </c:pt>
                <c:pt idx="79">
                  <c:v>189.71589999999998</c:v>
                </c:pt>
                <c:pt idx="80">
                  <c:v>189.90369999999999</c:v>
                </c:pt>
                <c:pt idx="81">
                  <c:v>190.21599999999998</c:v>
                </c:pt>
                <c:pt idx="82">
                  <c:v>190.66210000000001</c:v>
                </c:pt>
                <c:pt idx="83">
                  <c:v>191.2474</c:v>
                </c:pt>
                <c:pt idx="84">
                  <c:v>191.97659999999999</c:v>
                </c:pt>
                <c:pt idx="85">
                  <c:v>192.8596</c:v>
                </c:pt>
                <c:pt idx="86">
                  <c:v>193.90770000000001</c:v>
                </c:pt>
                <c:pt idx="87">
                  <c:v>195.13409999999999</c:v>
                </c:pt>
                <c:pt idx="88">
                  <c:v>196.55870000000004</c:v>
                </c:pt>
                <c:pt idx="89">
                  <c:v>198.21799999999999</c:v>
                </c:pt>
                <c:pt idx="90">
                  <c:v>200.4915</c:v>
                </c:pt>
                <c:pt idx="91">
                  <c:v>204.84790000000001</c:v>
                </c:pt>
                <c:pt idx="92">
                  <c:v>210.00359999999998</c:v>
                </c:pt>
                <c:pt idx="93">
                  <c:v>215.46740000000045</c:v>
                </c:pt>
                <c:pt idx="94">
                  <c:v>221.05080000000001</c:v>
                </c:pt>
                <c:pt idx="95">
                  <c:v>226.61519999999999</c:v>
                </c:pt>
                <c:pt idx="96">
                  <c:v>232.0154</c:v>
                </c:pt>
                <c:pt idx="97">
                  <c:v>236.76449999999997</c:v>
                </c:pt>
                <c:pt idx="98">
                  <c:v>240.05270000000004</c:v>
                </c:pt>
                <c:pt idx="99">
                  <c:v>241.10720000000001</c:v>
                </c:pt>
                <c:pt idx="100">
                  <c:v>240.00810000000001</c:v>
                </c:pt>
                <c:pt idx="101">
                  <c:v>237.96220000000045</c:v>
                </c:pt>
                <c:pt idx="102">
                  <c:v>237.03369999999998</c:v>
                </c:pt>
                <c:pt idx="103">
                  <c:v>237.9402</c:v>
                </c:pt>
                <c:pt idx="104">
                  <c:v>239.96020000000001</c:v>
                </c:pt>
                <c:pt idx="105">
                  <c:v>241.02840000000057</c:v>
                </c:pt>
                <c:pt idx="106">
                  <c:v>239.93200000000004</c:v>
                </c:pt>
                <c:pt idx="107">
                  <c:v>236.5531</c:v>
                </c:pt>
                <c:pt idx="108">
                  <c:v>231.6533</c:v>
                </c:pt>
                <c:pt idx="109">
                  <c:v>226.29830000000001</c:v>
                </c:pt>
                <c:pt idx="110">
                  <c:v>220.78790000000001</c:v>
                </c:pt>
                <c:pt idx="111">
                  <c:v>215.25359999999998</c:v>
                </c:pt>
                <c:pt idx="112">
                  <c:v>209.8485</c:v>
                </c:pt>
                <c:pt idx="113">
                  <c:v>204.7962</c:v>
                </c:pt>
                <c:pt idx="114">
                  <c:v>200.58930000000001</c:v>
                </c:pt>
                <c:pt idx="115">
                  <c:v>198.26140000000001</c:v>
                </c:pt>
                <c:pt idx="116">
                  <c:v>196.57969999999995</c:v>
                </c:pt>
                <c:pt idx="117">
                  <c:v>195.14769999999999</c:v>
                </c:pt>
                <c:pt idx="118">
                  <c:v>193.91559999999998</c:v>
                </c:pt>
                <c:pt idx="119">
                  <c:v>192.864</c:v>
                </c:pt>
                <c:pt idx="120">
                  <c:v>191.977</c:v>
                </c:pt>
                <c:pt idx="121">
                  <c:v>191.24339999999998</c:v>
                </c:pt>
                <c:pt idx="122">
                  <c:v>190.65520000000001</c:v>
                </c:pt>
                <c:pt idx="123">
                  <c:v>190.20589999999999</c:v>
                </c:pt>
                <c:pt idx="124">
                  <c:v>189.8937</c:v>
                </c:pt>
                <c:pt idx="125">
                  <c:v>189.71850000000001</c:v>
                </c:pt>
                <c:pt idx="126">
                  <c:v>189.65640000000027</c:v>
                </c:pt>
                <c:pt idx="127">
                  <c:v>189.64869999999999</c:v>
                </c:pt>
                <c:pt idx="128">
                  <c:v>189.64509999999999</c:v>
                </c:pt>
                <c:pt idx="129">
                  <c:v>189.69830000000007</c:v>
                </c:pt>
                <c:pt idx="130">
                  <c:v>189.88640000000063</c:v>
                </c:pt>
                <c:pt idx="131">
                  <c:v>190.19890000000001</c:v>
                </c:pt>
                <c:pt idx="132">
                  <c:v>190.6454</c:v>
                </c:pt>
                <c:pt idx="133">
                  <c:v>191.23089999999999</c:v>
                </c:pt>
                <c:pt idx="134">
                  <c:v>191.96030000000007</c:v>
                </c:pt>
                <c:pt idx="135">
                  <c:v>192.84350000000001</c:v>
                </c:pt>
                <c:pt idx="136">
                  <c:v>193.89190000000045</c:v>
                </c:pt>
                <c:pt idx="137">
                  <c:v>195.11859999999999</c:v>
                </c:pt>
                <c:pt idx="138">
                  <c:v>196.54349999999999</c:v>
                </c:pt>
                <c:pt idx="139">
                  <c:v>198.2012</c:v>
                </c:pt>
                <c:pt idx="140">
                  <c:v>200.46379999999999</c:v>
                </c:pt>
                <c:pt idx="141">
                  <c:v>204.81909999999999</c:v>
                </c:pt>
                <c:pt idx="142">
                  <c:v>209.97579999999999</c:v>
                </c:pt>
                <c:pt idx="143">
                  <c:v>215.4408</c:v>
                </c:pt>
                <c:pt idx="144">
                  <c:v>221.0256</c:v>
                </c:pt>
                <c:pt idx="145">
                  <c:v>226.59180000000001</c:v>
                </c:pt>
                <c:pt idx="146">
                  <c:v>231.99420000000001</c:v>
                </c:pt>
                <c:pt idx="147">
                  <c:v>236.74649999999997</c:v>
                </c:pt>
                <c:pt idx="148">
                  <c:v>240.03909999999999</c:v>
                </c:pt>
                <c:pt idx="149">
                  <c:v>241.09969999999998</c:v>
                </c:pt>
                <c:pt idx="150">
                  <c:v>240.00830000000045</c:v>
                </c:pt>
                <c:pt idx="151">
                  <c:v>237.97069999999999</c:v>
                </c:pt>
                <c:pt idx="152">
                  <c:v>237.04989999999998</c:v>
                </c:pt>
                <c:pt idx="153">
                  <c:v>237.96430000000001</c:v>
                </c:pt>
                <c:pt idx="154">
                  <c:v>239.99290000000045</c:v>
                </c:pt>
                <c:pt idx="155">
                  <c:v>241.06950000000001</c:v>
                </c:pt>
                <c:pt idx="156">
                  <c:v>239.97989999999999</c:v>
                </c:pt>
                <c:pt idx="157">
                  <c:v>236.6061</c:v>
                </c:pt>
                <c:pt idx="158">
                  <c:v>231.70979999999992</c:v>
                </c:pt>
                <c:pt idx="159">
                  <c:v>226.35760000000045</c:v>
                </c:pt>
                <c:pt idx="160">
                  <c:v>220.8494</c:v>
                </c:pt>
                <c:pt idx="161">
                  <c:v>215.3169</c:v>
                </c:pt>
                <c:pt idx="162">
                  <c:v>209.91349999999997</c:v>
                </c:pt>
                <c:pt idx="163">
                  <c:v>204.86260000000001</c:v>
                </c:pt>
                <c:pt idx="164">
                  <c:v>200.65270000000001</c:v>
                </c:pt>
                <c:pt idx="165">
                  <c:v>198.29949999999999</c:v>
                </c:pt>
                <c:pt idx="166">
                  <c:v>196.61409999999998</c:v>
                </c:pt>
                <c:pt idx="167">
                  <c:v>195.18260000000001</c:v>
                </c:pt>
                <c:pt idx="168">
                  <c:v>193.95090000000027</c:v>
                </c:pt>
                <c:pt idx="169">
                  <c:v>192.8998</c:v>
                </c:pt>
                <c:pt idx="170">
                  <c:v>192.01319999999998</c:v>
                </c:pt>
                <c:pt idx="171">
                  <c:v>191.2801</c:v>
                </c:pt>
                <c:pt idx="172">
                  <c:v>190.69230000000007</c:v>
                </c:pt>
                <c:pt idx="173">
                  <c:v>190.24349999999995</c:v>
                </c:pt>
                <c:pt idx="174">
                  <c:v>189.93170000000001</c:v>
                </c:pt>
                <c:pt idx="175">
                  <c:v>189.75710000000001</c:v>
                </c:pt>
                <c:pt idx="176">
                  <c:v>189.69550000000001</c:v>
                </c:pt>
                <c:pt idx="177">
                  <c:v>189.68840000000048</c:v>
                </c:pt>
                <c:pt idx="178">
                  <c:v>189.68550000000002</c:v>
                </c:pt>
                <c:pt idx="179">
                  <c:v>189.73939999999999</c:v>
                </c:pt>
                <c:pt idx="180">
                  <c:v>189.92810000000046</c:v>
                </c:pt>
                <c:pt idx="181">
                  <c:v>190.2414</c:v>
                </c:pt>
                <c:pt idx="182">
                  <c:v>190.68860000000001</c:v>
                </c:pt>
                <c:pt idx="183">
                  <c:v>191.27499999999998</c:v>
                </c:pt>
                <c:pt idx="184">
                  <c:v>192.00540000000001</c:v>
                </c:pt>
                <c:pt idx="185">
                  <c:v>192.8896</c:v>
                </c:pt>
                <c:pt idx="186">
                  <c:v>193.9392</c:v>
                </c:pt>
                <c:pt idx="187">
                  <c:v>195.16730000000001</c:v>
                </c:pt>
                <c:pt idx="188">
                  <c:v>196.59369999999998</c:v>
                </c:pt>
                <c:pt idx="189">
                  <c:v>198.2602</c:v>
                </c:pt>
                <c:pt idx="190">
                  <c:v>200.56780000000001</c:v>
                </c:pt>
                <c:pt idx="191">
                  <c:v>204.93559999999999</c:v>
                </c:pt>
                <c:pt idx="192">
                  <c:v>210.1</c:v>
                </c:pt>
                <c:pt idx="193">
                  <c:v>215.5752</c:v>
                </c:pt>
                <c:pt idx="194">
                  <c:v>221.17339999999999</c:v>
                </c:pt>
                <c:pt idx="195">
                  <c:v>226.7569</c:v>
                </c:pt>
                <c:pt idx="196">
                  <c:v>232.1833</c:v>
                </c:pt>
                <c:pt idx="197">
                  <c:v>236.96969999999999</c:v>
                </c:pt>
                <c:pt idx="198">
                  <c:v>240.31240000000045</c:v>
                </c:pt>
                <c:pt idx="199">
                  <c:v>241.44479999999999</c:v>
                </c:pt>
                <c:pt idx="200">
                  <c:v>240.44710000000001</c:v>
                </c:pt>
                <c:pt idx="201">
                  <c:v>238.51</c:v>
                </c:pt>
                <c:pt idx="202">
                  <c:v>237.6763</c:v>
                </c:pt>
                <c:pt idx="203">
                  <c:v>238.62010000000001</c:v>
                </c:pt>
                <c:pt idx="204">
                  <c:v>240.71099999999998</c:v>
                </c:pt>
                <c:pt idx="205">
                  <c:v>242.04469999999998</c:v>
                </c:pt>
                <c:pt idx="206">
                  <c:v>241.40010000000001</c:v>
                </c:pt>
                <c:pt idx="207">
                  <c:v>238.56270000000001</c:v>
                </c:pt>
                <c:pt idx="208">
                  <c:v>234.11519999999999</c:v>
                </c:pt>
                <c:pt idx="209">
                  <c:v>229.06720000000001</c:v>
                </c:pt>
                <c:pt idx="210">
                  <c:v>223.83670000000001</c:v>
                </c:pt>
                <c:pt idx="211">
                  <c:v>218.54259999999999</c:v>
                </c:pt>
                <c:pt idx="212">
                  <c:v>213.31640000000004</c:v>
                </c:pt>
                <c:pt idx="213">
                  <c:v>208.3425</c:v>
                </c:pt>
                <c:pt idx="214">
                  <c:v>203.85690000000045</c:v>
                </c:pt>
                <c:pt idx="215">
                  <c:v>200.12740000000045</c:v>
                </c:pt>
                <c:pt idx="216">
                  <c:v>198.17150000000001</c:v>
                </c:pt>
                <c:pt idx="217">
                  <c:v>196.68810000000045</c:v>
                </c:pt>
                <c:pt idx="218">
                  <c:v>195.40230000000045</c:v>
                </c:pt>
                <c:pt idx="219">
                  <c:v>194.2921</c:v>
                </c:pt>
                <c:pt idx="220">
                  <c:v>193.3433</c:v>
                </c:pt>
                <c:pt idx="221">
                  <c:v>192.54259999999999</c:v>
                </c:pt>
                <c:pt idx="222">
                  <c:v>191.88260000000045</c:v>
                </c:pt>
                <c:pt idx="223">
                  <c:v>191.35640000000063</c:v>
                </c:pt>
                <c:pt idx="224">
                  <c:v>190.95710000000045</c:v>
                </c:pt>
                <c:pt idx="225">
                  <c:v>190.68389999999999</c:v>
                </c:pt>
                <c:pt idx="226">
                  <c:v>190.5341</c:v>
                </c:pt>
                <c:pt idx="227">
                  <c:v>190.49230000000045</c:v>
                </c:pt>
                <c:pt idx="228">
                  <c:v>190.49790000000004</c:v>
                </c:pt>
                <c:pt idx="229">
                  <c:v>190.50540000000001</c:v>
                </c:pt>
                <c:pt idx="230">
                  <c:v>190.5652</c:v>
                </c:pt>
                <c:pt idx="231">
                  <c:v>190.74419999999998</c:v>
                </c:pt>
                <c:pt idx="232">
                  <c:v>191.0455</c:v>
                </c:pt>
                <c:pt idx="233">
                  <c:v>191.4716</c:v>
                </c:pt>
                <c:pt idx="234">
                  <c:v>192.029</c:v>
                </c:pt>
                <c:pt idx="235">
                  <c:v>192.72</c:v>
                </c:pt>
                <c:pt idx="236">
                  <c:v>193.55130000000045</c:v>
                </c:pt>
                <c:pt idx="237">
                  <c:v>194.53220000000007</c:v>
                </c:pt>
                <c:pt idx="238">
                  <c:v>195.67479999999998</c:v>
                </c:pt>
                <c:pt idx="239">
                  <c:v>196.99290000000045</c:v>
                </c:pt>
                <c:pt idx="240">
                  <c:v>198.53479999999999</c:v>
                </c:pt>
                <c:pt idx="241">
                  <c:v>200.71250000000001</c:v>
                </c:pt>
                <c:pt idx="242">
                  <c:v>204.66589999999999</c:v>
                </c:pt>
                <c:pt idx="243">
                  <c:v>209.3365</c:v>
                </c:pt>
                <c:pt idx="244">
                  <c:v>214.31210000000004</c:v>
                </c:pt>
                <c:pt idx="245">
                  <c:v>219.44059999999999</c:v>
                </c:pt>
                <c:pt idx="246">
                  <c:v>224.61349999999999</c:v>
                </c:pt>
                <c:pt idx="247">
                  <c:v>229.7304</c:v>
                </c:pt>
                <c:pt idx="248">
                  <c:v>234.71079999999998</c:v>
                </c:pt>
                <c:pt idx="249">
                  <c:v>239.47230000000027</c:v>
                </c:pt>
                <c:pt idx="250">
                  <c:v>243.39290000000045</c:v>
                </c:pt>
                <c:pt idx="251">
                  <c:v>245.32540000000049</c:v>
                </c:pt>
                <c:pt idx="252">
                  <c:v>245.19150000000002</c:v>
                </c:pt>
                <c:pt idx="253">
                  <c:v>244.61099999999999</c:v>
                </c:pt>
                <c:pt idx="254">
                  <c:v>245.55440000000004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785C-4296-BF0A-CA15FD0C774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8986368"/>
        <c:axId val="28988544"/>
      </c:scatterChart>
      <c:valAx>
        <c:axId val="28986368"/>
        <c:scaling>
          <c:orientation val="minMax"/>
          <c:max val="2000"/>
        </c:scaling>
        <c:delete val="0"/>
        <c:axPos val="b"/>
        <c:title>
          <c:tx>
            <c:rich>
              <a:bodyPr/>
              <a:lstStyle/>
              <a:p>
                <a:pPr>
                  <a:defRPr sz="1000"/>
                </a:pPr>
                <a:r>
                  <a:rPr lang="en-US" sz="1000"/>
                  <a:t>Distance along anode (mm)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8988544"/>
        <c:crosses val="autoZero"/>
        <c:crossBetween val="midCat"/>
      </c:valAx>
      <c:valAx>
        <c:axId val="28988544"/>
        <c:scaling>
          <c:orientation val="minMax"/>
          <c:max val="450"/>
          <c:min val="150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000"/>
                </a:pPr>
                <a:r>
                  <a:rPr lang="en-US" sz="1000"/>
                  <a:t>Current density (A/m</a:t>
                </a:r>
                <a:r>
                  <a:rPr lang="en-US" sz="1000" baseline="30000"/>
                  <a:t>2</a:t>
                </a:r>
                <a:r>
                  <a:rPr lang="en-US" sz="1000"/>
                  <a:t>)</a:t>
                </a:r>
              </a:p>
            </c:rich>
          </c:tx>
          <c:overlay val="0"/>
        </c:title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28986368"/>
        <c:crosses val="autoZero"/>
        <c:crossBetween val="midCat"/>
      </c:valAx>
    </c:plotArea>
    <c:legend>
      <c:legendPos val="r"/>
      <c:layout>
        <c:manualLayout>
          <c:xMode val="edge"/>
          <c:yMode val="edge"/>
          <c:x val="0.87350421712402571"/>
          <c:y val="0.23650588531098884"/>
          <c:w val="0.12649578287597732"/>
          <c:h val="0.553579938486367"/>
        </c:manualLayout>
      </c:layout>
      <c:overlay val="0"/>
    </c:legend>
    <c:plotVisOnly val="1"/>
    <c:dispBlanksAs val="gap"/>
    <c:showDLblsOverMax val="0"/>
  </c:chart>
  <c:spPr>
    <a:solidFill>
      <a:srgbClr val="EAE8E8"/>
    </a:solidFill>
  </c:sp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71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75.wmf"/><Relationship Id="rId1" Type="http://schemas.openxmlformats.org/officeDocument/2006/relationships/image" Target="../media/image74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7" Type="http://schemas.openxmlformats.org/officeDocument/2006/relationships/image" Target="../media/image91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Relationship Id="rId6" Type="http://schemas.openxmlformats.org/officeDocument/2006/relationships/image" Target="../media/image90.wmf"/><Relationship Id="rId5" Type="http://schemas.openxmlformats.org/officeDocument/2006/relationships/image" Target="../media/image89.wmf"/><Relationship Id="rId4" Type="http://schemas.openxmlformats.org/officeDocument/2006/relationships/image" Target="../media/image8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wmf"/><Relationship Id="rId2" Type="http://schemas.openxmlformats.org/officeDocument/2006/relationships/image" Target="../media/image96.wmf"/><Relationship Id="rId1" Type="http://schemas.openxmlformats.org/officeDocument/2006/relationships/image" Target="../media/image95.wmf"/><Relationship Id="rId5" Type="http://schemas.openxmlformats.org/officeDocument/2006/relationships/image" Target="../media/image99.wmf"/><Relationship Id="rId4" Type="http://schemas.openxmlformats.org/officeDocument/2006/relationships/image" Target="../media/image9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t>16.03.2018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t>16.03.2018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9437244-D2C1-4EBB-8D67-BA04B0282BE0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t>9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122722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2F6CAC0-2E4E-436F-88EE-5F11E8FC294B}" type="slidenum">
              <a:rPr lang="en-GB"/>
              <a:pPr/>
              <a:t>11</a:t>
            </a:fld>
            <a:endParaRPr lang="en-GB"/>
          </a:p>
        </p:txBody>
      </p:sp>
      <p:sp>
        <p:nvSpPr>
          <p:cNvPr id="136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4213"/>
            <a:ext cx="4570412" cy="3429000"/>
          </a:xfrm>
          <a:ln/>
        </p:spPr>
      </p:sp>
      <p:sp>
        <p:nvSpPr>
          <p:cNvPr id="136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6098" y="4342191"/>
            <a:ext cx="5485805" cy="4116917"/>
          </a:xfrm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441227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C51D121-8DD6-45D8-B96B-310E029CA769}" type="slidenum">
              <a:rPr lang="en-US" smtClean="0"/>
              <a:pPr/>
              <a:t>12</a:t>
            </a:fld>
            <a:endParaRPr lang="en-US" smtClean="0"/>
          </a:p>
        </p:txBody>
      </p:sp>
      <p:sp>
        <p:nvSpPr>
          <p:cNvPr id="160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0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smtClean="0"/>
              <a:t>Appropriate situation with the CERN logotype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/>
              <a:t>Mixture of different logotypes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/>
              <a:t>All of them are circulating</a:t>
            </a:r>
          </a:p>
          <a:p>
            <a:pPr eaLnBrk="1" hangingPunct="1">
              <a:buFont typeface="Wingdings" pitchFamily="2" charset="2"/>
              <a:buChar char="§"/>
            </a:pPr>
            <a:r>
              <a:rPr lang="en-US" smtClean="0"/>
              <a:t>All CERN clubs were also very creatives</a:t>
            </a:r>
          </a:p>
        </p:txBody>
      </p:sp>
    </p:spTree>
    <p:extLst>
      <p:ext uri="{BB962C8B-B14F-4D97-AF65-F5344CB8AC3E}">
        <p14:creationId xmlns:p14="http://schemas.microsoft.com/office/powerpoint/2010/main" val="29316704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9EF52A-E221-4B7B-B7C0-FAD3F3B4A605}" type="slidenum">
              <a:rPr lang="en-GB" smtClean="0"/>
              <a:t>30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706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E72F6-4E6F-4FEB-868A-1F8EBEA74DE4}" type="slidenum">
              <a:rPr lang="en-GB" smtClean="0"/>
              <a:t>32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81822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2C82FE4-7653-4D5A-8D4C-A959BA458256}" type="slidenum">
              <a:rPr lang="en-GB" smtClean="0"/>
              <a:t>33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0774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E72F6-4E6F-4FEB-868A-1F8EBEA74DE4}" type="slidenum">
              <a:rPr lang="en-GB" smtClean="0"/>
              <a:t>36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9131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AE72F6-4E6F-4FEB-868A-1F8EBEA74DE4}" type="slidenum">
              <a:rPr lang="en-GB" smtClean="0"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66608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err="1" smtClean="0"/>
              <a:t>M.Taborelli</a:t>
            </a:r>
            <a:r>
              <a:rPr lang="en-US" dirty="0" smtClean="0"/>
              <a:t>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30EEEF88-EC1A-4236-BB25-83F8A52E6E72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86838AC0-2A32-4C46-9C53-63B948C9DA52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FA914254-3322-486A-A28F-81965FC44898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F249718-728A-4258-A8C0-C7475610F245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  <a:p>
            <a:pPr>
              <a:defRPr/>
            </a:pPr>
            <a:r>
              <a:rPr lang="en-US"/>
              <a:t>CAPE09 Cambridge M.Taborelli CERN 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32DB85-5AE0-4ADF-A61D-87BF2E2E2B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243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900530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807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AC9FC52E-F1E6-421F-B831-1CFFB1E1E989}" type="datetime3">
              <a:rPr lang="en-US" smtClean="0"/>
              <a:t>16 March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4683C0FB-BD0A-424A-BB33-393BDE281459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000BAC69-2E81-401D-AE9E-5B706F8F801B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6D1732DC-463E-414E-8E3C-DA66AC5E8B44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D286D462-B48E-4F19-B14C-322C43C51EA1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fld id="{C49DE115-5C4E-491D-9D90-F970B85A33E9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  <p:sldLayoutId id="2147483679" r:id="rId16"/>
    <p:sldLayoutId id="2147483680" r:id="rId17"/>
    <p:sldLayoutId id="2147483681" r:id="rId18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7" Type="http://schemas.openxmlformats.org/officeDocument/2006/relationships/image" Target="../media/image27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openxmlformats.org/officeDocument/2006/relationships/image" Target="../media/image3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33.jpeg"/><Relationship Id="rId5" Type="http://schemas.openxmlformats.org/officeDocument/2006/relationships/image" Target="../media/image28.jpeg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37.png"/><Relationship Id="rId4" Type="http://schemas.openxmlformats.org/officeDocument/2006/relationships/image" Target="../media/image36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42.jpe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tiff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5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png"/><Relationship Id="rId3" Type="http://schemas.openxmlformats.org/officeDocument/2006/relationships/image" Target="../media/image50.jpeg"/><Relationship Id="rId7" Type="http://schemas.openxmlformats.org/officeDocument/2006/relationships/image" Target="../media/image54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60.jpeg"/><Relationship Id="rId5" Type="http://schemas.openxmlformats.org/officeDocument/2006/relationships/image" Target="../media/image59.png"/><Relationship Id="rId4" Type="http://schemas.openxmlformats.org/officeDocument/2006/relationships/image" Target="../media/image5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.xml"/><Relationship Id="rId4" Type="http://schemas.microsoft.com/office/2007/relationships/hdphoto" Target="../media/hdphoto1.wd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emf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0.jpeg"/><Relationship Id="rId5" Type="http://schemas.openxmlformats.org/officeDocument/2006/relationships/image" Target="../media/image69.png"/><Relationship Id="rId4" Type="http://schemas.microsoft.com/office/2007/relationships/hdphoto" Target="../media/hdphoto2.wd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71.w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73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75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4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78.png"/><Relationship Id="rId4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81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84.jpeg"/><Relationship Id="rId4" Type="http://schemas.openxmlformats.org/officeDocument/2006/relationships/image" Target="../media/image83.e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wmf"/><Relationship Id="rId13" Type="http://schemas.openxmlformats.org/officeDocument/2006/relationships/oleObject" Target="../embeddings/oleObject13.bin"/><Relationship Id="rId3" Type="http://schemas.openxmlformats.org/officeDocument/2006/relationships/oleObject" Target="../embeddings/oleObject8.bin"/><Relationship Id="rId7" Type="http://schemas.openxmlformats.org/officeDocument/2006/relationships/oleObject" Target="../embeddings/oleObject10.bin"/><Relationship Id="rId12" Type="http://schemas.openxmlformats.org/officeDocument/2006/relationships/image" Target="../media/image89.wmf"/><Relationship Id="rId2" Type="http://schemas.openxmlformats.org/officeDocument/2006/relationships/slideLayout" Target="../slideLayouts/slideLayout18.xml"/><Relationship Id="rId16" Type="http://schemas.openxmlformats.org/officeDocument/2006/relationships/image" Target="../media/image91.wmf"/><Relationship Id="rId1" Type="http://schemas.openxmlformats.org/officeDocument/2006/relationships/vmlDrawing" Target="../drawings/vmlDrawing7.vml"/><Relationship Id="rId6" Type="http://schemas.openxmlformats.org/officeDocument/2006/relationships/image" Target="../media/image86.wmf"/><Relationship Id="rId11" Type="http://schemas.openxmlformats.org/officeDocument/2006/relationships/oleObject" Target="../embeddings/oleObject12.bin"/><Relationship Id="rId5" Type="http://schemas.openxmlformats.org/officeDocument/2006/relationships/oleObject" Target="../embeddings/oleObject9.bin"/><Relationship Id="rId15" Type="http://schemas.openxmlformats.org/officeDocument/2006/relationships/oleObject" Target="../embeddings/oleObject14.bin"/><Relationship Id="rId10" Type="http://schemas.openxmlformats.org/officeDocument/2006/relationships/image" Target="../media/image88.wmf"/><Relationship Id="rId4" Type="http://schemas.openxmlformats.org/officeDocument/2006/relationships/image" Target="../media/image85.wmf"/><Relationship Id="rId9" Type="http://schemas.openxmlformats.org/officeDocument/2006/relationships/oleObject" Target="../embeddings/oleObject11.bin"/><Relationship Id="rId14" Type="http://schemas.openxmlformats.org/officeDocument/2006/relationships/image" Target="../media/image90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9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wmf"/><Relationship Id="rId3" Type="http://schemas.openxmlformats.org/officeDocument/2006/relationships/oleObject" Target="../embeddings/oleObject15.bin"/><Relationship Id="rId7" Type="http://schemas.openxmlformats.org/officeDocument/2006/relationships/oleObject" Target="../embeddings/oleObject17.bin"/><Relationship Id="rId12" Type="http://schemas.openxmlformats.org/officeDocument/2006/relationships/image" Target="../media/image99.wmf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8.vml"/><Relationship Id="rId6" Type="http://schemas.openxmlformats.org/officeDocument/2006/relationships/image" Target="../media/image96.wmf"/><Relationship Id="rId11" Type="http://schemas.openxmlformats.org/officeDocument/2006/relationships/oleObject" Target="../embeddings/oleObject19.bin"/><Relationship Id="rId5" Type="http://schemas.openxmlformats.org/officeDocument/2006/relationships/oleObject" Target="../embeddings/oleObject16.bin"/><Relationship Id="rId10" Type="http://schemas.openxmlformats.org/officeDocument/2006/relationships/image" Target="../media/image98.wmf"/><Relationship Id="rId4" Type="http://schemas.openxmlformats.org/officeDocument/2006/relationships/image" Target="../media/image95.wmf"/><Relationship Id="rId9" Type="http://schemas.openxmlformats.org/officeDocument/2006/relationships/oleObject" Target="../embeddings/oleObject18.bin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1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0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emf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em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jpeg"/><Relationship Id="rId5" Type="http://schemas.openxmlformats.org/officeDocument/2006/relationships/image" Target="../media/image7.wmf"/><Relationship Id="rId4" Type="http://schemas.openxmlformats.org/officeDocument/2006/relationships/image" Target="../media/image6.emf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21.png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3.png"/><Relationship Id="rId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60" y="633774"/>
            <a:ext cx="842369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Thin</a:t>
            </a:r>
            <a:r>
              <a:rPr lang="fr-CH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films and surfaces </a:t>
            </a:r>
            <a:r>
              <a:rPr lang="fr-CH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treatments</a:t>
            </a:r>
            <a:r>
              <a:rPr lang="fr-CH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</a:t>
            </a:r>
            <a:r>
              <a:rPr lang="fr-CH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accelerator</a:t>
            </a:r>
            <a:r>
              <a:rPr lang="fr-CH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sz="2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technology</a:t>
            </a:r>
            <a:endParaRPr lang="fr-CH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21800" y="1748459"/>
            <a:ext cx="32119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fr-CH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S. Calatroni / G. Rosaz</a:t>
            </a:r>
          </a:p>
          <a:p>
            <a:pPr algn="ctr"/>
            <a:r>
              <a:rPr lang="fr-CH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 </a:t>
            </a:r>
            <a:r>
              <a:rPr lang="fr-CH" sz="20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behalf</a:t>
            </a:r>
            <a:r>
              <a:rPr lang="fr-CH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of TE-VSC</a:t>
            </a:r>
            <a:endParaRPr lang="fr-CH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2513" y="635985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9/4/2015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35534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32735149"/>
              </p:ext>
            </p:extLst>
          </p:nvPr>
        </p:nvGraphicFramePr>
        <p:xfrm>
          <a:off x="205263" y="3670374"/>
          <a:ext cx="4775649" cy="2868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74" name="Chart" r:id="rId3" imgW="9525305" imgH="5496154" progId="Excel.Chart.8">
                  <p:embed/>
                </p:oleObj>
              </mc:Choice>
              <mc:Fallback>
                <p:oleObj name="Chart" r:id="rId3" imgW="9525305" imgH="5496154" progId="Excel.Char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05263" y="3670374"/>
                        <a:ext cx="4775649" cy="2868076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Rectangle 17"/>
          <p:cNvSpPr/>
          <p:nvPr/>
        </p:nvSpPr>
        <p:spPr>
          <a:xfrm>
            <a:off x="4581525" y="3767138"/>
            <a:ext cx="280988" cy="157638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>
            <a:off x="343082" y="307139"/>
            <a:ext cx="4368633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Activation process: Monitoring  by surface analysis (XPS)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0409" y="1338986"/>
            <a:ext cx="491599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Heating </a:t>
            </a:r>
            <a:r>
              <a:rPr lang="en-US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stepwise for 1h at each </a:t>
            </a:r>
            <a:r>
              <a:rPr lang="en-US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</a:t>
            </a:r>
            <a:endParaRPr lang="en-US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69235" y="3835021"/>
            <a:ext cx="2852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Surface Oxygen decrease</a:t>
            </a:r>
            <a:endParaRPr lang="en-GB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4708385" y="3828132"/>
            <a:ext cx="11876" cy="138908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4631553" y="5059236"/>
            <a:ext cx="165540" cy="218086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4693322" y="4914900"/>
            <a:ext cx="45719" cy="2533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Rectangle 25"/>
          <p:cNvSpPr/>
          <p:nvPr/>
        </p:nvSpPr>
        <p:spPr>
          <a:xfrm>
            <a:off x="1492251" y="4235131"/>
            <a:ext cx="2930894" cy="178289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Connector 10"/>
          <p:cNvCxnSpPr/>
          <p:nvPr/>
        </p:nvCxnSpPr>
        <p:spPr>
          <a:xfrm>
            <a:off x="4631553" y="4953923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4628945" y="4824969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>
            <a:off x="4628223" y="4707816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4625615" y="4578862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4634161" y="4458205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4631553" y="4329251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4633233" y="4212051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4630625" y="4083097"/>
            <a:ext cx="1655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/>
        </p:nvSpPr>
        <p:spPr>
          <a:xfrm>
            <a:off x="352020" y="1679319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Diffusion of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into the bulk</a:t>
            </a:r>
            <a:endParaRPr lang="en-US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51333" y="210494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Reduction of the 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surface oxides </a:t>
            </a: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all the metals: the surface is metallic and reactive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5005906" y="0"/>
            <a:ext cx="4083725" cy="6858001"/>
            <a:chOff x="5005906" y="0"/>
            <a:chExt cx="4083725" cy="6858001"/>
          </a:xfrm>
        </p:grpSpPr>
        <p:pic>
          <p:nvPicPr>
            <p:cNvPr id="167940" name="Picture 4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908" y="0"/>
              <a:ext cx="4083636" cy="24479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7942" name="Picture 6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906" y="2201997"/>
              <a:ext cx="4083636" cy="246752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67941" name="Picture 5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05906" y="4390425"/>
              <a:ext cx="4083725" cy="24675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22" name="Group 21"/>
            <p:cNvGrpSpPr/>
            <p:nvPr/>
          </p:nvGrpSpPr>
          <p:grpSpPr>
            <a:xfrm>
              <a:off x="6428096" y="248717"/>
              <a:ext cx="2036403" cy="5734232"/>
              <a:chOff x="6428096" y="248717"/>
              <a:chExt cx="2036403" cy="5734232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7733418" y="347047"/>
                <a:ext cx="437685" cy="0"/>
              </a:xfrm>
              <a:prstGeom prst="straightConnector1">
                <a:avLst/>
              </a:prstGeom>
              <a:ln w="38100">
                <a:solidFill>
                  <a:srgbClr val="33996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/>
              <p:nvPr/>
            </p:nvCxnSpPr>
            <p:spPr>
              <a:xfrm>
                <a:off x="7249363" y="2636446"/>
                <a:ext cx="576670" cy="0"/>
              </a:xfrm>
              <a:prstGeom prst="straightConnector1">
                <a:avLst/>
              </a:prstGeom>
              <a:ln w="38100">
                <a:solidFill>
                  <a:srgbClr val="33996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>
                <a:off x="7442447" y="4731346"/>
                <a:ext cx="591300" cy="1"/>
              </a:xfrm>
              <a:prstGeom prst="straightConnector1">
                <a:avLst/>
              </a:prstGeom>
              <a:ln w="38100">
                <a:solidFill>
                  <a:srgbClr val="339966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TextBox 14"/>
              <p:cNvSpPr txBox="1"/>
              <p:nvPr/>
            </p:nvSpPr>
            <p:spPr>
              <a:xfrm>
                <a:off x="6428096" y="427512"/>
                <a:ext cx="413896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Ti</a:t>
                </a:r>
                <a:endParaRPr lang="en-GB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6428096" y="2447925"/>
                <a:ext cx="470000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err="1" smtClean="0"/>
                  <a:t>Zr</a:t>
                </a:r>
                <a:endParaRPr lang="en-GB" dirty="0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484200" y="4669520"/>
                <a:ext cx="3593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V</a:t>
                </a:r>
                <a:endParaRPr lang="en-GB" dirty="0"/>
              </a:p>
            </p:txBody>
          </p:sp>
          <p:cxnSp>
            <p:nvCxnSpPr>
              <p:cNvPr id="8" name="Straight Connector 7"/>
              <p:cNvCxnSpPr/>
              <p:nvPr/>
            </p:nvCxnSpPr>
            <p:spPr>
              <a:xfrm>
                <a:off x="7249363" y="2447925"/>
                <a:ext cx="0" cy="45620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7826033" y="2454025"/>
                <a:ext cx="0" cy="456209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7733418" y="248717"/>
                <a:ext cx="0" cy="4524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>
                <a:off x="8171103" y="254817"/>
                <a:ext cx="0" cy="452432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>
                <a:off x="7442447" y="4681729"/>
                <a:ext cx="0" cy="5443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" name="Straight Connector 32"/>
              <p:cNvCxnSpPr/>
              <p:nvPr/>
            </p:nvCxnSpPr>
            <p:spPr>
              <a:xfrm>
                <a:off x="8033747" y="4658569"/>
                <a:ext cx="0" cy="54438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TextBox 11"/>
              <p:cNvSpPr txBox="1"/>
              <p:nvPr/>
            </p:nvSpPr>
            <p:spPr>
              <a:xfrm>
                <a:off x="7047768" y="3574019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/>
                  <a:t>ox</a:t>
                </a:r>
                <a:endParaRPr lang="fr-CH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7519257" y="1138136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/>
                  <a:t>ox</a:t>
                </a:r>
                <a:endParaRPr lang="fr-CH" dirty="0"/>
              </a:p>
            </p:txBody>
          </p:sp>
          <p:sp>
            <p:nvSpPr>
              <p:cNvPr id="39" name="TextBox 38"/>
              <p:cNvSpPr txBox="1"/>
              <p:nvPr/>
            </p:nvSpPr>
            <p:spPr>
              <a:xfrm>
                <a:off x="7372193" y="5613617"/>
                <a:ext cx="42832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err="1" smtClean="0"/>
                  <a:t>ox</a:t>
                </a:r>
                <a:endParaRPr lang="fr-CH" dirty="0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895112" y="1368704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solidFill>
                      <a:srgbClr val="FF0000"/>
                    </a:solidFill>
                  </a:rPr>
                  <a:t>met</a:t>
                </a:r>
                <a:endParaRPr lang="fr-CH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7484189" y="3279667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solidFill>
                      <a:srgbClr val="FF0000"/>
                    </a:solidFill>
                  </a:rPr>
                  <a:t>met</a:t>
                </a:r>
                <a:endParaRPr lang="fr-CH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2" name="TextBox 41"/>
              <p:cNvSpPr txBox="1"/>
              <p:nvPr/>
            </p:nvSpPr>
            <p:spPr>
              <a:xfrm>
                <a:off x="7808693" y="5277322"/>
                <a:ext cx="56938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CH" dirty="0" smtClean="0">
                    <a:solidFill>
                      <a:srgbClr val="FF0000"/>
                    </a:solidFill>
                  </a:rPr>
                  <a:t>met</a:t>
                </a:r>
                <a:endParaRPr lang="fr-CH" dirty="0">
                  <a:solidFill>
                    <a:srgbClr val="FF0000"/>
                  </a:solidFill>
                </a:endParaRPr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641445" y="3279667"/>
            <a:ext cx="3781700" cy="548465"/>
          </a:xfrm>
          <a:prstGeom prst="rect">
            <a:avLst/>
          </a:prstGeom>
          <a:solidFill>
            <a:schemeClr val="accent1">
              <a:tint val="73000"/>
              <a:satMod val="1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4" name="Oval 43"/>
          <p:cNvSpPr/>
          <p:nvPr/>
        </p:nvSpPr>
        <p:spPr>
          <a:xfrm>
            <a:off x="721519" y="3198019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3" name="Oval 72"/>
          <p:cNvSpPr/>
          <p:nvPr/>
        </p:nvSpPr>
        <p:spPr>
          <a:xfrm>
            <a:off x="832247" y="3198019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4" name="Oval 73"/>
          <p:cNvSpPr/>
          <p:nvPr/>
        </p:nvSpPr>
        <p:spPr>
          <a:xfrm>
            <a:off x="912128" y="3200400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5" name="Oval 74"/>
          <p:cNvSpPr/>
          <p:nvPr/>
        </p:nvSpPr>
        <p:spPr>
          <a:xfrm>
            <a:off x="1022856" y="3200400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6" name="Oval 75"/>
          <p:cNvSpPr/>
          <p:nvPr/>
        </p:nvSpPr>
        <p:spPr>
          <a:xfrm>
            <a:off x="1141754" y="3202305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7" name="Oval 76"/>
          <p:cNvSpPr/>
          <p:nvPr/>
        </p:nvSpPr>
        <p:spPr>
          <a:xfrm>
            <a:off x="1252482" y="3202305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8" name="Oval 77"/>
          <p:cNvSpPr/>
          <p:nvPr/>
        </p:nvSpPr>
        <p:spPr>
          <a:xfrm>
            <a:off x="1332363" y="3204686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9" name="Oval 78"/>
          <p:cNvSpPr/>
          <p:nvPr/>
        </p:nvSpPr>
        <p:spPr>
          <a:xfrm>
            <a:off x="1443091" y="3204686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0" name="Oval 79"/>
          <p:cNvSpPr/>
          <p:nvPr/>
        </p:nvSpPr>
        <p:spPr>
          <a:xfrm>
            <a:off x="1530947" y="3203707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1" name="Oval 80"/>
          <p:cNvSpPr/>
          <p:nvPr/>
        </p:nvSpPr>
        <p:spPr>
          <a:xfrm>
            <a:off x="1641675" y="3203707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2" name="Oval 81"/>
          <p:cNvSpPr/>
          <p:nvPr/>
        </p:nvSpPr>
        <p:spPr>
          <a:xfrm>
            <a:off x="1721556" y="3206088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3" name="Oval 82"/>
          <p:cNvSpPr/>
          <p:nvPr/>
        </p:nvSpPr>
        <p:spPr>
          <a:xfrm>
            <a:off x="1832284" y="3206088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Oval 83"/>
          <p:cNvSpPr/>
          <p:nvPr/>
        </p:nvSpPr>
        <p:spPr>
          <a:xfrm>
            <a:off x="1951182" y="3207993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Oval 84"/>
          <p:cNvSpPr/>
          <p:nvPr/>
        </p:nvSpPr>
        <p:spPr>
          <a:xfrm>
            <a:off x="2061910" y="3207993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6" name="Oval 85"/>
          <p:cNvSpPr/>
          <p:nvPr/>
        </p:nvSpPr>
        <p:spPr>
          <a:xfrm>
            <a:off x="2141791" y="3210374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7" name="Oval 86"/>
          <p:cNvSpPr/>
          <p:nvPr/>
        </p:nvSpPr>
        <p:spPr>
          <a:xfrm>
            <a:off x="2252519" y="3210374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4" name="Oval 103"/>
          <p:cNvSpPr/>
          <p:nvPr/>
        </p:nvSpPr>
        <p:spPr>
          <a:xfrm>
            <a:off x="2377352" y="3204536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5" name="Oval 104"/>
          <p:cNvSpPr/>
          <p:nvPr/>
        </p:nvSpPr>
        <p:spPr>
          <a:xfrm>
            <a:off x="2488080" y="3204536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6" name="Oval 105"/>
          <p:cNvSpPr/>
          <p:nvPr/>
        </p:nvSpPr>
        <p:spPr>
          <a:xfrm>
            <a:off x="2567961" y="3206917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7" name="Oval 106"/>
          <p:cNvSpPr/>
          <p:nvPr/>
        </p:nvSpPr>
        <p:spPr>
          <a:xfrm>
            <a:off x="2678689" y="3206917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8" name="Oval 107"/>
          <p:cNvSpPr/>
          <p:nvPr/>
        </p:nvSpPr>
        <p:spPr>
          <a:xfrm>
            <a:off x="2797587" y="3208822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9" name="Oval 108"/>
          <p:cNvSpPr/>
          <p:nvPr/>
        </p:nvSpPr>
        <p:spPr>
          <a:xfrm>
            <a:off x="2908315" y="3208822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0" name="Oval 109"/>
          <p:cNvSpPr/>
          <p:nvPr/>
        </p:nvSpPr>
        <p:spPr>
          <a:xfrm>
            <a:off x="2988196" y="3211203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1" name="Oval 110"/>
          <p:cNvSpPr/>
          <p:nvPr/>
        </p:nvSpPr>
        <p:spPr>
          <a:xfrm>
            <a:off x="3098924" y="3211203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2" name="Oval 111"/>
          <p:cNvSpPr/>
          <p:nvPr/>
        </p:nvSpPr>
        <p:spPr>
          <a:xfrm>
            <a:off x="3186780" y="3210224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3" name="Oval 112"/>
          <p:cNvSpPr/>
          <p:nvPr/>
        </p:nvSpPr>
        <p:spPr>
          <a:xfrm>
            <a:off x="3297508" y="3210224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4" name="Oval 113"/>
          <p:cNvSpPr/>
          <p:nvPr/>
        </p:nvSpPr>
        <p:spPr>
          <a:xfrm>
            <a:off x="3377389" y="3212605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5" name="Oval 114"/>
          <p:cNvSpPr/>
          <p:nvPr/>
        </p:nvSpPr>
        <p:spPr>
          <a:xfrm>
            <a:off x="3488117" y="3212605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6" name="Oval 115"/>
          <p:cNvSpPr/>
          <p:nvPr/>
        </p:nvSpPr>
        <p:spPr>
          <a:xfrm>
            <a:off x="3607015" y="3214510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7" name="Oval 116"/>
          <p:cNvSpPr/>
          <p:nvPr/>
        </p:nvSpPr>
        <p:spPr>
          <a:xfrm>
            <a:off x="3717743" y="3214510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8" name="Oval 117"/>
          <p:cNvSpPr/>
          <p:nvPr/>
        </p:nvSpPr>
        <p:spPr>
          <a:xfrm>
            <a:off x="3797624" y="3216891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9" name="Oval 118"/>
          <p:cNvSpPr/>
          <p:nvPr/>
        </p:nvSpPr>
        <p:spPr>
          <a:xfrm>
            <a:off x="3908352" y="3216891"/>
            <a:ext cx="83344" cy="81648"/>
          </a:xfrm>
          <a:prstGeom prst="ellipse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004315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xit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4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93682E-6 L -0.00087 0.03078 " pathEditMode="relative" rAng="0" ptsTypes="AA">
                                      <p:cBhvr>
                                        <p:cTn id="17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527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-2.22222E-6 L 0.00416 0.04537 " pathEditMode="relative" rAng="0" ptsTypes="AA">
                                      <p:cBhvr>
                                        <p:cTn id="19" dur="5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26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4.36473E-6 L 0.01163 0.04282 " pathEditMode="relative" rAng="0" ptsTypes="AA">
                                      <p:cBhvr>
                                        <p:cTn id="21" dur="5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212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4.36473E-6 L 0.00208 0.02222 " pathEditMode="relative" rAng="0" ptsTypes="AA">
                                      <p:cBhvr>
                                        <p:cTn id="23" dur="5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1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1.94444E-6 1.85185E-6 L -0.00312 0.0581 " pathEditMode="relative" rAng="0" ptsTypes="AA">
                                      <p:cBhvr>
                                        <p:cTn id="25" dur="5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6" y="2894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2.77945E-6 L 0.00851 0.04096 " pathEditMode="relative" rAng="0" ptsTypes="AA">
                                      <p:cBhvr>
                                        <p:cTn id="27" dur="5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03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61111E-6 1.35154E-6 L 0.00625 0.02522 " pathEditMode="relative" rAng="0" ptsTypes="AA">
                                      <p:cBhvr>
                                        <p:cTn id="29" dur="5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125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1.85185E-6 L 0.00781 0.04236 " pathEditMode="relative" rAng="0" ptsTypes="AA">
                                      <p:cBhvr>
                                        <p:cTn id="31" dur="5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82" y="2106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1.85185E-6 L -0.01285 0.05648 " pathEditMode="relative" rAng="0" ptsTypes="AA">
                                      <p:cBhvr>
                                        <p:cTn id="33" dur="5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42" y="2824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1.85185E-6 L 0.0151 0.06551 " pathEditMode="relative" rAng="0" ptsTypes="AA">
                                      <p:cBhvr>
                                        <p:cTn id="35" dur="5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47" y="3264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-4.36473E-6 L 0.01163 0.04282 " pathEditMode="relative" rAng="0" ptsTypes="AA">
                                      <p:cBhvr>
                                        <p:cTn id="37" dur="5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2129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4.36473E-6 L 0.00208 0.02222 " pathEditMode="relative" rAng="0" ptsTypes="AA">
                                      <p:cBhvr>
                                        <p:cTn id="39" dur="5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11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2.77945E-6 L -0.00052 0.03309 " pathEditMode="relative" rAng="0" ptsTypes="AA">
                                      <p:cBhvr>
                                        <p:cTn id="41" dur="5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43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72222E-6 -1.11111E-6 L 0.00955 0.05833 " pathEditMode="relative" rAng="0" ptsTypes="AA">
                                      <p:cBhvr>
                                        <p:cTn id="43" dur="5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9" y="291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1.35154E-6 L 0.00625 0.02522 " pathEditMode="relative" rAng="0" ptsTypes="AA">
                                      <p:cBhvr>
                                        <p:cTn id="45" dur="5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125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94444E-6 -4.07407E-6 L 0.00469 0.0625 " pathEditMode="relative" rAng="0" ptsTypes="AA">
                                      <p:cBhvr>
                                        <p:cTn id="47" dur="5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6" y="3125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5556E-6 -2.93682E-6 L -0.00087 0.03078 " pathEditMode="relative" rAng="0" ptsTypes="AA">
                                      <p:cBhvr>
                                        <p:cTn id="49" dur="5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527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5E-6 1.85185E-6 L -0.00573 0.04676 " pathEditMode="relative" rAng="0" ptsTypes="AA">
                                      <p:cBhvr>
                                        <p:cTn id="51" dur="5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95" y="2338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-4.36473E-6 L 0.01163 0.04282 " pathEditMode="relative" rAng="0" ptsTypes="AA">
                                      <p:cBhvr>
                                        <p:cTn id="53" dur="5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212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4.36473E-6 L 0.00208 0.02222 " pathEditMode="relative" rAng="0" ptsTypes="AA">
                                      <p:cBhvr>
                                        <p:cTn id="55" dur="5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11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2.77945E-6 L -0.00052 0.03309 " pathEditMode="relative" rAng="0" ptsTypes="AA">
                                      <p:cBhvr>
                                        <p:cTn id="57" dur="5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43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05556E-6 2.77945E-6 L 0.00851 0.04096 " pathEditMode="relative" rAng="0" ptsTypes="AA">
                                      <p:cBhvr>
                                        <p:cTn id="59" dur="50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7" y="2037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1.35154E-6 L 0.00625 0.02522 " pathEditMode="relative" rAng="0" ptsTypes="AA">
                                      <p:cBhvr>
                                        <p:cTn id="61" dur="5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125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6 -4.07407E-6 L 0.00104 0.04792 " pathEditMode="relative" rAng="0" ptsTypes="AA">
                                      <p:cBhvr>
                                        <p:cTn id="63" dur="5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2384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05556E-6 -2.93682E-6 L -0.00087 0.03078 " pathEditMode="relative" rAng="0" ptsTypes="AA">
                                      <p:cBhvr>
                                        <p:cTn id="65" dur="5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1527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4.16667E-6 -4.07407E-6 L 0.00417 0.04537 " pathEditMode="relative" rAng="0" ptsTypes="AA">
                                      <p:cBhvr>
                                        <p:cTn id="67" dur="5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" y="2269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-4.36473E-6 L 0.01163 0.04282 " pathEditMode="relative" rAng="0" ptsTypes="AA">
                                      <p:cBhvr>
                                        <p:cTn id="69" dur="5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73" y="2129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5.55556E-7 -4.36473E-6 L 0.00208 0.02222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4" y="1111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2.77778E-7 2.77945E-6 L -0.00052 0.03309 " pathEditMode="relative" rAng="0" ptsTypes="AA">
                                      <p:cBhvr>
                                        <p:cTn id="73" dur="5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" y="1643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11111E-6 2.96296E-6 L -0.00503 0.06458 " pathEditMode="relative" rAng="0" ptsTypes="AA">
                                      <p:cBhvr>
                                        <p:cTn id="75" dur="5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0" y="3218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1.35154E-6 L 0.00625 0.02522 " pathEditMode="relative" rAng="0" ptsTypes="AA">
                                      <p:cBhvr>
                                        <p:cTn id="77" dur="5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3" y="1250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3.61111E-6 1.35154E-6 L 0.00104 0.03402 " pathEditMode="relative" rAng="0" ptsTypes="AA">
                                      <p:cBhvr>
                                        <p:cTn id="79" dur="5000" fill="hold"/>
                                        <p:tgtEl>
                                          <p:spTgt spid="1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" y="16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500"/>
                            </p:stCondLst>
                            <p:childTnLst>
                              <p:par>
                                <p:cTn id="8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6" grpId="0"/>
      <p:bldP spid="10" grpId="0"/>
      <p:bldP spid="44" grpId="0" animBg="1"/>
      <p:bldP spid="73" grpId="0" animBg="1"/>
      <p:bldP spid="74" grpId="0" animBg="1"/>
      <p:bldP spid="75" grpId="0" animBg="1"/>
      <p:bldP spid="76" grpId="0" animBg="1"/>
      <p:bldP spid="77" grpId="0" animBg="1"/>
      <p:bldP spid="78" grpId="0" animBg="1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104" grpId="0" animBg="1"/>
      <p:bldP spid="105" grpId="0" animBg="1"/>
      <p:bldP spid="106" grpId="0" animBg="1"/>
      <p:bldP spid="107" grpId="0" animBg="1"/>
      <p:bldP spid="108" grpId="0" animBg="1"/>
      <p:bldP spid="109" grpId="0" animBg="1"/>
      <p:bldP spid="110" grpId="0" animBg="1"/>
      <p:bldP spid="111" grpId="0" animBg="1"/>
      <p:bldP spid="112" grpId="0" animBg="1"/>
      <p:bldP spid="113" grpId="0" animBg="1"/>
      <p:bldP spid="114" grpId="0" animBg="1"/>
      <p:bldP spid="115" grpId="0" animBg="1"/>
      <p:bldP spid="116" grpId="0" animBg="1"/>
      <p:bldP spid="117" grpId="0" animBg="1"/>
      <p:bldP spid="118" grpId="0" animBg="1"/>
      <p:bldP spid="11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2" name="Text Box 4"/>
          <p:cNvSpPr txBox="1">
            <a:spLocks noChangeArrowheads="1"/>
          </p:cNvSpPr>
          <p:nvPr/>
        </p:nvSpPr>
        <p:spPr bwMode="auto">
          <a:xfrm>
            <a:off x="156534" y="71437"/>
            <a:ext cx="88392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/>
            <a:r>
              <a:rPr lang="en-US" sz="2000" b="0" dirty="0">
                <a:ea typeface="Arial Unicode MS" pitchFamily="34" charset="-128"/>
                <a:cs typeface="Arial Unicode MS" pitchFamily="34" charset="-128"/>
              </a:rPr>
              <a:t>                The NEG thin film is obtained by ion bombarding a target </a:t>
            </a:r>
          </a:p>
          <a:p>
            <a:r>
              <a:rPr lang="en-US" sz="2000" b="0" dirty="0">
                <a:ea typeface="Arial Unicode MS" pitchFamily="34" charset="-128"/>
                <a:cs typeface="Arial Unicode MS" pitchFamily="34" charset="-128"/>
              </a:rPr>
              <a:t>made of inter twisted wires of titanium, zirconium and vanadium. The atoms of the target are then sputtered and deposited on the beam pipe walls.</a:t>
            </a:r>
          </a:p>
        </p:txBody>
      </p:sp>
      <p:grpSp>
        <p:nvGrpSpPr>
          <p:cNvPr id="135235" name="Group 67"/>
          <p:cNvGrpSpPr>
            <a:grpSpLocks/>
          </p:cNvGrpSpPr>
          <p:nvPr/>
        </p:nvGrpSpPr>
        <p:grpSpPr bwMode="auto">
          <a:xfrm>
            <a:off x="5580063" y="1819275"/>
            <a:ext cx="1944687" cy="1851025"/>
            <a:chOff x="4416" y="1152"/>
            <a:chExt cx="1213" cy="1280"/>
          </a:xfrm>
        </p:grpSpPr>
        <p:sp>
          <p:nvSpPr>
            <p:cNvPr id="135236" name="Oval 68" descr="cathode2"/>
            <p:cNvSpPr>
              <a:spLocks noChangeArrowheads="1"/>
            </p:cNvSpPr>
            <p:nvPr/>
          </p:nvSpPr>
          <p:spPr bwMode="auto">
            <a:xfrm>
              <a:off x="4416" y="1152"/>
              <a:ext cx="1213" cy="1280"/>
            </a:xfrm>
            <a:prstGeom prst="ellipse">
              <a:avLst/>
            </a:prstGeom>
            <a:blipFill dpi="0" rotWithShape="0">
              <a:blip r:embed="rId3"/>
              <a:srcRect/>
              <a:stretch>
                <a:fillRect/>
              </a:stretch>
            </a:blipFill>
            <a:ln w="57150">
              <a:solidFill>
                <a:srgbClr val="FFFF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37" name="Text Box 69"/>
            <p:cNvSpPr txBox="1">
              <a:spLocks noChangeArrowheads="1"/>
            </p:cNvSpPr>
            <p:nvPr/>
          </p:nvSpPr>
          <p:spPr bwMode="auto">
            <a:xfrm>
              <a:off x="4560" y="1824"/>
              <a:ext cx="664" cy="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pt-PT" sz="1400" b="0">
                  <a:solidFill>
                    <a:schemeClr val="bg1"/>
                  </a:solidFill>
                </a:rPr>
                <a:t>3mm wires of Ti, Zr and V</a:t>
              </a:r>
              <a:endParaRPr lang="en-US" sz="1400" b="0">
                <a:solidFill>
                  <a:schemeClr val="bg1"/>
                </a:solidFill>
              </a:endParaRPr>
            </a:p>
          </p:txBody>
        </p:sp>
      </p:grpSp>
      <p:grpSp>
        <p:nvGrpSpPr>
          <p:cNvPr id="135364" name="Group 196"/>
          <p:cNvGrpSpPr>
            <a:grpSpLocks/>
          </p:cNvGrpSpPr>
          <p:nvPr/>
        </p:nvGrpSpPr>
        <p:grpSpPr bwMode="auto">
          <a:xfrm>
            <a:off x="4716463" y="3763963"/>
            <a:ext cx="3457575" cy="2592387"/>
            <a:chOff x="3263" y="2646"/>
            <a:chExt cx="1976" cy="1601"/>
          </a:xfrm>
        </p:grpSpPr>
        <p:pic>
          <p:nvPicPr>
            <p:cNvPr id="135365" name="Picture 197" descr="uncoated"/>
            <p:cNvPicPr>
              <a:picLocks noChangeAspect="1" noChangeArrowheads="1"/>
            </p:cNvPicPr>
            <p:nvPr/>
          </p:nvPicPr>
          <p:blipFill>
            <a:blip r:embed="rId4" cstate="print"/>
            <a:srcRect l="7382" t="1968" r="11073" b="8858"/>
            <a:stretch>
              <a:fillRect/>
            </a:stretch>
          </p:blipFill>
          <p:spPr bwMode="auto">
            <a:xfrm>
              <a:off x="3263" y="2646"/>
              <a:ext cx="1976" cy="160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5366" name="Rectangle 198"/>
            <p:cNvSpPr>
              <a:spLocks noChangeArrowheads="1"/>
            </p:cNvSpPr>
            <p:nvPr/>
          </p:nvSpPr>
          <p:spPr bwMode="auto">
            <a:xfrm>
              <a:off x="4150" y="2659"/>
              <a:ext cx="1089" cy="2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eaLnBrk="0" hangingPunct="0"/>
              <a:r>
                <a:rPr lang="fr-CH" sz="1600" b="0">
                  <a:solidFill>
                    <a:srgbClr val="FFFFFF"/>
                  </a:solidFill>
                  <a:ea typeface="Arial Unicode MS" pitchFamily="34" charset="-128"/>
                  <a:cs typeface="Arial Unicode MS" pitchFamily="34" charset="-128"/>
                </a:rPr>
                <a:t>Before coating</a:t>
              </a:r>
            </a:p>
          </p:txBody>
        </p:sp>
      </p:grpSp>
      <p:grpSp>
        <p:nvGrpSpPr>
          <p:cNvPr id="135367" name="Group 199"/>
          <p:cNvGrpSpPr>
            <a:grpSpLocks/>
          </p:cNvGrpSpPr>
          <p:nvPr/>
        </p:nvGrpSpPr>
        <p:grpSpPr bwMode="auto">
          <a:xfrm>
            <a:off x="4716463" y="3763963"/>
            <a:ext cx="3536950" cy="2592387"/>
            <a:chOff x="2925" y="1570"/>
            <a:chExt cx="2443" cy="1800"/>
          </a:xfrm>
        </p:grpSpPr>
        <p:pic>
          <p:nvPicPr>
            <p:cNvPr id="135368" name="Picture 200" descr="coated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925" y="1570"/>
              <a:ext cx="2400" cy="18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5369" name="Rectangle 201"/>
            <p:cNvSpPr>
              <a:spLocks noChangeArrowheads="1"/>
            </p:cNvSpPr>
            <p:nvPr/>
          </p:nvSpPr>
          <p:spPr bwMode="auto">
            <a:xfrm>
              <a:off x="4468" y="1615"/>
              <a:ext cx="900" cy="2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fr-CH" sz="1600" b="0">
                  <a:solidFill>
                    <a:schemeClr val="accent2"/>
                  </a:solidFill>
                  <a:ea typeface="Arial Unicode MS" pitchFamily="34" charset="-128"/>
                  <a:cs typeface="Arial Unicode MS" pitchFamily="34" charset="-128"/>
                </a:rPr>
                <a:t>after coating</a:t>
              </a: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84633" y="1077912"/>
            <a:ext cx="4346575" cy="4953000"/>
            <a:chOff x="384633" y="1077912"/>
            <a:chExt cx="4346575" cy="4953000"/>
          </a:xfrm>
        </p:grpSpPr>
        <p:grpSp>
          <p:nvGrpSpPr>
            <p:cNvPr id="135173" name="Group 5"/>
            <p:cNvGrpSpPr>
              <a:grpSpLocks/>
            </p:cNvGrpSpPr>
            <p:nvPr/>
          </p:nvGrpSpPr>
          <p:grpSpPr bwMode="auto">
            <a:xfrm>
              <a:off x="2948445" y="2449512"/>
              <a:ext cx="342900" cy="228600"/>
              <a:chOff x="2568" y="2208"/>
              <a:chExt cx="216" cy="144"/>
            </a:xfrm>
          </p:grpSpPr>
          <p:sp>
            <p:nvSpPr>
              <p:cNvPr id="135174" name="Oval 6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175" name="Text Box 7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grpSp>
          <p:nvGrpSpPr>
            <p:cNvPr id="135176" name="Group 8"/>
            <p:cNvGrpSpPr>
              <a:grpSpLocks/>
            </p:cNvGrpSpPr>
            <p:nvPr/>
          </p:nvGrpSpPr>
          <p:grpSpPr bwMode="auto">
            <a:xfrm>
              <a:off x="1348245" y="1535112"/>
              <a:ext cx="3382963" cy="4343400"/>
              <a:chOff x="1536" y="1488"/>
              <a:chExt cx="2131" cy="2736"/>
            </a:xfrm>
          </p:grpSpPr>
          <p:grpSp>
            <p:nvGrpSpPr>
              <p:cNvPr id="135177" name="Group 9"/>
              <p:cNvGrpSpPr>
                <a:grpSpLocks/>
              </p:cNvGrpSpPr>
              <p:nvPr/>
            </p:nvGrpSpPr>
            <p:grpSpPr bwMode="auto">
              <a:xfrm>
                <a:off x="1536" y="1488"/>
                <a:ext cx="1440" cy="2736"/>
                <a:chOff x="1536" y="1488"/>
                <a:chExt cx="1440" cy="2736"/>
              </a:xfrm>
            </p:grpSpPr>
            <p:sp>
              <p:nvSpPr>
                <p:cNvPr id="135178" name="Rectangle 10"/>
                <p:cNvSpPr>
                  <a:spLocks noChangeArrowheads="1"/>
                </p:cNvSpPr>
                <p:nvPr/>
              </p:nvSpPr>
              <p:spPr bwMode="auto">
                <a:xfrm>
                  <a:off x="1536" y="1488"/>
                  <a:ext cx="96" cy="27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5179" name="Rectangle 11"/>
                <p:cNvSpPr>
                  <a:spLocks noChangeArrowheads="1"/>
                </p:cNvSpPr>
                <p:nvPr/>
              </p:nvSpPr>
              <p:spPr bwMode="auto">
                <a:xfrm>
                  <a:off x="2880" y="1488"/>
                  <a:ext cx="96" cy="2736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  <p:sp>
            <p:nvSpPr>
              <p:cNvPr id="135180" name="Text Box 12"/>
              <p:cNvSpPr txBox="1">
                <a:spLocks noChangeArrowheads="1"/>
              </p:cNvSpPr>
              <p:nvPr/>
            </p:nvSpPr>
            <p:spPr bwMode="auto">
              <a:xfrm>
                <a:off x="3030" y="1488"/>
                <a:ext cx="637" cy="32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fr-CH" sz="1400" b="0" dirty="0" err="1">
                    <a:ea typeface="Arial Unicode MS" pitchFamily="34" charset="-128"/>
                    <a:cs typeface="Arial Unicode MS" pitchFamily="34" charset="-128"/>
                  </a:rPr>
                  <a:t>beam</a:t>
                </a:r>
                <a:r>
                  <a:rPr lang="fr-CH" sz="1400" b="0" dirty="0">
                    <a:ea typeface="Arial Unicode MS" pitchFamily="34" charset="-128"/>
                    <a:cs typeface="Arial Unicode MS" pitchFamily="34" charset="-128"/>
                  </a:rPr>
                  <a:t> pipe</a:t>
                </a:r>
              </a:p>
              <a:p>
                <a:r>
                  <a:rPr lang="fr-CH" sz="1400" b="0" dirty="0" err="1">
                    <a:ea typeface="Arial Unicode MS" pitchFamily="34" charset="-128"/>
                    <a:cs typeface="Arial Unicode MS" pitchFamily="34" charset="-128"/>
                  </a:rPr>
                  <a:t>wall</a:t>
                </a:r>
                <a:endParaRPr lang="fr-CH" sz="1400" b="0" dirty="0">
                  <a:ea typeface="Arial Unicode MS" pitchFamily="34" charset="-128"/>
                  <a:cs typeface="Arial Unicode MS" pitchFamily="34" charset="-128"/>
                </a:endParaRPr>
              </a:p>
            </p:txBody>
          </p:sp>
        </p:grpSp>
        <p:grpSp>
          <p:nvGrpSpPr>
            <p:cNvPr id="135181" name="Group 13"/>
            <p:cNvGrpSpPr>
              <a:grpSpLocks/>
            </p:cNvGrpSpPr>
            <p:nvPr/>
          </p:nvGrpSpPr>
          <p:grpSpPr bwMode="auto">
            <a:xfrm>
              <a:off x="2415045" y="1077912"/>
              <a:ext cx="814388" cy="4953000"/>
              <a:chOff x="2208" y="1200"/>
              <a:chExt cx="513" cy="3120"/>
            </a:xfrm>
          </p:grpSpPr>
          <p:sp>
            <p:nvSpPr>
              <p:cNvPr id="135182" name="Rectangle 14"/>
              <p:cNvSpPr>
                <a:spLocks noChangeArrowheads="1"/>
              </p:cNvSpPr>
              <p:nvPr/>
            </p:nvSpPr>
            <p:spPr bwMode="auto">
              <a:xfrm>
                <a:off x="2208" y="1296"/>
                <a:ext cx="48" cy="3024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CH" b="0">
                  <a:solidFill>
                    <a:srgbClr val="DDDDDD"/>
                  </a:solidFill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sp>
            <p:nvSpPr>
              <p:cNvPr id="135183" name="Text Box 15"/>
              <p:cNvSpPr txBox="1">
                <a:spLocks noChangeArrowheads="1"/>
              </p:cNvSpPr>
              <p:nvPr/>
            </p:nvSpPr>
            <p:spPr bwMode="auto">
              <a:xfrm>
                <a:off x="2208" y="1200"/>
                <a:ext cx="513" cy="1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1400" b="0">
                    <a:ea typeface="Arial Unicode MS" pitchFamily="34" charset="-128"/>
                    <a:cs typeface="Arial Unicode MS" pitchFamily="34" charset="-128"/>
                  </a:rPr>
                  <a:t>Ti, Zr, V</a:t>
                </a:r>
              </a:p>
            </p:txBody>
          </p:sp>
        </p:grpSp>
        <p:sp>
          <p:nvSpPr>
            <p:cNvPr id="135184" name="Oval 16"/>
            <p:cNvSpPr>
              <a:spLocks noChangeArrowheads="1"/>
            </p:cNvSpPr>
            <p:nvPr/>
          </p:nvSpPr>
          <p:spPr bwMode="auto">
            <a:xfrm>
              <a:off x="2491245" y="244951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185" name="Oval 17"/>
            <p:cNvSpPr>
              <a:spLocks noChangeArrowheads="1"/>
            </p:cNvSpPr>
            <p:nvPr/>
          </p:nvSpPr>
          <p:spPr bwMode="auto">
            <a:xfrm>
              <a:off x="2491245" y="244951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186" name="Oval 18"/>
            <p:cNvSpPr>
              <a:spLocks noChangeArrowheads="1"/>
            </p:cNvSpPr>
            <p:nvPr/>
          </p:nvSpPr>
          <p:spPr bwMode="auto">
            <a:xfrm>
              <a:off x="2491245" y="244951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187" name="Oval 19"/>
            <p:cNvSpPr>
              <a:spLocks noChangeArrowheads="1"/>
            </p:cNvSpPr>
            <p:nvPr/>
          </p:nvSpPr>
          <p:spPr bwMode="auto">
            <a:xfrm>
              <a:off x="2491245" y="244951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188" name="Group 20"/>
            <p:cNvGrpSpPr>
              <a:grpSpLocks/>
            </p:cNvGrpSpPr>
            <p:nvPr/>
          </p:nvGrpSpPr>
          <p:grpSpPr bwMode="auto">
            <a:xfrm>
              <a:off x="1707020" y="4217987"/>
              <a:ext cx="342900" cy="228600"/>
              <a:chOff x="2568" y="2208"/>
              <a:chExt cx="216" cy="144"/>
            </a:xfrm>
          </p:grpSpPr>
          <p:sp>
            <p:nvSpPr>
              <p:cNvPr id="135189" name="Oval 21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190" name="Text Box 22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191" name="Oval 23"/>
            <p:cNvSpPr>
              <a:spLocks noChangeArrowheads="1"/>
            </p:cNvSpPr>
            <p:nvPr/>
          </p:nvSpPr>
          <p:spPr bwMode="auto">
            <a:xfrm>
              <a:off x="2329320" y="42179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192" name="Oval 24"/>
            <p:cNvSpPr>
              <a:spLocks noChangeArrowheads="1"/>
            </p:cNvSpPr>
            <p:nvPr/>
          </p:nvSpPr>
          <p:spPr bwMode="auto">
            <a:xfrm>
              <a:off x="2329320" y="42179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193" name="Oval 25"/>
            <p:cNvSpPr>
              <a:spLocks noChangeArrowheads="1"/>
            </p:cNvSpPr>
            <p:nvPr/>
          </p:nvSpPr>
          <p:spPr bwMode="auto">
            <a:xfrm>
              <a:off x="2329320" y="42179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194" name="Oval 26"/>
            <p:cNvSpPr>
              <a:spLocks noChangeArrowheads="1"/>
            </p:cNvSpPr>
            <p:nvPr/>
          </p:nvSpPr>
          <p:spPr bwMode="auto">
            <a:xfrm>
              <a:off x="2329320" y="42179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195" name="Group 27"/>
            <p:cNvGrpSpPr>
              <a:grpSpLocks/>
            </p:cNvGrpSpPr>
            <p:nvPr/>
          </p:nvGrpSpPr>
          <p:grpSpPr bwMode="auto">
            <a:xfrm>
              <a:off x="1703845" y="2849562"/>
              <a:ext cx="342900" cy="228600"/>
              <a:chOff x="2568" y="2208"/>
              <a:chExt cx="216" cy="144"/>
            </a:xfrm>
          </p:grpSpPr>
          <p:sp>
            <p:nvSpPr>
              <p:cNvPr id="135196" name="Oval 28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197" name="Text Box 29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198" name="Oval 30"/>
            <p:cNvSpPr>
              <a:spLocks noChangeArrowheads="1"/>
            </p:cNvSpPr>
            <p:nvPr/>
          </p:nvSpPr>
          <p:spPr bwMode="auto">
            <a:xfrm>
              <a:off x="2326145" y="28495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199" name="Oval 31"/>
            <p:cNvSpPr>
              <a:spLocks noChangeArrowheads="1"/>
            </p:cNvSpPr>
            <p:nvPr/>
          </p:nvSpPr>
          <p:spPr bwMode="auto">
            <a:xfrm>
              <a:off x="2326145" y="28495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00" name="Oval 32"/>
            <p:cNvSpPr>
              <a:spLocks noChangeArrowheads="1"/>
            </p:cNvSpPr>
            <p:nvPr/>
          </p:nvSpPr>
          <p:spPr bwMode="auto">
            <a:xfrm>
              <a:off x="2326145" y="28495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01" name="Oval 33"/>
            <p:cNvSpPr>
              <a:spLocks noChangeArrowheads="1"/>
            </p:cNvSpPr>
            <p:nvPr/>
          </p:nvSpPr>
          <p:spPr bwMode="auto">
            <a:xfrm>
              <a:off x="2326145" y="28495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02" name="Group 34"/>
            <p:cNvGrpSpPr>
              <a:grpSpLocks/>
            </p:cNvGrpSpPr>
            <p:nvPr/>
          </p:nvGrpSpPr>
          <p:grpSpPr bwMode="auto">
            <a:xfrm>
              <a:off x="1703845" y="5297487"/>
              <a:ext cx="342900" cy="228600"/>
              <a:chOff x="2568" y="2208"/>
              <a:chExt cx="216" cy="144"/>
            </a:xfrm>
          </p:grpSpPr>
          <p:sp>
            <p:nvSpPr>
              <p:cNvPr id="135203" name="Oval 35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04" name="Text Box 36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05" name="Oval 37"/>
            <p:cNvSpPr>
              <a:spLocks noChangeArrowheads="1"/>
            </p:cNvSpPr>
            <p:nvPr/>
          </p:nvSpPr>
          <p:spPr bwMode="auto">
            <a:xfrm>
              <a:off x="2326145" y="52974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06" name="Oval 38"/>
            <p:cNvSpPr>
              <a:spLocks noChangeArrowheads="1"/>
            </p:cNvSpPr>
            <p:nvPr/>
          </p:nvSpPr>
          <p:spPr bwMode="auto">
            <a:xfrm>
              <a:off x="2326145" y="52974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07" name="Oval 39"/>
            <p:cNvSpPr>
              <a:spLocks noChangeArrowheads="1"/>
            </p:cNvSpPr>
            <p:nvPr/>
          </p:nvSpPr>
          <p:spPr bwMode="auto">
            <a:xfrm>
              <a:off x="2326145" y="52974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08" name="Oval 40"/>
            <p:cNvSpPr>
              <a:spLocks noChangeArrowheads="1"/>
            </p:cNvSpPr>
            <p:nvPr/>
          </p:nvSpPr>
          <p:spPr bwMode="auto">
            <a:xfrm>
              <a:off x="2326145" y="52974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09" name="Group 41"/>
            <p:cNvGrpSpPr>
              <a:grpSpLocks/>
            </p:cNvGrpSpPr>
            <p:nvPr/>
          </p:nvGrpSpPr>
          <p:grpSpPr bwMode="auto">
            <a:xfrm>
              <a:off x="2930983" y="4722812"/>
              <a:ext cx="342900" cy="228600"/>
              <a:chOff x="2568" y="2208"/>
              <a:chExt cx="216" cy="144"/>
            </a:xfrm>
          </p:grpSpPr>
          <p:sp>
            <p:nvSpPr>
              <p:cNvPr id="135210" name="Oval 42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11" name="Text Box 43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12" name="Oval 44"/>
            <p:cNvSpPr>
              <a:spLocks noChangeArrowheads="1"/>
            </p:cNvSpPr>
            <p:nvPr/>
          </p:nvSpPr>
          <p:spPr bwMode="auto">
            <a:xfrm>
              <a:off x="2473783" y="472281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13" name="Oval 45"/>
            <p:cNvSpPr>
              <a:spLocks noChangeArrowheads="1"/>
            </p:cNvSpPr>
            <p:nvPr/>
          </p:nvSpPr>
          <p:spPr bwMode="auto">
            <a:xfrm>
              <a:off x="2473783" y="472281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14" name="Oval 46"/>
            <p:cNvSpPr>
              <a:spLocks noChangeArrowheads="1"/>
            </p:cNvSpPr>
            <p:nvPr/>
          </p:nvSpPr>
          <p:spPr bwMode="auto">
            <a:xfrm>
              <a:off x="2473783" y="472281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15" name="Oval 47"/>
            <p:cNvSpPr>
              <a:spLocks noChangeArrowheads="1"/>
            </p:cNvSpPr>
            <p:nvPr/>
          </p:nvSpPr>
          <p:spPr bwMode="auto">
            <a:xfrm>
              <a:off x="2473783" y="472281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16" name="Group 48"/>
            <p:cNvGrpSpPr>
              <a:grpSpLocks/>
            </p:cNvGrpSpPr>
            <p:nvPr/>
          </p:nvGrpSpPr>
          <p:grpSpPr bwMode="auto">
            <a:xfrm>
              <a:off x="2948445" y="1841499"/>
              <a:ext cx="342900" cy="228600"/>
              <a:chOff x="2568" y="2208"/>
              <a:chExt cx="216" cy="144"/>
            </a:xfrm>
          </p:grpSpPr>
          <p:sp>
            <p:nvSpPr>
              <p:cNvPr id="135217" name="Oval 49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18" name="Text Box 50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19" name="Oval 51"/>
            <p:cNvSpPr>
              <a:spLocks noChangeArrowheads="1"/>
            </p:cNvSpPr>
            <p:nvPr/>
          </p:nvSpPr>
          <p:spPr bwMode="auto">
            <a:xfrm>
              <a:off x="2491245" y="18414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20" name="Oval 52"/>
            <p:cNvSpPr>
              <a:spLocks noChangeArrowheads="1"/>
            </p:cNvSpPr>
            <p:nvPr/>
          </p:nvSpPr>
          <p:spPr bwMode="auto">
            <a:xfrm>
              <a:off x="2491245" y="18414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21" name="Oval 53"/>
            <p:cNvSpPr>
              <a:spLocks noChangeArrowheads="1"/>
            </p:cNvSpPr>
            <p:nvPr/>
          </p:nvSpPr>
          <p:spPr bwMode="auto">
            <a:xfrm>
              <a:off x="2491245" y="18414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22" name="Oval 54"/>
            <p:cNvSpPr>
              <a:spLocks noChangeArrowheads="1"/>
            </p:cNvSpPr>
            <p:nvPr/>
          </p:nvSpPr>
          <p:spPr bwMode="auto">
            <a:xfrm>
              <a:off x="2491245" y="18414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23" name="Group 55"/>
            <p:cNvGrpSpPr>
              <a:grpSpLocks/>
            </p:cNvGrpSpPr>
            <p:nvPr/>
          </p:nvGrpSpPr>
          <p:grpSpPr bwMode="auto">
            <a:xfrm>
              <a:off x="2930983" y="3911599"/>
              <a:ext cx="342900" cy="228600"/>
              <a:chOff x="2568" y="2208"/>
              <a:chExt cx="216" cy="144"/>
            </a:xfrm>
          </p:grpSpPr>
          <p:sp>
            <p:nvSpPr>
              <p:cNvPr id="135224" name="Oval 56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25" name="Text Box 57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26" name="Oval 58"/>
            <p:cNvSpPr>
              <a:spLocks noChangeArrowheads="1"/>
            </p:cNvSpPr>
            <p:nvPr/>
          </p:nvSpPr>
          <p:spPr bwMode="auto">
            <a:xfrm>
              <a:off x="2473783" y="39115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27" name="Oval 59"/>
            <p:cNvSpPr>
              <a:spLocks noChangeArrowheads="1"/>
            </p:cNvSpPr>
            <p:nvPr/>
          </p:nvSpPr>
          <p:spPr bwMode="auto">
            <a:xfrm>
              <a:off x="2473783" y="39115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28" name="Oval 60"/>
            <p:cNvSpPr>
              <a:spLocks noChangeArrowheads="1"/>
            </p:cNvSpPr>
            <p:nvPr/>
          </p:nvSpPr>
          <p:spPr bwMode="auto">
            <a:xfrm>
              <a:off x="2473783" y="39115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29" name="Oval 61"/>
            <p:cNvSpPr>
              <a:spLocks noChangeArrowheads="1"/>
            </p:cNvSpPr>
            <p:nvPr/>
          </p:nvSpPr>
          <p:spPr bwMode="auto">
            <a:xfrm>
              <a:off x="2473783" y="39115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30" name="Group 62"/>
            <p:cNvGrpSpPr>
              <a:grpSpLocks/>
            </p:cNvGrpSpPr>
            <p:nvPr/>
          </p:nvGrpSpPr>
          <p:grpSpPr bwMode="auto">
            <a:xfrm>
              <a:off x="2113420" y="2359024"/>
              <a:ext cx="657225" cy="1074738"/>
              <a:chOff x="3696" y="3294"/>
              <a:chExt cx="414" cy="677"/>
            </a:xfrm>
          </p:grpSpPr>
          <p:sp>
            <p:nvSpPr>
              <p:cNvPr id="135231" name="Rectangle 63"/>
              <p:cNvSpPr>
                <a:spLocks noChangeArrowheads="1"/>
              </p:cNvSpPr>
              <p:nvPr/>
            </p:nvSpPr>
            <p:spPr bwMode="auto">
              <a:xfrm>
                <a:off x="3878" y="3294"/>
                <a:ext cx="45" cy="381"/>
              </a:xfrm>
              <a:prstGeom prst="rect">
                <a:avLst/>
              </a:prstGeom>
              <a:gradFill rotWithShape="1">
                <a:gsLst>
                  <a:gs pos="0">
                    <a:srgbClr val="DDDDDD"/>
                  </a:gs>
                  <a:gs pos="50000">
                    <a:srgbClr val="DDDDDD">
                      <a:gamma/>
                      <a:shade val="46275"/>
                      <a:invGamma/>
                    </a:srgbClr>
                  </a:gs>
                  <a:gs pos="100000">
                    <a:srgbClr val="DDDDDD"/>
                  </a:gs>
                </a:gsLst>
                <a:lin ang="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fr-CH" b="0">
                  <a:solidFill>
                    <a:srgbClr val="DDDDDD"/>
                  </a:solidFill>
                  <a:ea typeface="Arial Unicode MS" pitchFamily="34" charset="-128"/>
                  <a:cs typeface="Arial Unicode MS" pitchFamily="34" charset="-128"/>
                </a:endParaRPr>
              </a:p>
            </p:txBody>
          </p:sp>
          <p:grpSp>
            <p:nvGrpSpPr>
              <p:cNvPr id="135232" name="Group 64"/>
              <p:cNvGrpSpPr>
                <a:grpSpLocks/>
              </p:cNvGrpSpPr>
              <p:nvPr/>
            </p:nvGrpSpPr>
            <p:grpSpPr bwMode="auto">
              <a:xfrm>
                <a:off x="3696" y="3294"/>
                <a:ext cx="414" cy="677"/>
                <a:chOff x="884" y="3113"/>
                <a:chExt cx="368" cy="632"/>
              </a:xfrm>
            </p:grpSpPr>
            <p:sp>
              <p:nvSpPr>
                <p:cNvPr id="135233" name="Rectangle 65"/>
                <p:cNvSpPr>
                  <a:spLocks noChangeArrowheads="1"/>
                </p:cNvSpPr>
                <p:nvPr/>
              </p:nvSpPr>
              <p:spPr bwMode="auto">
                <a:xfrm rot="-1850927">
                  <a:off x="1200" y="3427"/>
                  <a:ext cx="52" cy="318"/>
                </a:xfrm>
                <a:prstGeom prst="rect">
                  <a:avLst/>
                </a:prstGeom>
                <a:solidFill>
                  <a:schemeClr val="bg1"/>
                </a:solidFill>
                <a:ln w="28575">
                  <a:solidFill>
                    <a:schemeClr val="bg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  <p:sp>
              <p:nvSpPr>
                <p:cNvPr id="135234" name="Oval 66"/>
                <p:cNvSpPr>
                  <a:spLocks noChangeArrowheads="1"/>
                </p:cNvSpPr>
                <p:nvPr/>
              </p:nvSpPr>
              <p:spPr bwMode="auto">
                <a:xfrm>
                  <a:off x="884" y="3113"/>
                  <a:ext cx="363" cy="363"/>
                </a:xfrm>
                <a:prstGeom prst="ellipse">
                  <a:avLst/>
                </a:prstGeom>
                <a:gradFill rotWithShape="1">
                  <a:gsLst>
                    <a:gs pos="0">
                      <a:srgbClr val="EAEAEA">
                        <a:gamma/>
                        <a:shade val="47451"/>
                        <a:invGamma/>
                        <a:alpha val="0"/>
                      </a:srgbClr>
                    </a:gs>
                    <a:gs pos="100000">
                      <a:srgbClr val="EAEAEA">
                        <a:alpha val="94000"/>
                      </a:srgbClr>
                    </a:gs>
                  </a:gsLst>
                  <a:path path="shape">
                    <a:fillToRect l="50000" t="50000" r="50000" b="50000"/>
                  </a:path>
                </a:gradFill>
                <a:ln w="38100">
                  <a:solidFill>
                    <a:schemeClr val="bg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GB"/>
                </a:p>
              </p:txBody>
            </p:sp>
          </p:grpSp>
        </p:grpSp>
        <p:grpSp>
          <p:nvGrpSpPr>
            <p:cNvPr id="135238" name="Group 70"/>
            <p:cNvGrpSpPr>
              <a:grpSpLocks/>
            </p:cNvGrpSpPr>
            <p:nvPr/>
          </p:nvGrpSpPr>
          <p:grpSpPr bwMode="auto">
            <a:xfrm>
              <a:off x="1703845" y="3570287"/>
              <a:ext cx="342900" cy="228600"/>
              <a:chOff x="2568" y="2208"/>
              <a:chExt cx="216" cy="144"/>
            </a:xfrm>
          </p:grpSpPr>
          <p:sp>
            <p:nvSpPr>
              <p:cNvPr id="135239" name="Oval 71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40" name="Text Box 72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41" name="Oval 73"/>
            <p:cNvSpPr>
              <a:spLocks noChangeArrowheads="1"/>
            </p:cNvSpPr>
            <p:nvPr/>
          </p:nvSpPr>
          <p:spPr bwMode="auto">
            <a:xfrm>
              <a:off x="2326145" y="35702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42" name="Oval 74"/>
            <p:cNvSpPr>
              <a:spLocks noChangeArrowheads="1"/>
            </p:cNvSpPr>
            <p:nvPr/>
          </p:nvSpPr>
          <p:spPr bwMode="auto">
            <a:xfrm>
              <a:off x="2326145" y="35702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43" name="Oval 75"/>
            <p:cNvSpPr>
              <a:spLocks noChangeArrowheads="1"/>
            </p:cNvSpPr>
            <p:nvPr/>
          </p:nvSpPr>
          <p:spPr bwMode="auto">
            <a:xfrm>
              <a:off x="2326145" y="35702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44" name="Oval 76"/>
            <p:cNvSpPr>
              <a:spLocks noChangeArrowheads="1"/>
            </p:cNvSpPr>
            <p:nvPr/>
          </p:nvSpPr>
          <p:spPr bwMode="auto">
            <a:xfrm>
              <a:off x="2326145" y="35702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45" name="Group 77"/>
            <p:cNvGrpSpPr>
              <a:grpSpLocks/>
            </p:cNvGrpSpPr>
            <p:nvPr/>
          </p:nvGrpSpPr>
          <p:grpSpPr bwMode="auto">
            <a:xfrm>
              <a:off x="1700670" y="2201862"/>
              <a:ext cx="342900" cy="228600"/>
              <a:chOff x="2568" y="2208"/>
              <a:chExt cx="216" cy="144"/>
            </a:xfrm>
          </p:grpSpPr>
          <p:sp>
            <p:nvSpPr>
              <p:cNvPr id="135246" name="Oval 78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47" name="Text Box 79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48" name="Oval 80"/>
            <p:cNvSpPr>
              <a:spLocks noChangeArrowheads="1"/>
            </p:cNvSpPr>
            <p:nvPr/>
          </p:nvSpPr>
          <p:spPr bwMode="auto">
            <a:xfrm>
              <a:off x="2322970" y="22018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49" name="Oval 81"/>
            <p:cNvSpPr>
              <a:spLocks noChangeArrowheads="1"/>
            </p:cNvSpPr>
            <p:nvPr/>
          </p:nvSpPr>
          <p:spPr bwMode="auto">
            <a:xfrm>
              <a:off x="2322970" y="22018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50" name="Oval 82"/>
            <p:cNvSpPr>
              <a:spLocks noChangeArrowheads="1"/>
            </p:cNvSpPr>
            <p:nvPr/>
          </p:nvSpPr>
          <p:spPr bwMode="auto">
            <a:xfrm>
              <a:off x="2322970" y="22018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51" name="Oval 83"/>
            <p:cNvSpPr>
              <a:spLocks noChangeArrowheads="1"/>
            </p:cNvSpPr>
            <p:nvPr/>
          </p:nvSpPr>
          <p:spPr bwMode="auto">
            <a:xfrm>
              <a:off x="2329320" y="21431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52" name="Group 84"/>
            <p:cNvGrpSpPr>
              <a:grpSpLocks/>
            </p:cNvGrpSpPr>
            <p:nvPr/>
          </p:nvGrpSpPr>
          <p:grpSpPr bwMode="auto">
            <a:xfrm>
              <a:off x="1700670" y="4649787"/>
              <a:ext cx="342900" cy="228600"/>
              <a:chOff x="2568" y="2208"/>
              <a:chExt cx="216" cy="144"/>
            </a:xfrm>
          </p:grpSpPr>
          <p:sp>
            <p:nvSpPr>
              <p:cNvPr id="135253" name="Oval 85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54" name="Text Box 86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55" name="Oval 87"/>
            <p:cNvSpPr>
              <a:spLocks noChangeArrowheads="1"/>
            </p:cNvSpPr>
            <p:nvPr/>
          </p:nvSpPr>
          <p:spPr bwMode="auto">
            <a:xfrm>
              <a:off x="2322970" y="46497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56" name="Oval 88"/>
            <p:cNvSpPr>
              <a:spLocks noChangeArrowheads="1"/>
            </p:cNvSpPr>
            <p:nvPr/>
          </p:nvSpPr>
          <p:spPr bwMode="auto">
            <a:xfrm>
              <a:off x="2322970" y="46497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57" name="Oval 89"/>
            <p:cNvSpPr>
              <a:spLocks noChangeArrowheads="1"/>
            </p:cNvSpPr>
            <p:nvPr/>
          </p:nvSpPr>
          <p:spPr bwMode="auto">
            <a:xfrm>
              <a:off x="2322970" y="46497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58" name="Oval 90"/>
            <p:cNvSpPr>
              <a:spLocks noChangeArrowheads="1"/>
            </p:cNvSpPr>
            <p:nvPr/>
          </p:nvSpPr>
          <p:spPr bwMode="auto">
            <a:xfrm>
              <a:off x="2322970" y="46497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59" name="Group 91"/>
            <p:cNvGrpSpPr>
              <a:grpSpLocks/>
            </p:cNvGrpSpPr>
            <p:nvPr/>
          </p:nvGrpSpPr>
          <p:grpSpPr bwMode="auto">
            <a:xfrm>
              <a:off x="2948445" y="3543299"/>
              <a:ext cx="342900" cy="228600"/>
              <a:chOff x="2568" y="2208"/>
              <a:chExt cx="216" cy="144"/>
            </a:xfrm>
          </p:grpSpPr>
          <p:sp>
            <p:nvSpPr>
              <p:cNvPr id="135260" name="Oval 92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61" name="Text Box 93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62" name="Oval 94"/>
            <p:cNvSpPr>
              <a:spLocks noChangeArrowheads="1"/>
            </p:cNvSpPr>
            <p:nvPr/>
          </p:nvSpPr>
          <p:spPr bwMode="auto">
            <a:xfrm>
              <a:off x="2491245" y="35432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63" name="Oval 95"/>
            <p:cNvSpPr>
              <a:spLocks noChangeArrowheads="1"/>
            </p:cNvSpPr>
            <p:nvPr/>
          </p:nvSpPr>
          <p:spPr bwMode="auto">
            <a:xfrm>
              <a:off x="2491245" y="35432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64" name="Oval 96"/>
            <p:cNvSpPr>
              <a:spLocks noChangeArrowheads="1"/>
            </p:cNvSpPr>
            <p:nvPr/>
          </p:nvSpPr>
          <p:spPr bwMode="auto">
            <a:xfrm>
              <a:off x="2491245" y="35432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65" name="Oval 97"/>
            <p:cNvSpPr>
              <a:spLocks noChangeArrowheads="1"/>
            </p:cNvSpPr>
            <p:nvPr/>
          </p:nvSpPr>
          <p:spPr bwMode="auto">
            <a:xfrm>
              <a:off x="2491245" y="35432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66" name="Group 98"/>
            <p:cNvGrpSpPr>
              <a:grpSpLocks/>
            </p:cNvGrpSpPr>
            <p:nvPr/>
          </p:nvGrpSpPr>
          <p:grpSpPr bwMode="auto">
            <a:xfrm>
              <a:off x="2930983" y="4302124"/>
              <a:ext cx="342900" cy="228600"/>
              <a:chOff x="2568" y="2208"/>
              <a:chExt cx="216" cy="144"/>
            </a:xfrm>
          </p:grpSpPr>
          <p:sp>
            <p:nvSpPr>
              <p:cNvPr id="135267" name="Oval 99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68" name="Text Box 100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69" name="Oval 101"/>
            <p:cNvSpPr>
              <a:spLocks noChangeArrowheads="1"/>
            </p:cNvSpPr>
            <p:nvPr/>
          </p:nvSpPr>
          <p:spPr bwMode="auto">
            <a:xfrm>
              <a:off x="2473783" y="43021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70" name="Oval 102"/>
            <p:cNvSpPr>
              <a:spLocks noChangeArrowheads="1"/>
            </p:cNvSpPr>
            <p:nvPr/>
          </p:nvSpPr>
          <p:spPr bwMode="auto">
            <a:xfrm>
              <a:off x="2473783" y="43021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71" name="Oval 103"/>
            <p:cNvSpPr>
              <a:spLocks noChangeArrowheads="1"/>
            </p:cNvSpPr>
            <p:nvPr/>
          </p:nvSpPr>
          <p:spPr bwMode="auto">
            <a:xfrm>
              <a:off x="2473783" y="43021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72" name="Oval 104"/>
            <p:cNvSpPr>
              <a:spLocks noChangeArrowheads="1"/>
            </p:cNvSpPr>
            <p:nvPr/>
          </p:nvSpPr>
          <p:spPr bwMode="auto">
            <a:xfrm>
              <a:off x="2473783" y="43021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73" name="Group 105"/>
            <p:cNvGrpSpPr>
              <a:grpSpLocks/>
            </p:cNvGrpSpPr>
            <p:nvPr/>
          </p:nvGrpSpPr>
          <p:grpSpPr bwMode="auto">
            <a:xfrm>
              <a:off x="2948445" y="2935287"/>
              <a:ext cx="342900" cy="228600"/>
              <a:chOff x="2568" y="2208"/>
              <a:chExt cx="216" cy="144"/>
            </a:xfrm>
          </p:grpSpPr>
          <p:sp>
            <p:nvSpPr>
              <p:cNvPr id="135274" name="Oval 106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75" name="Text Box 107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76" name="Oval 108"/>
            <p:cNvSpPr>
              <a:spLocks noChangeArrowheads="1"/>
            </p:cNvSpPr>
            <p:nvPr/>
          </p:nvSpPr>
          <p:spPr bwMode="auto">
            <a:xfrm>
              <a:off x="2491245" y="29352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77" name="Oval 109"/>
            <p:cNvSpPr>
              <a:spLocks noChangeArrowheads="1"/>
            </p:cNvSpPr>
            <p:nvPr/>
          </p:nvSpPr>
          <p:spPr bwMode="auto">
            <a:xfrm>
              <a:off x="2491245" y="29352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78" name="Oval 110"/>
            <p:cNvSpPr>
              <a:spLocks noChangeArrowheads="1"/>
            </p:cNvSpPr>
            <p:nvPr/>
          </p:nvSpPr>
          <p:spPr bwMode="auto">
            <a:xfrm>
              <a:off x="2491245" y="29352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79" name="Oval 111"/>
            <p:cNvSpPr>
              <a:spLocks noChangeArrowheads="1"/>
            </p:cNvSpPr>
            <p:nvPr/>
          </p:nvSpPr>
          <p:spPr bwMode="auto">
            <a:xfrm>
              <a:off x="2491245" y="29352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80" name="Group 112"/>
            <p:cNvGrpSpPr>
              <a:grpSpLocks/>
            </p:cNvGrpSpPr>
            <p:nvPr/>
          </p:nvGrpSpPr>
          <p:grpSpPr bwMode="auto">
            <a:xfrm>
              <a:off x="2930983" y="5005387"/>
              <a:ext cx="342900" cy="228600"/>
              <a:chOff x="2568" y="2208"/>
              <a:chExt cx="216" cy="144"/>
            </a:xfrm>
          </p:grpSpPr>
          <p:sp>
            <p:nvSpPr>
              <p:cNvPr id="135281" name="Oval 113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82" name="Text Box 114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83" name="Oval 115"/>
            <p:cNvSpPr>
              <a:spLocks noChangeArrowheads="1"/>
            </p:cNvSpPr>
            <p:nvPr/>
          </p:nvSpPr>
          <p:spPr bwMode="auto">
            <a:xfrm>
              <a:off x="2473783" y="50053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84" name="Oval 116"/>
            <p:cNvSpPr>
              <a:spLocks noChangeArrowheads="1"/>
            </p:cNvSpPr>
            <p:nvPr/>
          </p:nvSpPr>
          <p:spPr bwMode="auto">
            <a:xfrm>
              <a:off x="2473783" y="50053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85" name="Oval 117"/>
            <p:cNvSpPr>
              <a:spLocks noChangeArrowheads="1"/>
            </p:cNvSpPr>
            <p:nvPr/>
          </p:nvSpPr>
          <p:spPr bwMode="auto">
            <a:xfrm>
              <a:off x="2473783" y="50053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86" name="Oval 118"/>
            <p:cNvSpPr>
              <a:spLocks noChangeArrowheads="1"/>
            </p:cNvSpPr>
            <p:nvPr/>
          </p:nvSpPr>
          <p:spPr bwMode="auto">
            <a:xfrm>
              <a:off x="2473783" y="50053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87" name="Group 119"/>
            <p:cNvGrpSpPr>
              <a:grpSpLocks/>
            </p:cNvGrpSpPr>
            <p:nvPr/>
          </p:nvGrpSpPr>
          <p:grpSpPr bwMode="auto">
            <a:xfrm>
              <a:off x="2923045" y="5526087"/>
              <a:ext cx="342900" cy="228600"/>
              <a:chOff x="2568" y="2208"/>
              <a:chExt cx="216" cy="144"/>
            </a:xfrm>
          </p:grpSpPr>
          <p:sp>
            <p:nvSpPr>
              <p:cNvPr id="135288" name="Oval 120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89" name="Text Box 121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90" name="Oval 122"/>
            <p:cNvSpPr>
              <a:spLocks noChangeArrowheads="1"/>
            </p:cNvSpPr>
            <p:nvPr/>
          </p:nvSpPr>
          <p:spPr bwMode="auto">
            <a:xfrm>
              <a:off x="2465845" y="55260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91" name="Oval 123"/>
            <p:cNvSpPr>
              <a:spLocks noChangeArrowheads="1"/>
            </p:cNvSpPr>
            <p:nvPr/>
          </p:nvSpPr>
          <p:spPr bwMode="auto">
            <a:xfrm>
              <a:off x="2465845" y="55260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92" name="Oval 124"/>
            <p:cNvSpPr>
              <a:spLocks noChangeArrowheads="1"/>
            </p:cNvSpPr>
            <p:nvPr/>
          </p:nvSpPr>
          <p:spPr bwMode="auto">
            <a:xfrm>
              <a:off x="2465845" y="55260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93" name="Oval 125"/>
            <p:cNvSpPr>
              <a:spLocks noChangeArrowheads="1"/>
            </p:cNvSpPr>
            <p:nvPr/>
          </p:nvSpPr>
          <p:spPr bwMode="auto">
            <a:xfrm>
              <a:off x="2465845" y="55260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294" name="Group 126"/>
            <p:cNvGrpSpPr>
              <a:grpSpLocks/>
            </p:cNvGrpSpPr>
            <p:nvPr/>
          </p:nvGrpSpPr>
          <p:grpSpPr bwMode="auto">
            <a:xfrm>
              <a:off x="1703845" y="2501899"/>
              <a:ext cx="342900" cy="228600"/>
              <a:chOff x="2568" y="2208"/>
              <a:chExt cx="216" cy="144"/>
            </a:xfrm>
          </p:grpSpPr>
          <p:sp>
            <p:nvSpPr>
              <p:cNvPr id="135295" name="Oval 127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296" name="Text Box 128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297" name="Oval 129"/>
            <p:cNvSpPr>
              <a:spLocks noChangeArrowheads="1"/>
            </p:cNvSpPr>
            <p:nvPr/>
          </p:nvSpPr>
          <p:spPr bwMode="auto">
            <a:xfrm>
              <a:off x="2326145" y="25018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98" name="Oval 130"/>
            <p:cNvSpPr>
              <a:spLocks noChangeArrowheads="1"/>
            </p:cNvSpPr>
            <p:nvPr/>
          </p:nvSpPr>
          <p:spPr bwMode="auto">
            <a:xfrm>
              <a:off x="2326145" y="25018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299" name="Oval 131"/>
            <p:cNvSpPr>
              <a:spLocks noChangeArrowheads="1"/>
            </p:cNvSpPr>
            <p:nvPr/>
          </p:nvSpPr>
          <p:spPr bwMode="auto">
            <a:xfrm>
              <a:off x="2326145" y="25018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00" name="Oval 132"/>
            <p:cNvSpPr>
              <a:spLocks noChangeArrowheads="1"/>
            </p:cNvSpPr>
            <p:nvPr/>
          </p:nvSpPr>
          <p:spPr bwMode="auto">
            <a:xfrm>
              <a:off x="2326145" y="25018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01" name="Group 133"/>
            <p:cNvGrpSpPr>
              <a:grpSpLocks/>
            </p:cNvGrpSpPr>
            <p:nvPr/>
          </p:nvGrpSpPr>
          <p:grpSpPr bwMode="auto">
            <a:xfrm>
              <a:off x="1703845" y="5010149"/>
              <a:ext cx="342900" cy="228600"/>
              <a:chOff x="2568" y="2208"/>
              <a:chExt cx="216" cy="144"/>
            </a:xfrm>
          </p:grpSpPr>
          <p:sp>
            <p:nvSpPr>
              <p:cNvPr id="135302" name="Oval 134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03" name="Text Box 135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04" name="Oval 136"/>
            <p:cNvSpPr>
              <a:spLocks noChangeArrowheads="1"/>
            </p:cNvSpPr>
            <p:nvPr/>
          </p:nvSpPr>
          <p:spPr bwMode="auto">
            <a:xfrm>
              <a:off x="2326145" y="50101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05" name="Oval 137"/>
            <p:cNvSpPr>
              <a:spLocks noChangeArrowheads="1"/>
            </p:cNvSpPr>
            <p:nvPr/>
          </p:nvSpPr>
          <p:spPr bwMode="auto">
            <a:xfrm>
              <a:off x="2326145" y="50101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06" name="Oval 138"/>
            <p:cNvSpPr>
              <a:spLocks noChangeArrowheads="1"/>
            </p:cNvSpPr>
            <p:nvPr/>
          </p:nvSpPr>
          <p:spPr bwMode="auto">
            <a:xfrm>
              <a:off x="2326145" y="50101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07" name="Oval 139"/>
            <p:cNvSpPr>
              <a:spLocks noChangeArrowheads="1"/>
            </p:cNvSpPr>
            <p:nvPr/>
          </p:nvSpPr>
          <p:spPr bwMode="auto">
            <a:xfrm>
              <a:off x="2326145" y="50101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08" name="Group 140"/>
            <p:cNvGrpSpPr>
              <a:grpSpLocks/>
            </p:cNvGrpSpPr>
            <p:nvPr/>
          </p:nvGrpSpPr>
          <p:grpSpPr bwMode="auto">
            <a:xfrm>
              <a:off x="1703845" y="3209924"/>
              <a:ext cx="342900" cy="228600"/>
              <a:chOff x="2568" y="2208"/>
              <a:chExt cx="216" cy="144"/>
            </a:xfrm>
          </p:grpSpPr>
          <p:sp>
            <p:nvSpPr>
              <p:cNvPr id="135309" name="Oval 141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10" name="Text Box 142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11" name="Oval 143"/>
            <p:cNvSpPr>
              <a:spLocks noChangeArrowheads="1"/>
            </p:cNvSpPr>
            <p:nvPr/>
          </p:nvSpPr>
          <p:spPr bwMode="auto">
            <a:xfrm>
              <a:off x="2326145" y="32099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12" name="Oval 144"/>
            <p:cNvSpPr>
              <a:spLocks noChangeArrowheads="1"/>
            </p:cNvSpPr>
            <p:nvPr/>
          </p:nvSpPr>
          <p:spPr bwMode="auto">
            <a:xfrm>
              <a:off x="2326145" y="32099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13" name="Oval 145"/>
            <p:cNvSpPr>
              <a:spLocks noChangeArrowheads="1"/>
            </p:cNvSpPr>
            <p:nvPr/>
          </p:nvSpPr>
          <p:spPr bwMode="auto">
            <a:xfrm>
              <a:off x="2326145" y="32099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14" name="Oval 146"/>
            <p:cNvSpPr>
              <a:spLocks noChangeArrowheads="1"/>
            </p:cNvSpPr>
            <p:nvPr/>
          </p:nvSpPr>
          <p:spPr bwMode="auto">
            <a:xfrm>
              <a:off x="2326145" y="32099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15" name="Group 147"/>
            <p:cNvGrpSpPr>
              <a:grpSpLocks/>
            </p:cNvGrpSpPr>
            <p:nvPr/>
          </p:nvGrpSpPr>
          <p:grpSpPr bwMode="auto">
            <a:xfrm>
              <a:off x="1703845" y="3870324"/>
              <a:ext cx="342900" cy="228600"/>
              <a:chOff x="2568" y="2208"/>
              <a:chExt cx="216" cy="144"/>
            </a:xfrm>
          </p:grpSpPr>
          <p:sp>
            <p:nvSpPr>
              <p:cNvPr id="135316" name="Oval 148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17" name="Text Box 149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18" name="Oval 150"/>
            <p:cNvSpPr>
              <a:spLocks noChangeArrowheads="1"/>
            </p:cNvSpPr>
            <p:nvPr/>
          </p:nvSpPr>
          <p:spPr bwMode="auto">
            <a:xfrm>
              <a:off x="2326145" y="38703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19" name="Oval 151"/>
            <p:cNvSpPr>
              <a:spLocks noChangeArrowheads="1"/>
            </p:cNvSpPr>
            <p:nvPr/>
          </p:nvSpPr>
          <p:spPr bwMode="auto">
            <a:xfrm>
              <a:off x="2326145" y="38703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20" name="Oval 152"/>
            <p:cNvSpPr>
              <a:spLocks noChangeArrowheads="1"/>
            </p:cNvSpPr>
            <p:nvPr/>
          </p:nvSpPr>
          <p:spPr bwMode="auto">
            <a:xfrm>
              <a:off x="2326145" y="38703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21" name="Oval 153"/>
            <p:cNvSpPr>
              <a:spLocks noChangeArrowheads="1"/>
            </p:cNvSpPr>
            <p:nvPr/>
          </p:nvSpPr>
          <p:spPr bwMode="auto">
            <a:xfrm>
              <a:off x="2326145" y="3870324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22" name="Group 154"/>
            <p:cNvGrpSpPr>
              <a:grpSpLocks/>
            </p:cNvGrpSpPr>
            <p:nvPr/>
          </p:nvGrpSpPr>
          <p:grpSpPr bwMode="auto">
            <a:xfrm>
              <a:off x="2930983" y="5297487"/>
              <a:ext cx="342900" cy="228600"/>
              <a:chOff x="2568" y="2208"/>
              <a:chExt cx="216" cy="144"/>
            </a:xfrm>
          </p:grpSpPr>
          <p:sp>
            <p:nvSpPr>
              <p:cNvPr id="135323" name="Oval 155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24" name="Text Box 156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25" name="Oval 157"/>
            <p:cNvSpPr>
              <a:spLocks noChangeArrowheads="1"/>
            </p:cNvSpPr>
            <p:nvPr/>
          </p:nvSpPr>
          <p:spPr bwMode="auto">
            <a:xfrm>
              <a:off x="2473783" y="52974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26" name="Oval 158"/>
            <p:cNvSpPr>
              <a:spLocks noChangeArrowheads="1"/>
            </p:cNvSpPr>
            <p:nvPr/>
          </p:nvSpPr>
          <p:spPr bwMode="auto">
            <a:xfrm>
              <a:off x="2473783" y="52974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27" name="Oval 159"/>
            <p:cNvSpPr>
              <a:spLocks noChangeArrowheads="1"/>
            </p:cNvSpPr>
            <p:nvPr/>
          </p:nvSpPr>
          <p:spPr bwMode="auto">
            <a:xfrm>
              <a:off x="2473783" y="52974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28" name="Oval 160"/>
            <p:cNvSpPr>
              <a:spLocks noChangeArrowheads="1"/>
            </p:cNvSpPr>
            <p:nvPr/>
          </p:nvSpPr>
          <p:spPr bwMode="auto">
            <a:xfrm>
              <a:off x="2473783" y="52974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29" name="Group 161"/>
            <p:cNvGrpSpPr>
              <a:grpSpLocks/>
            </p:cNvGrpSpPr>
            <p:nvPr/>
          </p:nvGrpSpPr>
          <p:grpSpPr bwMode="auto">
            <a:xfrm>
              <a:off x="1703845" y="5454649"/>
              <a:ext cx="342900" cy="228600"/>
              <a:chOff x="2568" y="2208"/>
              <a:chExt cx="216" cy="144"/>
            </a:xfrm>
          </p:grpSpPr>
          <p:sp>
            <p:nvSpPr>
              <p:cNvPr id="135330" name="Oval 162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31" name="Text Box 163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32" name="Oval 164"/>
            <p:cNvSpPr>
              <a:spLocks noChangeArrowheads="1"/>
            </p:cNvSpPr>
            <p:nvPr/>
          </p:nvSpPr>
          <p:spPr bwMode="auto">
            <a:xfrm>
              <a:off x="2326145" y="54546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33" name="Oval 165"/>
            <p:cNvSpPr>
              <a:spLocks noChangeArrowheads="1"/>
            </p:cNvSpPr>
            <p:nvPr/>
          </p:nvSpPr>
          <p:spPr bwMode="auto">
            <a:xfrm>
              <a:off x="2326145" y="54546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34" name="Oval 166"/>
            <p:cNvSpPr>
              <a:spLocks noChangeArrowheads="1"/>
            </p:cNvSpPr>
            <p:nvPr/>
          </p:nvSpPr>
          <p:spPr bwMode="auto">
            <a:xfrm>
              <a:off x="2326145" y="54546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35" name="Oval 167"/>
            <p:cNvSpPr>
              <a:spLocks noChangeArrowheads="1"/>
            </p:cNvSpPr>
            <p:nvPr/>
          </p:nvSpPr>
          <p:spPr bwMode="auto">
            <a:xfrm>
              <a:off x="2326145" y="54546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36" name="Group 168"/>
            <p:cNvGrpSpPr>
              <a:grpSpLocks/>
            </p:cNvGrpSpPr>
            <p:nvPr/>
          </p:nvGrpSpPr>
          <p:grpSpPr bwMode="auto">
            <a:xfrm>
              <a:off x="1703845" y="1841499"/>
              <a:ext cx="342900" cy="228600"/>
              <a:chOff x="2568" y="2208"/>
              <a:chExt cx="216" cy="144"/>
            </a:xfrm>
          </p:grpSpPr>
          <p:sp>
            <p:nvSpPr>
              <p:cNvPr id="135337" name="Oval 169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38" name="Text Box 170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39" name="Oval 171"/>
            <p:cNvSpPr>
              <a:spLocks noChangeArrowheads="1"/>
            </p:cNvSpPr>
            <p:nvPr/>
          </p:nvSpPr>
          <p:spPr bwMode="auto">
            <a:xfrm>
              <a:off x="2326145" y="18414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40" name="Oval 172"/>
            <p:cNvSpPr>
              <a:spLocks noChangeArrowheads="1"/>
            </p:cNvSpPr>
            <p:nvPr/>
          </p:nvSpPr>
          <p:spPr bwMode="auto">
            <a:xfrm>
              <a:off x="2326145" y="18414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41" name="Oval 173"/>
            <p:cNvSpPr>
              <a:spLocks noChangeArrowheads="1"/>
            </p:cNvSpPr>
            <p:nvPr/>
          </p:nvSpPr>
          <p:spPr bwMode="auto">
            <a:xfrm>
              <a:off x="2326145" y="18414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42" name="Oval 174"/>
            <p:cNvSpPr>
              <a:spLocks noChangeArrowheads="1"/>
            </p:cNvSpPr>
            <p:nvPr/>
          </p:nvSpPr>
          <p:spPr bwMode="auto">
            <a:xfrm>
              <a:off x="2326145" y="184149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43" name="Group 175"/>
            <p:cNvGrpSpPr>
              <a:grpSpLocks/>
            </p:cNvGrpSpPr>
            <p:nvPr/>
          </p:nvGrpSpPr>
          <p:grpSpPr bwMode="auto">
            <a:xfrm>
              <a:off x="1703845" y="4446587"/>
              <a:ext cx="342900" cy="228600"/>
              <a:chOff x="2568" y="2208"/>
              <a:chExt cx="216" cy="144"/>
            </a:xfrm>
          </p:grpSpPr>
          <p:sp>
            <p:nvSpPr>
              <p:cNvPr id="135344" name="Oval 176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45" name="Text Box 177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46" name="Oval 178"/>
            <p:cNvSpPr>
              <a:spLocks noChangeArrowheads="1"/>
            </p:cNvSpPr>
            <p:nvPr/>
          </p:nvSpPr>
          <p:spPr bwMode="auto">
            <a:xfrm>
              <a:off x="2326145" y="44465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47" name="Oval 179"/>
            <p:cNvSpPr>
              <a:spLocks noChangeArrowheads="1"/>
            </p:cNvSpPr>
            <p:nvPr/>
          </p:nvSpPr>
          <p:spPr bwMode="auto">
            <a:xfrm>
              <a:off x="2326145" y="44465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48" name="Oval 180"/>
            <p:cNvSpPr>
              <a:spLocks noChangeArrowheads="1"/>
            </p:cNvSpPr>
            <p:nvPr/>
          </p:nvSpPr>
          <p:spPr bwMode="auto">
            <a:xfrm>
              <a:off x="2326145" y="44465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49" name="Oval 181"/>
            <p:cNvSpPr>
              <a:spLocks noChangeArrowheads="1"/>
            </p:cNvSpPr>
            <p:nvPr/>
          </p:nvSpPr>
          <p:spPr bwMode="auto">
            <a:xfrm>
              <a:off x="2326145" y="4446587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50" name="Group 182"/>
            <p:cNvGrpSpPr>
              <a:grpSpLocks/>
            </p:cNvGrpSpPr>
            <p:nvPr/>
          </p:nvGrpSpPr>
          <p:grpSpPr bwMode="auto">
            <a:xfrm>
              <a:off x="2923045" y="3943349"/>
              <a:ext cx="342900" cy="228600"/>
              <a:chOff x="2568" y="2208"/>
              <a:chExt cx="216" cy="144"/>
            </a:xfrm>
          </p:grpSpPr>
          <p:sp>
            <p:nvSpPr>
              <p:cNvPr id="135351" name="Oval 183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52" name="Text Box 184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53" name="Oval 185"/>
            <p:cNvSpPr>
              <a:spLocks noChangeArrowheads="1"/>
            </p:cNvSpPr>
            <p:nvPr/>
          </p:nvSpPr>
          <p:spPr bwMode="auto">
            <a:xfrm>
              <a:off x="2465845" y="39433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54" name="Oval 186"/>
            <p:cNvSpPr>
              <a:spLocks noChangeArrowheads="1"/>
            </p:cNvSpPr>
            <p:nvPr/>
          </p:nvSpPr>
          <p:spPr bwMode="auto">
            <a:xfrm>
              <a:off x="2465845" y="39433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55" name="Oval 187"/>
            <p:cNvSpPr>
              <a:spLocks noChangeArrowheads="1"/>
            </p:cNvSpPr>
            <p:nvPr/>
          </p:nvSpPr>
          <p:spPr bwMode="auto">
            <a:xfrm>
              <a:off x="2465845" y="39433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56" name="Oval 188"/>
            <p:cNvSpPr>
              <a:spLocks noChangeArrowheads="1"/>
            </p:cNvSpPr>
            <p:nvPr/>
          </p:nvSpPr>
          <p:spPr bwMode="auto">
            <a:xfrm>
              <a:off x="2465845" y="3943349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57" name="Group 189"/>
            <p:cNvGrpSpPr>
              <a:grpSpLocks/>
            </p:cNvGrpSpPr>
            <p:nvPr/>
          </p:nvGrpSpPr>
          <p:grpSpPr bwMode="auto">
            <a:xfrm>
              <a:off x="2930983" y="1998662"/>
              <a:ext cx="342900" cy="228600"/>
              <a:chOff x="2568" y="2208"/>
              <a:chExt cx="216" cy="144"/>
            </a:xfrm>
          </p:grpSpPr>
          <p:sp>
            <p:nvSpPr>
              <p:cNvPr id="135358" name="Oval 190"/>
              <p:cNvSpPr>
                <a:spLocks noChangeArrowheads="1"/>
              </p:cNvSpPr>
              <p:nvPr/>
            </p:nvSpPr>
            <p:spPr bwMode="auto">
              <a:xfrm>
                <a:off x="2592" y="2208"/>
                <a:ext cx="144" cy="144"/>
              </a:xfrm>
              <a:prstGeom prst="ellipse">
                <a:avLst/>
              </a:prstGeom>
              <a:solidFill>
                <a:srgbClr val="66CCFF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GB"/>
              </a:p>
            </p:txBody>
          </p:sp>
          <p:sp>
            <p:nvSpPr>
              <p:cNvPr id="135359" name="Text Box 191"/>
              <p:cNvSpPr txBox="1">
                <a:spLocks noChangeArrowheads="1"/>
              </p:cNvSpPr>
              <p:nvPr/>
            </p:nvSpPr>
            <p:spPr bwMode="auto">
              <a:xfrm>
                <a:off x="2568" y="2208"/>
                <a:ext cx="216" cy="14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fr-CH" sz="900" b="0">
                    <a:ea typeface="Arial Unicode MS" pitchFamily="34" charset="-128"/>
                    <a:cs typeface="Arial Unicode MS" pitchFamily="34" charset="-128"/>
                  </a:rPr>
                  <a:t>Kr</a:t>
                </a:r>
                <a:r>
                  <a:rPr lang="fr-CH" sz="900" b="0" baseline="30000">
                    <a:ea typeface="Arial Unicode MS" pitchFamily="34" charset="-128"/>
                    <a:cs typeface="Arial Unicode MS" pitchFamily="34" charset="-128"/>
                  </a:rPr>
                  <a:t>+</a:t>
                </a:r>
              </a:p>
            </p:txBody>
          </p:sp>
        </p:grpSp>
        <p:sp>
          <p:nvSpPr>
            <p:cNvPr id="135360" name="Oval 192"/>
            <p:cNvSpPr>
              <a:spLocks noChangeArrowheads="1"/>
            </p:cNvSpPr>
            <p:nvPr/>
          </p:nvSpPr>
          <p:spPr bwMode="auto">
            <a:xfrm>
              <a:off x="2473783" y="19986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61" name="Oval 193"/>
            <p:cNvSpPr>
              <a:spLocks noChangeArrowheads="1"/>
            </p:cNvSpPr>
            <p:nvPr/>
          </p:nvSpPr>
          <p:spPr bwMode="auto">
            <a:xfrm>
              <a:off x="2473783" y="19986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62" name="Oval 194"/>
            <p:cNvSpPr>
              <a:spLocks noChangeArrowheads="1"/>
            </p:cNvSpPr>
            <p:nvPr/>
          </p:nvSpPr>
          <p:spPr bwMode="auto">
            <a:xfrm>
              <a:off x="2473783" y="19986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135363" name="Oval 195"/>
            <p:cNvSpPr>
              <a:spLocks noChangeArrowheads="1"/>
            </p:cNvSpPr>
            <p:nvPr/>
          </p:nvSpPr>
          <p:spPr bwMode="auto">
            <a:xfrm>
              <a:off x="2473783" y="1998662"/>
              <a:ext cx="76200" cy="76200"/>
            </a:xfrm>
            <a:prstGeom prst="ellipse">
              <a:avLst/>
            </a:prstGeom>
            <a:solidFill>
              <a:srgbClr val="DDDDDD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pSp>
          <p:nvGrpSpPr>
            <p:cNvPr id="135370" name="Group 202"/>
            <p:cNvGrpSpPr>
              <a:grpSpLocks/>
            </p:cNvGrpSpPr>
            <p:nvPr/>
          </p:nvGrpSpPr>
          <p:grpSpPr bwMode="auto">
            <a:xfrm>
              <a:off x="1624470" y="1198562"/>
              <a:ext cx="781050" cy="366712"/>
              <a:chOff x="1030" y="1141"/>
              <a:chExt cx="492" cy="231"/>
            </a:xfrm>
          </p:grpSpPr>
          <p:sp>
            <p:nvSpPr>
              <p:cNvPr id="135371" name="Line 203"/>
              <p:cNvSpPr>
                <a:spLocks noChangeShapeType="1"/>
              </p:cNvSpPr>
              <p:nvPr/>
            </p:nvSpPr>
            <p:spPr bwMode="auto">
              <a:xfrm flipH="1">
                <a:off x="1298" y="1257"/>
                <a:ext cx="224" cy="0"/>
              </a:xfrm>
              <a:prstGeom prst="line">
                <a:avLst/>
              </a:prstGeom>
              <a:noFill/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2" name="Text Box 204"/>
              <p:cNvSpPr txBox="1">
                <a:spLocks noChangeArrowheads="1"/>
              </p:cNvSpPr>
              <p:nvPr/>
            </p:nvSpPr>
            <p:spPr bwMode="auto">
              <a:xfrm>
                <a:off x="1030" y="1141"/>
                <a:ext cx="268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algn="l"/>
                <a:r>
                  <a:rPr lang="en-GB" b="0"/>
                  <a:t>-U</a:t>
                </a:r>
              </a:p>
            </p:txBody>
          </p:sp>
        </p:grpSp>
        <p:grpSp>
          <p:nvGrpSpPr>
            <p:cNvPr id="135373" name="Group 205"/>
            <p:cNvGrpSpPr>
              <a:grpSpLocks/>
            </p:cNvGrpSpPr>
            <p:nvPr/>
          </p:nvGrpSpPr>
          <p:grpSpPr bwMode="auto">
            <a:xfrm>
              <a:off x="384633" y="1841499"/>
              <a:ext cx="963612" cy="377825"/>
              <a:chOff x="249" y="1546"/>
              <a:chExt cx="607" cy="238"/>
            </a:xfrm>
          </p:grpSpPr>
          <p:sp>
            <p:nvSpPr>
              <p:cNvPr id="135374" name="Line 206"/>
              <p:cNvSpPr>
                <a:spLocks noChangeShapeType="1"/>
              </p:cNvSpPr>
              <p:nvPr/>
            </p:nvSpPr>
            <p:spPr bwMode="auto">
              <a:xfrm flipH="1">
                <a:off x="431" y="1546"/>
                <a:ext cx="425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5" name="Line 207"/>
              <p:cNvSpPr>
                <a:spLocks noChangeShapeType="1"/>
              </p:cNvSpPr>
              <p:nvPr/>
            </p:nvSpPr>
            <p:spPr bwMode="auto">
              <a:xfrm>
                <a:off x="431" y="1546"/>
                <a:ext cx="0" cy="14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6" name="Line 208"/>
              <p:cNvSpPr>
                <a:spLocks noChangeShapeType="1"/>
              </p:cNvSpPr>
              <p:nvPr/>
            </p:nvSpPr>
            <p:spPr bwMode="auto">
              <a:xfrm>
                <a:off x="249" y="1693"/>
                <a:ext cx="363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7" name="Line 209"/>
              <p:cNvSpPr>
                <a:spLocks noChangeShapeType="1"/>
              </p:cNvSpPr>
              <p:nvPr/>
            </p:nvSpPr>
            <p:spPr bwMode="auto">
              <a:xfrm>
                <a:off x="340" y="1736"/>
                <a:ext cx="18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135378" name="Line 210"/>
              <p:cNvSpPr>
                <a:spLocks noChangeShapeType="1"/>
              </p:cNvSpPr>
              <p:nvPr/>
            </p:nvSpPr>
            <p:spPr bwMode="auto">
              <a:xfrm flipV="1">
                <a:off x="385" y="1784"/>
                <a:ext cx="91" cy="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GB"/>
              </a:p>
            </p:txBody>
          </p:sp>
        </p:grpSp>
      </p:grpSp>
      <p:sp>
        <p:nvSpPr>
          <p:cNvPr id="2" name="Date Placeholder 1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r>
              <a:rPr lang="en-US" smtClean="0"/>
              <a:t>14.11.2013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6E0BAB0C-48C6-469D-A21E-88EA6EBBF67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1126270" y="2721887"/>
            <a:ext cx="0" cy="2442924"/>
          </a:xfrm>
          <a:prstGeom prst="straightConnector1">
            <a:avLst/>
          </a:prstGeom>
          <a:ln>
            <a:solidFill>
              <a:schemeClr val="bg2">
                <a:lumMod val="10000"/>
              </a:schemeClr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oup 9"/>
          <p:cNvGrpSpPr/>
          <p:nvPr/>
        </p:nvGrpSpPr>
        <p:grpSpPr>
          <a:xfrm>
            <a:off x="716933" y="3685658"/>
            <a:ext cx="480499" cy="369332"/>
            <a:chOff x="716933" y="3685658"/>
            <a:chExt cx="480499" cy="369332"/>
          </a:xfrm>
        </p:grpSpPr>
        <p:sp>
          <p:nvSpPr>
            <p:cNvPr id="8" name="TextBox 7"/>
            <p:cNvSpPr txBox="1"/>
            <p:nvPr/>
          </p:nvSpPr>
          <p:spPr>
            <a:xfrm>
              <a:off x="716933" y="3685658"/>
              <a:ext cx="4804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b="1" dirty="0" smtClean="0">
                  <a:solidFill>
                    <a:schemeClr val="accent6">
                      <a:lumMod val="50000"/>
                    </a:schemeClr>
                  </a:solidFill>
                </a:rPr>
                <a:t>B</a:t>
              </a:r>
              <a:endParaRPr lang="en-GB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cxnSp>
          <p:nvCxnSpPr>
            <p:cNvPr id="216" name="Straight Arrow Connector 215"/>
            <p:cNvCxnSpPr/>
            <p:nvPr/>
          </p:nvCxnSpPr>
          <p:spPr>
            <a:xfrm>
              <a:off x="738216" y="3741125"/>
              <a:ext cx="288132" cy="0"/>
            </a:xfrm>
            <a:prstGeom prst="straightConnector1">
              <a:avLst/>
            </a:prstGeom>
            <a:ln>
              <a:solidFill>
                <a:schemeClr val="bg2">
                  <a:lumMod val="1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049625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5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352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52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17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Text Box 6"/>
          <p:cNvSpPr txBox="1">
            <a:spLocks noChangeArrowheads="1"/>
          </p:cNvSpPr>
          <p:nvPr/>
        </p:nvSpPr>
        <p:spPr bwMode="auto">
          <a:xfrm>
            <a:off x="0" y="866795"/>
            <a:ext cx="9144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just"/>
            <a:r>
              <a:rPr lang="en-US" sz="1800" dirty="0" smtClean="0">
                <a:solidFill>
                  <a:schemeClr val="bg1"/>
                </a:solidFill>
              </a:rPr>
              <a:t>Large scale production for the LHC and experiments by DC Cylinder Magnetron sputtering (DCCM) from a target of Ti, </a:t>
            </a:r>
            <a:r>
              <a:rPr lang="en-US" sz="1800" dirty="0" err="1" smtClean="0">
                <a:solidFill>
                  <a:schemeClr val="bg1"/>
                </a:solidFill>
              </a:rPr>
              <a:t>Zr</a:t>
            </a:r>
            <a:r>
              <a:rPr lang="en-US" sz="1800" dirty="0" smtClean="0">
                <a:solidFill>
                  <a:schemeClr val="bg1"/>
                </a:solidFill>
              </a:rPr>
              <a:t> and V wires (more than 1300 chambers) </a:t>
            </a:r>
            <a:endParaRPr lang="en-US" sz="1800" b="1" dirty="0">
              <a:solidFill>
                <a:srgbClr val="FFFF00"/>
              </a:solidFill>
              <a:ea typeface="ＭＳ Ｐゴシック" pitchFamily="34" charset="-128"/>
            </a:endParaRPr>
          </a:p>
        </p:txBody>
      </p:sp>
      <p:grpSp>
        <p:nvGrpSpPr>
          <p:cNvPr id="2" name="Group 7"/>
          <p:cNvGrpSpPr>
            <a:grpSpLocks noChangeAspect="1"/>
          </p:cNvGrpSpPr>
          <p:nvPr/>
        </p:nvGrpSpPr>
        <p:grpSpPr bwMode="auto">
          <a:xfrm>
            <a:off x="-108520" y="1442859"/>
            <a:ext cx="3103245" cy="4526280"/>
            <a:chOff x="3120" y="864"/>
            <a:chExt cx="2352" cy="3168"/>
          </a:xfrm>
        </p:grpSpPr>
        <p:sp>
          <p:nvSpPr>
            <p:cNvPr id="129" name="Rectangle 8"/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130" name="Picture 9" descr="sputteri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16" y="1010"/>
              <a:ext cx="2196" cy="2878"/>
            </a:xfrm>
            <a:prstGeom prst="rect">
              <a:avLst/>
            </a:prstGeom>
            <a:noFill/>
          </p:spPr>
        </p:pic>
      </p:grpSp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2836906" y="1442859"/>
            <a:ext cx="3103246" cy="4526280"/>
            <a:chOff x="3120" y="864"/>
            <a:chExt cx="2352" cy="3168"/>
          </a:xfrm>
          <a:noFill/>
        </p:grpSpPr>
        <p:sp>
          <p:nvSpPr>
            <p:cNvPr id="138" name="Rectangle 5"/>
            <p:cNvSpPr>
              <a:spLocks noChangeArrowheads="1"/>
            </p:cNvSpPr>
            <p:nvPr/>
          </p:nvSpPr>
          <p:spPr bwMode="auto">
            <a:xfrm>
              <a:off x="3120" y="864"/>
              <a:ext cx="2352" cy="3168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>
                <a:latin typeface="Comic Sans MS" pitchFamily="66" charset="0"/>
              </a:endParaRPr>
            </a:p>
          </p:txBody>
        </p:sp>
        <p:pic>
          <p:nvPicPr>
            <p:cNvPr id="139" name="Picture 6" descr="DSCN146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16" y="1008"/>
              <a:ext cx="2160" cy="2880"/>
            </a:xfrm>
            <a:prstGeom prst="rect">
              <a:avLst/>
            </a:prstGeom>
            <a:grpFill/>
            <a:ln>
              <a:noFill/>
            </a:ln>
          </p:spPr>
        </p:pic>
      </p:grpSp>
      <p:grpSp>
        <p:nvGrpSpPr>
          <p:cNvPr id="4" name="Group 24"/>
          <p:cNvGrpSpPr>
            <a:grpSpLocks noChangeAspect="1"/>
          </p:cNvGrpSpPr>
          <p:nvPr/>
        </p:nvGrpSpPr>
        <p:grpSpPr>
          <a:xfrm>
            <a:off x="1697996" y="2250976"/>
            <a:ext cx="1871186" cy="2161569"/>
            <a:chOff x="6902447" y="1700213"/>
            <a:chExt cx="2079097" cy="2546350"/>
          </a:xfrm>
        </p:grpSpPr>
        <p:grpSp>
          <p:nvGrpSpPr>
            <p:cNvPr id="5" name="Group 10"/>
            <p:cNvGrpSpPr>
              <a:grpSpLocks/>
            </p:cNvGrpSpPr>
            <p:nvPr/>
          </p:nvGrpSpPr>
          <p:grpSpPr bwMode="auto">
            <a:xfrm>
              <a:off x="6902447" y="1700213"/>
              <a:ext cx="2079097" cy="2546350"/>
              <a:chOff x="4464" y="1152"/>
              <a:chExt cx="1618" cy="1815"/>
            </a:xfrm>
          </p:grpSpPr>
          <p:sp>
            <p:nvSpPr>
              <p:cNvPr id="134" name="Oval 11" descr="cathode2"/>
              <p:cNvSpPr>
                <a:spLocks noChangeArrowheads="1"/>
              </p:cNvSpPr>
              <p:nvPr/>
            </p:nvSpPr>
            <p:spPr bwMode="auto">
              <a:xfrm>
                <a:off x="4882" y="1152"/>
                <a:ext cx="1200" cy="1280"/>
              </a:xfrm>
              <a:prstGeom prst="ellipse">
                <a:avLst/>
              </a:prstGeom>
              <a:blipFill dpi="0" rotWithShape="0">
                <a:blip r:embed="rId5" cstate="print"/>
                <a:srcRect/>
                <a:stretch>
                  <a:fillRect/>
                </a:stretch>
              </a:blipFill>
              <a:ln w="28575">
                <a:solidFill>
                  <a:srgbClr val="0033CC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5" name="Line 12" descr="cathode2"/>
              <p:cNvSpPr>
                <a:spLocks noChangeShapeType="1"/>
              </p:cNvSpPr>
              <p:nvPr/>
            </p:nvSpPr>
            <p:spPr bwMode="auto">
              <a:xfrm flipH="1">
                <a:off x="4464" y="2208"/>
                <a:ext cx="576" cy="759"/>
              </a:xfrm>
              <a:prstGeom prst="line">
                <a:avLst/>
              </a:prstGeom>
              <a:noFill/>
              <a:ln w="28575">
                <a:solidFill>
                  <a:srgbClr val="0033CC"/>
                </a:solidFill>
                <a:round/>
                <a:headEnd/>
                <a:tailEnd type="triangle" w="med" len="med"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133" name="Text Box 13"/>
            <p:cNvSpPr txBox="1">
              <a:spLocks noChangeArrowheads="1"/>
            </p:cNvSpPr>
            <p:nvPr/>
          </p:nvSpPr>
          <p:spPr bwMode="auto">
            <a:xfrm>
              <a:off x="7524750" y="2349500"/>
              <a:ext cx="925513" cy="9789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 eaLnBrk="0" hangingPunct="0"/>
              <a:r>
                <a:rPr lang="pt-PT" sz="1200" dirty="0">
                  <a:solidFill>
                    <a:schemeClr val="bg1"/>
                  </a:solidFill>
                  <a:latin typeface="+mn-lt"/>
                </a:rPr>
                <a:t>3mm wires of Ti, Zr and V</a:t>
              </a:r>
              <a:endParaRPr lang="en-US" sz="1200" dirty="0">
                <a:solidFill>
                  <a:schemeClr val="bg1"/>
                </a:solidFill>
                <a:latin typeface="+mn-lt"/>
              </a:endParaRPr>
            </a:p>
          </p:txBody>
        </p:sp>
      </p:grpSp>
      <p:pic>
        <p:nvPicPr>
          <p:cNvPr id="19" name="Picture 12" descr="DSCN1398"/>
          <p:cNvPicPr preferRelativeResize="0"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8144" y="1658883"/>
            <a:ext cx="3134741" cy="2348879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pic>
        <p:nvPicPr>
          <p:cNvPr id="20" name="Picture 85" descr="Immagine2 copy"/>
          <p:cNvPicPr>
            <a:picLocks noChangeAspect="1" noChangeArrowheads="1"/>
          </p:cNvPicPr>
          <p:nvPr/>
        </p:nvPicPr>
        <p:blipFill>
          <a:blip r:embed="rId7" cstate="print"/>
          <a:srcRect b="9857"/>
          <a:stretch>
            <a:fillRect/>
          </a:stretch>
        </p:blipFill>
        <p:spPr bwMode="auto">
          <a:xfrm>
            <a:off x="5988209" y="4035147"/>
            <a:ext cx="2904271" cy="177281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</p:spPr>
      </p:pic>
      <p:grpSp>
        <p:nvGrpSpPr>
          <p:cNvPr id="25" name="Group 24"/>
          <p:cNvGrpSpPr/>
          <p:nvPr/>
        </p:nvGrpSpPr>
        <p:grpSpPr>
          <a:xfrm>
            <a:off x="3923928" y="461387"/>
            <a:ext cx="1201737" cy="5562600"/>
            <a:chOff x="3874319" y="1295400"/>
            <a:chExt cx="1201737" cy="5562600"/>
          </a:xfrm>
        </p:grpSpPr>
        <p:pic>
          <p:nvPicPr>
            <p:cNvPr id="136" name="Picture 3" descr="draw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874319" y="1295400"/>
              <a:ext cx="1201737" cy="5562600"/>
            </a:xfrm>
            <a:prstGeom prst="rect">
              <a:avLst/>
            </a:prstGeom>
            <a:noFill/>
          </p:spPr>
        </p:pic>
        <p:cxnSp>
          <p:nvCxnSpPr>
            <p:cNvPr id="23" name="Straight Arrow Connector 22"/>
            <p:cNvCxnSpPr/>
            <p:nvPr/>
          </p:nvCxnSpPr>
          <p:spPr bwMode="auto">
            <a:xfrm rot="5400000">
              <a:off x="2123728" y="4149080"/>
              <a:ext cx="4032448" cy="1588"/>
            </a:xfrm>
            <a:prstGeom prst="straightConnector1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sp>
          <p:nvSpPr>
            <p:cNvPr id="24" name="TextBox 23"/>
            <p:cNvSpPr txBox="1"/>
            <p:nvPr/>
          </p:nvSpPr>
          <p:spPr>
            <a:xfrm rot="16200000">
              <a:off x="3304500" y="3789582"/>
              <a:ext cx="150714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8 meter solenoid</a:t>
              </a:r>
              <a:endParaRPr lang="en-US" sz="1400" dirty="0"/>
            </a:p>
          </p:txBody>
        </p:sp>
      </p:grp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NEG coatings for LHC LSS &amp; experiments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4294967295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492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47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Rectangle 78"/>
          <p:cNvSpPr>
            <a:spLocks noChangeArrowheads="1"/>
          </p:cNvSpPr>
          <p:nvPr/>
        </p:nvSpPr>
        <p:spPr bwMode="auto">
          <a:xfrm>
            <a:off x="0" y="681745"/>
            <a:ext cx="8969375" cy="2206625"/>
          </a:xfrm>
          <a:prstGeom prst="rect">
            <a:avLst/>
          </a:prstGeom>
          <a:solidFill>
            <a:srgbClr val="000099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6" name="Rectangle 79"/>
          <p:cNvSpPr>
            <a:spLocks noChangeArrowheads="1"/>
          </p:cNvSpPr>
          <p:nvPr/>
        </p:nvSpPr>
        <p:spPr bwMode="auto">
          <a:xfrm>
            <a:off x="654050" y="1016707"/>
            <a:ext cx="7991475" cy="1368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7" name="Oval 80"/>
          <p:cNvSpPr>
            <a:spLocks noChangeArrowheads="1"/>
          </p:cNvSpPr>
          <p:nvPr/>
        </p:nvSpPr>
        <p:spPr bwMode="auto">
          <a:xfrm>
            <a:off x="3462338" y="1519945"/>
            <a:ext cx="73025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8" name="Text Box 81"/>
          <p:cNvSpPr txBox="1">
            <a:spLocks noChangeArrowheads="1"/>
          </p:cNvSpPr>
          <p:nvPr/>
        </p:nvSpPr>
        <p:spPr bwMode="auto">
          <a:xfrm>
            <a:off x="2832100" y="112599"/>
            <a:ext cx="349486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b="1" dirty="0" smtClean="0">
                <a:cs typeface="Arial" charset="0"/>
              </a:rPr>
              <a:t>Electron cloud and SEY</a:t>
            </a:r>
            <a:endParaRPr lang="en-US" b="1" dirty="0">
              <a:cs typeface="Arial" charset="0"/>
            </a:endParaRPr>
          </a:p>
        </p:txBody>
      </p:sp>
      <p:sp>
        <p:nvSpPr>
          <p:cNvPr id="9" name="Oval 82"/>
          <p:cNvSpPr>
            <a:spLocks noChangeArrowheads="1"/>
          </p:cNvSpPr>
          <p:nvPr/>
        </p:nvSpPr>
        <p:spPr bwMode="auto">
          <a:xfrm>
            <a:off x="869950" y="1592970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0" name="Oval 83"/>
          <p:cNvSpPr>
            <a:spLocks noChangeArrowheads="1"/>
          </p:cNvSpPr>
          <p:nvPr/>
        </p:nvSpPr>
        <p:spPr bwMode="auto">
          <a:xfrm>
            <a:off x="3360738" y="1481845"/>
            <a:ext cx="144462" cy="144462"/>
          </a:xfrm>
          <a:prstGeom prst="ellipse">
            <a:avLst/>
          </a:prstGeom>
          <a:solidFill>
            <a:srgbClr val="0066FF"/>
          </a:solidFill>
          <a:ln w="9525">
            <a:solidFill>
              <a:srgbClr val="0066FF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1" name="Oval 84"/>
          <p:cNvSpPr>
            <a:spLocks noChangeArrowheads="1"/>
          </p:cNvSpPr>
          <p:nvPr/>
        </p:nvSpPr>
        <p:spPr bwMode="auto">
          <a:xfrm>
            <a:off x="3484563" y="1470732"/>
            <a:ext cx="142875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2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2" name="Oval 85"/>
          <p:cNvSpPr>
            <a:spLocks noChangeArrowheads="1"/>
          </p:cNvSpPr>
          <p:nvPr/>
        </p:nvSpPr>
        <p:spPr bwMode="auto">
          <a:xfrm>
            <a:off x="4187825" y="1021470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3" name="Oval 86"/>
          <p:cNvSpPr>
            <a:spLocks noChangeArrowheads="1"/>
          </p:cNvSpPr>
          <p:nvPr/>
        </p:nvSpPr>
        <p:spPr bwMode="auto">
          <a:xfrm>
            <a:off x="4522788" y="2304170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4" name="Oval 87"/>
          <p:cNvSpPr>
            <a:spLocks noChangeArrowheads="1"/>
          </p:cNvSpPr>
          <p:nvPr/>
        </p:nvSpPr>
        <p:spPr bwMode="auto">
          <a:xfrm>
            <a:off x="4176713" y="2313695"/>
            <a:ext cx="76200" cy="714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15" name="Oval 88"/>
          <p:cNvSpPr>
            <a:spLocks noChangeArrowheads="1"/>
          </p:cNvSpPr>
          <p:nvPr/>
        </p:nvSpPr>
        <p:spPr bwMode="auto">
          <a:xfrm>
            <a:off x="873125" y="1580270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6" name="Oval 89"/>
          <p:cNvSpPr>
            <a:spLocks noChangeArrowheads="1"/>
          </p:cNvSpPr>
          <p:nvPr/>
        </p:nvSpPr>
        <p:spPr bwMode="auto">
          <a:xfrm>
            <a:off x="857250" y="1586620"/>
            <a:ext cx="433388" cy="21590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7" name="Rectangle 90"/>
          <p:cNvSpPr>
            <a:spLocks noChangeArrowheads="1"/>
          </p:cNvSpPr>
          <p:nvPr/>
        </p:nvSpPr>
        <p:spPr bwMode="auto">
          <a:xfrm>
            <a:off x="7589838" y="681745"/>
            <a:ext cx="1554162" cy="2206625"/>
          </a:xfrm>
          <a:prstGeom prst="rect">
            <a:avLst/>
          </a:prstGeom>
          <a:solidFill>
            <a:srgbClr val="000099"/>
          </a:solidFill>
          <a:ln>
            <a:noFill/>
          </a:ln>
          <a:effectLst/>
        </p:spPr>
        <p:txBody>
          <a:bodyPr wrap="none" anchor="ctr"/>
          <a:lstStyle/>
          <a:p>
            <a:endParaRPr lang="fr-CH"/>
          </a:p>
        </p:txBody>
      </p:sp>
      <p:sp>
        <p:nvSpPr>
          <p:cNvPr id="18" name="Oval 91"/>
          <p:cNvSpPr>
            <a:spLocks noChangeArrowheads="1"/>
          </p:cNvSpPr>
          <p:nvPr/>
        </p:nvSpPr>
        <p:spPr bwMode="auto">
          <a:xfrm>
            <a:off x="858838" y="1589795"/>
            <a:ext cx="431800" cy="2095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cs typeface="Arial" charset="0"/>
              </a:rPr>
              <a:t>+</a:t>
            </a:r>
          </a:p>
        </p:txBody>
      </p:sp>
      <p:sp>
        <p:nvSpPr>
          <p:cNvPr id="19" name="Oval 92"/>
          <p:cNvSpPr>
            <a:spLocks noChangeArrowheads="1"/>
          </p:cNvSpPr>
          <p:nvPr/>
        </p:nvSpPr>
        <p:spPr bwMode="auto">
          <a:xfrm>
            <a:off x="754063" y="3048707"/>
            <a:ext cx="479425" cy="260350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0" name="Text Box 93"/>
          <p:cNvSpPr txBox="1">
            <a:spLocks noChangeArrowheads="1"/>
          </p:cNvSpPr>
          <p:nvPr/>
        </p:nvSpPr>
        <p:spPr bwMode="auto">
          <a:xfrm>
            <a:off x="1401763" y="3007432"/>
            <a:ext cx="30384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>
                <a:cs typeface="Arial" charset="0"/>
              </a:rPr>
              <a:t>Proton bunch (charge +)</a:t>
            </a:r>
          </a:p>
        </p:txBody>
      </p:sp>
      <p:sp>
        <p:nvSpPr>
          <p:cNvPr id="21" name="Oval 94"/>
          <p:cNvSpPr>
            <a:spLocks noChangeArrowheads="1"/>
          </p:cNvSpPr>
          <p:nvPr/>
        </p:nvSpPr>
        <p:spPr bwMode="auto">
          <a:xfrm>
            <a:off x="942975" y="3713870"/>
            <a:ext cx="176213" cy="147637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2" name="Text Box 95"/>
          <p:cNvSpPr txBox="1">
            <a:spLocks noChangeArrowheads="1"/>
          </p:cNvSpPr>
          <p:nvPr/>
        </p:nvSpPr>
        <p:spPr bwMode="auto">
          <a:xfrm>
            <a:off x="1576388" y="3659895"/>
            <a:ext cx="236537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>
                <a:cs typeface="Arial" charset="0"/>
              </a:rPr>
              <a:t>Electron (charge -)</a:t>
            </a:r>
          </a:p>
        </p:txBody>
      </p:sp>
      <p:sp>
        <p:nvSpPr>
          <p:cNvPr id="23" name="Text Box 96"/>
          <p:cNvSpPr txBox="1">
            <a:spLocks noChangeArrowheads="1"/>
          </p:cNvSpPr>
          <p:nvPr/>
        </p:nvSpPr>
        <p:spPr bwMode="auto">
          <a:xfrm>
            <a:off x="503238" y="4091695"/>
            <a:ext cx="8166100" cy="2031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 smtClean="0">
                <a:cs typeface="Arial" charset="0"/>
                <a:sym typeface="Symbol"/>
              </a:rPr>
              <a:t> Perturbation of the beam </a:t>
            </a:r>
            <a:r>
              <a:rPr lang="en-US" sz="1800" dirty="0" smtClean="0">
                <a:cs typeface="Arial" charset="0"/>
              </a:rPr>
              <a:t>(emittance growth), thermal load on cryogenics, noise on beam instrumentation; </a:t>
            </a:r>
            <a:r>
              <a:rPr lang="en-US" sz="1800" dirty="0">
                <a:cs typeface="Arial" charset="0"/>
              </a:rPr>
              <a:t>the problem is more important for high beam currents (beam potential) and short bunch spacing</a:t>
            </a:r>
            <a:endParaRPr lang="fr-CH" sz="1800" dirty="0">
              <a:cs typeface="Arial" charset="0"/>
            </a:endParaRPr>
          </a:p>
          <a:p>
            <a:pPr eaLnBrk="1" hangingPunct="1"/>
            <a:endParaRPr lang="fr-CH" sz="1800" dirty="0">
              <a:cs typeface="Arial" charset="0"/>
            </a:endParaRPr>
          </a:p>
          <a:p>
            <a:pPr eaLnBrk="1" hangingPunct="1"/>
            <a:r>
              <a:rPr lang="fr-CH" sz="1800" dirty="0">
                <a:cs typeface="Arial" charset="0"/>
              </a:rPr>
              <a:t>To </a:t>
            </a:r>
            <a:r>
              <a:rPr lang="fr-CH" sz="1800" dirty="0" err="1">
                <a:cs typeface="Arial" charset="0"/>
              </a:rPr>
              <a:t>reduce</a:t>
            </a:r>
            <a:r>
              <a:rPr lang="fr-CH" sz="1800" dirty="0">
                <a:cs typeface="Arial" charset="0"/>
              </a:rPr>
              <a:t> the </a:t>
            </a:r>
            <a:r>
              <a:rPr lang="fr-CH" sz="1800" dirty="0" err="1">
                <a:cs typeface="Arial" charset="0"/>
              </a:rPr>
              <a:t>effect</a:t>
            </a:r>
            <a:r>
              <a:rPr lang="fr-CH" sz="1800" dirty="0">
                <a:cs typeface="Arial" charset="0"/>
              </a:rPr>
              <a:t> one must </a:t>
            </a:r>
            <a:r>
              <a:rPr lang="fr-CH" sz="1800" dirty="0" err="1">
                <a:cs typeface="Arial" charset="0"/>
              </a:rPr>
              <a:t>reduce</a:t>
            </a:r>
            <a:r>
              <a:rPr lang="fr-CH" sz="1800" dirty="0">
                <a:cs typeface="Arial" charset="0"/>
              </a:rPr>
              <a:t> the </a:t>
            </a:r>
            <a:r>
              <a:rPr lang="fr-CH" sz="1800" dirty="0" err="1">
                <a:cs typeface="Arial" charset="0"/>
              </a:rPr>
              <a:t>secondary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electron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 smtClean="0">
                <a:cs typeface="Arial" charset="0"/>
              </a:rPr>
              <a:t>yield</a:t>
            </a:r>
            <a:r>
              <a:rPr lang="fr-CH" sz="1800" dirty="0" smtClean="0">
                <a:cs typeface="Arial" charset="0"/>
              </a:rPr>
              <a:t> (SEY) </a:t>
            </a:r>
            <a:r>
              <a:rPr lang="fr-CH" sz="1800" dirty="0">
                <a:cs typeface="Arial" charset="0"/>
              </a:rPr>
              <a:t>of the </a:t>
            </a:r>
            <a:r>
              <a:rPr lang="fr-CH" sz="1800" dirty="0" err="1">
                <a:cs typeface="Arial" charset="0"/>
              </a:rPr>
              <a:t>walls</a:t>
            </a:r>
            <a:r>
              <a:rPr lang="fr-CH" sz="1800" dirty="0">
                <a:cs typeface="Arial" charset="0"/>
              </a:rPr>
              <a:t> or </a:t>
            </a:r>
            <a:r>
              <a:rPr lang="fr-CH" sz="1800" dirty="0" err="1">
                <a:cs typeface="Arial" charset="0"/>
              </a:rPr>
              <a:t>attract</a:t>
            </a:r>
            <a:r>
              <a:rPr lang="fr-CH" sz="1800" dirty="0">
                <a:cs typeface="Arial" charset="0"/>
              </a:rPr>
              <a:t> the </a:t>
            </a:r>
            <a:r>
              <a:rPr lang="fr-CH" sz="1800" dirty="0" err="1">
                <a:cs typeface="Arial" charset="0"/>
              </a:rPr>
              <a:t>generated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electrons</a:t>
            </a:r>
            <a:r>
              <a:rPr lang="fr-CH" sz="1800" dirty="0">
                <a:cs typeface="Arial" charset="0"/>
              </a:rPr>
              <a:t> by </a:t>
            </a:r>
            <a:r>
              <a:rPr lang="fr-CH" sz="1800" dirty="0" err="1">
                <a:cs typeface="Arial" charset="0"/>
              </a:rPr>
              <a:t>other</a:t>
            </a:r>
            <a:r>
              <a:rPr lang="fr-CH" sz="1800" dirty="0">
                <a:cs typeface="Arial" charset="0"/>
              </a:rPr>
              <a:t> </a:t>
            </a:r>
            <a:r>
              <a:rPr lang="fr-CH" sz="1800" dirty="0" err="1">
                <a:cs typeface="Arial" charset="0"/>
              </a:rPr>
              <a:t>means</a:t>
            </a:r>
            <a:endParaRPr lang="en-US" sz="1800" dirty="0">
              <a:cs typeface="Arial" charset="0"/>
            </a:endParaRPr>
          </a:p>
        </p:txBody>
      </p:sp>
      <p:sp>
        <p:nvSpPr>
          <p:cNvPr id="24" name="Oval 97"/>
          <p:cNvSpPr>
            <a:spLocks noChangeArrowheads="1"/>
          </p:cNvSpPr>
          <p:nvPr/>
        </p:nvSpPr>
        <p:spPr bwMode="auto">
          <a:xfrm>
            <a:off x="5673725" y="3150307"/>
            <a:ext cx="188913" cy="188913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5" name="Oval 98"/>
          <p:cNvSpPr>
            <a:spLocks noChangeArrowheads="1"/>
          </p:cNvSpPr>
          <p:nvPr/>
        </p:nvSpPr>
        <p:spPr bwMode="auto">
          <a:xfrm>
            <a:off x="5775325" y="3091570"/>
            <a:ext cx="188913" cy="160337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6" name="Text Box 99"/>
          <p:cNvSpPr txBox="1">
            <a:spLocks noChangeArrowheads="1"/>
          </p:cNvSpPr>
          <p:nvPr/>
        </p:nvSpPr>
        <p:spPr bwMode="auto">
          <a:xfrm>
            <a:off x="5988050" y="3051882"/>
            <a:ext cx="17224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fr-CH" sz="1800">
                <a:cs typeface="Arial" charset="0"/>
              </a:rPr>
              <a:t>Gas molecule</a:t>
            </a:r>
            <a:endParaRPr lang="en-US" sz="1800">
              <a:cs typeface="Arial" charset="0"/>
            </a:endParaRPr>
          </a:p>
        </p:txBody>
      </p:sp>
      <p:sp>
        <p:nvSpPr>
          <p:cNvPr id="27" name="Rectangle 100"/>
          <p:cNvSpPr>
            <a:spLocks noChangeArrowheads="1"/>
          </p:cNvSpPr>
          <p:nvPr/>
        </p:nvSpPr>
        <p:spPr bwMode="auto">
          <a:xfrm>
            <a:off x="457200" y="924632"/>
            <a:ext cx="1905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  <p:sp>
        <p:nvSpPr>
          <p:cNvPr id="28" name="Rectangle 101"/>
          <p:cNvSpPr>
            <a:spLocks noChangeArrowheads="1"/>
          </p:cNvSpPr>
          <p:nvPr/>
        </p:nvSpPr>
        <p:spPr bwMode="auto">
          <a:xfrm>
            <a:off x="7594600" y="950032"/>
            <a:ext cx="1905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70602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4.07407E-6 L 0.25 4.07407E-6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5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6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4.81481E-6 L 0.08143 -0.07569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062" y="-3796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5 -3.33333E-6 L 0.74792 -3.33333E-6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9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687 -0.00139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44" y="-69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142 -0.0757 L 0.11614 0.1169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36" y="963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91 -0.00301 L -0.00052 0.18727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2" y="951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000"/>
                            </p:stCondLst>
                            <p:childTnLst>
                              <p:par>
                                <p:cTn id="35" presetID="9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7 1.85185E-6 L 0.74687 -0.00139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344" y="-69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0.00162 L -0.04965 -0.1905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35" y="-960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7 -0.00116 L -0.02291 -0.19098 " pathEditMode="relative" rAng="0" ptsTypes="AA">
                                      <p:cBhvr>
                                        <p:cTn id="5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81" y="-9491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663 0.18959 L 0.01753 -0.0007 " pathEditMode="relative" ptsTypes="AA">
                                      <p:cBhvr>
                                        <p:cTn id="5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4" presetID="0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899 0.11458 L 0.10607 -0.07477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4" y="-946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9" grpId="0" animBg="1"/>
      <p:bldP spid="9" grpId="1" animBg="1"/>
      <p:bldP spid="10" grpId="0" animBg="1"/>
      <p:bldP spid="11" grpId="0" animBg="1"/>
      <p:bldP spid="12" grpId="0" animBg="1"/>
      <p:bldP spid="12" grpId="1" animBg="1"/>
      <p:bldP spid="12" grpId="2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285875" y="182563"/>
            <a:ext cx="570706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/>
              <a:t>The possible solution : carbon a-C coatings</a:t>
            </a: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117701" y="5211081"/>
            <a:ext cx="8845324" cy="923330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/>
            </a:solidFill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 smtClean="0"/>
              <a:t>-Carbon (graphitic) coating </a:t>
            </a:r>
            <a:r>
              <a:rPr lang="en-US" sz="1800" dirty="0"/>
              <a:t>on copper deposited by magnetron sputtering </a:t>
            </a:r>
          </a:p>
          <a:p>
            <a:pPr eaLnBrk="1" hangingPunct="1"/>
            <a:r>
              <a:rPr lang="en-US" sz="1800" dirty="0" smtClean="0"/>
              <a:t>-SEY </a:t>
            </a:r>
            <a:r>
              <a:rPr lang="en-US" sz="1800" dirty="0"/>
              <a:t>does not change for thicknesses above 50 </a:t>
            </a:r>
            <a:r>
              <a:rPr lang="en-US" sz="1800" dirty="0" smtClean="0"/>
              <a:t>nm</a:t>
            </a:r>
          </a:p>
          <a:p>
            <a:pPr eaLnBrk="1" hangingPunct="1"/>
            <a:r>
              <a:rPr lang="en-US" sz="1800" dirty="0" smtClean="0"/>
              <a:t>-development started in 2008 for an upgrade of SPS</a:t>
            </a:r>
            <a:endParaRPr lang="en-US" sz="1600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665788" y="4175125"/>
            <a:ext cx="15367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/>
              <a:t>a-C(Ne9)</a:t>
            </a: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227888" y="4110038"/>
            <a:ext cx="173513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/>
              <a:t>Dose below</a:t>
            </a:r>
          </a:p>
          <a:p>
            <a:pPr eaLnBrk="1" hangingPunct="1"/>
            <a:r>
              <a:rPr lang="en-US" sz="1800"/>
              <a:t>10</a:t>
            </a:r>
            <a:r>
              <a:rPr lang="en-US" sz="1800" baseline="30000"/>
              <a:t>-6</a:t>
            </a:r>
            <a:r>
              <a:rPr lang="en-US" sz="1800"/>
              <a:t> Clb/mm</a:t>
            </a:r>
            <a:r>
              <a:rPr lang="en-US" sz="1800" baseline="30000"/>
              <a:t>2</a:t>
            </a:r>
          </a:p>
        </p:txBody>
      </p:sp>
      <p:graphicFrame>
        <p:nvGraphicFramePr>
          <p:cNvPr id="9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47468593"/>
              </p:ext>
            </p:extLst>
          </p:nvPr>
        </p:nvGraphicFramePr>
        <p:xfrm>
          <a:off x="195263" y="182563"/>
          <a:ext cx="7519987" cy="51260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79" name="Chart" r:id="rId3" imgW="8420180" imgH="6962851" progId="Excel.Chart.8">
                  <p:embed/>
                </p:oleObj>
              </mc:Choice>
              <mc:Fallback>
                <p:oleObj name="Chart" r:id="rId3" imgW="8420180" imgH="6962851" progId="Excel.Chart.8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5263" y="182563"/>
                        <a:ext cx="7519987" cy="51260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Text Box 37"/>
          <p:cNvSpPr txBox="1">
            <a:spLocks noChangeArrowheads="1"/>
          </p:cNvSpPr>
          <p:nvPr/>
        </p:nvSpPr>
        <p:spPr bwMode="auto">
          <a:xfrm>
            <a:off x="4775200" y="3467100"/>
            <a:ext cx="2070100" cy="3365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sz="1600">
                <a:latin typeface="Calibri" pitchFamily="34" charset="0"/>
              </a:rPr>
              <a:t>as received</a:t>
            </a:r>
          </a:p>
        </p:txBody>
      </p:sp>
      <p:pic>
        <p:nvPicPr>
          <p:cNvPr id="11" name="Picture 10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13108" y="931080"/>
            <a:ext cx="4030892" cy="317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481614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255572" y="4130391"/>
            <a:ext cx="2693731" cy="1909763"/>
            <a:chOff x="1043607" y="2114168"/>
            <a:chExt cx="3983404" cy="2907628"/>
          </a:xfrm>
        </p:grpSpPr>
        <p:pic>
          <p:nvPicPr>
            <p:cNvPr id="8" name="Picture 7" descr="IMG_1283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043607" y="2132856"/>
              <a:ext cx="3940624" cy="288894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9" name="Group 71"/>
            <p:cNvGrpSpPr/>
            <p:nvPr/>
          </p:nvGrpSpPr>
          <p:grpSpPr>
            <a:xfrm>
              <a:off x="2711575" y="2114168"/>
              <a:ext cx="2315436" cy="1780678"/>
              <a:chOff x="2711575" y="1898144"/>
              <a:chExt cx="2315436" cy="1780678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2755625" y="1898144"/>
                <a:ext cx="2271386" cy="14526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400" b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Cathode:</a:t>
                </a:r>
              </a:p>
              <a:p>
                <a:pPr algn="ctr"/>
                <a:r>
                  <a:rPr lang="en-US" sz="1400" b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graphite targets</a:t>
                </a:r>
              </a:p>
              <a:p>
                <a:pPr algn="ctr"/>
                <a:r>
                  <a:rPr lang="en-US" sz="1400" b="1" dirty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(cells</a:t>
                </a:r>
                <a:r>
                  <a:rPr lang="en-US" sz="1400" b="1" dirty="0" smtClean="0">
                    <a:solidFill>
                      <a:srgbClr val="000000"/>
                    </a:solidFill>
                    <a:latin typeface="Arial" pitchFamily="34" charset="0"/>
                    <a:cs typeface="Arial" pitchFamily="34" charset="0"/>
                  </a:rPr>
                  <a:t>)</a:t>
                </a:r>
              </a:p>
              <a:p>
                <a:pPr algn="ctr"/>
                <a:endParaRPr lang="en-US" sz="1400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11" name="Straight Arrow Connector 10"/>
              <p:cNvCxnSpPr/>
              <p:nvPr/>
            </p:nvCxnSpPr>
            <p:spPr>
              <a:xfrm flipH="1">
                <a:off x="2711575" y="2961466"/>
                <a:ext cx="1179744" cy="314458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Arrow Connector 11"/>
              <p:cNvCxnSpPr/>
              <p:nvPr/>
            </p:nvCxnSpPr>
            <p:spPr>
              <a:xfrm flipH="1">
                <a:off x="3264732" y="2961466"/>
                <a:ext cx="626587" cy="717356"/>
              </a:xfrm>
              <a:prstGeom prst="straightConnector1">
                <a:avLst/>
              </a:prstGeom>
              <a:ln w="38100">
                <a:solidFill>
                  <a:srgbClr val="FFFF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3" name="Picture 12" descr="IMG_1268.jpg"/>
          <p:cNvPicPr>
            <a:picLocks noChangeAspect="1"/>
          </p:cNvPicPr>
          <p:nvPr/>
        </p:nvPicPr>
        <p:blipFill rotWithShape="1">
          <a:blip r:embed="rId3" cstate="print"/>
          <a:srcRect l="7923" t="3424" b="21576"/>
          <a:stretch/>
        </p:blipFill>
        <p:spPr>
          <a:xfrm>
            <a:off x="3013884" y="4253325"/>
            <a:ext cx="2885266" cy="178682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4" name="TextBox 13"/>
          <p:cNvSpPr txBox="1"/>
          <p:nvPr/>
        </p:nvSpPr>
        <p:spPr>
          <a:xfrm>
            <a:off x="2920374" y="5795533"/>
            <a:ext cx="289719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Cathode in the SPS MBB dipole</a:t>
            </a:r>
            <a:endParaRPr lang="en-US" sz="1400" b="1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6347" y="121422"/>
            <a:ext cx="80409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LIU-SPS: Carbon coating of the SPS vacuum chambers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081578" y="152200"/>
            <a:ext cx="251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`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4886324" y="596479"/>
            <a:ext cx="411102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Project of coating of the Super Proton Synchrotron dipoles with carbon to mitigate electron cloud (744 dipoles x 6.5 m each, 18 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hollow cathode coating (cannot apply axial B-field for magnetron in the yokes)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successful on short section, tested with beam in SPS (section ~200 m)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</a:t>
            </a:r>
            <a:r>
              <a:rPr lang="en-US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evelopment ongoing to do the coating in the tunnel in 2018</a:t>
            </a:r>
            <a:endParaRPr lang="en-GB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2" y="607038"/>
            <a:ext cx="4564169" cy="34214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>
            <a:off x="515921" y="1224951"/>
            <a:ext cx="381226" cy="431321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8649" y="1549239"/>
            <a:ext cx="774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6.5 m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3449" y="4361721"/>
            <a:ext cx="2257425" cy="16784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Straight Arrow Connector 28"/>
          <p:cNvCxnSpPr/>
          <p:nvPr/>
        </p:nvCxnSpPr>
        <p:spPr>
          <a:xfrm flipH="1">
            <a:off x="2622430" y="2803585"/>
            <a:ext cx="711140" cy="1558136"/>
          </a:xfrm>
          <a:prstGeom prst="straightConnector1">
            <a:avLst/>
          </a:prstGeom>
          <a:ln w="57150"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08462" y="1092063"/>
            <a:ext cx="4577862" cy="2169752"/>
            <a:chOff x="925772" y="1910928"/>
            <a:chExt cx="5256584" cy="2375440"/>
          </a:xfrm>
        </p:grpSpPr>
        <p:pic>
          <p:nvPicPr>
            <p:cNvPr id="22" name="Picture 64" descr="IMG_2374"/>
            <p:cNvPicPr>
              <a:picLocks noChangeAspect="1" noChangeArrowheads="1"/>
            </p:cNvPicPr>
            <p:nvPr/>
          </p:nvPicPr>
          <p:blipFill>
            <a:blip r:embed="rId6" cstate="print"/>
            <a:srcRect l="13889" t="35185" b="12963"/>
            <a:stretch>
              <a:fillRect/>
            </a:stretch>
          </p:blipFill>
          <p:spPr bwMode="auto">
            <a:xfrm>
              <a:off x="925772" y="1910928"/>
              <a:ext cx="5256584" cy="237544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grpSp>
          <p:nvGrpSpPr>
            <p:cNvPr id="23" name="Group 22"/>
            <p:cNvGrpSpPr/>
            <p:nvPr/>
          </p:nvGrpSpPr>
          <p:grpSpPr>
            <a:xfrm>
              <a:off x="1069788" y="2423637"/>
              <a:ext cx="4248472" cy="638595"/>
              <a:chOff x="1043608" y="2430365"/>
              <a:chExt cx="4248472" cy="638595"/>
            </a:xfrm>
          </p:grpSpPr>
          <p:cxnSp>
            <p:nvCxnSpPr>
              <p:cNvPr id="24" name="Straight Arrow Connector 23"/>
              <p:cNvCxnSpPr/>
              <p:nvPr/>
            </p:nvCxnSpPr>
            <p:spPr>
              <a:xfrm>
                <a:off x="1043608" y="2492896"/>
                <a:ext cx="4248472" cy="576064"/>
              </a:xfrm>
              <a:prstGeom prst="straightConnector1">
                <a:avLst/>
              </a:prstGeom>
              <a:ln w="57150">
                <a:solidFill>
                  <a:srgbClr val="FFFFFF">
                    <a:alpha val="61176"/>
                  </a:srgbClr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" name="TextBox 26"/>
              <p:cNvSpPr txBox="1"/>
              <p:nvPr/>
            </p:nvSpPr>
            <p:spPr>
              <a:xfrm rot="383621">
                <a:off x="2411760" y="2430365"/>
                <a:ext cx="1087157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b="1" dirty="0" smtClean="0">
                    <a:solidFill>
                      <a:schemeClr val="bg1"/>
                    </a:solidFill>
                    <a:latin typeface="Arial" pitchFamily="34" charset="0"/>
                    <a:cs typeface="Arial" pitchFamily="34" charset="0"/>
                  </a:rPr>
                  <a:t>6.5 meter</a:t>
                </a:r>
                <a:endParaRPr lang="en-US" sz="1600" b="1" dirty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21123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0" y="5814716"/>
            <a:ext cx="1711704" cy="337929"/>
          </a:xfrm>
        </p:spPr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5" y="5808689"/>
            <a:ext cx="2895600" cy="337929"/>
          </a:xfrm>
        </p:spPr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5" y="5808689"/>
            <a:ext cx="501424" cy="337929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7609" y="147083"/>
            <a:ext cx="870462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 coating of triplet magnets</a:t>
            </a: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of LHC in situ during LS2</a:t>
            </a:r>
            <a:endParaRPr lang="en-GB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09" y="1670330"/>
            <a:ext cx="4639269" cy="347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867216" y="1188039"/>
            <a:ext cx="4488424" cy="1465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GB" sz="1400" dirty="0" smtClean="0"/>
              <a:t>			</a:t>
            </a:r>
            <a:endParaRPr lang="en-GB" sz="1800" dirty="0" smtClean="0"/>
          </a:p>
          <a:p>
            <a:pPr indent="-360000">
              <a:buClr>
                <a:srgbClr val="0000FF"/>
              </a:buClr>
            </a:pPr>
            <a:r>
              <a:rPr lang="en-GB" sz="1800" dirty="0" smtClean="0"/>
              <a:t>ARC types, ≥Q7 </a:t>
            </a:r>
            <a:r>
              <a:rPr lang="en-GB" sz="1600" dirty="0" smtClean="0"/>
              <a:t>(</a:t>
            </a:r>
            <a:r>
              <a:rPr lang="en-GB" sz="1600" dirty="0" err="1" smtClean="0"/>
              <a:t>c.bore</a:t>
            </a:r>
            <a:r>
              <a:rPr lang="en-GB" sz="1600" dirty="0" smtClean="0"/>
              <a:t> inner diam. 50 mm)</a:t>
            </a:r>
            <a:endParaRPr lang="en-GB" sz="1800" dirty="0" smtClean="0"/>
          </a:p>
          <a:p>
            <a:pPr indent="-360000">
              <a:buClr>
                <a:srgbClr val="0000FF"/>
              </a:buClr>
            </a:pPr>
            <a:r>
              <a:rPr lang="en-GB" sz="1800" dirty="0" smtClean="0"/>
              <a:t>LSS types, Q1–Q6 </a:t>
            </a:r>
            <a:r>
              <a:rPr lang="en-GB" sz="1600" dirty="0" smtClean="0"/>
              <a:t>(cold bore inner diameters 50, 53, 63, 69 and 74 mm)</a:t>
            </a:r>
          </a:p>
          <a:p>
            <a:pPr>
              <a:buClr>
                <a:srgbClr val="0000FF"/>
              </a:buClr>
              <a:buFont typeface="Arial" panose="020B0604020202020204" pitchFamily="34" charset="0"/>
              <a:buNone/>
            </a:pPr>
            <a:endParaRPr lang="en-GB" sz="2000" dirty="0" smtClean="0"/>
          </a:p>
          <a:p>
            <a:pPr>
              <a:buFont typeface="Wingdings" pitchFamily="48" charset="2"/>
              <a:buNone/>
            </a:pPr>
            <a:endParaRPr lang="en-GB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8510" y="2653333"/>
            <a:ext cx="3425836" cy="3425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0874" y="634041"/>
            <a:ext cx="782778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 order to cope with the thermal load on cryogenics provoked by e-cloud</a:t>
            </a:r>
          </a:p>
          <a:p>
            <a:r>
              <a:rPr lang="en-US" dirty="0" smtClean="0"/>
              <a:t>Close to interaction points</a:t>
            </a:r>
          </a:p>
          <a:p>
            <a:r>
              <a:rPr lang="en-US" dirty="0" smtClean="0"/>
              <a:t>Coating 35 m of </a:t>
            </a:r>
            <a:r>
              <a:rPr lang="en-US" dirty="0" err="1" smtClean="0"/>
              <a:t>beamscreen</a:t>
            </a:r>
            <a:r>
              <a:rPr lang="en-US" dirty="0" smtClean="0"/>
              <a:t>  without dismounting the cryogenic magnets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 rot="20599872">
            <a:off x="2141796" y="3325633"/>
            <a:ext cx="9845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35 m</a:t>
            </a:r>
            <a:endParaRPr lang="en-GB" sz="2800" dirty="0">
              <a:solidFill>
                <a:schemeClr val="bg1"/>
              </a:solidFill>
            </a:endParaRPr>
          </a:p>
        </p:txBody>
      </p:sp>
      <p:pic>
        <p:nvPicPr>
          <p:cNvPr id="14" name="Picture 2" descr="Z:\JIMENEZ\Pictures Vacuum Group\JPO CERN\LHC\9705015_04-A4-at-144-dpi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30028" y="1730664"/>
            <a:ext cx="2879725" cy="4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4108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684213" y="620713"/>
            <a:ext cx="140335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600" b="1">
                <a:latin typeface="Arial" charset="0"/>
                <a:cs typeface="Arial" charset="0"/>
              </a:rPr>
              <a:t>electron gun</a:t>
            </a: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2030413" y="4807116"/>
            <a:ext cx="2062162" cy="118745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p</a:t>
            </a:r>
            <a:r>
              <a:rPr 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= I</a:t>
            </a:r>
            <a:r>
              <a:rPr 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 + 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endParaRPr lang="en-US" sz="2400" baseline="-25000" dirty="0">
              <a:solidFill>
                <a:schemeClr val="tx2"/>
              </a:solidFill>
              <a:latin typeface="Arial" charset="0"/>
              <a:cs typeface="Arial" charset="0"/>
            </a:endParaRPr>
          </a:p>
          <a:p>
            <a:pPr algn="ctr" eaLnBrk="1" hangingPunct="1"/>
            <a:endParaRPr lang="en-US" sz="2400" dirty="0">
              <a:solidFill>
                <a:schemeClr val="tx2"/>
              </a:solidFill>
              <a:latin typeface="Symbol" pitchFamily="18" charset="2"/>
              <a:cs typeface="Arial" charset="0"/>
            </a:endParaRPr>
          </a:p>
          <a:p>
            <a:pPr algn="ctr" eaLnBrk="1" hangingPunct="1"/>
            <a:r>
              <a:rPr lang="en-US" sz="2400" dirty="0">
                <a:solidFill>
                  <a:schemeClr val="tx2"/>
                </a:solidFill>
                <a:latin typeface="Symbol" pitchFamily="18" charset="2"/>
                <a:cs typeface="Arial" charset="0"/>
              </a:rPr>
              <a:t>d 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= 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r>
              <a:rPr 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 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/ (I</a:t>
            </a:r>
            <a:r>
              <a:rPr lang="en-US" sz="2400" baseline="-25000" dirty="0">
                <a:solidFill>
                  <a:schemeClr val="tx2"/>
                </a:solidFill>
                <a:latin typeface="Arial" charset="0"/>
                <a:cs typeface="Arial" charset="0"/>
              </a:rPr>
              <a:t>s 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+ </a:t>
            </a:r>
            <a:r>
              <a:rPr lang="en-US" sz="2400" dirty="0" err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sz="2400" baseline="-25000" dirty="0" err="1">
                <a:solidFill>
                  <a:schemeClr val="tx2"/>
                </a:solidFill>
                <a:latin typeface="Arial" charset="0"/>
                <a:cs typeface="Arial" charset="0"/>
              </a:rPr>
              <a:t>c</a:t>
            </a:r>
            <a:r>
              <a:rPr lang="en-US" sz="2400" dirty="0">
                <a:solidFill>
                  <a:schemeClr val="tx2"/>
                </a:solidFill>
                <a:latin typeface="Arial" charset="0"/>
                <a:cs typeface="Arial" charset="0"/>
              </a:rPr>
              <a:t>)</a:t>
            </a:r>
            <a:r>
              <a:rPr lang="en-US" sz="2400" dirty="0">
                <a:latin typeface="Arial" charset="0"/>
                <a:cs typeface="Arial" charset="0"/>
              </a:rPr>
              <a:t> </a:t>
            </a:r>
            <a:endParaRPr lang="el-GR" sz="2400" dirty="0">
              <a:latin typeface="Arial" charset="0"/>
              <a:cs typeface="Arial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430213" y="3403600"/>
            <a:ext cx="2089150" cy="287338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  <a:cs typeface="Arial" charset="0"/>
              </a:rPr>
              <a:t>Sample</a:t>
            </a:r>
          </a:p>
        </p:txBody>
      </p:sp>
      <p:sp>
        <p:nvSpPr>
          <p:cNvPr id="8" name="Line 10"/>
          <p:cNvSpPr>
            <a:spLocks noChangeShapeType="1"/>
          </p:cNvSpPr>
          <p:nvPr/>
        </p:nvSpPr>
        <p:spPr bwMode="auto">
          <a:xfrm flipV="1">
            <a:off x="1404938" y="3163888"/>
            <a:ext cx="360362" cy="2206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H="1" flipV="1">
            <a:off x="1189038" y="3163888"/>
            <a:ext cx="214312" cy="220662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0" name="Rectangle 12"/>
          <p:cNvSpPr>
            <a:spLocks noChangeArrowheads="1"/>
          </p:cNvSpPr>
          <p:nvPr/>
        </p:nvSpPr>
        <p:spPr bwMode="auto">
          <a:xfrm>
            <a:off x="1290638" y="963613"/>
            <a:ext cx="288925" cy="50482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50000">
                <a:schemeClr val="bg2">
                  <a:gamma/>
                  <a:shade val="46275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fr-CH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992188" y="2201863"/>
            <a:ext cx="341312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sz="1800" b="1">
                <a:solidFill>
                  <a:srgbClr val="FF0000"/>
                </a:solidFill>
                <a:latin typeface="Arial" charset="0"/>
                <a:cs typeface="Arial" charset="0"/>
              </a:rPr>
              <a:t>I</a:t>
            </a:r>
            <a:r>
              <a:rPr lang="en-US" sz="1800" b="1" baseline="-25000">
                <a:solidFill>
                  <a:srgbClr val="FF0000"/>
                </a:solidFill>
                <a:latin typeface="Arial" charset="0"/>
                <a:cs typeface="Arial" charset="0"/>
              </a:rPr>
              <a:t>p</a:t>
            </a: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709738" y="2593975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charset="0"/>
                <a:cs typeface="Arial" charset="0"/>
              </a:rPr>
              <a:t>I</a:t>
            </a:r>
            <a:r>
              <a:rPr lang="en-US" b="1" baseline="-25000">
                <a:solidFill>
                  <a:srgbClr val="0000FF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13" name="Oval 15"/>
          <p:cNvSpPr>
            <a:spLocks noChangeArrowheads="1"/>
          </p:cNvSpPr>
          <p:nvPr/>
        </p:nvSpPr>
        <p:spPr bwMode="auto">
          <a:xfrm>
            <a:off x="1249363" y="4391025"/>
            <a:ext cx="360362" cy="358775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14" name="Line 16"/>
          <p:cNvSpPr>
            <a:spLocks noChangeShapeType="1"/>
          </p:cNvSpPr>
          <p:nvPr/>
        </p:nvSpPr>
        <p:spPr bwMode="auto">
          <a:xfrm flipH="1">
            <a:off x="1398588" y="3684588"/>
            <a:ext cx="1587" cy="3857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1412875" y="469900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6" name="Line 18"/>
          <p:cNvSpPr>
            <a:spLocks noChangeShapeType="1"/>
          </p:cNvSpPr>
          <p:nvPr/>
        </p:nvSpPr>
        <p:spPr bwMode="auto">
          <a:xfrm>
            <a:off x="1235075" y="4995863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7" name="Line 19"/>
          <p:cNvSpPr>
            <a:spLocks noChangeShapeType="1"/>
          </p:cNvSpPr>
          <p:nvPr/>
        </p:nvSpPr>
        <p:spPr bwMode="auto">
          <a:xfrm>
            <a:off x="1281113" y="5059363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8" name="Line 20"/>
          <p:cNvSpPr>
            <a:spLocks noChangeShapeType="1"/>
          </p:cNvSpPr>
          <p:nvPr/>
        </p:nvSpPr>
        <p:spPr bwMode="auto">
          <a:xfrm>
            <a:off x="1339850" y="5132388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19" name="Text Box 21"/>
          <p:cNvSpPr txBox="1">
            <a:spLocks noChangeArrowheads="1"/>
          </p:cNvSpPr>
          <p:nvPr/>
        </p:nvSpPr>
        <p:spPr bwMode="auto">
          <a:xfrm>
            <a:off x="825500" y="4305300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66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>
                <a:solidFill>
                  <a:schemeClr val="tx2"/>
                </a:solidFill>
                <a:latin typeface="Arial" charset="0"/>
                <a:cs typeface="Arial" charset="0"/>
              </a:rPr>
              <a:t>I</a:t>
            </a:r>
            <a:r>
              <a:rPr lang="en-US" b="1" baseline="-25000">
                <a:solidFill>
                  <a:schemeClr val="tx2"/>
                </a:solidFill>
                <a:latin typeface="Arial" charset="0"/>
                <a:cs typeface="Arial" charset="0"/>
              </a:rPr>
              <a:t>s</a:t>
            </a:r>
          </a:p>
        </p:txBody>
      </p:sp>
      <p:sp>
        <p:nvSpPr>
          <p:cNvPr id="20" name="Line 22"/>
          <p:cNvSpPr>
            <a:spLocks noChangeShapeType="1"/>
          </p:cNvSpPr>
          <p:nvPr/>
        </p:nvSpPr>
        <p:spPr bwMode="auto">
          <a:xfrm>
            <a:off x="1412875" y="419735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1" name="Oval 25"/>
          <p:cNvSpPr>
            <a:spLocks noChangeArrowheads="1"/>
          </p:cNvSpPr>
          <p:nvPr/>
        </p:nvSpPr>
        <p:spPr bwMode="auto">
          <a:xfrm>
            <a:off x="2735263" y="2252663"/>
            <a:ext cx="360362" cy="358775"/>
          </a:xfrm>
          <a:prstGeom prst="ellipse">
            <a:avLst/>
          </a:prstGeom>
          <a:solidFill>
            <a:srgbClr val="FFFF66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US" sz="1800">
                <a:latin typeface="Arial" charset="0"/>
                <a:cs typeface="Arial" charset="0"/>
              </a:rPr>
              <a:t>A</a:t>
            </a:r>
          </a:p>
        </p:txBody>
      </p:sp>
      <p:sp>
        <p:nvSpPr>
          <p:cNvPr id="22" name="Line 26"/>
          <p:cNvSpPr>
            <a:spLocks noChangeShapeType="1"/>
          </p:cNvSpPr>
          <p:nvPr/>
        </p:nvSpPr>
        <p:spPr bwMode="auto">
          <a:xfrm rot="16200000">
            <a:off x="2121694" y="2334419"/>
            <a:ext cx="0" cy="20161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3" name="Line 27"/>
          <p:cNvSpPr>
            <a:spLocks noChangeShapeType="1"/>
          </p:cNvSpPr>
          <p:nvPr/>
        </p:nvSpPr>
        <p:spPr bwMode="auto">
          <a:xfrm rot="16200000">
            <a:off x="3203576" y="2290762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 rot="16200000">
            <a:off x="3175793" y="2431257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5" name="Line 29"/>
          <p:cNvSpPr>
            <a:spLocks noChangeShapeType="1"/>
          </p:cNvSpPr>
          <p:nvPr/>
        </p:nvSpPr>
        <p:spPr bwMode="auto">
          <a:xfrm rot="16200000">
            <a:off x="3293269" y="2439194"/>
            <a:ext cx="2524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 rot="16200000">
            <a:off x="3420268" y="2434432"/>
            <a:ext cx="1444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7" name="Text Box 31"/>
          <p:cNvSpPr txBox="1">
            <a:spLocks noChangeArrowheads="1"/>
          </p:cNvSpPr>
          <p:nvPr/>
        </p:nvSpPr>
        <p:spPr bwMode="auto">
          <a:xfrm>
            <a:off x="2717800" y="2625725"/>
            <a:ext cx="346075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>
                <a:solidFill>
                  <a:srgbClr val="0000FF"/>
                </a:solidFill>
                <a:latin typeface="Arial" charset="0"/>
                <a:cs typeface="Arial" charset="0"/>
              </a:rPr>
              <a:t>I</a:t>
            </a:r>
            <a:r>
              <a:rPr lang="en-US" b="1" baseline="-25000">
                <a:solidFill>
                  <a:srgbClr val="0000FF"/>
                </a:solidFill>
                <a:latin typeface="Arial" charset="0"/>
                <a:cs typeface="Arial" charset="0"/>
              </a:rPr>
              <a:t>c</a:t>
            </a:r>
          </a:p>
        </p:txBody>
      </p:sp>
      <p:sp>
        <p:nvSpPr>
          <p:cNvPr id="28" name="Line 32"/>
          <p:cNvSpPr>
            <a:spLocks noChangeShapeType="1"/>
          </p:cNvSpPr>
          <p:nvPr/>
        </p:nvSpPr>
        <p:spPr bwMode="auto">
          <a:xfrm rot="16200000">
            <a:off x="2534444" y="2196306"/>
            <a:ext cx="0" cy="4778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29" name="Line 33"/>
          <p:cNvSpPr>
            <a:spLocks noChangeShapeType="1"/>
          </p:cNvSpPr>
          <p:nvPr/>
        </p:nvSpPr>
        <p:spPr bwMode="auto">
          <a:xfrm>
            <a:off x="2232025" y="2089150"/>
            <a:ext cx="0" cy="59531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0" name="Line 34"/>
          <p:cNvSpPr>
            <a:spLocks noChangeShapeType="1"/>
          </p:cNvSpPr>
          <p:nvPr/>
        </p:nvSpPr>
        <p:spPr bwMode="auto">
          <a:xfrm>
            <a:off x="2290763" y="2351088"/>
            <a:ext cx="0" cy="1587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1" name="Line 35"/>
          <p:cNvSpPr>
            <a:spLocks noChangeShapeType="1"/>
          </p:cNvSpPr>
          <p:nvPr/>
        </p:nvSpPr>
        <p:spPr bwMode="auto">
          <a:xfrm>
            <a:off x="1144588" y="4179888"/>
            <a:ext cx="59531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2" name="Line 36"/>
          <p:cNvSpPr>
            <a:spLocks noChangeShapeType="1"/>
          </p:cNvSpPr>
          <p:nvPr/>
        </p:nvSpPr>
        <p:spPr bwMode="auto">
          <a:xfrm>
            <a:off x="1289050" y="4078288"/>
            <a:ext cx="23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pic>
        <p:nvPicPr>
          <p:cNvPr id="33" name="Picture 37" descr="IMG_182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720725"/>
            <a:ext cx="5113337" cy="383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Line 38"/>
          <p:cNvSpPr>
            <a:spLocks noChangeShapeType="1"/>
          </p:cNvSpPr>
          <p:nvPr/>
        </p:nvSpPr>
        <p:spPr bwMode="auto">
          <a:xfrm flipV="1">
            <a:off x="7019925" y="3889375"/>
            <a:ext cx="360363" cy="97948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5" name="Line 39"/>
          <p:cNvSpPr>
            <a:spLocks noChangeShapeType="1"/>
          </p:cNvSpPr>
          <p:nvPr/>
        </p:nvSpPr>
        <p:spPr bwMode="auto">
          <a:xfrm flipV="1">
            <a:off x="5435600" y="2881313"/>
            <a:ext cx="649288" cy="19161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36" name="Text Box 40"/>
          <p:cNvSpPr txBox="1">
            <a:spLocks noChangeArrowheads="1"/>
          </p:cNvSpPr>
          <p:nvPr/>
        </p:nvSpPr>
        <p:spPr bwMode="auto">
          <a:xfrm>
            <a:off x="6443663" y="4741863"/>
            <a:ext cx="5889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600" b="1">
                <a:latin typeface="Arial" charset="0"/>
                <a:cs typeface="Arial" charset="0"/>
              </a:rPr>
              <a:t>XPS</a:t>
            </a:r>
          </a:p>
        </p:txBody>
      </p:sp>
      <p:sp>
        <p:nvSpPr>
          <p:cNvPr id="37" name="Text Box 41"/>
          <p:cNvSpPr txBox="1">
            <a:spLocks noChangeArrowheads="1"/>
          </p:cNvSpPr>
          <p:nvPr/>
        </p:nvSpPr>
        <p:spPr bwMode="auto">
          <a:xfrm>
            <a:off x="4324350" y="4605338"/>
            <a:ext cx="15049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sz="1600" b="1">
                <a:latin typeface="Arial" charset="0"/>
                <a:cs typeface="Arial" charset="0"/>
              </a:rPr>
              <a:t>SEY </a:t>
            </a:r>
          </a:p>
          <a:p>
            <a:pPr algn="ctr" eaLnBrk="1" hangingPunct="1"/>
            <a:r>
              <a:rPr lang="en-US" sz="1600" b="1">
                <a:latin typeface="Arial" charset="0"/>
                <a:cs typeface="Arial" charset="0"/>
              </a:rPr>
              <a:t>measurement</a:t>
            </a:r>
          </a:p>
        </p:txBody>
      </p:sp>
      <p:sp>
        <p:nvSpPr>
          <p:cNvPr id="38" name="Text Box 43"/>
          <p:cNvSpPr txBox="1">
            <a:spLocks noChangeArrowheads="1"/>
          </p:cNvSpPr>
          <p:nvPr/>
        </p:nvSpPr>
        <p:spPr bwMode="auto">
          <a:xfrm>
            <a:off x="2476500" y="195263"/>
            <a:ext cx="2830513" cy="40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fr-CH"/>
              <a:t>Measurement of SEY</a:t>
            </a:r>
            <a:endParaRPr lang="en-US"/>
          </a:p>
        </p:txBody>
      </p:sp>
      <p:sp>
        <p:nvSpPr>
          <p:cNvPr id="39" name="Freeform 44"/>
          <p:cNvSpPr>
            <a:spLocks/>
          </p:cNvSpPr>
          <p:nvPr/>
        </p:nvSpPr>
        <p:spPr bwMode="auto">
          <a:xfrm>
            <a:off x="790575" y="1628775"/>
            <a:ext cx="1247775" cy="1657350"/>
          </a:xfrm>
          <a:custGeom>
            <a:avLst/>
            <a:gdLst>
              <a:gd name="T0" fmla="*/ 2147483647 w 786"/>
              <a:gd name="T1" fmla="*/ 2147483647 h 1044"/>
              <a:gd name="T2" fmla="*/ 0 w 786"/>
              <a:gd name="T3" fmla="*/ 2147483647 h 1044"/>
              <a:gd name="T4" fmla="*/ 0 w 786"/>
              <a:gd name="T5" fmla="*/ 0 h 1044"/>
              <a:gd name="T6" fmla="*/ 2147483647 w 786"/>
              <a:gd name="T7" fmla="*/ 0 h 1044"/>
              <a:gd name="T8" fmla="*/ 2147483647 w 786"/>
              <a:gd name="T9" fmla="*/ 2147483647 h 1044"/>
              <a:gd name="T10" fmla="*/ 2147483647 w 786"/>
              <a:gd name="T11" fmla="*/ 2147483647 h 1044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786" h="1044">
                <a:moveTo>
                  <a:pt x="276" y="1038"/>
                </a:moveTo>
                <a:lnTo>
                  <a:pt x="0" y="1038"/>
                </a:lnTo>
                <a:lnTo>
                  <a:pt x="0" y="0"/>
                </a:lnTo>
                <a:lnTo>
                  <a:pt x="786" y="0"/>
                </a:lnTo>
                <a:lnTo>
                  <a:pt x="780" y="1044"/>
                </a:lnTo>
                <a:lnTo>
                  <a:pt x="522" y="1044"/>
                </a:lnTo>
              </a:path>
            </a:pathLst>
          </a:cu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0" name="Line 24"/>
          <p:cNvSpPr>
            <a:spLocks noChangeShapeType="1"/>
          </p:cNvSpPr>
          <p:nvPr/>
        </p:nvSpPr>
        <p:spPr bwMode="auto">
          <a:xfrm flipH="1">
            <a:off x="1404938" y="1501775"/>
            <a:ext cx="15875" cy="1766888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1" name="Line 23"/>
          <p:cNvSpPr>
            <a:spLocks noChangeShapeType="1"/>
          </p:cNvSpPr>
          <p:nvPr/>
        </p:nvSpPr>
        <p:spPr bwMode="auto">
          <a:xfrm flipV="1">
            <a:off x="1404938" y="2209800"/>
            <a:ext cx="144462" cy="1155700"/>
          </a:xfrm>
          <a:prstGeom prst="line">
            <a:avLst/>
          </a:prstGeom>
          <a:noFill/>
          <a:ln w="2857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fr-CH"/>
          </a:p>
        </p:txBody>
      </p:sp>
      <p:sp>
        <p:nvSpPr>
          <p:cNvPr id="42" name="TextBox 41"/>
          <p:cNvSpPr txBox="1"/>
          <p:nvPr/>
        </p:nvSpPr>
        <p:spPr>
          <a:xfrm>
            <a:off x="8048828" y="6220136"/>
            <a:ext cx="1095172" cy="369332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none" rtlCol="0">
            <a:spAutoFit/>
          </a:bodyPr>
          <a:lstStyle/>
          <a:p>
            <a:r>
              <a:rPr lang="fr-CH" dirty="0" err="1" smtClean="0">
                <a:solidFill>
                  <a:schemeClr val="bg1"/>
                </a:solidFill>
              </a:rPr>
              <a:t>Coatings</a:t>
            </a:r>
            <a:endParaRPr lang="fr-CH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032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1038493" y="1144405"/>
            <a:ext cx="6970143" cy="4088921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" name="TextBox 3"/>
          <p:cNvSpPr txBox="1"/>
          <p:nvPr/>
        </p:nvSpPr>
        <p:spPr>
          <a:xfrm>
            <a:off x="2448632" y="1806622"/>
            <a:ext cx="25469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Effect</a:t>
            </a:r>
            <a:r>
              <a:rPr lang="fr-CH" dirty="0" smtClean="0"/>
              <a:t> of </a:t>
            </a:r>
            <a:r>
              <a:rPr lang="fr-CH" dirty="0" err="1" smtClean="0"/>
              <a:t>hydrogen</a:t>
            </a:r>
            <a:endParaRPr lang="fr-CH" dirty="0"/>
          </a:p>
        </p:txBody>
      </p:sp>
      <p:pic>
        <p:nvPicPr>
          <p:cNvPr id="1617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191" y="1212453"/>
            <a:ext cx="6321474" cy="38799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039157" y="4445027"/>
            <a:ext cx="5868914" cy="7078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0   0.05  0.10  0.15  0.20  0.25   0.30  0.35</a:t>
            </a:r>
          </a:p>
          <a:p>
            <a:r>
              <a:rPr lang="fr-CH" dirty="0" smtClean="0"/>
              <a:t>                       H</a:t>
            </a:r>
            <a:r>
              <a:rPr lang="fr-CH" baseline="-25000" dirty="0" smtClean="0"/>
              <a:t>2</a:t>
            </a:r>
            <a:r>
              <a:rPr lang="fr-CH" dirty="0" smtClean="0"/>
              <a:t>% in Ar </a:t>
            </a:r>
            <a:r>
              <a:rPr lang="fr-CH" dirty="0" err="1" smtClean="0"/>
              <a:t>gas</a:t>
            </a:r>
            <a:endParaRPr lang="fr-CH" dirty="0"/>
          </a:p>
        </p:txBody>
      </p:sp>
      <p:sp>
        <p:nvSpPr>
          <p:cNvPr id="7" name="TextBox 6"/>
          <p:cNvSpPr txBox="1"/>
          <p:nvPr/>
        </p:nvSpPr>
        <p:spPr>
          <a:xfrm>
            <a:off x="1630153" y="1212453"/>
            <a:ext cx="478016" cy="3462486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CH" sz="1400" dirty="0" smtClean="0"/>
              <a:t>1.6</a:t>
            </a:r>
          </a:p>
          <a:p>
            <a:endParaRPr lang="fr-CH" sz="1000" dirty="0" smtClean="0"/>
          </a:p>
          <a:p>
            <a:r>
              <a:rPr lang="fr-CH" sz="1400" dirty="0" smtClean="0"/>
              <a:t>1.5</a:t>
            </a:r>
          </a:p>
          <a:p>
            <a:endParaRPr lang="fr-CH" sz="1100" dirty="0" smtClean="0"/>
          </a:p>
          <a:p>
            <a:r>
              <a:rPr lang="fr-CH" sz="1400" dirty="0" smtClean="0"/>
              <a:t>1.4</a:t>
            </a:r>
          </a:p>
          <a:p>
            <a:endParaRPr lang="fr-CH" sz="1100" dirty="0"/>
          </a:p>
          <a:p>
            <a:r>
              <a:rPr lang="fr-CH" sz="1400" dirty="0" smtClean="0"/>
              <a:t>1.3</a:t>
            </a:r>
          </a:p>
          <a:p>
            <a:endParaRPr lang="fr-CH" sz="1100" dirty="0"/>
          </a:p>
          <a:p>
            <a:r>
              <a:rPr lang="fr-CH" sz="1400" dirty="0" smtClean="0"/>
              <a:t>1.2</a:t>
            </a:r>
          </a:p>
          <a:p>
            <a:endParaRPr lang="fr-CH" sz="1100" dirty="0"/>
          </a:p>
          <a:p>
            <a:r>
              <a:rPr lang="fr-CH" sz="1400" dirty="0" smtClean="0"/>
              <a:t>1.1</a:t>
            </a:r>
          </a:p>
          <a:p>
            <a:endParaRPr lang="fr-CH" sz="1100" dirty="0"/>
          </a:p>
          <a:p>
            <a:r>
              <a:rPr lang="fr-CH" sz="1400" dirty="0" smtClean="0"/>
              <a:t>1.0</a:t>
            </a:r>
          </a:p>
          <a:p>
            <a:endParaRPr lang="fr-CH" sz="1100" dirty="0"/>
          </a:p>
          <a:p>
            <a:r>
              <a:rPr lang="fr-CH" sz="1400" dirty="0" smtClean="0"/>
              <a:t>0.9</a:t>
            </a:r>
          </a:p>
          <a:p>
            <a:endParaRPr lang="fr-CH" sz="1100" dirty="0" smtClean="0"/>
          </a:p>
          <a:p>
            <a:r>
              <a:rPr lang="fr-CH" sz="1400" dirty="0" smtClean="0"/>
              <a:t>0.8</a:t>
            </a:r>
            <a:endParaRPr lang="fr-CH" sz="1400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1047119" y="2714412"/>
            <a:ext cx="678391" cy="400110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SEY</a:t>
            </a:r>
            <a:endParaRPr lang="fr-CH" dirty="0"/>
          </a:p>
        </p:txBody>
      </p:sp>
      <p:sp>
        <p:nvSpPr>
          <p:cNvPr id="3" name="TextBox 2"/>
          <p:cNvSpPr txBox="1"/>
          <p:nvPr/>
        </p:nvSpPr>
        <p:spPr>
          <a:xfrm>
            <a:off x="1274853" y="243725"/>
            <a:ext cx="6368475" cy="40011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Effect</a:t>
            </a:r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of </a:t>
            </a:r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hydrogen</a:t>
            </a:r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content in the </a:t>
            </a:r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sputtering</a:t>
            </a:r>
            <a:r>
              <a:rPr lang="fr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</a:t>
            </a:r>
            <a:endParaRPr lang="fr-CH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1225" y="5299725"/>
            <a:ext cx="842324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Hydrogen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most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important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residual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gas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in a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baked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vacuum  system (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outgassing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),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therefore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special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care must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taken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have a «clean»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system</a:t>
            </a:r>
          </a:p>
          <a:p>
            <a:r>
              <a:rPr lang="fr-CH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Remark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it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very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difficult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measure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the H content in a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carbon</a:t>
            </a:r>
            <a:r>
              <a:rPr lang="fr-CH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CH" sz="1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r>
              <a:rPr lang="fr-CH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!</a:t>
            </a:r>
            <a:endParaRPr lang="fr-CH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3134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26314" y="1510785"/>
            <a:ext cx="8226854" cy="940443"/>
          </a:xfrm>
        </p:spPr>
        <p:txBody>
          <a:bodyPr>
            <a:noAutofit/>
          </a:bodyPr>
          <a:lstStyle/>
          <a:p>
            <a:r>
              <a:rPr lang="en-GB" sz="3200" dirty="0" smtClean="0"/>
              <a:t>Superconducting Radio Frequency (SRF)</a:t>
            </a:r>
            <a:br>
              <a:rPr lang="en-GB" sz="3200" dirty="0" smtClean="0"/>
            </a:br>
            <a:r>
              <a:rPr lang="en-GB" sz="3200" dirty="0" smtClean="0"/>
              <a:t>Thin Films activities at CERN</a:t>
            </a:r>
            <a:endParaRPr lang="en-GB" sz="3200" dirty="0"/>
          </a:p>
        </p:txBody>
      </p:sp>
      <p:pic>
        <p:nvPicPr>
          <p:cNvPr id="8" name="Picture 4" descr="http://anim3d.web.cern.ch/sites/anim3d.web.cern.ch/files/RF%20trsp%2004_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298" y="3445211"/>
            <a:ext cx="5117870" cy="2878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234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Surface treatment </a:t>
            </a:r>
          </a:p>
          <a:p>
            <a:r>
              <a:rPr lang="en-GB" dirty="0" smtClean="0"/>
              <a:t>Thin film activities – general</a:t>
            </a:r>
          </a:p>
          <a:p>
            <a:r>
              <a:rPr lang="en-GB" dirty="0" smtClean="0"/>
              <a:t>SRF Thin films</a:t>
            </a:r>
            <a:endParaRPr lang="en-GB" dirty="0"/>
          </a:p>
          <a:p>
            <a:r>
              <a:rPr lang="en-GB" dirty="0" smtClean="0"/>
              <a:t>Visit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C9FC52E-F1E6-421F-B831-1CFFB1E1E989}" type="datetime3">
              <a:rPr lang="en-US" smtClean="0"/>
              <a:t>16 March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28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33600"/>
            <a:ext cx="8226854" cy="565647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Thin Film SRF at CERN</a:t>
            </a:r>
            <a:endParaRPr lang="en-GB" sz="36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44780" y="1160288"/>
            <a:ext cx="8740140" cy="519606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endParaRPr lang="en-GB" sz="1400" b="1" dirty="0" smtClean="0">
              <a:solidFill>
                <a:srgbClr val="FF0000"/>
              </a:solidFill>
            </a:endParaRPr>
          </a:p>
          <a:p>
            <a:pPr marL="36576" indent="0" algn="ctr">
              <a:buFont typeface="Arial"/>
              <a:buNone/>
            </a:pPr>
            <a:endParaRPr lang="en-GB" sz="1400" b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44780" y="794009"/>
            <a:ext cx="8740140" cy="3662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Thin Film </a:t>
            </a:r>
            <a:r>
              <a:rPr lang="en-GB" sz="1800" b="1" dirty="0">
                <a:solidFill>
                  <a:schemeClr val="bg1"/>
                </a:solidFill>
              </a:rPr>
              <a:t>SRF projects </a:t>
            </a:r>
            <a:r>
              <a:rPr lang="en-GB" sz="1800" b="1" dirty="0" smtClean="0">
                <a:solidFill>
                  <a:schemeClr val="bg1"/>
                </a:solidFill>
              </a:rPr>
              <a:t>at CERN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6179811" y="1234865"/>
            <a:ext cx="2308869" cy="1260961"/>
            <a:chOff x="6313356" y="574843"/>
            <a:chExt cx="2830643" cy="1545922"/>
          </a:xfrm>
        </p:grpSpPr>
        <p:pic>
          <p:nvPicPr>
            <p:cNvPr id="39" name="Picture 38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13356" y="574843"/>
              <a:ext cx="2830643" cy="1328737"/>
            </a:xfrm>
            <a:prstGeom prst="rect">
              <a:avLst/>
            </a:prstGeom>
          </p:spPr>
        </p:pic>
        <p:sp>
          <p:nvSpPr>
            <p:cNvPr id="40" name="TextBox 39"/>
            <p:cNvSpPr txBox="1"/>
            <p:nvPr/>
          </p:nvSpPr>
          <p:spPr>
            <a:xfrm>
              <a:off x="6734608" y="1843766"/>
              <a:ext cx="18021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FF0000"/>
                  </a:solidFill>
                </a:rPr>
                <a:t>LEP2 4-cells cavity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1" name="Rectangle 40"/>
          <p:cNvSpPr/>
          <p:nvPr/>
        </p:nvSpPr>
        <p:spPr>
          <a:xfrm>
            <a:off x="210086" y="1284977"/>
            <a:ext cx="890510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GB" sz="1600" u="sng" dirty="0" smtClean="0"/>
              <a:t>Past</a:t>
            </a:r>
            <a:r>
              <a:rPr lang="en-GB" sz="1600" dirty="0" smtClean="0"/>
              <a:t>:</a:t>
            </a:r>
            <a:endParaRPr lang="en-GB" sz="1600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b="1" dirty="0" smtClean="0"/>
              <a:t>x288</a:t>
            </a:r>
            <a:r>
              <a:rPr lang="en-GB" sz="1600" dirty="0" smtClean="0"/>
              <a:t> </a:t>
            </a:r>
            <a:r>
              <a:rPr lang="en-GB" sz="1600" dirty="0" err="1" smtClean="0"/>
              <a:t>Nb</a:t>
            </a:r>
            <a:r>
              <a:rPr lang="en-GB" sz="1600" dirty="0" smtClean="0"/>
              <a:t>/Cu </a:t>
            </a:r>
            <a:r>
              <a:rPr lang="en-GB" sz="1600" dirty="0"/>
              <a:t>350 </a:t>
            </a:r>
            <a:r>
              <a:rPr lang="en-GB" sz="1600" dirty="0" smtClean="0"/>
              <a:t>MHz 4-cells cavities for </a:t>
            </a:r>
            <a:r>
              <a:rPr lang="en-GB" sz="1600" dirty="0"/>
              <a:t>LEP2 (90’s</a:t>
            </a:r>
            <a:r>
              <a:rPr lang="en-GB" sz="1600" dirty="0" smtClean="0"/>
              <a:t>) </a:t>
            </a:r>
            <a:endParaRPr lang="en-GB" sz="1600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b="1" dirty="0" smtClean="0"/>
              <a:t>x16</a:t>
            </a:r>
            <a:r>
              <a:rPr lang="en-GB" sz="1600" dirty="0" smtClean="0"/>
              <a:t> </a:t>
            </a:r>
            <a:r>
              <a:rPr lang="en-GB" sz="1600" dirty="0" err="1"/>
              <a:t>Nb</a:t>
            </a:r>
            <a:r>
              <a:rPr lang="en-GB" sz="1600" dirty="0"/>
              <a:t>/Cu 400 </a:t>
            </a:r>
            <a:r>
              <a:rPr lang="en-GB" sz="1600" dirty="0" smtClean="0"/>
              <a:t>MHz single </a:t>
            </a:r>
            <a:r>
              <a:rPr lang="en-GB" sz="1600" dirty="0"/>
              <a:t>cell </a:t>
            </a:r>
            <a:r>
              <a:rPr lang="en-GB" sz="1600" dirty="0" smtClean="0"/>
              <a:t>cavities for </a:t>
            </a:r>
            <a:r>
              <a:rPr lang="en-GB" sz="1600" dirty="0"/>
              <a:t>LHC </a:t>
            </a:r>
            <a:r>
              <a:rPr lang="en-GB" sz="1600" dirty="0" smtClean="0"/>
              <a:t>(2008)</a:t>
            </a:r>
            <a:endParaRPr lang="en-GB" sz="1600" dirty="0"/>
          </a:p>
        </p:txBody>
      </p:sp>
      <p:grpSp>
        <p:nvGrpSpPr>
          <p:cNvPr id="42" name="Group 41"/>
          <p:cNvGrpSpPr/>
          <p:nvPr/>
        </p:nvGrpSpPr>
        <p:grpSpPr>
          <a:xfrm>
            <a:off x="251812" y="2308566"/>
            <a:ext cx="8905102" cy="1623781"/>
            <a:chOff x="176213" y="1955238"/>
            <a:chExt cx="8905102" cy="1623781"/>
          </a:xfrm>
        </p:grpSpPr>
        <p:grpSp>
          <p:nvGrpSpPr>
            <p:cNvPr id="43" name="Group 42"/>
            <p:cNvGrpSpPr/>
            <p:nvPr/>
          </p:nvGrpSpPr>
          <p:grpSpPr>
            <a:xfrm>
              <a:off x="176213" y="1955238"/>
              <a:ext cx="8905102" cy="1618717"/>
              <a:chOff x="176213" y="1955238"/>
              <a:chExt cx="8905102" cy="1618717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176213" y="1955238"/>
                <a:ext cx="8905102" cy="101566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600" u="sng" dirty="0" smtClean="0"/>
                  <a:t>Current</a:t>
                </a:r>
                <a:r>
                  <a:rPr lang="en-GB" sz="1600" dirty="0" smtClean="0"/>
                  <a:t>:</a:t>
                </a:r>
                <a:endParaRPr lang="en-GB" sz="1600" dirty="0"/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600" b="1" dirty="0" smtClean="0"/>
                  <a:t>x25</a:t>
                </a:r>
                <a:r>
                  <a:rPr lang="en-GB" sz="1600" dirty="0" smtClean="0"/>
                  <a:t> </a:t>
                </a:r>
                <a:r>
                  <a:rPr lang="en-GB" sz="1600" dirty="0" err="1"/>
                  <a:t>Nb</a:t>
                </a:r>
                <a:r>
                  <a:rPr lang="en-GB" sz="1600" dirty="0"/>
                  <a:t>/Cu </a:t>
                </a:r>
                <a:r>
                  <a:rPr lang="en-GB" sz="1600" dirty="0" smtClean="0"/>
                  <a:t>100 MHz cavities </a:t>
                </a:r>
                <a:r>
                  <a:rPr lang="en-GB" sz="1600" dirty="0"/>
                  <a:t>for </a:t>
                </a:r>
                <a:r>
                  <a:rPr lang="en-GB" sz="1600" dirty="0" smtClean="0"/>
                  <a:t>HIE-ISOLDE</a:t>
                </a:r>
                <a:endParaRPr lang="en-GB" sz="1600" dirty="0"/>
              </a:p>
              <a:p>
                <a:pPr marL="285750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600" b="1" dirty="0" smtClean="0"/>
                  <a:t>x8</a:t>
                </a:r>
                <a:r>
                  <a:rPr lang="en-GB" sz="1600" dirty="0" smtClean="0"/>
                  <a:t> </a:t>
                </a:r>
                <a:r>
                  <a:rPr lang="en-GB" sz="1600" dirty="0" err="1" smtClean="0"/>
                  <a:t>Nb</a:t>
                </a:r>
                <a:r>
                  <a:rPr lang="en-GB" sz="1600" dirty="0" smtClean="0"/>
                  <a:t>/Cu </a:t>
                </a:r>
                <a:r>
                  <a:rPr lang="en-GB" sz="1600" b="1" dirty="0" smtClean="0"/>
                  <a:t>spare</a:t>
                </a:r>
                <a:r>
                  <a:rPr lang="en-GB" sz="1600" dirty="0" smtClean="0"/>
                  <a:t> </a:t>
                </a:r>
                <a:r>
                  <a:rPr lang="en-GB" sz="1600" dirty="0"/>
                  <a:t>400 </a:t>
                </a:r>
                <a:r>
                  <a:rPr lang="en-GB" sz="1600" dirty="0" smtClean="0"/>
                  <a:t>MHz cavities for LHC</a:t>
                </a:r>
                <a:endParaRPr lang="en-GB" sz="1600" dirty="0" smtClean="0">
                  <a:sym typeface="Wingdings" panose="05000000000000000000" pitchFamily="2" charset="2"/>
                </a:endParaRPr>
              </a:p>
            </p:txBody>
          </p:sp>
          <p:grpSp>
            <p:nvGrpSpPr>
              <p:cNvPr id="47" name="Group 46"/>
              <p:cNvGrpSpPr/>
              <p:nvPr/>
            </p:nvGrpSpPr>
            <p:grpSpPr>
              <a:xfrm>
                <a:off x="5161200" y="2217528"/>
                <a:ext cx="1802167" cy="1356427"/>
                <a:chOff x="4652460" y="2295290"/>
                <a:chExt cx="1802167" cy="1356427"/>
              </a:xfrm>
            </p:grpSpPr>
            <p:pic>
              <p:nvPicPr>
                <p:cNvPr id="48" name="Picture 47"/>
                <p:cNvPicPr>
                  <a:picLocks noChangeAspect="1"/>
                </p:cNvPicPr>
                <p:nvPr/>
              </p:nvPicPr>
              <p:blipFill>
                <a:blip r:embed="rId3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 rot="10800000">
                  <a:off x="4839042" y="2295290"/>
                  <a:ext cx="1483123" cy="1112342"/>
                </a:xfrm>
                <a:prstGeom prst="rect">
                  <a:avLst/>
                </a:prstGeom>
              </p:spPr>
            </p:pic>
            <p:sp>
              <p:nvSpPr>
                <p:cNvPr id="49" name="TextBox 48"/>
                <p:cNvSpPr txBox="1"/>
                <p:nvPr/>
              </p:nvSpPr>
              <p:spPr>
                <a:xfrm>
                  <a:off x="4652460" y="3374718"/>
                  <a:ext cx="1802167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200" dirty="0" smtClean="0">
                      <a:solidFill>
                        <a:srgbClr val="FF0000"/>
                      </a:solidFill>
                    </a:rPr>
                    <a:t>HIE-ISOLDE cavity</a:t>
                  </a:r>
                  <a:endParaRPr lang="fr-FR" sz="1200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44" name="Picture 43" descr="LHC_not_coated.jp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023080" y="2208470"/>
              <a:ext cx="1627101" cy="1108880"/>
            </a:xfrm>
            <a:prstGeom prst="rect">
              <a:avLst/>
            </a:prstGeom>
          </p:spPr>
        </p:pic>
        <p:sp>
          <p:nvSpPr>
            <p:cNvPr id="45" name="TextBox 44"/>
            <p:cNvSpPr txBox="1"/>
            <p:nvPr/>
          </p:nvSpPr>
          <p:spPr>
            <a:xfrm>
              <a:off x="7163101" y="3302020"/>
              <a:ext cx="18021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solidFill>
                    <a:srgbClr val="FF0000"/>
                  </a:solidFill>
                </a:rPr>
                <a:t>LHC cavity</a:t>
              </a:r>
              <a:endParaRPr lang="fr-FR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19903" y="3419604"/>
            <a:ext cx="8634654" cy="2791800"/>
            <a:chOff x="307863" y="3680556"/>
            <a:chExt cx="8634654" cy="2791800"/>
          </a:xfrm>
        </p:grpSpPr>
        <p:sp>
          <p:nvSpPr>
            <p:cNvPr id="51" name="Shape 431"/>
            <p:cNvSpPr/>
            <p:nvPr/>
          </p:nvSpPr>
          <p:spPr>
            <a:xfrm>
              <a:off x="4836897" y="4683697"/>
              <a:ext cx="55426" cy="15821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FFFFFF"/>
                  </a:solidFill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sp>
          <p:nvSpPr>
            <p:cNvPr id="52" name="Shape 405"/>
            <p:cNvSpPr/>
            <p:nvPr/>
          </p:nvSpPr>
          <p:spPr>
            <a:xfrm>
              <a:off x="3994502" y="4939662"/>
              <a:ext cx="60051" cy="1535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marL="0" marR="0" lvl="0" indent="0" algn="ctr" defTabSz="410751" eaLnBrk="1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400">
                  <a:solidFill>
                    <a:srgbClr val="FFFFFF"/>
                  </a:solidFill>
                </a:defRPr>
              </a:pPr>
              <a:endParaRPr kumimoji="0" sz="16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Helvetica Light"/>
                <a:sym typeface="Helvetica Light"/>
              </a:endParaRPr>
            </a:p>
          </p:txBody>
        </p:sp>
        <p:grpSp>
          <p:nvGrpSpPr>
            <p:cNvPr id="53" name="Group 52"/>
            <p:cNvGrpSpPr/>
            <p:nvPr/>
          </p:nvGrpSpPr>
          <p:grpSpPr>
            <a:xfrm>
              <a:off x="307863" y="3680556"/>
              <a:ext cx="8634654" cy="2791800"/>
              <a:chOff x="307863" y="3680556"/>
              <a:chExt cx="8634654" cy="2791800"/>
            </a:xfrm>
          </p:grpSpPr>
          <p:grpSp>
            <p:nvGrpSpPr>
              <p:cNvPr id="54" name="Group 53"/>
              <p:cNvGrpSpPr/>
              <p:nvPr/>
            </p:nvGrpSpPr>
            <p:grpSpPr>
              <a:xfrm>
                <a:off x="307863" y="3680556"/>
                <a:ext cx="2780716" cy="2791800"/>
                <a:chOff x="2176631" y="4359202"/>
                <a:chExt cx="2179614" cy="2188300"/>
              </a:xfrm>
            </p:grpSpPr>
            <p:pic>
              <p:nvPicPr>
                <p:cNvPr id="56" name="Picture 55"/>
                <p:cNvPicPr>
                  <a:picLocks noChangeAspect="1"/>
                </p:cNvPicPr>
                <p:nvPr/>
              </p:nvPicPr>
              <p:blipFill>
                <a:blip r:embed="rId5" cstate="email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269795" y="4359202"/>
                  <a:ext cx="2086450" cy="2188300"/>
                </a:xfrm>
                <a:prstGeom prst="rect">
                  <a:avLst/>
                </a:prstGeom>
              </p:spPr>
            </p:pic>
            <p:sp>
              <p:nvSpPr>
                <p:cNvPr id="57" name="TextBox 56"/>
                <p:cNvSpPr txBox="1"/>
                <p:nvPr/>
              </p:nvSpPr>
              <p:spPr>
                <a:xfrm>
                  <a:off x="2176631" y="6168762"/>
                  <a:ext cx="915506" cy="20505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GB" sz="1100" dirty="0" smtClean="0">
                      <a:solidFill>
                        <a:srgbClr val="FF0000"/>
                      </a:solidFill>
                    </a:rPr>
                    <a:t>FCC study</a:t>
                  </a:r>
                  <a:endParaRPr lang="fr-FR" sz="11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55" name="Rectangle 54"/>
              <p:cNvSpPr/>
              <p:nvPr/>
            </p:nvSpPr>
            <p:spPr>
              <a:xfrm>
                <a:off x="3256596" y="4147194"/>
                <a:ext cx="5685921" cy="127419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GB" sz="1600" u="sng" dirty="0" smtClean="0">
                    <a:sym typeface="Wingdings" panose="05000000000000000000" pitchFamily="2" charset="2"/>
                  </a:rPr>
                  <a:t>Future</a:t>
                </a:r>
                <a:r>
                  <a:rPr lang="en-GB" sz="1600" dirty="0" smtClean="0">
                    <a:sym typeface="Wingdings" panose="05000000000000000000" pitchFamily="2" charset="2"/>
                  </a:rPr>
                  <a:t>: </a:t>
                </a:r>
                <a:r>
                  <a:rPr lang="en-GB" sz="1600" b="1" dirty="0"/>
                  <a:t>FCC </a:t>
                </a:r>
                <a:r>
                  <a:rPr lang="en-GB" sz="1600" dirty="0"/>
                  <a:t>(Future Circular </a:t>
                </a:r>
                <a:r>
                  <a:rPr lang="en-GB" sz="1600" dirty="0" smtClean="0"/>
                  <a:t>Collider) study</a:t>
                </a:r>
                <a:endParaRPr lang="en-GB" sz="1600" dirty="0"/>
              </a:p>
              <a:p>
                <a:pPr marL="742950" lvl="1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/>
                  <a:t>400 MHz </a:t>
                </a:r>
                <a:r>
                  <a:rPr lang="en-GB" sz="1600" dirty="0" smtClean="0"/>
                  <a:t>elliptical single </a:t>
                </a:r>
                <a:r>
                  <a:rPr lang="en-GB" sz="1600" dirty="0"/>
                  <a:t>cell, </a:t>
                </a:r>
                <a:r>
                  <a:rPr lang="en-GB" sz="1600" b="1" dirty="0"/>
                  <a:t>quantities ~ 300</a:t>
                </a:r>
              </a:p>
              <a:p>
                <a:pPr marL="742950" lvl="1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/>
                  <a:t>400/800 MHz </a:t>
                </a:r>
                <a:r>
                  <a:rPr lang="en-GB" sz="1600" dirty="0" smtClean="0"/>
                  <a:t>elliptical multi-cells</a:t>
                </a:r>
                <a:r>
                  <a:rPr lang="en-GB" sz="1600" dirty="0"/>
                  <a:t>, </a:t>
                </a:r>
                <a:r>
                  <a:rPr lang="en-GB" sz="1600" b="1" dirty="0"/>
                  <a:t>quantities &gt; </a:t>
                </a:r>
                <a:r>
                  <a:rPr lang="en-GB" sz="1600" b="1" dirty="0" smtClean="0"/>
                  <a:t>1000</a:t>
                </a:r>
              </a:p>
              <a:p>
                <a:pPr marL="742950" lvl="1" indent="-285750">
                  <a:lnSpc>
                    <a:spcPct val="120000"/>
                  </a:lnSpc>
                  <a:buFont typeface="Arial" panose="020B0604020202020204" pitchFamily="34" charset="0"/>
                  <a:buChar char="•"/>
                </a:pPr>
                <a:r>
                  <a:rPr lang="en-GB" sz="1600" dirty="0" smtClean="0">
                    <a:sym typeface="Wingdings" panose="05000000000000000000" pitchFamily="2" charset="2"/>
                  </a:rPr>
                  <a:t>400 MHz Wide Open Waveguide for “crabbing”</a:t>
                </a:r>
                <a:endParaRPr lang="en-GB" sz="1600" dirty="0">
                  <a:sym typeface="Wingdings" panose="05000000000000000000" pitchFamily="2" charset="2"/>
                </a:endParaRPr>
              </a:p>
            </p:txBody>
          </p:sp>
        </p:grpSp>
      </p:grpSp>
      <p:grpSp>
        <p:nvGrpSpPr>
          <p:cNvPr id="59" name="Group 408"/>
          <p:cNvGrpSpPr/>
          <p:nvPr/>
        </p:nvGrpSpPr>
        <p:grpSpPr>
          <a:xfrm>
            <a:off x="2964765" y="5229919"/>
            <a:ext cx="1288408" cy="1075992"/>
            <a:chOff x="-92" y="379778"/>
            <a:chExt cx="2647343" cy="2057114"/>
          </a:xfrm>
        </p:grpSpPr>
        <p:grpSp>
          <p:nvGrpSpPr>
            <p:cNvPr id="66" name="Group 406"/>
            <p:cNvGrpSpPr/>
            <p:nvPr/>
          </p:nvGrpSpPr>
          <p:grpSpPr>
            <a:xfrm>
              <a:off x="-92" y="386512"/>
              <a:ext cx="1492385" cy="2050380"/>
              <a:chOff x="-91" y="286543"/>
              <a:chExt cx="1492383" cy="2050379"/>
            </a:xfrm>
          </p:grpSpPr>
          <p:pic>
            <p:nvPicPr>
              <p:cNvPr id="68" name="Screen shot 2011-12-07 at 10.36.44 PM.png"/>
              <p:cNvPicPr>
                <a:picLocks noChangeAspect="1"/>
              </p:cNvPicPr>
              <p:nvPr/>
            </p:nvPicPr>
            <p:blipFill>
              <a:blip r:embed="rId6">
                <a:extLst/>
              </a:blip>
              <a:srcRect l="54106" t="22763" r="33842" b="8923"/>
              <a:stretch>
                <a:fillRect/>
              </a:stretch>
            </p:blipFill>
            <p:spPr>
              <a:xfrm>
                <a:off x="621547" y="286543"/>
                <a:ext cx="870745" cy="205037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172" extrusionOk="0">
                    <a:moveTo>
                      <a:pt x="16353" y="0"/>
                    </a:moveTo>
                    <a:cubicBezTo>
                      <a:pt x="14695" y="1"/>
                      <a:pt x="13041" y="132"/>
                      <a:pt x="11745" y="394"/>
                    </a:cubicBezTo>
                    <a:cubicBezTo>
                      <a:pt x="8602" y="1030"/>
                      <a:pt x="6787" y="1819"/>
                      <a:pt x="4942" y="3353"/>
                    </a:cubicBezTo>
                    <a:cubicBezTo>
                      <a:pt x="4184" y="3983"/>
                      <a:pt x="3278" y="4899"/>
                      <a:pt x="3229" y="5094"/>
                    </a:cubicBezTo>
                    <a:cubicBezTo>
                      <a:pt x="3166" y="5346"/>
                      <a:pt x="2406" y="6255"/>
                      <a:pt x="2195" y="6328"/>
                    </a:cubicBezTo>
                    <a:cubicBezTo>
                      <a:pt x="1788" y="6468"/>
                      <a:pt x="1618" y="6256"/>
                      <a:pt x="1496" y="5439"/>
                    </a:cubicBezTo>
                    <a:cubicBezTo>
                      <a:pt x="1432" y="5007"/>
                      <a:pt x="1297" y="4483"/>
                      <a:pt x="1201" y="4275"/>
                    </a:cubicBezTo>
                    <a:cubicBezTo>
                      <a:pt x="1105" y="4066"/>
                      <a:pt x="996" y="3763"/>
                      <a:pt x="955" y="3603"/>
                    </a:cubicBezTo>
                    <a:cubicBezTo>
                      <a:pt x="914" y="3443"/>
                      <a:pt x="714" y="3117"/>
                      <a:pt x="512" y="2877"/>
                    </a:cubicBezTo>
                    <a:cubicBezTo>
                      <a:pt x="310" y="2637"/>
                      <a:pt x="87" y="2342"/>
                      <a:pt x="10" y="2222"/>
                    </a:cubicBezTo>
                    <a:cubicBezTo>
                      <a:pt x="8" y="2219"/>
                      <a:pt x="2" y="2216"/>
                      <a:pt x="0" y="2213"/>
                    </a:cubicBezTo>
                    <a:lnTo>
                      <a:pt x="0" y="13434"/>
                    </a:lnTo>
                    <a:cubicBezTo>
                      <a:pt x="60" y="13498"/>
                      <a:pt x="100" y="13603"/>
                      <a:pt x="118" y="13790"/>
                    </a:cubicBezTo>
                    <a:cubicBezTo>
                      <a:pt x="199" y="14637"/>
                      <a:pt x="537" y="15902"/>
                      <a:pt x="807" y="16397"/>
                    </a:cubicBezTo>
                    <a:cubicBezTo>
                      <a:pt x="958" y="16672"/>
                      <a:pt x="1099" y="16984"/>
                      <a:pt x="1122" y="17089"/>
                    </a:cubicBezTo>
                    <a:cubicBezTo>
                      <a:pt x="1189" y="17393"/>
                      <a:pt x="2231" y="18401"/>
                      <a:pt x="3013" y="18917"/>
                    </a:cubicBezTo>
                    <a:cubicBezTo>
                      <a:pt x="5812" y="20765"/>
                      <a:pt x="11083" y="21600"/>
                      <a:pt x="15890" y="20958"/>
                    </a:cubicBezTo>
                    <a:cubicBezTo>
                      <a:pt x="17673" y="20720"/>
                      <a:pt x="19456" y="20275"/>
                      <a:pt x="20596" y="19782"/>
                    </a:cubicBezTo>
                    <a:cubicBezTo>
                      <a:pt x="20825" y="19683"/>
                      <a:pt x="21229" y="19430"/>
                      <a:pt x="21600" y="19208"/>
                    </a:cubicBezTo>
                    <a:lnTo>
                      <a:pt x="21600" y="533"/>
                    </a:lnTo>
                    <a:cubicBezTo>
                      <a:pt x="21384" y="485"/>
                      <a:pt x="21202" y="439"/>
                      <a:pt x="20960" y="390"/>
                    </a:cubicBezTo>
                    <a:cubicBezTo>
                      <a:pt x="19668" y="129"/>
                      <a:pt x="18010" y="0"/>
                      <a:pt x="16353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  <p:pic>
            <p:nvPicPr>
              <p:cNvPr id="69" name="Screen shot 2011-12-07 at 10.36.44 PM.png"/>
              <p:cNvPicPr>
                <a:picLocks noChangeAspect="1"/>
              </p:cNvPicPr>
              <p:nvPr/>
            </p:nvPicPr>
            <p:blipFill>
              <a:blip r:embed="rId6">
                <a:alphaModFix amt="93454"/>
                <a:extLst/>
              </a:blip>
              <a:srcRect l="1855" t="20567" r="87783" b="36298"/>
              <a:stretch>
                <a:fillRect/>
              </a:stretch>
            </p:blipFill>
            <p:spPr>
              <a:xfrm>
                <a:off x="-91" y="594605"/>
                <a:ext cx="748598" cy="1294626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584" h="21589" extrusionOk="0">
                    <a:moveTo>
                      <a:pt x="13425" y="0"/>
                    </a:moveTo>
                    <a:cubicBezTo>
                      <a:pt x="11836" y="7"/>
                      <a:pt x="11158" y="68"/>
                      <a:pt x="9626" y="364"/>
                    </a:cubicBezTo>
                    <a:cubicBezTo>
                      <a:pt x="8601" y="562"/>
                      <a:pt x="7507" y="828"/>
                      <a:pt x="7189" y="953"/>
                    </a:cubicBezTo>
                    <a:cubicBezTo>
                      <a:pt x="6871" y="1078"/>
                      <a:pt x="6231" y="1330"/>
                      <a:pt x="5758" y="1509"/>
                    </a:cubicBezTo>
                    <a:cubicBezTo>
                      <a:pt x="4712" y="1906"/>
                      <a:pt x="3664" y="2810"/>
                      <a:pt x="3664" y="3316"/>
                    </a:cubicBezTo>
                    <a:cubicBezTo>
                      <a:pt x="3664" y="3637"/>
                      <a:pt x="4269" y="4516"/>
                      <a:pt x="5232" y="5599"/>
                    </a:cubicBezTo>
                    <a:cubicBezTo>
                      <a:pt x="5633" y="6050"/>
                      <a:pt x="5432" y="6155"/>
                      <a:pt x="4191" y="6155"/>
                    </a:cubicBezTo>
                    <a:cubicBezTo>
                      <a:pt x="3409" y="6155"/>
                      <a:pt x="2925" y="6227"/>
                      <a:pt x="2428" y="6420"/>
                    </a:cubicBezTo>
                    <a:cubicBezTo>
                      <a:pt x="991" y="6979"/>
                      <a:pt x="58" y="8199"/>
                      <a:pt x="3" y="9378"/>
                    </a:cubicBezTo>
                    <a:cubicBezTo>
                      <a:pt x="-16" y="9771"/>
                      <a:pt x="65" y="10158"/>
                      <a:pt x="254" y="10517"/>
                    </a:cubicBezTo>
                    <a:cubicBezTo>
                      <a:pt x="605" y="11181"/>
                      <a:pt x="1990" y="12032"/>
                      <a:pt x="2726" y="12032"/>
                    </a:cubicBezTo>
                    <a:cubicBezTo>
                      <a:pt x="3405" y="12032"/>
                      <a:pt x="4172" y="12465"/>
                      <a:pt x="4877" y="13257"/>
                    </a:cubicBezTo>
                    <a:cubicBezTo>
                      <a:pt x="5479" y="13932"/>
                      <a:pt x="6492" y="14436"/>
                      <a:pt x="7727" y="14673"/>
                    </a:cubicBezTo>
                    <a:cubicBezTo>
                      <a:pt x="8888" y="14895"/>
                      <a:pt x="14465" y="15433"/>
                      <a:pt x="15599" y="15434"/>
                    </a:cubicBezTo>
                    <a:cubicBezTo>
                      <a:pt x="17182" y="15435"/>
                      <a:pt x="17293" y="15496"/>
                      <a:pt x="18620" y="17082"/>
                    </a:cubicBezTo>
                    <a:cubicBezTo>
                      <a:pt x="18755" y="17243"/>
                      <a:pt x="19066" y="17850"/>
                      <a:pt x="19318" y="18432"/>
                    </a:cubicBezTo>
                    <a:cubicBezTo>
                      <a:pt x="19570" y="19014"/>
                      <a:pt x="20003" y="19745"/>
                      <a:pt x="20280" y="20060"/>
                    </a:cubicBezTo>
                    <a:cubicBezTo>
                      <a:pt x="20556" y="20375"/>
                      <a:pt x="20823" y="20733"/>
                      <a:pt x="20863" y="20854"/>
                    </a:cubicBezTo>
                    <a:cubicBezTo>
                      <a:pt x="20891" y="20938"/>
                      <a:pt x="21295" y="21308"/>
                      <a:pt x="21584" y="21589"/>
                    </a:cubicBezTo>
                    <a:lnTo>
                      <a:pt x="21584" y="3733"/>
                    </a:lnTo>
                    <a:cubicBezTo>
                      <a:pt x="21109" y="4275"/>
                      <a:pt x="20633" y="4768"/>
                      <a:pt x="20531" y="4805"/>
                    </a:cubicBezTo>
                    <a:cubicBezTo>
                      <a:pt x="20339" y="4873"/>
                      <a:pt x="19402" y="3837"/>
                      <a:pt x="19490" y="3653"/>
                    </a:cubicBezTo>
                    <a:cubicBezTo>
                      <a:pt x="19513" y="3604"/>
                      <a:pt x="19213" y="3203"/>
                      <a:pt x="18826" y="2760"/>
                    </a:cubicBezTo>
                    <a:cubicBezTo>
                      <a:pt x="18439" y="2316"/>
                      <a:pt x="18156" y="1930"/>
                      <a:pt x="18197" y="1906"/>
                    </a:cubicBezTo>
                    <a:cubicBezTo>
                      <a:pt x="18238" y="1882"/>
                      <a:pt x="18037" y="1572"/>
                      <a:pt x="17739" y="1218"/>
                    </a:cubicBezTo>
                    <a:cubicBezTo>
                      <a:pt x="16929" y="255"/>
                      <a:pt x="15970" y="-11"/>
                      <a:pt x="13425" y="0"/>
                    </a:cubicBezTo>
                    <a:close/>
                  </a:path>
                </a:pathLst>
              </a:cu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67" name="Screen shot 2011-12-07 at 10.36.44 PM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78223" t="26400" r="1081" b="2646"/>
            <a:stretch>
              <a:fillRect/>
            </a:stretch>
          </p:blipFill>
          <p:spPr>
            <a:xfrm>
              <a:off x="1212142" y="379778"/>
              <a:ext cx="1435109" cy="204393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04" h="21591" extrusionOk="0">
                  <a:moveTo>
                    <a:pt x="1540" y="0"/>
                  </a:moveTo>
                  <a:cubicBezTo>
                    <a:pt x="1026" y="4"/>
                    <a:pt x="506" y="50"/>
                    <a:pt x="0" y="134"/>
                  </a:cubicBezTo>
                  <a:lnTo>
                    <a:pt x="0" y="21591"/>
                  </a:lnTo>
                  <a:cubicBezTo>
                    <a:pt x="1747" y="21431"/>
                    <a:pt x="3295" y="20760"/>
                    <a:pt x="4300" y="19654"/>
                  </a:cubicBezTo>
                  <a:cubicBezTo>
                    <a:pt x="4490" y="19445"/>
                    <a:pt x="4838" y="18971"/>
                    <a:pt x="5073" y="18602"/>
                  </a:cubicBezTo>
                  <a:cubicBezTo>
                    <a:pt x="5308" y="18233"/>
                    <a:pt x="5612" y="17771"/>
                    <a:pt x="5745" y="17575"/>
                  </a:cubicBezTo>
                  <a:cubicBezTo>
                    <a:pt x="5878" y="17378"/>
                    <a:pt x="5983" y="17193"/>
                    <a:pt x="5983" y="17164"/>
                  </a:cubicBezTo>
                  <a:cubicBezTo>
                    <a:pt x="5982" y="17134"/>
                    <a:pt x="6131" y="16910"/>
                    <a:pt x="6310" y="16665"/>
                  </a:cubicBezTo>
                  <a:cubicBezTo>
                    <a:pt x="6488" y="16420"/>
                    <a:pt x="6642" y="16177"/>
                    <a:pt x="6655" y="16128"/>
                  </a:cubicBezTo>
                  <a:cubicBezTo>
                    <a:pt x="6684" y="16013"/>
                    <a:pt x="7171" y="15604"/>
                    <a:pt x="7434" y="15474"/>
                  </a:cubicBezTo>
                  <a:cubicBezTo>
                    <a:pt x="7827" y="15279"/>
                    <a:pt x="10564" y="15407"/>
                    <a:pt x="11020" y="15642"/>
                  </a:cubicBezTo>
                  <a:cubicBezTo>
                    <a:pt x="11187" y="15728"/>
                    <a:pt x="11191" y="15797"/>
                    <a:pt x="11079" y="16619"/>
                  </a:cubicBezTo>
                  <a:cubicBezTo>
                    <a:pt x="10875" y="18118"/>
                    <a:pt x="10875" y="18113"/>
                    <a:pt x="11162" y="18262"/>
                  </a:cubicBezTo>
                  <a:cubicBezTo>
                    <a:pt x="11328" y="18348"/>
                    <a:pt x="11801" y="18431"/>
                    <a:pt x="12524" y="18501"/>
                  </a:cubicBezTo>
                  <a:cubicBezTo>
                    <a:pt x="13872" y="18633"/>
                    <a:pt x="14554" y="18641"/>
                    <a:pt x="14689" y="18522"/>
                  </a:cubicBezTo>
                  <a:cubicBezTo>
                    <a:pt x="14745" y="18473"/>
                    <a:pt x="14866" y="17964"/>
                    <a:pt x="14963" y="17394"/>
                  </a:cubicBezTo>
                  <a:cubicBezTo>
                    <a:pt x="15139" y="16353"/>
                    <a:pt x="15287" y="16040"/>
                    <a:pt x="15593" y="16040"/>
                  </a:cubicBezTo>
                  <a:cubicBezTo>
                    <a:pt x="15684" y="16040"/>
                    <a:pt x="16053" y="15919"/>
                    <a:pt x="16414" y="15772"/>
                  </a:cubicBezTo>
                  <a:cubicBezTo>
                    <a:pt x="17325" y="15399"/>
                    <a:pt x="17367" y="15380"/>
                    <a:pt x="17728" y="15198"/>
                  </a:cubicBezTo>
                  <a:cubicBezTo>
                    <a:pt x="18226" y="14946"/>
                    <a:pt x="18760" y="14845"/>
                    <a:pt x="19280" y="14904"/>
                  </a:cubicBezTo>
                  <a:cubicBezTo>
                    <a:pt x="19531" y="14933"/>
                    <a:pt x="19945" y="14960"/>
                    <a:pt x="20202" y="14963"/>
                  </a:cubicBezTo>
                  <a:lnTo>
                    <a:pt x="20672" y="14967"/>
                  </a:lnTo>
                  <a:lnTo>
                    <a:pt x="20981" y="14057"/>
                  </a:lnTo>
                  <a:cubicBezTo>
                    <a:pt x="21310" y="13093"/>
                    <a:pt x="21600" y="11061"/>
                    <a:pt x="21475" y="10590"/>
                  </a:cubicBezTo>
                  <a:cubicBezTo>
                    <a:pt x="21413" y="10361"/>
                    <a:pt x="21376" y="10339"/>
                    <a:pt x="20939" y="10297"/>
                  </a:cubicBezTo>
                  <a:cubicBezTo>
                    <a:pt x="20681" y="10272"/>
                    <a:pt x="20284" y="10255"/>
                    <a:pt x="20059" y="10255"/>
                  </a:cubicBezTo>
                  <a:cubicBezTo>
                    <a:pt x="19673" y="10255"/>
                    <a:pt x="19583" y="10206"/>
                    <a:pt x="18376" y="9370"/>
                  </a:cubicBezTo>
                  <a:lnTo>
                    <a:pt x="17098" y="8485"/>
                  </a:lnTo>
                  <a:lnTo>
                    <a:pt x="16200" y="8439"/>
                  </a:lnTo>
                  <a:cubicBezTo>
                    <a:pt x="15705" y="8414"/>
                    <a:pt x="15256" y="8377"/>
                    <a:pt x="15206" y="8355"/>
                  </a:cubicBezTo>
                  <a:cubicBezTo>
                    <a:pt x="15157" y="8334"/>
                    <a:pt x="15146" y="7998"/>
                    <a:pt x="15183" y="7609"/>
                  </a:cubicBezTo>
                  <a:lnTo>
                    <a:pt x="15248" y="6901"/>
                  </a:lnTo>
                  <a:lnTo>
                    <a:pt x="14974" y="6825"/>
                  </a:lnTo>
                  <a:cubicBezTo>
                    <a:pt x="14651" y="6739"/>
                    <a:pt x="14306" y="6732"/>
                    <a:pt x="14136" y="6808"/>
                  </a:cubicBezTo>
                  <a:cubicBezTo>
                    <a:pt x="14069" y="6838"/>
                    <a:pt x="13970" y="7116"/>
                    <a:pt x="13916" y="7425"/>
                  </a:cubicBezTo>
                  <a:cubicBezTo>
                    <a:pt x="13861" y="7733"/>
                    <a:pt x="13752" y="8031"/>
                    <a:pt x="13672" y="8087"/>
                  </a:cubicBezTo>
                  <a:cubicBezTo>
                    <a:pt x="13551" y="8173"/>
                    <a:pt x="13353" y="8178"/>
                    <a:pt x="12423" y="8112"/>
                  </a:cubicBezTo>
                  <a:cubicBezTo>
                    <a:pt x="9603" y="7911"/>
                    <a:pt x="9160" y="7828"/>
                    <a:pt x="8748" y="7416"/>
                  </a:cubicBezTo>
                  <a:cubicBezTo>
                    <a:pt x="8450" y="7119"/>
                    <a:pt x="8148" y="6143"/>
                    <a:pt x="7820" y="4431"/>
                  </a:cubicBezTo>
                  <a:cubicBezTo>
                    <a:pt x="7467" y="2589"/>
                    <a:pt x="6354" y="1236"/>
                    <a:pt x="4615" y="528"/>
                  </a:cubicBezTo>
                  <a:cubicBezTo>
                    <a:pt x="3723" y="165"/>
                    <a:pt x="2644" y="-9"/>
                    <a:pt x="1540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60" name="Group 425"/>
          <p:cNvGrpSpPr/>
          <p:nvPr/>
        </p:nvGrpSpPr>
        <p:grpSpPr>
          <a:xfrm>
            <a:off x="5947047" y="5106518"/>
            <a:ext cx="1009139" cy="633115"/>
            <a:chOff x="-46" y="152796"/>
            <a:chExt cx="2058748" cy="1196940"/>
          </a:xfrm>
        </p:grpSpPr>
        <p:pic>
          <p:nvPicPr>
            <p:cNvPr id="64" name="Screen shot 2011-12-07 at 10.36.44 PM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54106" t="22759" r="1085" b="2488"/>
            <a:stretch>
              <a:fillRect/>
            </a:stretch>
          </p:blipFill>
          <p:spPr>
            <a:xfrm>
              <a:off x="331580" y="152796"/>
              <a:ext cx="1727122" cy="11969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349" extrusionOk="0">
                  <a:moveTo>
                    <a:pt x="4389" y="0"/>
                  </a:moveTo>
                  <a:cubicBezTo>
                    <a:pt x="3944" y="1"/>
                    <a:pt x="3498" y="120"/>
                    <a:pt x="3150" y="361"/>
                  </a:cubicBezTo>
                  <a:cubicBezTo>
                    <a:pt x="2307" y="947"/>
                    <a:pt x="1823" y="1674"/>
                    <a:pt x="1327" y="3087"/>
                  </a:cubicBezTo>
                  <a:cubicBezTo>
                    <a:pt x="1124" y="3668"/>
                    <a:pt x="880" y="4514"/>
                    <a:pt x="867" y="4694"/>
                  </a:cubicBezTo>
                  <a:cubicBezTo>
                    <a:pt x="850" y="4925"/>
                    <a:pt x="646" y="5766"/>
                    <a:pt x="589" y="5833"/>
                  </a:cubicBezTo>
                  <a:cubicBezTo>
                    <a:pt x="480" y="5963"/>
                    <a:pt x="434" y="5766"/>
                    <a:pt x="401" y="5012"/>
                  </a:cubicBezTo>
                  <a:cubicBezTo>
                    <a:pt x="384" y="4614"/>
                    <a:pt x="348" y="4128"/>
                    <a:pt x="322" y="3936"/>
                  </a:cubicBezTo>
                  <a:cubicBezTo>
                    <a:pt x="296" y="3744"/>
                    <a:pt x="269" y="3468"/>
                    <a:pt x="258" y="3320"/>
                  </a:cubicBezTo>
                  <a:cubicBezTo>
                    <a:pt x="247" y="3173"/>
                    <a:pt x="193" y="2876"/>
                    <a:pt x="139" y="2655"/>
                  </a:cubicBezTo>
                  <a:cubicBezTo>
                    <a:pt x="84" y="2434"/>
                    <a:pt x="21" y="2157"/>
                    <a:pt x="0" y="2046"/>
                  </a:cubicBezTo>
                  <a:lnTo>
                    <a:pt x="0" y="12544"/>
                  </a:lnTo>
                  <a:cubicBezTo>
                    <a:pt x="9" y="12607"/>
                    <a:pt x="31" y="12584"/>
                    <a:pt x="35" y="12707"/>
                  </a:cubicBezTo>
                  <a:cubicBezTo>
                    <a:pt x="56" y="13487"/>
                    <a:pt x="145" y="14658"/>
                    <a:pt x="218" y="15114"/>
                  </a:cubicBezTo>
                  <a:cubicBezTo>
                    <a:pt x="258" y="15368"/>
                    <a:pt x="296" y="15654"/>
                    <a:pt x="302" y="15751"/>
                  </a:cubicBezTo>
                  <a:cubicBezTo>
                    <a:pt x="320" y="16031"/>
                    <a:pt x="598" y="16961"/>
                    <a:pt x="807" y="17436"/>
                  </a:cubicBezTo>
                  <a:cubicBezTo>
                    <a:pt x="1559" y="19139"/>
                    <a:pt x="2975" y="19910"/>
                    <a:pt x="4265" y="19319"/>
                  </a:cubicBezTo>
                  <a:cubicBezTo>
                    <a:pt x="4743" y="19099"/>
                    <a:pt x="5222" y="18683"/>
                    <a:pt x="5528" y="18229"/>
                  </a:cubicBezTo>
                  <a:cubicBezTo>
                    <a:pt x="5713" y="17954"/>
                    <a:pt x="6197" y="16882"/>
                    <a:pt x="6197" y="16749"/>
                  </a:cubicBezTo>
                  <a:cubicBezTo>
                    <a:pt x="6197" y="16716"/>
                    <a:pt x="6243" y="16547"/>
                    <a:pt x="6296" y="16374"/>
                  </a:cubicBezTo>
                  <a:cubicBezTo>
                    <a:pt x="6456" y="15850"/>
                    <a:pt x="6708" y="14850"/>
                    <a:pt x="6751" y="14555"/>
                  </a:cubicBezTo>
                  <a:cubicBezTo>
                    <a:pt x="6788" y="14306"/>
                    <a:pt x="7084" y="13887"/>
                    <a:pt x="7262" y="13840"/>
                  </a:cubicBezTo>
                  <a:cubicBezTo>
                    <a:pt x="7572" y="13757"/>
                    <a:pt x="7810" y="13983"/>
                    <a:pt x="7970" y="14505"/>
                  </a:cubicBezTo>
                  <a:cubicBezTo>
                    <a:pt x="8001" y="14607"/>
                    <a:pt x="8072" y="15399"/>
                    <a:pt x="8128" y="16275"/>
                  </a:cubicBezTo>
                  <a:cubicBezTo>
                    <a:pt x="8225" y="17784"/>
                    <a:pt x="8239" y="17900"/>
                    <a:pt x="8406" y="18512"/>
                  </a:cubicBezTo>
                  <a:cubicBezTo>
                    <a:pt x="8806" y="19981"/>
                    <a:pt x="9613" y="20976"/>
                    <a:pt x="10640" y="21265"/>
                  </a:cubicBezTo>
                  <a:cubicBezTo>
                    <a:pt x="11826" y="21600"/>
                    <a:pt x="12948" y="20925"/>
                    <a:pt x="13592" y="19489"/>
                  </a:cubicBezTo>
                  <a:cubicBezTo>
                    <a:pt x="13680" y="19292"/>
                    <a:pt x="13845" y="18844"/>
                    <a:pt x="13953" y="18498"/>
                  </a:cubicBezTo>
                  <a:cubicBezTo>
                    <a:pt x="14062" y="18151"/>
                    <a:pt x="14199" y="17719"/>
                    <a:pt x="14261" y="17535"/>
                  </a:cubicBezTo>
                  <a:cubicBezTo>
                    <a:pt x="14322" y="17351"/>
                    <a:pt x="14375" y="17181"/>
                    <a:pt x="14374" y="17153"/>
                  </a:cubicBezTo>
                  <a:cubicBezTo>
                    <a:pt x="14374" y="17125"/>
                    <a:pt x="14440" y="16909"/>
                    <a:pt x="14523" y="16678"/>
                  </a:cubicBezTo>
                  <a:cubicBezTo>
                    <a:pt x="14606" y="16448"/>
                    <a:pt x="14676" y="16222"/>
                    <a:pt x="14682" y="16176"/>
                  </a:cubicBezTo>
                  <a:cubicBezTo>
                    <a:pt x="14695" y="16068"/>
                    <a:pt x="14922" y="15689"/>
                    <a:pt x="15043" y="15567"/>
                  </a:cubicBezTo>
                  <a:cubicBezTo>
                    <a:pt x="15225" y="15384"/>
                    <a:pt x="16492" y="15503"/>
                    <a:pt x="16703" y="15723"/>
                  </a:cubicBezTo>
                  <a:cubicBezTo>
                    <a:pt x="16780" y="15804"/>
                    <a:pt x="16784" y="15865"/>
                    <a:pt x="16732" y="16636"/>
                  </a:cubicBezTo>
                  <a:cubicBezTo>
                    <a:pt x="16638" y="18043"/>
                    <a:pt x="16634" y="18039"/>
                    <a:pt x="16767" y="18179"/>
                  </a:cubicBezTo>
                  <a:cubicBezTo>
                    <a:pt x="16844" y="18260"/>
                    <a:pt x="17066" y="18339"/>
                    <a:pt x="17401" y="18406"/>
                  </a:cubicBezTo>
                  <a:cubicBezTo>
                    <a:pt x="18025" y="18529"/>
                    <a:pt x="18339" y="18538"/>
                    <a:pt x="18402" y="18427"/>
                  </a:cubicBezTo>
                  <a:cubicBezTo>
                    <a:pt x="18427" y="18381"/>
                    <a:pt x="18486" y="17900"/>
                    <a:pt x="18530" y="17365"/>
                  </a:cubicBezTo>
                  <a:cubicBezTo>
                    <a:pt x="18612" y="16387"/>
                    <a:pt x="18681" y="16091"/>
                    <a:pt x="18823" y="16091"/>
                  </a:cubicBezTo>
                  <a:cubicBezTo>
                    <a:pt x="18865" y="16091"/>
                    <a:pt x="19032" y="15981"/>
                    <a:pt x="19199" y="15843"/>
                  </a:cubicBezTo>
                  <a:cubicBezTo>
                    <a:pt x="19621" y="15493"/>
                    <a:pt x="19641" y="15476"/>
                    <a:pt x="19808" y="15305"/>
                  </a:cubicBezTo>
                  <a:cubicBezTo>
                    <a:pt x="20039" y="15069"/>
                    <a:pt x="20286" y="14973"/>
                    <a:pt x="20526" y="15029"/>
                  </a:cubicBezTo>
                  <a:cubicBezTo>
                    <a:pt x="20643" y="15056"/>
                    <a:pt x="20839" y="15083"/>
                    <a:pt x="20957" y="15086"/>
                  </a:cubicBezTo>
                  <a:lnTo>
                    <a:pt x="21170" y="15086"/>
                  </a:lnTo>
                  <a:lnTo>
                    <a:pt x="21314" y="14236"/>
                  </a:lnTo>
                  <a:cubicBezTo>
                    <a:pt x="21466" y="13331"/>
                    <a:pt x="21600" y="11422"/>
                    <a:pt x="21542" y="10980"/>
                  </a:cubicBezTo>
                  <a:cubicBezTo>
                    <a:pt x="21514" y="10765"/>
                    <a:pt x="21496" y="10743"/>
                    <a:pt x="21294" y="10704"/>
                  </a:cubicBezTo>
                  <a:cubicBezTo>
                    <a:pt x="21175" y="10680"/>
                    <a:pt x="20992" y="10661"/>
                    <a:pt x="20888" y="10661"/>
                  </a:cubicBezTo>
                  <a:cubicBezTo>
                    <a:pt x="20709" y="10661"/>
                    <a:pt x="20669" y="10617"/>
                    <a:pt x="20110" y="9833"/>
                  </a:cubicBezTo>
                  <a:lnTo>
                    <a:pt x="19516" y="9005"/>
                  </a:lnTo>
                  <a:lnTo>
                    <a:pt x="19100" y="8962"/>
                  </a:lnTo>
                  <a:cubicBezTo>
                    <a:pt x="18871" y="8939"/>
                    <a:pt x="18667" y="8905"/>
                    <a:pt x="18644" y="8884"/>
                  </a:cubicBezTo>
                  <a:cubicBezTo>
                    <a:pt x="18621" y="8864"/>
                    <a:pt x="18618" y="8549"/>
                    <a:pt x="18634" y="8184"/>
                  </a:cubicBezTo>
                  <a:lnTo>
                    <a:pt x="18664" y="7518"/>
                  </a:lnTo>
                  <a:lnTo>
                    <a:pt x="18535" y="7447"/>
                  </a:lnTo>
                  <a:cubicBezTo>
                    <a:pt x="18386" y="7366"/>
                    <a:pt x="18223" y="7362"/>
                    <a:pt x="18144" y="7433"/>
                  </a:cubicBezTo>
                  <a:cubicBezTo>
                    <a:pt x="18113" y="7461"/>
                    <a:pt x="18070" y="7717"/>
                    <a:pt x="18045" y="8007"/>
                  </a:cubicBezTo>
                  <a:cubicBezTo>
                    <a:pt x="18020" y="8297"/>
                    <a:pt x="17968" y="8577"/>
                    <a:pt x="17931" y="8630"/>
                  </a:cubicBezTo>
                  <a:cubicBezTo>
                    <a:pt x="17875" y="8710"/>
                    <a:pt x="17782" y="8713"/>
                    <a:pt x="17351" y="8651"/>
                  </a:cubicBezTo>
                  <a:cubicBezTo>
                    <a:pt x="16046" y="8462"/>
                    <a:pt x="15843" y="8386"/>
                    <a:pt x="15652" y="8000"/>
                  </a:cubicBezTo>
                  <a:cubicBezTo>
                    <a:pt x="15515" y="7721"/>
                    <a:pt x="15373" y="6803"/>
                    <a:pt x="15222" y="5196"/>
                  </a:cubicBezTo>
                  <a:cubicBezTo>
                    <a:pt x="15058" y="3468"/>
                    <a:pt x="14546" y="2201"/>
                    <a:pt x="13740" y="1537"/>
                  </a:cubicBezTo>
                  <a:cubicBezTo>
                    <a:pt x="12915" y="855"/>
                    <a:pt x="11732" y="877"/>
                    <a:pt x="10828" y="1586"/>
                  </a:cubicBezTo>
                  <a:cubicBezTo>
                    <a:pt x="10194" y="2083"/>
                    <a:pt x="9610" y="3085"/>
                    <a:pt x="9347" y="4127"/>
                  </a:cubicBezTo>
                  <a:cubicBezTo>
                    <a:pt x="9300" y="4312"/>
                    <a:pt x="9213" y="4659"/>
                    <a:pt x="9154" y="4899"/>
                  </a:cubicBezTo>
                  <a:cubicBezTo>
                    <a:pt x="9094" y="5139"/>
                    <a:pt x="8989" y="5555"/>
                    <a:pt x="8916" y="5826"/>
                  </a:cubicBezTo>
                  <a:cubicBezTo>
                    <a:pt x="8843" y="6098"/>
                    <a:pt x="8782" y="6361"/>
                    <a:pt x="8782" y="6407"/>
                  </a:cubicBezTo>
                  <a:cubicBezTo>
                    <a:pt x="8782" y="6519"/>
                    <a:pt x="8399" y="7012"/>
                    <a:pt x="8267" y="7072"/>
                  </a:cubicBezTo>
                  <a:cubicBezTo>
                    <a:pt x="8001" y="7193"/>
                    <a:pt x="7689" y="6921"/>
                    <a:pt x="7574" y="6471"/>
                  </a:cubicBezTo>
                  <a:cubicBezTo>
                    <a:pt x="7545" y="6360"/>
                    <a:pt x="7497" y="5908"/>
                    <a:pt x="7470" y="5465"/>
                  </a:cubicBezTo>
                  <a:cubicBezTo>
                    <a:pt x="7333" y="3265"/>
                    <a:pt x="7247" y="2756"/>
                    <a:pt x="6841" y="1848"/>
                  </a:cubicBezTo>
                  <a:cubicBezTo>
                    <a:pt x="6521" y="1134"/>
                    <a:pt x="6235" y="784"/>
                    <a:pt x="5627" y="361"/>
                  </a:cubicBezTo>
                  <a:cubicBezTo>
                    <a:pt x="5280" y="121"/>
                    <a:pt x="4833" y="0"/>
                    <a:pt x="4389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65" name="Screen shot 2011-12-07 at 10.36.44 PM.png"/>
            <p:cNvPicPr>
              <a:picLocks noChangeAspect="1"/>
            </p:cNvPicPr>
            <p:nvPr/>
          </p:nvPicPr>
          <p:blipFill>
            <a:blip r:embed="rId6">
              <a:alphaModFix amt="93454"/>
              <a:extLst/>
            </a:blip>
            <a:srcRect l="1855" t="20577" r="87785" b="36467"/>
            <a:stretch>
              <a:fillRect/>
            </a:stretch>
          </p:blipFill>
          <p:spPr>
            <a:xfrm>
              <a:off x="-46" y="317361"/>
              <a:ext cx="399303" cy="68779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89" extrusionOk="0">
                  <a:moveTo>
                    <a:pt x="13432" y="0"/>
                  </a:moveTo>
                  <a:cubicBezTo>
                    <a:pt x="11843" y="7"/>
                    <a:pt x="11167" y="65"/>
                    <a:pt x="9635" y="361"/>
                  </a:cubicBezTo>
                  <a:cubicBezTo>
                    <a:pt x="8610" y="560"/>
                    <a:pt x="7507" y="833"/>
                    <a:pt x="7189" y="959"/>
                  </a:cubicBezTo>
                  <a:cubicBezTo>
                    <a:pt x="6871" y="1085"/>
                    <a:pt x="6224" y="1328"/>
                    <a:pt x="5752" y="1507"/>
                  </a:cubicBezTo>
                  <a:cubicBezTo>
                    <a:pt x="4706" y="1906"/>
                    <a:pt x="3671" y="2818"/>
                    <a:pt x="3671" y="3326"/>
                  </a:cubicBezTo>
                  <a:cubicBezTo>
                    <a:pt x="3671" y="3649"/>
                    <a:pt x="4273" y="4531"/>
                    <a:pt x="5237" y="5618"/>
                  </a:cubicBezTo>
                  <a:cubicBezTo>
                    <a:pt x="5638" y="6071"/>
                    <a:pt x="5427" y="6179"/>
                    <a:pt x="4186" y="6179"/>
                  </a:cubicBezTo>
                  <a:cubicBezTo>
                    <a:pt x="3404" y="6179"/>
                    <a:pt x="2923" y="6247"/>
                    <a:pt x="2427" y="6441"/>
                  </a:cubicBezTo>
                  <a:cubicBezTo>
                    <a:pt x="989" y="7002"/>
                    <a:pt x="58" y="8221"/>
                    <a:pt x="3" y="9405"/>
                  </a:cubicBezTo>
                  <a:cubicBezTo>
                    <a:pt x="-16" y="9800"/>
                    <a:pt x="70" y="10191"/>
                    <a:pt x="260" y="10552"/>
                  </a:cubicBezTo>
                  <a:cubicBezTo>
                    <a:pt x="611" y="11218"/>
                    <a:pt x="1991" y="12071"/>
                    <a:pt x="2727" y="12071"/>
                  </a:cubicBezTo>
                  <a:cubicBezTo>
                    <a:pt x="3406" y="12071"/>
                    <a:pt x="4167" y="12510"/>
                    <a:pt x="4872" y="13305"/>
                  </a:cubicBezTo>
                  <a:cubicBezTo>
                    <a:pt x="5474" y="13983"/>
                    <a:pt x="6490" y="14487"/>
                    <a:pt x="7726" y="14725"/>
                  </a:cubicBezTo>
                  <a:cubicBezTo>
                    <a:pt x="8887" y="14948"/>
                    <a:pt x="14464" y="15497"/>
                    <a:pt x="15599" y="15497"/>
                  </a:cubicBezTo>
                  <a:cubicBezTo>
                    <a:pt x="17181" y="15498"/>
                    <a:pt x="17296" y="15549"/>
                    <a:pt x="18624" y="17142"/>
                  </a:cubicBezTo>
                  <a:cubicBezTo>
                    <a:pt x="18759" y="17304"/>
                    <a:pt x="19079" y="17916"/>
                    <a:pt x="19331" y="18500"/>
                  </a:cubicBezTo>
                  <a:cubicBezTo>
                    <a:pt x="19584" y="19084"/>
                    <a:pt x="19999" y="19827"/>
                    <a:pt x="20275" y="20144"/>
                  </a:cubicBezTo>
                  <a:cubicBezTo>
                    <a:pt x="20551" y="20461"/>
                    <a:pt x="20814" y="20819"/>
                    <a:pt x="20855" y="20941"/>
                  </a:cubicBezTo>
                  <a:cubicBezTo>
                    <a:pt x="20876" y="21007"/>
                    <a:pt x="21394" y="21395"/>
                    <a:pt x="21584" y="21589"/>
                  </a:cubicBezTo>
                  <a:lnTo>
                    <a:pt x="21584" y="3750"/>
                  </a:lnTo>
                  <a:cubicBezTo>
                    <a:pt x="21112" y="4290"/>
                    <a:pt x="20634" y="4785"/>
                    <a:pt x="20533" y="4821"/>
                  </a:cubicBezTo>
                  <a:cubicBezTo>
                    <a:pt x="20341" y="4890"/>
                    <a:pt x="19415" y="3847"/>
                    <a:pt x="19503" y="3663"/>
                  </a:cubicBezTo>
                  <a:cubicBezTo>
                    <a:pt x="19527" y="3613"/>
                    <a:pt x="19225" y="3211"/>
                    <a:pt x="18838" y="2766"/>
                  </a:cubicBezTo>
                  <a:cubicBezTo>
                    <a:pt x="18451" y="2320"/>
                    <a:pt x="18153" y="1930"/>
                    <a:pt x="18194" y="1906"/>
                  </a:cubicBezTo>
                  <a:cubicBezTo>
                    <a:pt x="18236" y="1882"/>
                    <a:pt x="18042" y="1577"/>
                    <a:pt x="17744" y="1221"/>
                  </a:cubicBezTo>
                  <a:cubicBezTo>
                    <a:pt x="16934" y="254"/>
                    <a:pt x="15977" y="-11"/>
                    <a:pt x="13432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61" name="Group 432"/>
          <p:cNvGrpSpPr/>
          <p:nvPr/>
        </p:nvGrpSpPr>
        <p:grpSpPr>
          <a:xfrm>
            <a:off x="4290491" y="5097583"/>
            <a:ext cx="1745308" cy="1232000"/>
            <a:chOff x="-91" y="286543"/>
            <a:chExt cx="3859422" cy="2243251"/>
          </a:xfrm>
        </p:grpSpPr>
        <p:pic>
          <p:nvPicPr>
            <p:cNvPr id="62" name="Screen shot 2011-12-07 at 10.36.44 PM.png"/>
            <p:cNvPicPr>
              <a:picLocks noChangeAspect="1"/>
            </p:cNvPicPr>
            <p:nvPr/>
          </p:nvPicPr>
          <p:blipFill>
            <a:blip r:embed="rId6">
              <a:extLst/>
            </a:blip>
            <a:srcRect l="54106" t="22763" r="1081" b="2497"/>
            <a:stretch>
              <a:fillRect/>
            </a:stretch>
          </p:blipFill>
          <p:spPr>
            <a:xfrm>
              <a:off x="621547" y="286543"/>
              <a:ext cx="3237784" cy="2243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6" h="21349" extrusionOk="0">
                  <a:moveTo>
                    <a:pt x="4389" y="0"/>
                  </a:moveTo>
                  <a:cubicBezTo>
                    <a:pt x="3944" y="1"/>
                    <a:pt x="3500" y="122"/>
                    <a:pt x="3152" y="363"/>
                  </a:cubicBezTo>
                  <a:cubicBezTo>
                    <a:pt x="2309" y="949"/>
                    <a:pt x="1822" y="1677"/>
                    <a:pt x="1326" y="3090"/>
                  </a:cubicBezTo>
                  <a:cubicBezTo>
                    <a:pt x="1123" y="3671"/>
                    <a:pt x="880" y="4515"/>
                    <a:pt x="867" y="4695"/>
                  </a:cubicBezTo>
                  <a:cubicBezTo>
                    <a:pt x="850" y="4927"/>
                    <a:pt x="646" y="5765"/>
                    <a:pt x="589" y="5832"/>
                  </a:cubicBezTo>
                  <a:cubicBezTo>
                    <a:pt x="480" y="5962"/>
                    <a:pt x="434" y="5766"/>
                    <a:pt x="402" y="5013"/>
                  </a:cubicBezTo>
                  <a:cubicBezTo>
                    <a:pt x="384" y="4615"/>
                    <a:pt x="348" y="4132"/>
                    <a:pt x="322" y="3940"/>
                  </a:cubicBezTo>
                  <a:cubicBezTo>
                    <a:pt x="297" y="3748"/>
                    <a:pt x="267" y="3468"/>
                    <a:pt x="256" y="3321"/>
                  </a:cubicBezTo>
                  <a:cubicBezTo>
                    <a:pt x="245" y="3173"/>
                    <a:pt x="192" y="2873"/>
                    <a:pt x="137" y="2652"/>
                  </a:cubicBezTo>
                  <a:cubicBezTo>
                    <a:pt x="83" y="2431"/>
                    <a:pt x="23" y="2158"/>
                    <a:pt x="3" y="2048"/>
                  </a:cubicBezTo>
                  <a:cubicBezTo>
                    <a:pt x="2" y="2045"/>
                    <a:pt x="0" y="2042"/>
                    <a:pt x="0" y="2040"/>
                  </a:cubicBezTo>
                  <a:lnTo>
                    <a:pt x="0" y="12382"/>
                  </a:lnTo>
                  <a:cubicBezTo>
                    <a:pt x="16" y="12441"/>
                    <a:pt x="27" y="12537"/>
                    <a:pt x="32" y="12710"/>
                  </a:cubicBezTo>
                  <a:cubicBezTo>
                    <a:pt x="54" y="13491"/>
                    <a:pt x="144" y="14656"/>
                    <a:pt x="217" y="15113"/>
                  </a:cubicBezTo>
                  <a:cubicBezTo>
                    <a:pt x="257" y="15366"/>
                    <a:pt x="295" y="15654"/>
                    <a:pt x="301" y="15751"/>
                  </a:cubicBezTo>
                  <a:cubicBezTo>
                    <a:pt x="319" y="16031"/>
                    <a:pt x="599" y="16960"/>
                    <a:pt x="809" y="17435"/>
                  </a:cubicBezTo>
                  <a:cubicBezTo>
                    <a:pt x="1560" y="19139"/>
                    <a:pt x="2975" y="19908"/>
                    <a:pt x="4265" y="19316"/>
                  </a:cubicBezTo>
                  <a:cubicBezTo>
                    <a:pt x="4743" y="19097"/>
                    <a:pt x="5222" y="18687"/>
                    <a:pt x="5527" y="18232"/>
                  </a:cubicBezTo>
                  <a:cubicBezTo>
                    <a:pt x="5712" y="17958"/>
                    <a:pt x="6199" y="16885"/>
                    <a:pt x="6199" y="16752"/>
                  </a:cubicBezTo>
                  <a:cubicBezTo>
                    <a:pt x="6199" y="16719"/>
                    <a:pt x="6241" y="16551"/>
                    <a:pt x="6294" y="16378"/>
                  </a:cubicBezTo>
                  <a:cubicBezTo>
                    <a:pt x="6454" y="15854"/>
                    <a:pt x="6705" y="14849"/>
                    <a:pt x="6748" y="14554"/>
                  </a:cubicBezTo>
                  <a:cubicBezTo>
                    <a:pt x="6785" y="14305"/>
                    <a:pt x="7084" y="13891"/>
                    <a:pt x="7261" y="13843"/>
                  </a:cubicBezTo>
                  <a:cubicBezTo>
                    <a:pt x="7571" y="13760"/>
                    <a:pt x="7809" y="13982"/>
                    <a:pt x="7969" y="14504"/>
                  </a:cubicBezTo>
                  <a:cubicBezTo>
                    <a:pt x="8000" y="14606"/>
                    <a:pt x="8071" y="15404"/>
                    <a:pt x="8127" y="16280"/>
                  </a:cubicBezTo>
                  <a:cubicBezTo>
                    <a:pt x="8224" y="17789"/>
                    <a:pt x="8241" y="17904"/>
                    <a:pt x="8408" y="18516"/>
                  </a:cubicBezTo>
                  <a:cubicBezTo>
                    <a:pt x="8808" y="19985"/>
                    <a:pt x="9611" y="20976"/>
                    <a:pt x="10638" y="21265"/>
                  </a:cubicBezTo>
                  <a:cubicBezTo>
                    <a:pt x="11823" y="21600"/>
                    <a:pt x="12948" y="20923"/>
                    <a:pt x="13592" y="19486"/>
                  </a:cubicBezTo>
                  <a:cubicBezTo>
                    <a:pt x="13679" y="19290"/>
                    <a:pt x="13842" y="18847"/>
                    <a:pt x="13951" y="18501"/>
                  </a:cubicBezTo>
                  <a:cubicBezTo>
                    <a:pt x="14060" y="18154"/>
                    <a:pt x="14199" y="17722"/>
                    <a:pt x="14260" y="17537"/>
                  </a:cubicBezTo>
                  <a:cubicBezTo>
                    <a:pt x="14321" y="17353"/>
                    <a:pt x="14371" y="17180"/>
                    <a:pt x="14371" y="17152"/>
                  </a:cubicBezTo>
                  <a:cubicBezTo>
                    <a:pt x="14371" y="17124"/>
                    <a:pt x="14439" y="16910"/>
                    <a:pt x="14522" y="16680"/>
                  </a:cubicBezTo>
                  <a:cubicBezTo>
                    <a:pt x="14604" y="16450"/>
                    <a:pt x="14677" y="16224"/>
                    <a:pt x="14683" y="16178"/>
                  </a:cubicBezTo>
                  <a:cubicBezTo>
                    <a:pt x="14696" y="16070"/>
                    <a:pt x="14920" y="15688"/>
                    <a:pt x="15042" y="15566"/>
                  </a:cubicBezTo>
                  <a:cubicBezTo>
                    <a:pt x="15224" y="15383"/>
                    <a:pt x="16490" y="15504"/>
                    <a:pt x="16701" y="15724"/>
                  </a:cubicBezTo>
                  <a:cubicBezTo>
                    <a:pt x="16779" y="15805"/>
                    <a:pt x="16782" y="15867"/>
                    <a:pt x="16730" y="16638"/>
                  </a:cubicBezTo>
                  <a:cubicBezTo>
                    <a:pt x="16636" y="18046"/>
                    <a:pt x="16635" y="18043"/>
                    <a:pt x="16767" y="18183"/>
                  </a:cubicBezTo>
                  <a:cubicBezTo>
                    <a:pt x="16844" y="18264"/>
                    <a:pt x="17064" y="18340"/>
                    <a:pt x="17399" y="18406"/>
                  </a:cubicBezTo>
                  <a:cubicBezTo>
                    <a:pt x="18023" y="18530"/>
                    <a:pt x="18338" y="18536"/>
                    <a:pt x="18400" y="18425"/>
                  </a:cubicBezTo>
                  <a:cubicBezTo>
                    <a:pt x="18426" y="18379"/>
                    <a:pt x="18482" y="17902"/>
                    <a:pt x="18527" y="17367"/>
                  </a:cubicBezTo>
                  <a:cubicBezTo>
                    <a:pt x="18609" y="16390"/>
                    <a:pt x="18679" y="16095"/>
                    <a:pt x="18820" y="16095"/>
                  </a:cubicBezTo>
                  <a:cubicBezTo>
                    <a:pt x="18863" y="16095"/>
                    <a:pt x="19032" y="15984"/>
                    <a:pt x="19198" y="15845"/>
                  </a:cubicBezTo>
                  <a:cubicBezTo>
                    <a:pt x="19620" y="15495"/>
                    <a:pt x="19639" y="15476"/>
                    <a:pt x="19806" y="15305"/>
                  </a:cubicBezTo>
                  <a:cubicBezTo>
                    <a:pt x="20037" y="15069"/>
                    <a:pt x="20284" y="14974"/>
                    <a:pt x="20525" y="15029"/>
                  </a:cubicBezTo>
                  <a:cubicBezTo>
                    <a:pt x="20641" y="15056"/>
                    <a:pt x="20834" y="15083"/>
                    <a:pt x="20953" y="15086"/>
                  </a:cubicBezTo>
                  <a:lnTo>
                    <a:pt x="21169" y="15090"/>
                  </a:lnTo>
                  <a:lnTo>
                    <a:pt x="21312" y="14236"/>
                  </a:lnTo>
                  <a:cubicBezTo>
                    <a:pt x="21464" y="13331"/>
                    <a:pt x="21600" y="11422"/>
                    <a:pt x="21542" y="10980"/>
                  </a:cubicBezTo>
                  <a:cubicBezTo>
                    <a:pt x="21514" y="10765"/>
                    <a:pt x="21496" y="10744"/>
                    <a:pt x="21294" y="10705"/>
                  </a:cubicBezTo>
                  <a:cubicBezTo>
                    <a:pt x="21174" y="10681"/>
                    <a:pt x="20991" y="10663"/>
                    <a:pt x="20887" y="10663"/>
                  </a:cubicBezTo>
                  <a:cubicBezTo>
                    <a:pt x="20708" y="10663"/>
                    <a:pt x="20666" y="10620"/>
                    <a:pt x="20107" y="9836"/>
                  </a:cubicBezTo>
                  <a:lnTo>
                    <a:pt x="19515" y="9005"/>
                  </a:lnTo>
                  <a:lnTo>
                    <a:pt x="19098" y="8960"/>
                  </a:lnTo>
                  <a:cubicBezTo>
                    <a:pt x="18869" y="8936"/>
                    <a:pt x="18664" y="8900"/>
                    <a:pt x="18641" y="8880"/>
                  </a:cubicBezTo>
                  <a:cubicBezTo>
                    <a:pt x="18618" y="8860"/>
                    <a:pt x="18613" y="8547"/>
                    <a:pt x="18630" y="8182"/>
                  </a:cubicBezTo>
                  <a:lnTo>
                    <a:pt x="18662" y="7517"/>
                  </a:lnTo>
                  <a:lnTo>
                    <a:pt x="18532" y="7449"/>
                  </a:lnTo>
                  <a:cubicBezTo>
                    <a:pt x="18383" y="7368"/>
                    <a:pt x="18223" y="7358"/>
                    <a:pt x="18144" y="7430"/>
                  </a:cubicBezTo>
                  <a:cubicBezTo>
                    <a:pt x="18113" y="7458"/>
                    <a:pt x="18069" y="7718"/>
                    <a:pt x="18044" y="8008"/>
                  </a:cubicBezTo>
                  <a:cubicBezTo>
                    <a:pt x="18018" y="8298"/>
                    <a:pt x="17967" y="8579"/>
                    <a:pt x="17930" y="8631"/>
                  </a:cubicBezTo>
                  <a:cubicBezTo>
                    <a:pt x="17874" y="8711"/>
                    <a:pt x="17782" y="8716"/>
                    <a:pt x="17351" y="8654"/>
                  </a:cubicBezTo>
                  <a:cubicBezTo>
                    <a:pt x="16046" y="8465"/>
                    <a:pt x="15840" y="8387"/>
                    <a:pt x="15650" y="8000"/>
                  </a:cubicBezTo>
                  <a:cubicBezTo>
                    <a:pt x="15512" y="7721"/>
                    <a:pt x="15371" y="6804"/>
                    <a:pt x="15219" y="5198"/>
                  </a:cubicBezTo>
                  <a:cubicBezTo>
                    <a:pt x="15056" y="3469"/>
                    <a:pt x="14542" y="2198"/>
                    <a:pt x="13737" y="1534"/>
                  </a:cubicBezTo>
                  <a:cubicBezTo>
                    <a:pt x="12911" y="853"/>
                    <a:pt x="11732" y="874"/>
                    <a:pt x="10828" y="1583"/>
                  </a:cubicBezTo>
                  <a:cubicBezTo>
                    <a:pt x="10194" y="2080"/>
                    <a:pt x="9611" y="3083"/>
                    <a:pt x="9348" y="4125"/>
                  </a:cubicBezTo>
                  <a:cubicBezTo>
                    <a:pt x="9302" y="4309"/>
                    <a:pt x="9215" y="4656"/>
                    <a:pt x="9155" y="4896"/>
                  </a:cubicBezTo>
                  <a:cubicBezTo>
                    <a:pt x="9096" y="5135"/>
                    <a:pt x="8988" y="5557"/>
                    <a:pt x="8915" y="5828"/>
                  </a:cubicBezTo>
                  <a:cubicBezTo>
                    <a:pt x="8842" y="6100"/>
                    <a:pt x="8783" y="6360"/>
                    <a:pt x="8783" y="6406"/>
                  </a:cubicBezTo>
                  <a:cubicBezTo>
                    <a:pt x="8783" y="6519"/>
                    <a:pt x="8399" y="7015"/>
                    <a:pt x="8267" y="7075"/>
                  </a:cubicBezTo>
                  <a:cubicBezTo>
                    <a:pt x="8001" y="7196"/>
                    <a:pt x="7686" y="6925"/>
                    <a:pt x="7570" y="6474"/>
                  </a:cubicBezTo>
                  <a:cubicBezTo>
                    <a:pt x="7542" y="6364"/>
                    <a:pt x="7497" y="5908"/>
                    <a:pt x="7470" y="5466"/>
                  </a:cubicBezTo>
                  <a:cubicBezTo>
                    <a:pt x="7333" y="3265"/>
                    <a:pt x="7244" y="2755"/>
                    <a:pt x="6838" y="1847"/>
                  </a:cubicBezTo>
                  <a:cubicBezTo>
                    <a:pt x="6519" y="1134"/>
                    <a:pt x="6234" y="782"/>
                    <a:pt x="5625" y="359"/>
                  </a:cubicBezTo>
                  <a:cubicBezTo>
                    <a:pt x="5279" y="118"/>
                    <a:pt x="4834" y="0"/>
                    <a:pt x="4389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  <p:pic>
          <p:nvPicPr>
            <p:cNvPr id="63" name="Screen shot 2011-12-07 at 10.36.44 PM.png"/>
            <p:cNvPicPr>
              <a:picLocks noChangeAspect="1"/>
            </p:cNvPicPr>
            <p:nvPr/>
          </p:nvPicPr>
          <p:blipFill>
            <a:blip r:embed="rId6">
              <a:alphaModFix amt="93454"/>
              <a:extLst/>
            </a:blip>
            <a:srcRect l="1855" t="20567" r="87783" b="36298"/>
            <a:stretch>
              <a:fillRect/>
            </a:stretch>
          </p:blipFill>
          <p:spPr>
            <a:xfrm>
              <a:off x="-91" y="594605"/>
              <a:ext cx="748598" cy="12946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84" h="21589" extrusionOk="0">
                  <a:moveTo>
                    <a:pt x="13425" y="0"/>
                  </a:moveTo>
                  <a:cubicBezTo>
                    <a:pt x="11836" y="7"/>
                    <a:pt x="11158" y="68"/>
                    <a:pt x="9626" y="364"/>
                  </a:cubicBezTo>
                  <a:cubicBezTo>
                    <a:pt x="8601" y="562"/>
                    <a:pt x="7507" y="828"/>
                    <a:pt x="7189" y="953"/>
                  </a:cubicBezTo>
                  <a:cubicBezTo>
                    <a:pt x="6871" y="1078"/>
                    <a:pt x="6231" y="1330"/>
                    <a:pt x="5758" y="1509"/>
                  </a:cubicBezTo>
                  <a:cubicBezTo>
                    <a:pt x="4712" y="1906"/>
                    <a:pt x="3664" y="2810"/>
                    <a:pt x="3664" y="3316"/>
                  </a:cubicBezTo>
                  <a:cubicBezTo>
                    <a:pt x="3664" y="3637"/>
                    <a:pt x="4269" y="4516"/>
                    <a:pt x="5232" y="5599"/>
                  </a:cubicBezTo>
                  <a:cubicBezTo>
                    <a:pt x="5633" y="6050"/>
                    <a:pt x="5432" y="6155"/>
                    <a:pt x="4191" y="6155"/>
                  </a:cubicBezTo>
                  <a:cubicBezTo>
                    <a:pt x="3409" y="6155"/>
                    <a:pt x="2925" y="6227"/>
                    <a:pt x="2428" y="6420"/>
                  </a:cubicBezTo>
                  <a:cubicBezTo>
                    <a:pt x="991" y="6979"/>
                    <a:pt x="58" y="8199"/>
                    <a:pt x="3" y="9378"/>
                  </a:cubicBezTo>
                  <a:cubicBezTo>
                    <a:pt x="-16" y="9771"/>
                    <a:pt x="65" y="10158"/>
                    <a:pt x="254" y="10517"/>
                  </a:cubicBezTo>
                  <a:cubicBezTo>
                    <a:pt x="605" y="11181"/>
                    <a:pt x="1990" y="12032"/>
                    <a:pt x="2726" y="12032"/>
                  </a:cubicBezTo>
                  <a:cubicBezTo>
                    <a:pt x="3405" y="12032"/>
                    <a:pt x="4172" y="12465"/>
                    <a:pt x="4877" y="13257"/>
                  </a:cubicBezTo>
                  <a:cubicBezTo>
                    <a:pt x="5479" y="13932"/>
                    <a:pt x="6492" y="14436"/>
                    <a:pt x="7727" y="14673"/>
                  </a:cubicBezTo>
                  <a:cubicBezTo>
                    <a:pt x="8888" y="14895"/>
                    <a:pt x="14465" y="15433"/>
                    <a:pt x="15599" y="15434"/>
                  </a:cubicBezTo>
                  <a:cubicBezTo>
                    <a:pt x="17182" y="15435"/>
                    <a:pt x="17293" y="15496"/>
                    <a:pt x="18620" y="17082"/>
                  </a:cubicBezTo>
                  <a:cubicBezTo>
                    <a:pt x="18755" y="17243"/>
                    <a:pt x="19066" y="17850"/>
                    <a:pt x="19318" y="18432"/>
                  </a:cubicBezTo>
                  <a:cubicBezTo>
                    <a:pt x="19570" y="19014"/>
                    <a:pt x="20003" y="19745"/>
                    <a:pt x="20280" y="20060"/>
                  </a:cubicBezTo>
                  <a:cubicBezTo>
                    <a:pt x="20556" y="20375"/>
                    <a:pt x="20823" y="20733"/>
                    <a:pt x="20863" y="20854"/>
                  </a:cubicBezTo>
                  <a:cubicBezTo>
                    <a:pt x="20891" y="20938"/>
                    <a:pt x="21295" y="21308"/>
                    <a:pt x="21584" y="21589"/>
                  </a:cubicBezTo>
                  <a:lnTo>
                    <a:pt x="21584" y="3733"/>
                  </a:lnTo>
                  <a:cubicBezTo>
                    <a:pt x="21109" y="4275"/>
                    <a:pt x="20633" y="4768"/>
                    <a:pt x="20531" y="4805"/>
                  </a:cubicBezTo>
                  <a:cubicBezTo>
                    <a:pt x="20339" y="4873"/>
                    <a:pt x="19402" y="3837"/>
                    <a:pt x="19490" y="3653"/>
                  </a:cubicBezTo>
                  <a:cubicBezTo>
                    <a:pt x="19513" y="3604"/>
                    <a:pt x="19213" y="3203"/>
                    <a:pt x="18826" y="2760"/>
                  </a:cubicBezTo>
                  <a:cubicBezTo>
                    <a:pt x="18439" y="2316"/>
                    <a:pt x="18156" y="1930"/>
                    <a:pt x="18197" y="1906"/>
                  </a:cubicBezTo>
                  <a:cubicBezTo>
                    <a:pt x="18238" y="1882"/>
                    <a:pt x="18037" y="1572"/>
                    <a:pt x="17739" y="1218"/>
                  </a:cubicBezTo>
                  <a:cubicBezTo>
                    <a:pt x="16929" y="255"/>
                    <a:pt x="15970" y="-11"/>
                    <a:pt x="13425" y="0"/>
                  </a:cubicBezTo>
                  <a:close/>
                </a:path>
              </a:pathLst>
            </a:custGeom>
            <a:ln w="12700" cap="flat">
              <a:noFill/>
              <a:miter lim="400000"/>
            </a:ln>
            <a:effectLst/>
          </p:spPr>
        </p:pic>
      </p:grpSp>
      <p:grpSp>
        <p:nvGrpSpPr>
          <p:cNvPr id="74" name="Group 73"/>
          <p:cNvGrpSpPr/>
          <p:nvPr/>
        </p:nvGrpSpPr>
        <p:grpSpPr>
          <a:xfrm>
            <a:off x="6896639" y="5625900"/>
            <a:ext cx="1890101" cy="643573"/>
            <a:chOff x="7501641" y="5619312"/>
            <a:chExt cx="1890101" cy="643573"/>
          </a:xfrm>
        </p:grpSpPr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501641" y="5619312"/>
              <a:ext cx="1276284" cy="643573"/>
            </a:xfrm>
            <a:prstGeom prst="rect">
              <a:avLst/>
            </a:prstGeom>
          </p:spPr>
        </p:pic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8838885" y="5642172"/>
              <a:ext cx="552857" cy="549932"/>
            </a:xfrm>
            <a:prstGeom prst="rect">
              <a:avLst/>
            </a:prstGeom>
          </p:spPr>
        </p:pic>
      </p:grpSp>
      <p:cxnSp>
        <p:nvCxnSpPr>
          <p:cNvPr id="75" name="Straight Arrow Connector 74"/>
          <p:cNvCxnSpPr/>
          <p:nvPr/>
        </p:nvCxnSpPr>
        <p:spPr>
          <a:xfrm flipH="1" flipV="1">
            <a:off x="7572041" y="5097583"/>
            <a:ext cx="352759" cy="453643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headEnd type="arrow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4262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5335576" y="1255050"/>
            <a:ext cx="3515228" cy="2466937"/>
            <a:chOff x="3934101" y="3380475"/>
            <a:chExt cx="3225312" cy="2263478"/>
          </a:xfrm>
        </p:grpSpPr>
        <p:pic>
          <p:nvPicPr>
            <p:cNvPr id="18" name="図 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34101" y="3380475"/>
              <a:ext cx="3225312" cy="2263478"/>
            </a:xfrm>
            <a:prstGeom prst="rect">
              <a:avLst/>
            </a:prstGeom>
          </p:spPr>
        </p:pic>
        <p:sp>
          <p:nvSpPr>
            <p:cNvPr id="5" name="TextBox 4"/>
            <p:cNvSpPr txBox="1"/>
            <p:nvPr/>
          </p:nvSpPr>
          <p:spPr>
            <a:xfrm>
              <a:off x="5250118" y="4737540"/>
              <a:ext cx="39624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rgbClr val="000000"/>
                  </a:solidFill>
                </a:rPr>
                <a:t>7 W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414280" y="4845262"/>
              <a:ext cx="48006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rgbClr val="000000"/>
                  </a:solidFill>
                </a:rPr>
                <a:t>10 W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628037" y="4935372"/>
              <a:ext cx="5480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800" dirty="0" smtClean="0">
                  <a:solidFill>
                    <a:srgbClr val="000000"/>
                  </a:solidFill>
                </a:rPr>
                <a:t>13 W</a:t>
              </a:r>
              <a:endParaRPr lang="en-GB" sz="800" dirty="0">
                <a:solidFill>
                  <a:srgbClr val="000000"/>
                </a:solidFill>
              </a:endParaRPr>
            </a:p>
          </p:txBody>
        </p:sp>
      </p:grp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33600"/>
            <a:ext cx="8226854" cy="565647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SRF Cavities production</a:t>
            </a:r>
            <a:endParaRPr lang="en-GB" sz="36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44780" y="1160288"/>
            <a:ext cx="8740140" cy="519606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b="1" dirty="0" smtClean="0">
                <a:sym typeface="Wingdings" panose="05000000000000000000" pitchFamily="2" charset="2"/>
              </a:rPr>
              <a:t>Superconducting booster </a:t>
            </a:r>
            <a:r>
              <a:rPr lang="en-GB" sz="1400" b="1" dirty="0">
                <a:sym typeface="Wingdings" panose="05000000000000000000" pitchFamily="2" charset="2"/>
              </a:rPr>
              <a:t>for ISOLDE </a:t>
            </a:r>
            <a:r>
              <a:rPr lang="en-GB" sz="1400" b="1" dirty="0" smtClean="0">
                <a:sym typeface="Wingdings" panose="05000000000000000000" pitchFamily="2" charset="2"/>
              </a:rPr>
              <a:t>radioactive ion beam </a:t>
            </a:r>
            <a:r>
              <a:rPr lang="en-GB" sz="1400" b="1" dirty="0">
                <a:sym typeface="Wingdings" panose="05000000000000000000" pitchFamily="2" charset="2"/>
              </a:rPr>
              <a:t>facility at </a:t>
            </a:r>
            <a:r>
              <a:rPr lang="en-GB" sz="1400" b="1" dirty="0" smtClean="0">
                <a:sym typeface="Wingdings" panose="05000000000000000000" pitchFamily="2" charset="2"/>
              </a:rPr>
              <a:t>CERN</a:t>
            </a:r>
            <a:r>
              <a:rPr lang="en-GB" sz="1400" b="1" dirty="0">
                <a:sym typeface="Wingdings" panose="05000000000000000000" pitchFamily="2" charset="2"/>
              </a:rPr>
              <a:t/>
            </a:r>
            <a:br>
              <a:rPr lang="en-GB" sz="1400" b="1" dirty="0">
                <a:sym typeface="Wingdings" panose="05000000000000000000" pitchFamily="2" charset="2"/>
              </a:rPr>
            </a:br>
            <a:r>
              <a:rPr lang="en-GB" sz="1400" dirty="0" smtClean="0">
                <a:sym typeface="Wingdings" panose="05000000000000000000" pitchFamily="2" charset="2"/>
              </a:rPr>
              <a:t>39 </a:t>
            </a:r>
            <a:r>
              <a:rPr lang="en-GB" sz="1400" dirty="0">
                <a:sym typeface="Wingdings" panose="05000000000000000000" pitchFamily="2" charset="2"/>
              </a:rPr>
              <a:t>MV needed to reach 10 </a:t>
            </a:r>
            <a:r>
              <a:rPr lang="en-GB" sz="1400" dirty="0" smtClean="0">
                <a:sym typeface="Wingdings" panose="05000000000000000000" pitchFamily="2" charset="2"/>
              </a:rPr>
              <a:t>MeV/u</a:t>
            </a:r>
          </a:p>
          <a:p>
            <a:pPr marL="36576" indent="0">
              <a:buNone/>
            </a:pPr>
            <a:r>
              <a:rPr lang="en-GB" sz="1400" dirty="0" smtClean="0">
                <a:sym typeface="Wingdings" panose="05000000000000000000" pitchFamily="2" charset="2"/>
              </a:rPr>
              <a:t>for A/q = 4.5 </a:t>
            </a:r>
            <a:r>
              <a:rPr lang="en-GB" sz="1400" dirty="0">
                <a:sym typeface="Wingdings" panose="05000000000000000000" pitchFamily="2" charset="2"/>
              </a:rPr>
              <a:t>(highest possible at ISOLDE) </a:t>
            </a:r>
          </a:p>
          <a:p>
            <a:pPr marL="36576" indent="0">
              <a:buNone/>
            </a:pPr>
            <a:r>
              <a:rPr lang="en-GB" sz="1400" dirty="0" smtClean="0">
                <a:sym typeface="Wingdings" panose="05000000000000000000" pitchFamily="2" charset="2"/>
              </a:rPr>
              <a:t>25 Quarter Wave Resonators cavities</a:t>
            </a:r>
          </a:p>
          <a:p>
            <a:pPr marL="36576" indent="0">
              <a:buNone/>
            </a:pPr>
            <a:r>
              <a:rPr lang="en-GB" sz="1400" dirty="0" smtClean="0">
                <a:sym typeface="Wingdings" panose="05000000000000000000" pitchFamily="2" charset="2"/>
              </a:rPr>
              <a:t> cavities production for phase </a:t>
            </a:r>
            <a:r>
              <a:rPr lang="en-GB" sz="1400" dirty="0">
                <a:sym typeface="Wingdings" panose="05000000000000000000" pitchFamily="2" charset="2"/>
              </a:rPr>
              <a:t>2 </a:t>
            </a:r>
            <a:r>
              <a:rPr lang="en-GB" sz="1400" dirty="0" smtClean="0">
                <a:sym typeface="Wingdings" panose="05000000000000000000" pitchFamily="2" charset="2"/>
              </a:rPr>
              <a:t>completed,</a:t>
            </a:r>
          </a:p>
          <a:p>
            <a:pPr marL="36576" indent="0">
              <a:buNone/>
            </a:pPr>
            <a:r>
              <a:rPr lang="en-GB" sz="1400" dirty="0" smtClean="0">
                <a:sym typeface="Wingdings" panose="05000000000000000000" pitchFamily="2" charset="2"/>
              </a:rPr>
              <a:t> 4</a:t>
            </a:r>
            <a:r>
              <a:rPr lang="en-GB" sz="1400" baseline="30000" dirty="0" smtClean="0">
                <a:sym typeface="Wingdings" panose="05000000000000000000" pitchFamily="2" charset="2"/>
              </a:rPr>
              <a:t>th</a:t>
            </a:r>
            <a:r>
              <a:rPr lang="en-GB" sz="1400" dirty="0" smtClean="0">
                <a:sym typeface="Wingdings" panose="05000000000000000000" pitchFamily="2" charset="2"/>
              </a:rPr>
              <a:t> </a:t>
            </a:r>
            <a:r>
              <a:rPr lang="en-GB" sz="1400" dirty="0" err="1" smtClean="0">
                <a:sym typeface="Wingdings" panose="05000000000000000000" pitchFamily="2" charset="2"/>
              </a:rPr>
              <a:t>cryomodule</a:t>
            </a:r>
            <a:r>
              <a:rPr lang="en-GB" sz="1400" dirty="0" smtClean="0">
                <a:sym typeface="Wingdings" panose="05000000000000000000" pitchFamily="2" charset="2"/>
              </a:rPr>
              <a:t> under commissioning,</a:t>
            </a:r>
          </a:p>
          <a:p>
            <a:pPr marL="36576" indent="0">
              <a:buNone/>
            </a:pPr>
            <a:r>
              <a:rPr lang="en-GB" sz="1400" dirty="0" smtClean="0">
                <a:sym typeface="Wingdings" panose="05000000000000000000" pitchFamily="2" charset="2"/>
              </a:rPr>
              <a:t> + 3</a:t>
            </a:r>
            <a:r>
              <a:rPr lang="en-GB" sz="1400" dirty="0" smtClean="0"/>
              <a:t> spare cavities produced out of 5</a:t>
            </a:r>
          </a:p>
          <a:p>
            <a:pPr marL="36576" indent="0" algn="ctr">
              <a:buFont typeface="Arial"/>
              <a:buNone/>
            </a:pPr>
            <a:endParaRPr lang="en-GB" sz="1400" b="1" dirty="0" smtClean="0">
              <a:solidFill>
                <a:srgbClr val="FF0000"/>
              </a:solidFill>
            </a:endParaRPr>
          </a:p>
          <a:p>
            <a:pPr marL="36576" indent="0" algn="ctr">
              <a:buFont typeface="Arial"/>
              <a:buNone/>
            </a:pPr>
            <a:endParaRPr lang="en-GB" sz="1400" b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44780" y="794009"/>
            <a:ext cx="8740140" cy="3662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1. HIE-ISOLDE QWR </a:t>
            </a:r>
            <a:r>
              <a:rPr lang="en-GB" sz="1800" b="1" dirty="0" err="1" smtClean="0">
                <a:solidFill>
                  <a:schemeClr val="bg1"/>
                </a:solidFill>
              </a:rPr>
              <a:t>Nb</a:t>
            </a:r>
            <a:r>
              <a:rPr lang="en-GB" sz="1800" b="1" dirty="0" smtClean="0">
                <a:solidFill>
                  <a:schemeClr val="bg1"/>
                </a:solidFill>
              </a:rPr>
              <a:t>/Cu cavities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50233" y="3592674"/>
            <a:ext cx="389948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First 2 seamless (no weld) cavity coated </a:t>
            </a:r>
          </a:p>
          <a:p>
            <a:r>
              <a:rPr lang="en-GB" sz="12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Best RF performance of all the production!</a:t>
            </a:r>
            <a:endParaRPr lang="en-GB" sz="1200" b="1" dirty="0" smtClean="0">
              <a:solidFill>
                <a:srgbClr val="FF0000"/>
              </a:solidFill>
            </a:endParaRPr>
          </a:p>
        </p:txBody>
      </p:sp>
      <p:pic>
        <p:nvPicPr>
          <p:cNvPr id="21" name="Content Placeholder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91870" y="4743436"/>
            <a:ext cx="1227420" cy="139133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409913" y="3089688"/>
            <a:ext cx="1227421" cy="1227421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 rot="5400000">
            <a:off x="899943" y="4407421"/>
            <a:ext cx="247360" cy="327660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>
            <a:off x="1970842" y="5191453"/>
            <a:ext cx="247360" cy="327660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5238" y="4233289"/>
            <a:ext cx="3262191" cy="2043510"/>
          </a:xfrm>
          <a:prstGeom prst="rect">
            <a:avLst/>
          </a:prstGeom>
        </p:spPr>
      </p:pic>
      <p:sp>
        <p:nvSpPr>
          <p:cNvPr id="29" name="Right Arrow 28"/>
          <p:cNvSpPr/>
          <p:nvPr/>
        </p:nvSpPr>
        <p:spPr>
          <a:xfrm>
            <a:off x="5155383" y="5191453"/>
            <a:ext cx="247360" cy="327660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30" name="Group 29"/>
          <p:cNvGrpSpPr/>
          <p:nvPr/>
        </p:nvGrpSpPr>
        <p:grpSpPr>
          <a:xfrm>
            <a:off x="2303213" y="4233289"/>
            <a:ext cx="2724679" cy="2043510"/>
            <a:chOff x="487257" y="3649567"/>
            <a:chExt cx="3356962" cy="2517722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7257" y="3649567"/>
              <a:ext cx="3356962" cy="2517722"/>
            </a:xfrm>
            <a:prstGeom prst="rect">
              <a:avLst/>
            </a:prstGeom>
          </p:spPr>
        </p:pic>
        <p:cxnSp>
          <p:nvCxnSpPr>
            <p:cNvPr id="32" name="Straight Arrow Connector 31"/>
            <p:cNvCxnSpPr/>
            <p:nvPr/>
          </p:nvCxnSpPr>
          <p:spPr bwMode="auto">
            <a:xfrm flipH="1">
              <a:off x="825910" y="5304549"/>
              <a:ext cx="2942303" cy="0"/>
            </a:xfrm>
            <a:prstGeom prst="straightConnector1">
              <a:avLst/>
            </a:prstGeom>
            <a:solidFill>
              <a:schemeClr val="accent1"/>
            </a:solidFill>
            <a:ln w="3175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triangle"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TextBox 32"/>
            <p:cNvSpPr txBox="1"/>
            <p:nvPr/>
          </p:nvSpPr>
          <p:spPr>
            <a:xfrm>
              <a:off x="1245066" y="5034001"/>
              <a:ext cx="2131600" cy="34127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b="1" dirty="0" smtClean="0">
                  <a:solidFill>
                    <a:schemeClr val="bg1"/>
                  </a:solidFill>
                  <a:latin typeface="+mn-lt"/>
                </a:rPr>
                <a:t>Beam direction</a:t>
              </a: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3993717" y="1456919"/>
            <a:ext cx="1309371" cy="2706600"/>
            <a:chOff x="3934336" y="1476307"/>
            <a:chExt cx="1309371" cy="2706600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 rotWithShape="1">
            <a:blip r:embed="rId7"/>
            <a:srcRect t="2259" b="1396"/>
            <a:stretch/>
          </p:blipFill>
          <p:spPr>
            <a:xfrm>
              <a:off x="4234812" y="1526567"/>
              <a:ext cx="1008895" cy="2418130"/>
            </a:xfrm>
            <a:prstGeom prst="rect">
              <a:avLst/>
            </a:prstGeom>
          </p:spPr>
        </p:pic>
        <p:cxnSp>
          <p:nvCxnSpPr>
            <p:cNvPr id="34" name="Straight Arrow Connector 33"/>
            <p:cNvCxnSpPr/>
            <p:nvPr/>
          </p:nvCxnSpPr>
          <p:spPr>
            <a:xfrm>
              <a:off x="4171374" y="1476307"/>
              <a:ext cx="9750" cy="2379413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 flipV="1">
              <a:off x="4323150" y="3905219"/>
              <a:ext cx="823290" cy="92857"/>
            </a:xfrm>
            <a:prstGeom prst="straightConnector1">
              <a:avLst/>
            </a:prstGeom>
            <a:ln>
              <a:solidFill>
                <a:schemeClr val="accent6">
                  <a:lumMod val="50000"/>
                </a:schemeClr>
              </a:solidFill>
              <a:headEnd type="triangl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362844" y="3936686"/>
              <a:ext cx="6650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300 mm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3665449" y="2490759"/>
              <a:ext cx="78399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solidFill>
                    <a:schemeClr val="accent6">
                      <a:lumMod val="50000"/>
                    </a:schemeClr>
                  </a:solidFill>
                </a:rPr>
                <a:t>950 mm</a:t>
              </a:r>
              <a:endParaRPr lang="en-GB" sz="1000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graphicFrame>
        <p:nvGraphicFramePr>
          <p:cNvPr id="2" name="Table 1"/>
          <p:cNvGraphicFramePr>
            <a:graphicFrameLocks noGrp="1"/>
          </p:cNvGraphicFramePr>
          <p:nvPr>
            <p:extLst/>
          </p:nvPr>
        </p:nvGraphicFramePr>
        <p:xfrm>
          <a:off x="1706364" y="3187950"/>
          <a:ext cx="2430461" cy="749827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1136346">
                  <a:extLst>
                    <a:ext uri="{9D8B030D-6E8A-4147-A177-3AD203B41FA5}">
                      <a16:colId xmlns:a16="http://schemas.microsoft.com/office/drawing/2014/main" val="1419684453"/>
                    </a:ext>
                  </a:extLst>
                </a:gridCol>
                <a:gridCol w="1294115">
                  <a:extLst>
                    <a:ext uri="{9D8B030D-6E8A-4147-A177-3AD203B41FA5}">
                      <a16:colId xmlns:a16="http://schemas.microsoft.com/office/drawing/2014/main" val="830950088"/>
                    </a:ext>
                  </a:extLst>
                </a:gridCol>
              </a:tblGrid>
              <a:tr h="2926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  <a:cs typeface="Times New Roman" panose="02020603050405020304" pitchFamily="18" charset="0"/>
                        </a:rPr>
                        <a:t>101.28 MHz</a:t>
                      </a:r>
                      <a:endParaRPr lang="en-US" sz="12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4227181"/>
                  </a:ext>
                </a:extLst>
              </a:tr>
              <a:tr h="292627">
                <a:tc>
                  <a:txBody>
                    <a:bodyPr/>
                    <a:lstStyle/>
                    <a:p>
                      <a:pPr algn="ctr"/>
                      <a:r>
                        <a:rPr kumimoji="0" lang="en-US" sz="1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Times New Roman" panose="02020603050405020304" pitchFamily="18" charset="0"/>
                        </a:rPr>
                        <a:t>Specification</a:t>
                      </a:r>
                      <a:endParaRPr kumimoji="0" lang="en-US" sz="1200" b="1" kern="1200" baseline="-250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  <a:cs typeface="Times New Roman" panose="02020603050405020304" pitchFamily="18" charset="0"/>
                        </a:rPr>
                        <a:t>6 MV/m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+mj-lt"/>
                          <a:cs typeface="Times New Roman" panose="02020603050405020304" pitchFamily="18" charset="0"/>
                        </a:rPr>
                        <a:t>@</a:t>
                      </a:r>
                      <a:r>
                        <a:rPr lang="en-US" sz="1200" b="1" baseline="0" dirty="0" smtClean="0">
                          <a:latin typeface="+mj-lt"/>
                          <a:cs typeface="Times New Roman" panose="02020603050405020304" pitchFamily="18" charset="0"/>
                        </a:rPr>
                        <a:t> Q</a:t>
                      </a:r>
                      <a:r>
                        <a:rPr lang="en-US" sz="1200" b="1" baseline="-25000" dirty="0" smtClean="0">
                          <a:latin typeface="+mj-lt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200" b="1" baseline="0" dirty="0" smtClean="0">
                          <a:latin typeface="+mj-lt"/>
                          <a:cs typeface="Times New Roman" panose="02020603050405020304" pitchFamily="18" charset="0"/>
                        </a:rPr>
                        <a:t> = 4.7x10</a:t>
                      </a:r>
                      <a:r>
                        <a:rPr lang="en-US" sz="1200" b="1" baseline="30000" dirty="0" smtClean="0">
                          <a:latin typeface="+mj-lt"/>
                          <a:cs typeface="Times New Roman" panose="02020603050405020304" pitchFamily="18" charset="0"/>
                        </a:rPr>
                        <a:t>8</a:t>
                      </a:r>
                      <a:endParaRPr lang="en-US" sz="1200" b="1" baseline="300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1358436"/>
                  </a:ext>
                </a:extLst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8193666" y="1368679"/>
            <a:ext cx="744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@ 4.5K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868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33600"/>
            <a:ext cx="8226854" cy="565647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SRF Cavities production</a:t>
            </a:r>
            <a:endParaRPr lang="en-GB" sz="36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44780" y="1160288"/>
            <a:ext cx="8740140" cy="4937203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endParaRPr lang="en-GB" sz="1400" b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44780" y="794009"/>
            <a:ext cx="8740140" cy="3662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1. HIE-ISOLDE QWR cavities – </a:t>
            </a:r>
            <a:r>
              <a:rPr lang="en-GB" sz="1800" b="1" dirty="0" err="1" smtClean="0">
                <a:solidFill>
                  <a:schemeClr val="bg1"/>
                </a:solidFill>
              </a:rPr>
              <a:t>Nb</a:t>
            </a:r>
            <a:r>
              <a:rPr lang="en-GB" sz="1800" b="1" dirty="0" smtClean="0">
                <a:solidFill>
                  <a:schemeClr val="bg1"/>
                </a:solidFill>
              </a:rPr>
              <a:t> coating hardware and process</a:t>
            </a:r>
            <a:endParaRPr lang="en-GB" sz="1800" b="1" dirty="0">
              <a:solidFill>
                <a:schemeClr val="bg1"/>
              </a:solidFill>
            </a:endParaRPr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13" y="1455544"/>
            <a:ext cx="2442388" cy="4382033"/>
          </a:xfrm>
          <a:prstGeom prst="rect">
            <a:avLst/>
          </a:prstGeom>
        </p:spPr>
      </p:pic>
      <p:sp>
        <p:nvSpPr>
          <p:cNvPr id="49" name="ZoneTexte 19"/>
          <p:cNvSpPr txBox="1"/>
          <p:nvPr/>
        </p:nvSpPr>
        <p:spPr>
          <a:xfrm>
            <a:off x="2818821" y="2236667"/>
            <a:ext cx="6107639" cy="2121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Cavity in UHV chamber</a:t>
            </a:r>
          </a:p>
          <a:p>
            <a:pPr marL="0" lvl="1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en-US" sz="1600" dirty="0" smtClean="0">
                <a:ea typeface="Verdana" panose="020B0604030504040204" pitchFamily="34" charset="0"/>
                <a:cs typeface="Arial"/>
              </a:rPr>
              <a:t>    (10</a:t>
            </a:r>
            <a:r>
              <a:rPr lang="en-US" sz="1600" baseline="30000" dirty="0" smtClean="0">
                <a:ea typeface="Verdana" panose="020B0604030504040204" pitchFamily="34" charset="0"/>
                <a:cs typeface="Arial"/>
              </a:rPr>
              <a:t>-8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 mbar base vacuum)</a:t>
            </a:r>
          </a:p>
          <a:p>
            <a:pPr marL="285750" lvl="1" indent="-285750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smtClean="0">
                <a:ea typeface="Verdana" panose="020B0604030504040204" pitchFamily="34" charset="0"/>
                <a:cs typeface="Arial"/>
              </a:rPr>
              <a:t>Cu cavity substrate, </a:t>
            </a:r>
            <a:r>
              <a:rPr lang="en-US" sz="1600" dirty="0" smtClean="0">
                <a:solidFill>
                  <a:srgbClr val="008000"/>
                </a:solidFill>
                <a:ea typeface="Verdana" panose="020B0604030504040204" pitchFamily="34" charset="0"/>
                <a:cs typeface="Arial"/>
              </a:rPr>
              <a:t>biased at -80 V</a:t>
            </a:r>
          </a:p>
          <a:p>
            <a:pPr marL="285750" lvl="1" indent="-285750">
              <a:lnSpc>
                <a:spcPct val="14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ea typeface="Verdana" panose="020B0604030504040204" pitchFamily="34" charset="0"/>
                <a:cs typeface="Arial"/>
              </a:rPr>
              <a:t>Nb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 cylindrical cathode </a:t>
            </a: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used on both sides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, not cooled</a:t>
            </a:r>
          </a:p>
          <a:p>
            <a:pPr marL="285750" lvl="1" indent="-285750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>
                <a:ea typeface="Verdana" panose="020B0604030504040204" pitchFamily="34" charset="0"/>
                <a:cs typeface="Arial"/>
              </a:rPr>
              <a:t>A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node grids on both sides of cathode, grounded</a:t>
            </a:r>
          </a:p>
          <a:p>
            <a:pPr marL="0" lvl="1">
              <a:lnSpc>
                <a:spcPct val="140000"/>
              </a:lnSpc>
              <a:buClr>
                <a:schemeClr val="tx1"/>
              </a:buClr>
              <a:defRPr/>
            </a:pPr>
            <a:r>
              <a:rPr lang="en-US" sz="1600" b="1" dirty="0" smtClean="0">
                <a:solidFill>
                  <a:srgbClr val="008000"/>
                </a:solidFill>
                <a:cs typeface="Arial"/>
                <a:sym typeface="Wingdings"/>
              </a:rPr>
              <a:t> </a:t>
            </a:r>
            <a:r>
              <a:rPr lang="en-US" sz="1600" b="1" dirty="0" smtClean="0">
                <a:solidFill>
                  <a:srgbClr val="008000"/>
                </a:solidFill>
                <a:cs typeface="Arial"/>
              </a:rPr>
              <a:t>DC-bias diode sputtering,</a:t>
            </a:r>
            <a:r>
              <a:rPr lang="en-US" sz="1600" dirty="0" smtClean="0">
                <a:solidFill>
                  <a:srgbClr val="008000"/>
                </a:solidFill>
                <a:ea typeface="Verdana" panose="020B0604030504040204" pitchFamily="34" charset="0"/>
                <a:cs typeface="Arial"/>
              </a:rPr>
              <a:t> </a:t>
            </a: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8 kW, 0.2 mbar </a:t>
            </a:r>
            <a:r>
              <a:rPr lang="en-US" sz="1600" b="1" dirty="0" err="1" smtClean="0">
                <a:ea typeface="Verdana" panose="020B0604030504040204" pitchFamily="34" charset="0"/>
                <a:cs typeface="Arial"/>
              </a:rPr>
              <a:t>Ar</a:t>
            </a: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 </a:t>
            </a:r>
          </a:p>
        </p:txBody>
      </p:sp>
      <p:cxnSp>
        <p:nvCxnSpPr>
          <p:cNvPr id="50" name="Straight Arrow Connector 49"/>
          <p:cNvCxnSpPr/>
          <p:nvPr/>
        </p:nvCxnSpPr>
        <p:spPr>
          <a:xfrm>
            <a:off x="1835178" y="3515814"/>
            <a:ext cx="942103" cy="0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headEnd type="arrow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2033669" y="3137067"/>
            <a:ext cx="785152" cy="0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headEnd type="arrow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 flipV="1">
            <a:off x="1766587" y="3876404"/>
            <a:ext cx="1010694" cy="108110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headEnd type="arrow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2442181" y="2473709"/>
            <a:ext cx="397840" cy="0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headEnd type="arrow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3380241" y="4429727"/>
            <a:ext cx="5441350" cy="16677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50000"/>
              </a:lnSpc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400" dirty="0">
                <a:ea typeface="Verdana" panose="020B0604030504040204" pitchFamily="34" charset="0"/>
                <a:cs typeface="Arial"/>
              </a:rPr>
              <a:t>Cavity bake-out to 650°C (IR lamps) prior to </a:t>
            </a:r>
            <a:r>
              <a:rPr lang="en-US" sz="1400" dirty="0" smtClean="0">
                <a:ea typeface="Verdana" panose="020B0604030504040204" pitchFamily="34" charset="0"/>
                <a:cs typeface="Arial"/>
              </a:rPr>
              <a:t>coating</a:t>
            </a:r>
          </a:p>
          <a:p>
            <a:pPr marL="285750" lvl="1" indent="-285750">
              <a:lnSpc>
                <a:spcPct val="150000"/>
              </a:lnSpc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400" dirty="0" smtClean="0">
                <a:ea typeface="Verdana" panose="020B0604030504040204" pitchFamily="34" charset="0"/>
                <a:cs typeface="Arial"/>
              </a:rPr>
              <a:t>Coating </a:t>
            </a:r>
            <a:r>
              <a:rPr lang="en-US" sz="1400" dirty="0">
                <a:ea typeface="Verdana" panose="020B0604030504040204" pitchFamily="34" charset="0"/>
                <a:cs typeface="Arial"/>
              </a:rPr>
              <a:t>at high temperature (300 </a:t>
            </a:r>
            <a:r>
              <a:rPr lang="en-US" sz="1400" dirty="0">
                <a:ea typeface="Verdana" panose="020B0604030504040204" pitchFamily="34" charset="0"/>
                <a:cs typeface="Arial"/>
                <a:sym typeface="Wingdings"/>
              </a:rPr>
              <a:t> </a:t>
            </a:r>
            <a:r>
              <a:rPr lang="en-US" sz="1400" dirty="0">
                <a:ea typeface="Verdana" panose="020B0604030504040204" pitchFamily="34" charset="0"/>
                <a:cs typeface="Arial"/>
              </a:rPr>
              <a:t>620°C)</a:t>
            </a:r>
          </a:p>
          <a:p>
            <a:pPr marL="285750" lvl="1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400" dirty="0" smtClean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15 runs of 25’ each, net coating duration = 6h</a:t>
            </a:r>
          </a:p>
          <a:p>
            <a:pPr marL="285750" lvl="1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400" dirty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M</a:t>
            </a:r>
            <a:r>
              <a:rPr lang="en-US" sz="1400" dirty="0" smtClean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ulti</a:t>
            </a:r>
            <a:r>
              <a:rPr lang="en-US" sz="1400" dirty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-layers due to </a:t>
            </a:r>
            <a:r>
              <a:rPr lang="en-US" sz="1400" dirty="0" smtClean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coating run/</a:t>
            </a:r>
            <a:r>
              <a:rPr lang="en-US" sz="1400" dirty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cool-down cycles</a:t>
            </a:r>
          </a:p>
          <a:p>
            <a:pPr marL="285750" lvl="1" indent="-285750">
              <a:lnSpc>
                <a:spcPct val="150000"/>
              </a:lnSpc>
              <a:spcBef>
                <a:spcPts val="0"/>
              </a:spcBef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400" dirty="0" err="1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Nb</a:t>
            </a:r>
            <a:r>
              <a:rPr lang="en-US" sz="1400" dirty="0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 layer </a:t>
            </a:r>
            <a:r>
              <a:rPr lang="en-US" sz="1400" dirty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thickness </a:t>
            </a:r>
            <a:r>
              <a:rPr lang="en-US" sz="1400" dirty="0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ranging from </a:t>
            </a:r>
            <a:r>
              <a:rPr lang="en-US" sz="1400" dirty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1.5 </a:t>
            </a:r>
            <a:r>
              <a:rPr lang="en-US" sz="1400" dirty="0" smtClean="0">
                <a:solidFill>
                  <a:srgbClr val="FF0000"/>
                </a:solidFill>
                <a:latin typeface="Symbol" charset="2"/>
                <a:ea typeface="Verdana" panose="020B0604030504040204" pitchFamily="34" charset="0"/>
                <a:cs typeface="Symbol" charset="2"/>
                <a:sym typeface="Wingdings" panose="05000000000000000000" pitchFamily="2" charset="2"/>
              </a:rPr>
              <a:t>m</a:t>
            </a:r>
            <a:r>
              <a:rPr lang="en-US" sz="1400" dirty="0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m </a:t>
            </a:r>
            <a:r>
              <a:rPr lang="en-US" sz="1400" dirty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to 12 </a:t>
            </a:r>
            <a:r>
              <a:rPr lang="en-US" sz="1400" dirty="0" smtClean="0">
                <a:solidFill>
                  <a:srgbClr val="FF0000"/>
                </a:solidFill>
                <a:latin typeface="Symbol" charset="2"/>
                <a:ea typeface="Verdana" panose="020B0604030504040204" pitchFamily="34" charset="0"/>
                <a:cs typeface="Symbol" charset="2"/>
                <a:sym typeface="Wingdings" panose="05000000000000000000" pitchFamily="2" charset="2"/>
              </a:rPr>
              <a:t>m</a:t>
            </a:r>
            <a:r>
              <a:rPr lang="en-US" sz="1400" dirty="0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m</a:t>
            </a:r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1835178" y="3864422"/>
            <a:ext cx="942103" cy="0"/>
          </a:xfrm>
          <a:prstGeom prst="straightConnector1">
            <a:avLst/>
          </a:prstGeom>
          <a:ln w="12700">
            <a:solidFill>
              <a:schemeClr val="tx2">
                <a:lumMod val="75000"/>
              </a:schemeClr>
            </a:solidFill>
            <a:headEnd type="arrow" w="lg" len="lg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1" name="Picture 60"/>
          <p:cNvPicPr>
            <a:picLocks noChangeAspect="1"/>
          </p:cNvPicPr>
          <p:nvPr/>
        </p:nvPicPr>
        <p:blipFill rotWithShape="1"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349" r="9714" b="388"/>
          <a:stretch/>
        </p:blipFill>
        <p:spPr>
          <a:xfrm>
            <a:off x="6667500" y="1206022"/>
            <a:ext cx="2154091" cy="2126784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724156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33600"/>
            <a:ext cx="8226854" cy="565647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SRF Cavities production</a:t>
            </a:r>
            <a:endParaRPr lang="en-GB" sz="36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44780" y="1160288"/>
            <a:ext cx="8740140" cy="519606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b="1" dirty="0" smtClean="0">
                <a:sym typeface="Wingdings" panose="05000000000000000000" pitchFamily="2" charset="2"/>
              </a:rPr>
              <a:t>				</a:t>
            </a:r>
            <a:endParaRPr lang="en-GB" sz="1400" b="1" dirty="0">
              <a:sym typeface="Wingdings" panose="05000000000000000000" pitchFamily="2" charset="2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44780" y="794009"/>
            <a:ext cx="8740140" cy="3662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>
                <a:solidFill>
                  <a:schemeClr val="bg1"/>
                </a:solidFill>
              </a:rPr>
              <a:t>2</a:t>
            </a:r>
            <a:r>
              <a:rPr lang="en-GB" sz="1800" b="1" dirty="0" smtClean="0">
                <a:solidFill>
                  <a:schemeClr val="bg1"/>
                </a:solidFill>
              </a:rPr>
              <a:t>. LHC spare cavities – </a:t>
            </a:r>
            <a:r>
              <a:rPr lang="en-GB" sz="1800" b="1" dirty="0" err="1" smtClean="0">
                <a:solidFill>
                  <a:schemeClr val="bg1"/>
                </a:solidFill>
              </a:rPr>
              <a:t>Nb</a:t>
            </a:r>
            <a:r>
              <a:rPr lang="en-GB" sz="1800" b="1" dirty="0" smtClean="0">
                <a:solidFill>
                  <a:schemeClr val="bg1"/>
                </a:solidFill>
              </a:rPr>
              <a:t> coating hardware and process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259080" y="1204438"/>
            <a:ext cx="2811779" cy="5107761"/>
            <a:chOff x="6332848" y="1920240"/>
            <a:chExt cx="2353951" cy="4276090"/>
          </a:xfrm>
        </p:grpSpPr>
        <p:pic>
          <p:nvPicPr>
            <p:cNvPr id="9" name="Picture 1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059" t="10152" r="37059" b="14622"/>
            <a:stretch/>
          </p:blipFill>
          <p:spPr bwMode="auto">
            <a:xfrm>
              <a:off x="6332848" y="1920240"/>
              <a:ext cx="2353951" cy="42760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0" name="Group 9"/>
            <p:cNvGrpSpPr/>
            <p:nvPr/>
          </p:nvGrpSpPr>
          <p:grpSpPr>
            <a:xfrm>
              <a:off x="7157363" y="3426971"/>
              <a:ext cx="765879" cy="498717"/>
              <a:chOff x="6666394" y="3741420"/>
              <a:chExt cx="807440" cy="525780"/>
            </a:xfrm>
          </p:grpSpPr>
          <p:grpSp>
            <p:nvGrpSpPr>
              <p:cNvPr id="12" name="Group 11"/>
              <p:cNvGrpSpPr>
                <a:grpSpLocks noChangeAspect="1"/>
              </p:cNvGrpSpPr>
              <p:nvPr/>
            </p:nvGrpSpPr>
            <p:grpSpPr>
              <a:xfrm>
                <a:off x="6666394" y="3880795"/>
                <a:ext cx="209002" cy="264203"/>
                <a:chOff x="6645164" y="3804877"/>
                <a:chExt cx="251198" cy="317543"/>
              </a:xfrm>
            </p:grpSpPr>
            <p:sp>
              <p:nvSpPr>
                <p:cNvPr id="14" name="Can 13"/>
                <p:cNvSpPr/>
                <p:nvPr/>
              </p:nvSpPr>
              <p:spPr>
                <a:xfrm>
                  <a:off x="6645427" y="3942037"/>
                  <a:ext cx="250935" cy="180383"/>
                </a:xfrm>
                <a:prstGeom prst="can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5" name="Can 14"/>
                <p:cNvSpPr/>
                <p:nvPr/>
              </p:nvSpPr>
              <p:spPr>
                <a:xfrm>
                  <a:off x="6645164" y="3804877"/>
                  <a:ext cx="250935" cy="180383"/>
                </a:xfrm>
                <a:prstGeom prst="can">
                  <a:avLst/>
                </a:prstGeom>
                <a:solidFill>
                  <a:srgbClr val="FF0000"/>
                </a:solidFill>
                <a:ln>
                  <a:noFill/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pic>
            <p:nvPicPr>
              <p:cNvPr id="13" name="Picture 12"/>
              <p:cNvPicPr>
                <a:picLocks noChangeAspect="1"/>
              </p:cNvPicPr>
              <p:nvPr/>
            </p:nvPicPr>
            <p:blipFill rotWithShape="1">
              <a:blip r:embed="rId3"/>
              <a:srcRect t="29368" r="43358" b="20039"/>
              <a:stretch/>
            </p:blipFill>
            <p:spPr>
              <a:xfrm>
                <a:off x="6746948" y="3741420"/>
                <a:ext cx="726886" cy="525780"/>
              </a:xfrm>
              <a:prstGeom prst="rect">
                <a:avLst/>
              </a:prstGeom>
            </p:spPr>
          </p:pic>
        </p:grpSp>
        <p:sp>
          <p:nvSpPr>
            <p:cNvPr id="11" name="Oval 10"/>
            <p:cNvSpPr/>
            <p:nvPr/>
          </p:nvSpPr>
          <p:spPr>
            <a:xfrm>
              <a:off x="6807981" y="3630351"/>
              <a:ext cx="244258" cy="150684"/>
            </a:xfrm>
            <a:prstGeom prst="ellipse">
              <a:avLst/>
            </a:prstGeom>
            <a:solidFill>
              <a:srgbClr val="B17ED8">
                <a:alpha val="43922"/>
              </a:srgbClr>
            </a:solidFill>
            <a:ln>
              <a:noFill/>
            </a:ln>
            <a:effectLst>
              <a:glow rad="127000">
                <a:srgbClr val="B17ED8">
                  <a:alpha val="71000"/>
                </a:srgb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1951622" y="1288467"/>
            <a:ext cx="107442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Cathode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2422734" y="3106765"/>
            <a:ext cx="1005841" cy="369332"/>
          </a:xfrm>
          <a:prstGeom prst="rect">
            <a:avLst/>
          </a:prstGeom>
          <a:solidFill>
            <a:schemeClr val="bg1"/>
          </a:solidFill>
          <a:ln w="2222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 smtClean="0"/>
              <a:t>Magnet</a:t>
            </a:r>
            <a:endParaRPr lang="en-GB" dirty="0"/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1480511" y="3302075"/>
            <a:ext cx="94222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8" idx="1"/>
          </p:cNvCxnSpPr>
          <p:nvPr/>
        </p:nvCxnSpPr>
        <p:spPr>
          <a:xfrm flipH="1">
            <a:off x="1600199" y="1473133"/>
            <a:ext cx="351423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26122" y="5985392"/>
            <a:ext cx="2241776" cy="25391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/>
              <a:t>Coating apparatus schematic</a:t>
            </a:r>
            <a:endParaRPr lang="fr-FR" sz="1050" dirty="0"/>
          </a:p>
        </p:txBody>
      </p:sp>
      <p:sp>
        <p:nvSpPr>
          <p:cNvPr id="23" name="ZoneTexte 19"/>
          <p:cNvSpPr txBox="1"/>
          <p:nvPr/>
        </p:nvSpPr>
        <p:spPr>
          <a:xfrm>
            <a:off x="3497154" y="2149699"/>
            <a:ext cx="6070719" cy="21605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1" indent="-285750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Cavity as UHV chamber</a:t>
            </a:r>
          </a:p>
          <a:p>
            <a:pPr marL="0" lvl="1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defRPr/>
            </a:pPr>
            <a:r>
              <a:rPr lang="en-US" sz="1600" dirty="0" smtClean="0">
                <a:ea typeface="Verdana" panose="020B0604030504040204" pitchFamily="34" charset="0"/>
                <a:cs typeface="Arial"/>
              </a:rPr>
              <a:t>    (10</a:t>
            </a:r>
            <a:r>
              <a:rPr lang="en-US" sz="1600" baseline="30000" dirty="0" smtClean="0">
                <a:ea typeface="Verdana" panose="020B0604030504040204" pitchFamily="34" charset="0"/>
                <a:cs typeface="Arial"/>
              </a:rPr>
              <a:t>-8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 mbar base vacuum)</a:t>
            </a:r>
          </a:p>
          <a:p>
            <a:pPr marL="285750" lvl="1" indent="-285750">
              <a:lnSpc>
                <a:spcPct val="140000"/>
              </a:lnSpc>
              <a:spcBef>
                <a:spcPts val="0"/>
              </a:spcBef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dirty="0" smtClean="0">
                <a:ea typeface="Verdana" panose="020B0604030504040204" pitchFamily="34" charset="0"/>
                <a:cs typeface="Arial"/>
              </a:rPr>
              <a:t>Cavity = anode, grounded</a:t>
            </a:r>
          </a:p>
          <a:p>
            <a:pPr marL="285750" lvl="1" indent="-285750">
              <a:lnSpc>
                <a:spcPct val="14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dirty="0" err="1" smtClean="0">
                <a:ea typeface="Verdana" panose="020B0604030504040204" pitchFamily="34" charset="0"/>
                <a:cs typeface="Arial"/>
              </a:rPr>
              <a:t>Nb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 cylindrical cathodes tubes</a:t>
            </a:r>
          </a:p>
          <a:p>
            <a:pPr marL="285750" lvl="1" indent="-285750">
              <a:lnSpc>
                <a:spcPct val="140000"/>
              </a:lnSpc>
              <a:buClr>
                <a:schemeClr val="tx1"/>
              </a:buClr>
              <a:buFont typeface="Arial" panose="020B0604020202020204" pitchFamily="34" charset="0"/>
              <a:buChar char="•"/>
              <a:defRPr/>
            </a:pP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movable </a:t>
            </a:r>
            <a:r>
              <a:rPr lang="en-US" sz="1600" b="1" dirty="0">
                <a:ea typeface="Verdana" panose="020B0604030504040204" pitchFamily="34" charset="0"/>
                <a:cs typeface="Arial"/>
              </a:rPr>
              <a:t>electromagnet </a:t>
            </a: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inside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, liquid cooled</a:t>
            </a:r>
            <a:endParaRPr lang="en-US" sz="1600" dirty="0">
              <a:ea typeface="Verdana" panose="020B0604030504040204" pitchFamily="34" charset="0"/>
              <a:cs typeface="Arial"/>
            </a:endParaRPr>
          </a:p>
          <a:p>
            <a:pPr marL="0" lvl="1">
              <a:lnSpc>
                <a:spcPct val="140000"/>
              </a:lnSpc>
              <a:buClr>
                <a:schemeClr val="tx1"/>
              </a:buClr>
              <a:defRPr/>
            </a:pPr>
            <a:r>
              <a:rPr lang="en-US" sz="1600" b="1" dirty="0" smtClean="0">
                <a:solidFill>
                  <a:srgbClr val="008000"/>
                </a:solidFill>
                <a:cs typeface="Arial"/>
                <a:sym typeface="Wingdings"/>
              </a:rPr>
              <a:t> </a:t>
            </a:r>
            <a:r>
              <a:rPr lang="en-US" sz="1600" b="1" dirty="0" smtClean="0">
                <a:solidFill>
                  <a:srgbClr val="008000"/>
                </a:solidFill>
                <a:cs typeface="Arial"/>
              </a:rPr>
              <a:t>DC</a:t>
            </a:r>
            <a:r>
              <a:rPr lang="en-US" sz="1600" b="1" dirty="0">
                <a:solidFill>
                  <a:srgbClr val="008000"/>
                </a:solidFill>
                <a:cs typeface="Arial"/>
              </a:rPr>
              <a:t>-magnetron </a:t>
            </a:r>
            <a:r>
              <a:rPr lang="en-US" sz="1600" b="1" dirty="0" smtClean="0">
                <a:solidFill>
                  <a:srgbClr val="008000"/>
                </a:solidFill>
                <a:cs typeface="Arial"/>
              </a:rPr>
              <a:t>sputtering, </a:t>
            </a:r>
            <a:r>
              <a:rPr lang="en-US" sz="1600" b="1" dirty="0">
                <a:ea typeface="Verdana" panose="020B0604030504040204" pitchFamily="34" charset="0"/>
                <a:cs typeface="Arial"/>
              </a:rPr>
              <a:t>6.4 </a:t>
            </a: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kW, </a:t>
            </a:r>
            <a:r>
              <a:rPr lang="en-GB" sz="1600" b="1" dirty="0" smtClean="0"/>
              <a:t>6.10</a:t>
            </a:r>
            <a:r>
              <a:rPr lang="en-GB" sz="1600" b="1" baseline="30000" dirty="0"/>
              <a:t>-4 </a:t>
            </a:r>
            <a:r>
              <a:rPr lang="en-GB" sz="1600" b="1" dirty="0"/>
              <a:t>mbar </a:t>
            </a:r>
            <a:r>
              <a:rPr lang="en-GB" sz="1600" b="1" dirty="0" smtClean="0"/>
              <a:t>Kr</a:t>
            </a:r>
            <a:r>
              <a:rPr lang="en-US" sz="1600" b="1" dirty="0" smtClean="0">
                <a:ea typeface="Verdana" panose="020B0604030504040204" pitchFamily="34" charset="0"/>
                <a:cs typeface="Arial"/>
              </a:rPr>
              <a:t> </a:t>
            </a:r>
            <a:endParaRPr lang="en-US" sz="1600" b="1" dirty="0" smtClean="0">
              <a:solidFill>
                <a:srgbClr val="FF0000"/>
              </a:solidFill>
              <a:ea typeface="Verdana" panose="020B0604030504040204" pitchFamily="34" charset="0"/>
              <a:cs typeface="Arial"/>
            </a:endParaRPr>
          </a:p>
        </p:txBody>
      </p:sp>
      <p:pic>
        <p:nvPicPr>
          <p:cNvPr id="24" name="Picture 23" descr="IMG_1095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606"/>
          <a:stretch/>
        </p:blipFill>
        <p:spPr>
          <a:xfrm>
            <a:off x="6801365" y="1234918"/>
            <a:ext cx="2014976" cy="2294229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3238500" y="4587973"/>
            <a:ext cx="5857579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lnSpc>
                <a:spcPct val="120000"/>
              </a:lnSpc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600" dirty="0">
                <a:ea typeface="Verdana" panose="020B0604030504040204" pitchFamily="34" charset="0"/>
                <a:cs typeface="Arial"/>
              </a:rPr>
              <a:t>Cavity bake-out 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(bake-out tent) to </a:t>
            </a:r>
            <a:r>
              <a:rPr lang="en-US" sz="1600" dirty="0">
                <a:ea typeface="Verdana" panose="020B0604030504040204" pitchFamily="34" charset="0"/>
                <a:cs typeface="Arial"/>
              </a:rPr>
              <a:t>180°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C</a:t>
            </a:r>
          </a:p>
          <a:p>
            <a:pPr marL="285750" lvl="1" indent="-285750">
              <a:lnSpc>
                <a:spcPct val="120000"/>
              </a:lnSpc>
              <a:spcBef>
                <a:spcPts val="0"/>
              </a:spcBef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600" dirty="0" smtClean="0">
                <a:ea typeface="Verdana" panose="020B0604030504040204" pitchFamily="34" charset="0"/>
                <a:cs typeface="Arial"/>
              </a:rPr>
              <a:t>Coating </a:t>
            </a:r>
            <a:r>
              <a:rPr lang="en-US" sz="1600" dirty="0" smtClean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7 </a:t>
            </a:r>
            <a:r>
              <a:rPr lang="en-US" sz="1600" dirty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steps for the 7 different </a:t>
            </a:r>
            <a:r>
              <a:rPr lang="en-US" sz="1600" dirty="0" smtClean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electromagnet </a:t>
            </a:r>
            <a:r>
              <a:rPr lang="en-US" sz="1600" dirty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positions</a:t>
            </a:r>
          </a:p>
          <a:p>
            <a:pPr marL="285750" lvl="1" indent="-285750">
              <a:lnSpc>
                <a:spcPct val="120000"/>
              </a:lnSpc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600" dirty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D</a:t>
            </a:r>
            <a:r>
              <a:rPr lang="en-US" sz="1600" dirty="0" smtClean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uration = </a:t>
            </a:r>
            <a:r>
              <a:rPr lang="en-US" sz="1600" dirty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1h 20</a:t>
            </a:r>
            <a:r>
              <a:rPr lang="en-US" sz="1600" dirty="0" smtClean="0"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’</a:t>
            </a:r>
            <a:r>
              <a:rPr lang="en-US" sz="1600" dirty="0">
                <a:ea typeface="Verdana" panose="020B0604030504040204" pitchFamily="34" charset="0"/>
                <a:cs typeface="Arial"/>
              </a:rPr>
              <a:t> at low temperature (150°C</a:t>
            </a:r>
            <a:r>
              <a:rPr lang="en-US" sz="1600" dirty="0" smtClean="0">
                <a:ea typeface="Verdana" panose="020B0604030504040204" pitchFamily="34" charset="0"/>
                <a:cs typeface="Arial"/>
              </a:rPr>
              <a:t>)</a:t>
            </a:r>
            <a:endParaRPr lang="en-US" sz="1600" dirty="0">
              <a:ea typeface="Verdana" panose="020B0604030504040204" pitchFamily="34" charset="0"/>
              <a:cs typeface="Arial"/>
              <a:sym typeface="Wingdings" panose="05000000000000000000" pitchFamily="2" charset="2"/>
            </a:endParaRPr>
          </a:p>
          <a:p>
            <a:pPr marL="285750" lvl="1" indent="-285750">
              <a:lnSpc>
                <a:spcPct val="120000"/>
              </a:lnSpc>
              <a:buClr>
                <a:schemeClr val="tx1"/>
              </a:buClr>
              <a:buFont typeface="Wingdings" charset="0"/>
              <a:buChar char="à"/>
              <a:defRPr/>
            </a:pPr>
            <a:r>
              <a:rPr lang="en-US" sz="1600" dirty="0" err="1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Nb</a:t>
            </a:r>
            <a:r>
              <a:rPr lang="en-US" sz="1600" dirty="0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 layer </a:t>
            </a:r>
            <a:r>
              <a:rPr lang="en-US" sz="1600" dirty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thickness </a:t>
            </a:r>
            <a:r>
              <a:rPr lang="en-US" sz="1600" dirty="0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~ </a:t>
            </a:r>
            <a:r>
              <a:rPr lang="en-US" sz="1600" dirty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2 </a:t>
            </a:r>
            <a:r>
              <a:rPr lang="en-US" sz="1600" dirty="0" smtClean="0">
                <a:solidFill>
                  <a:srgbClr val="FF0000"/>
                </a:solidFill>
                <a:latin typeface="Symbol" charset="2"/>
                <a:ea typeface="Verdana" panose="020B0604030504040204" pitchFamily="34" charset="0"/>
                <a:cs typeface="Symbol" charset="2"/>
                <a:sym typeface="Wingdings" panose="05000000000000000000" pitchFamily="2" charset="2"/>
              </a:rPr>
              <a:t>m</a:t>
            </a:r>
            <a:r>
              <a:rPr lang="en-US" sz="1600" dirty="0" smtClean="0">
                <a:solidFill>
                  <a:srgbClr val="FF0000"/>
                </a:solidFill>
                <a:ea typeface="Verdana" panose="020B0604030504040204" pitchFamily="34" charset="0"/>
                <a:cs typeface="Arial"/>
                <a:sym typeface="Wingdings" panose="05000000000000000000" pitchFamily="2" charset="2"/>
              </a:rPr>
              <a:t>m</a:t>
            </a:r>
            <a:endParaRPr lang="en-US" sz="1600" dirty="0">
              <a:solidFill>
                <a:srgbClr val="FF0000"/>
              </a:solidFill>
              <a:ea typeface="Verdana" panose="020B0604030504040204" pitchFamily="34" charset="0"/>
              <a:cs typeface="Arial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61674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133600"/>
            <a:ext cx="8226854" cy="565647"/>
          </a:xfrm>
        </p:spPr>
        <p:txBody>
          <a:bodyPr>
            <a:noAutofit/>
          </a:bodyPr>
          <a:lstStyle/>
          <a:p>
            <a:pPr algn="ctr"/>
            <a:r>
              <a:rPr lang="en-GB" sz="3600" dirty="0" smtClean="0"/>
              <a:t>SRF Cavities production</a:t>
            </a:r>
            <a:endParaRPr lang="en-GB" sz="3600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144780" y="1160288"/>
            <a:ext cx="8740140" cy="5196062"/>
          </a:xfrm>
          <a:prstGeom prst="rect">
            <a:avLst/>
          </a:prstGeo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GB" sz="1400" b="1" dirty="0">
                <a:sym typeface="Wingdings" panose="05000000000000000000" pitchFamily="2" charset="2"/>
              </a:rPr>
              <a:t> </a:t>
            </a:r>
            <a:r>
              <a:rPr lang="en-GB" sz="1400" b="1" dirty="0"/>
              <a:t>8 Spare cavities to be manufactured, </a:t>
            </a:r>
            <a:r>
              <a:rPr lang="en-GB" sz="1400" b="1" dirty="0" err="1" smtClean="0"/>
              <a:t>Nb</a:t>
            </a:r>
            <a:r>
              <a:rPr lang="en-GB" sz="1400" b="1" dirty="0" smtClean="0"/>
              <a:t> coated </a:t>
            </a:r>
            <a:r>
              <a:rPr lang="en-GB" sz="1400" b="1" dirty="0"/>
              <a:t>and dressed with He-tank</a:t>
            </a:r>
          </a:p>
          <a:p>
            <a:pPr marL="36576" indent="0" algn="ctr">
              <a:buFont typeface="Arial"/>
              <a:buNone/>
            </a:pPr>
            <a:endParaRPr lang="en-GB" sz="1400" b="1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144780" y="794009"/>
            <a:ext cx="8740140" cy="3662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>
                <a:solidFill>
                  <a:schemeClr val="bg1"/>
                </a:solidFill>
              </a:rPr>
              <a:t>2</a:t>
            </a:r>
            <a:r>
              <a:rPr lang="en-GB" sz="1800" b="1" dirty="0" smtClean="0">
                <a:solidFill>
                  <a:schemeClr val="bg1"/>
                </a:solidFill>
              </a:rPr>
              <a:t>. LHC spare </a:t>
            </a:r>
            <a:r>
              <a:rPr lang="en-GB" sz="1800" b="1" dirty="0" err="1" smtClean="0">
                <a:solidFill>
                  <a:schemeClr val="bg1"/>
                </a:solidFill>
              </a:rPr>
              <a:t>Nb</a:t>
            </a:r>
            <a:r>
              <a:rPr lang="en-GB" sz="1800" b="1" dirty="0" smtClean="0">
                <a:solidFill>
                  <a:schemeClr val="bg1"/>
                </a:solidFill>
              </a:rPr>
              <a:t>/Cu cavities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2"/>
          <a:srcRect l="575" r="170"/>
          <a:stretch/>
        </p:blipFill>
        <p:spPr>
          <a:xfrm>
            <a:off x="4283020" y="1526567"/>
            <a:ext cx="4503027" cy="2452440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198196" y="1534187"/>
            <a:ext cx="407662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Practice cavities (PC): 3 coatings</a:t>
            </a:r>
          </a:p>
          <a:p>
            <a:r>
              <a:rPr lang="en-GB" sz="1400" b="1" dirty="0" smtClean="0">
                <a:solidFill>
                  <a:schemeClr val="tx2"/>
                </a:solidFill>
              </a:rPr>
              <a:t>PC01 recoated: substrate structural defect </a:t>
            </a:r>
          </a:p>
          <a:p>
            <a:r>
              <a:rPr lang="en-GB" sz="1400" b="1" dirty="0" smtClean="0">
                <a:solidFill>
                  <a:schemeClr val="tx2"/>
                </a:solidFill>
              </a:rPr>
              <a:t>PC05: coated, RF test pending</a:t>
            </a:r>
          </a:p>
          <a:p>
            <a:r>
              <a:rPr lang="en-GB" sz="1400" b="1" dirty="0">
                <a:solidFill>
                  <a:schemeClr val="tx2"/>
                </a:solidFill>
              </a:rPr>
              <a:t>PC02 </a:t>
            </a:r>
            <a:r>
              <a:rPr lang="en-GB" sz="1400" b="1" dirty="0" smtClean="0">
                <a:solidFill>
                  <a:schemeClr val="tx2"/>
                </a:solidFill>
              </a:rPr>
              <a:t>recoated: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FF0000"/>
                </a:solidFill>
              </a:rPr>
              <a:t>Cavity at specs (Q</a:t>
            </a:r>
            <a:r>
              <a:rPr lang="en-GB" sz="1400" b="1" baseline="-25000" dirty="0" smtClean="0">
                <a:solidFill>
                  <a:srgbClr val="FF0000"/>
                </a:solidFill>
              </a:rPr>
              <a:t>0 </a:t>
            </a:r>
            <a:r>
              <a:rPr lang="en-GB" sz="1400" b="1" dirty="0" smtClean="0">
                <a:solidFill>
                  <a:srgbClr val="FF0000"/>
                </a:solidFill>
              </a:rPr>
              <a:t>= 2.2.10</a:t>
            </a:r>
            <a:r>
              <a:rPr lang="en-GB" sz="1400" b="1" baseline="30000" dirty="0" smtClean="0">
                <a:solidFill>
                  <a:srgbClr val="FF0000"/>
                </a:solidFill>
              </a:rPr>
              <a:t>9</a:t>
            </a:r>
            <a:r>
              <a:rPr lang="en-GB" sz="1400" b="1" dirty="0" smtClean="0">
                <a:solidFill>
                  <a:srgbClr val="FF0000"/>
                </a:solidFill>
              </a:rPr>
              <a:t> at 6 MV/m)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B050"/>
                </a:solidFill>
              </a:rPr>
              <a:t>Coating recipe and assembly flow validated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B050"/>
                </a:solidFill>
              </a:rPr>
              <a:t>Ability to recover a heavily damaged cavity by surface machining</a:t>
            </a:r>
            <a:endParaRPr lang="en-GB" sz="1200" b="1" dirty="0" smtClean="0">
              <a:solidFill>
                <a:schemeClr val="tx2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990529" y="4345752"/>
            <a:ext cx="2265534" cy="1712179"/>
            <a:chOff x="457200" y="3889342"/>
            <a:chExt cx="3102912" cy="2345031"/>
          </a:xfrm>
        </p:grpSpPr>
        <p:pic>
          <p:nvPicPr>
            <p:cNvPr id="43" name="Picture 42" descr="Photo-2016-04-05-09-14-52_2613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05"/>
            <a:stretch/>
          </p:blipFill>
          <p:spPr>
            <a:xfrm rot="10800000">
              <a:off x="457200" y="3991051"/>
              <a:ext cx="3102912" cy="2243322"/>
            </a:xfrm>
            <a:prstGeom prst="rect">
              <a:avLst/>
            </a:prstGeom>
          </p:spPr>
        </p:pic>
        <p:cxnSp>
          <p:nvCxnSpPr>
            <p:cNvPr id="44" name="Straight Arrow Connector 43"/>
            <p:cNvCxnSpPr/>
            <p:nvPr/>
          </p:nvCxnSpPr>
          <p:spPr>
            <a:xfrm>
              <a:off x="503571" y="4243126"/>
              <a:ext cx="2923205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1017437" y="3889342"/>
              <a:ext cx="1383675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FF0000"/>
                  </a:solidFill>
                </a:rPr>
                <a:t>1 m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46" name="Picture 4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4039" y="4141597"/>
            <a:ext cx="3185666" cy="2120490"/>
          </a:xfrm>
          <a:prstGeom prst="rect">
            <a:avLst/>
          </a:prstGeom>
        </p:spPr>
      </p:pic>
      <p:pic>
        <p:nvPicPr>
          <p:cNvPr id="47" name="Picture 46" descr="LHC_not_coated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189" y="4393729"/>
            <a:ext cx="2480513" cy="1690486"/>
          </a:xfrm>
          <a:prstGeom prst="rect">
            <a:avLst/>
          </a:prstGeom>
        </p:spPr>
      </p:pic>
      <p:grpSp>
        <p:nvGrpSpPr>
          <p:cNvPr id="48" name="Group 47"/>
          <p:cNvGrpSpPr/>
          <p:nvPr/>
        </p:nvGrpSpPr>
        <p:grpSpPr>
          <a:xfrm>
            <a:off x="3036944" y="4345752"/>
            <a:ext cx="2265534" cy="1712179"/>
            <a:chOff x="457200" y="3889342"/>
            <a:chExt cx="3102912" cy="2345031"/>
          </a:xfrm>
        </p:grpSpPr>
        <p:pic>
          <p:nvPicPr>
            <p:cNvPr id="49" name="Picture 48" descr="Photo-2016-04-05-09-14-52_2613.JPG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BEBA8EAE-BF5A-486C-A8C5-ECC9F3942E4B}">
                  <a14:imgProps xmlns:a14="http://schemas.microsoft.com/office/drawing/2010/main">
                    <a14:imgLayer r:embed="rId4">
                      <a14:imgEffect>
                        <a14:brightnessContrast bright="20000" contrast="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3205"/>
            <a:stretch/>
          </p:blipFill>
          <p:spPr>
            <a:xfrm rot="10800000">
              <a:off x="457200" y="3991051"/>
              <a:ext cx="3102912" cy="2243322"/>
            </a:xfrm>
            <a:prstGeom prst="rect">
              <a:avLst/>
            </a:prstGeom>
          </p:spPr>
        </p:pic>
        <p:cxnSp>
          <p:nvCxnSpPr>
            <p:cNvPr id="50" name="Straight Arrow Connector 49"/>
            <p:cNvCxnSpPr/>
            <p:nvPr/>
          </p:nvCxnSpPr>
          <p:spPr>
            <a:xfrm>
              <a:off x="503571" y="4243126"/>
              <a:ext cx="2923205" cy="0"/>
            </a:xfrm>
            <a:prstGeom prst="straightConnector1">
              <a:avLst/>
            </a:prstGeom>
            <a:ln w="19050">
              <a:solidFill>
                <a:srgbClr val="FF000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1017437" y="3889342"/>
              <a:ext cx="1383675" cy="3077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400" b="1" dirty="0" smtClean="0">
                  <a:solidFill>
                    <a:srgbClr val="FF0000"/>
                  </a:solidFill>
                </a:rPr>
                <a:t>1 m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52" name="Right Arrow 51"/>
          <p:cNvSpPr/>
          <p:nvPr/>
        </p:nvSpPr>
        <p:spPr>
          <a:xfrm>
            <a:off x="2716415" y="5038012"/>
            <a:ext cx="247360" cy="327660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ight Arrow 52"/>
          <p:cNvSpPr/>
          <p:nvPr/>
        </p:nvSpPr>
        <p:spPr>
          <a:xfrm>
            <a:off x="5325793" y="5075142"/>
            <a:ext cx="247360" cy="327660"/>
          </a:xfrm>
          <a:prstGeom prst="rightArrow">
            <a:avLst/>
          </a:prstGeom>
          <a:solidFill>
            <a:schemeClr val="dk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54" name="Table 53"/>
          <p:cNvGraphicFramePr>
            <a:graphicFrameLocks noGrp="1"/>
          </p:cNvGraphicFramePr>
          <p:nvPr>
            <p:extLst/>
          </p:nvPr>
        </p:nvGraphicFramePr>
        <p:xfrm>
          <a:off x="1667937" y="3445012"/>
          <a:ext cx="2393555" cy="749827"/>
        </p:xfrm>
        <a:graphic>
          <a:graphicData uri="http://schemas.openxmlformats.org/drawingml/2006/table">
            <a:tbl>
              <a:tblPr firstCol="1" bandRow="1">
                <a:tableStyleId>{21E4AEA4-8DFA-4A89-87EB-49C32662AFE0}</a:tableStyleId>
              </a:tblPr>
              <a:tblGrid>
                <a:gridCol w="1219200">
                  <a:extLst>
                    <a:ext uri="{9D8B030D-6E8A-4147-A177-3AD203B41FA5}">
                      <a16:colId xmlns:a16="http://schemas.microsoft.com/office/drawing/2014/main" val="1419684453"/>
                    </a:ext>
                  </a:extLst>
                </a:gridCol>
                <a:gridCol w="1174355">
                  <a:extLst>
                    <a:ext uri="{9D8B030D-6E8A-4147-A177-3AD203B41FA5}">
                      <a16:colId xmlns:a16="http://schemas.microsoft.com/office/drawing/2014/main" val="830950088"/>
                    </a:ext>
                  </a:extLst>
                </a:gridCol>
              </a:tblGrid>
              <a:tr h="2926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  <a:cs typeface="Times New Roman" panose="02020603050405020304" pitchFamily="18" charset="0"/>
                        </a:rPr>
                        <a:t>Frequency</a:t>
                      </a:r>
                      <a:endParaRPr lang="en-US" sz="12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  <a:cs typeface="Times New Roman" panose="02020603050405020304" pitchFamily="18" charset="0"/>
                        </a:rPr>
                        <a:t>400.8 MHz</a:t>
                      </a:r>
                      <a:endParaRPr lang="en-US" sz="1200" b="1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64227181"/>
                  </a:ext>
                </a:extLst>
              </a:tr>
              <a:tr h="292627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j-lt"/>
                          <a:cs typeface="Times New Roman" panose="02020603050405020304" pitchFamily="18" charset="0"/>
                        </a:rPr>
                        <a:t>Specification</a:t>
                      </a:r>
                      <a:endParaRPr lang="en-US" sz="1200" baseline="-250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j-lt"/>
                          <a:cs typeface="Times New Roman" panose="02020603050405020304" pitchFamily="18" charset="0"/>
                        </a:rPr>
                        <a:t>5 MV/m</a:t>
                      </a:r>
                    </a:p>
                    <a:p>
                      <a:pPr algn="ctr"/>
                      <a:r>
                        <a:rPr lang="en-US" sz="1200" b="1" dirty="0" smtClean="0">
                          <a:latin typeface="+mj-lt"/>
                          <a:cs typeface="Times New Roman" panose="02020603050405020304" pitchFamily="18" charset="0"/>
                        </a:rPr>
                        <a:t>@</a:t>
                      </a:r>
                      <a:r>
                        <a:rPr lang="en-US" sz="1200" b="1" baseline="0" dirty="0" smtClean="0">
                          <a:latin typeface="+mj-lt"/>
                          <a:cs typeface="Times New Roman" panose="02020603050405020304" pitchFamily="18" charset="0"/>
                        </a:rPr>
                        <a:t> Q</a:t>
                      </a:r>
                      <a:r>
                        <a:rPr lang="en-US" sz="1200" b="1" baseline="-25000" dirty="0" smtClean="0">
                          <a:latin typeface="+mj-lt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200" b="1" baseline="0" dirty="0" smtClean="0">
                          <a:latin typeface="+mj-lt"/>
                          <a:cs typeface="Times New Roman" panose="02020603050405020304" pitchFamily="18" charset="0"/>
                        </a:rPr>
                        <a:t> = 2x10</a:t>
                      </a:r>
                      <a:r>
                        <a:rPr lang="en-US" sz="1200" b="1" baseline="30000" dirty="0" smtClean="0">
                          <a:latin typeface="+mj-lt"/>
                          <a:cs typeface="Times New Roman" panose="02020603050405020304" pitchFamily="18" charset="0"/>
                        </a:rPr>
                        <a:t>9</a:t>
                      </a:r>
                      <a:endParaRPr lang="en-US" sz="1200" b="1" baseline="30000" dirty="0">
                        <a:latin typeface="+mj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71358436"/>
                  </a:ext>
                </a:extLst>
              </a:tr>
            </a:tbl>
          </a:graphicData>
        </a:graphic>
      </p:graphicFrame>
      <p:sp>
        <p:nvSpPr>
          <p:cNvPr id="55" name="TextBox 54"/>
          <p:cNvSpPr txBox="1"/>
          <p:nvPr/>
        </p:nvSpPr>
        <p:spPr>
          <a:xfrm>
            <a:off x="7939112" y="1292857"/>
            <a:ext cx="7449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@ 4.5K</a:t>
            </a:r>
            <a:endParaRPr lang="en-GB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4840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3600"/>
            <a:ext cx="8226854" cy="565647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/>
              <a:t>R&amp;D: </a:t>
            </a:r>
            <a:r>
              <a:rPr lang="en-GB" sz="3200" dirty="0" err="1" smtClean="0"/>
              <a:t>HiPIMS</a:t>
            </a:r>
            <a:r>
              <a:rPr lang="en-GB" sz="3200" dirty="0" smtClean="0"/>
              <a:t> coatings for SRF cavities</a:t>
            </a:r>
            <a:endParaRPr lang="en-GB" sz="3200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199" y="1212620"/>
            <a:ext cx="5478717" cy="1096423"/>
          </a:xfr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Mitigate the high field Q-slope in </a:t>
            </a:r>
            <a:r>
              <a:rPr lang="en-GB" sz="1400" dirty="0" err="1" smtClean="0">
                <a:solidFill>
                  <a:srgbClr val="FF0000"/>
                </a:solidFill>
              </a:rPr>
              <a:t>Nb</a:t>
            </a:r>
            <a:r>
              <a:rPr lang="en-GB" sz="1400" dirty="0" smtClean="0">
                <a:solidFill>
                  <a:srgbClr val="FF0000"/>
                </a:solidFill>
              </a:rPr>
              <a:t>/Cu cavity</a:t>
            </a:r>
          </a:p>
          <a:p>
            <a:pPr marL="36576" indent="0" algn="ctr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Low surface resistance (&lt;10 </a:t>
            </a:r>
            <a:r>
              <a:rPr lang="en-GB" sz="1400" dirty="0" err="1" smtClean="0">
                <a:solidFill>
                  <a:srgbClr val="FF0000"/>
                </a:solidFill>
              </a:rPr>
              <a:t>n</a:t>
            </a:r>
            <a:r>
              <a:rPr lang="en-GB" sz="1400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  <a:r>
              <a:rPr lang="en-GB" sz="1400" dirty="0" smtClean="0">
                <a:solidFill>
                  <a:srgbClr val="FF0000"/>
                </a:solidFill>
                <a:latin typeface="Symbol" panose="05050102010706020507" pitchFamily="18" charset="2"/>
              </a:rPr>
              <a:t>, </a:t>
            </a:r>
            <a:r>
              <a:rPr lang="en-GB" sz="1400" dirty="0" smtClean="0">
                <a:solidFill>
                  <a:srgbClr val="FF0000"/>
                </a:solidFill>
                <a:latin typeface="+mj-lt"/>
              </a:rPr>
              <a:t>1.3 GHz, 2K</a:t>
            </a:r>
            <a:r>
              <a:rPr lang="en-GB" sz="1400" dirty="0" smtClean="0">
                <a:solidFill>
                  <a:srgbClr val="FF0000"/>
                </a:solidFill>
              </a:rPr>
              <a:t>) with </a:t>
            </a:r>
            <a:r>
              <a:rPr lang="en-GB" sz="1400" dirty="0" err="1" smtClean="0">
                <a:solidFill>
                  <a:srgbClr val="FF0000"/>
                </a:solidFill>
              </a:rPr>
              <a:t>Nb</a:t>
            </a:r>
            <a:r>
              <a:rPr lang="en-GB" sz="1400" dirty="0" smtClean="0">
                <a:solidFill>
                  <a:srgbClr val="FF0000"/>
                </a:solidFill>
              </a:rPr>
              <a:t> layer</a:t>
            </a:r>
          </a:p>
          <a:p>
            <a:pPr marL="36576" indent="0" algn="ctr">
              <a:buNone/>
            </a:pPr>
            <a:r>
              <a:rPr lang="en-GB" sz="1400" b="1" dirty="0" smtClean="0">
                <a:solidFill>
                  <a:srgbClr val="FF0000"/>
                </a:solidFill>
              </a:rPr>
              <a:t>Hi</a:t>
            </a:r>
            <a:r>
              <a:rPr lang="en-GB" sz="1400" b="1" dirty="0" smtClean="0"/>
              <a:t>gh</a:t>
            </a:r>
            <a:r>
              <a:rPr lang="en-GB" sz="1400" b="1" dirty="0" smtClean="0">
                <a:solidFill>
                  <a:srgbClr val="FF0000"/>
                </a:solidFill>
              </a:rPr>
              <a:t> P</a:t>
            </a:r>
            <a:r>
              <a:rPr lang="en-GB" sz="1400" b="1" dirty="0" smtClean="0"/>
              <a:t>ower</a:t>
            </a:r>
            <a:r>
              <a:rPr lang="en-GB" sz="1400" b="1" dirty="0" smtClean="0">
                <a:solidFill>
                  <a:srgbClr val="FF0000"/>
                </a:solidFill>
              </a:rPr>
              <a:t> I</a:t>
            </a:r>
            <a:r>
              <a:rPr lang="en-GB" sz="1400" b="1" dirty="0" smtClean="0"/>
              <a:t>mpulse</a:t>
            </a:r>
            <a:r>
              <a:rPr lang="en-GB" sz="1400" b="1" dirty="0" smtClean="0">
                <a:solidFill>
                  <a:srgbClr val="FF0000"/>
                </a:solidFill>
              </a:rPr>
              <a:t> M</a:t>
            </a:r>
            <a:r>
              <a:rPr lang="en-GB" sz="1400" b="1" dirty="0" smtClean="0"/>
              <a:t>agnetron</a:t>
            </a:r>
            <a:r>
              <a:rPr lang="en-GB" sz="1400" b="1" dirty="0" smtClean="0">
                <a:solidFill>
                  <a:srgbClr val="FF0000"/>
                </a:solidFill>
              </a:rPr>
              <a:t> S</a:t>
            </a:r>
            <a:r>
              <a:rPr lang="en-GB" sz="1400" b="1" dirty="0" smtClean="0"/>
              <a:t>puttering</a:t>
            </a:r>
          </a:p>
          <a:p>
            <a:pPr marL="36576" indent="0" algn="ctr">
              <a:buNone/>
            </a:pPr>
            <a:r>
              <a:rPr lang="en-GB" sz="1400" dirty="0" smtClean="0"/>
              <a:t>Layer densification</a:t>
            </a:r>
            <a:endParaRPr lang="en-GB" sz="1400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857185"/>
            <a:ext cx="5478717" cy="3662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GOALS AND MOTIVATION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155203" y="794009"/>
            <a:ext cx="4026994" cy="1916562"/>
            <a:chOff x="5640637" y="794009"/>
            <a:chExt cx="5508895" cy="265574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3"/>
            <a:srcRect l="1087" t="4496" r="8619"/>
            <a:stretch/>
          </p:blipFill>
          <p:spPr>
            <a:xfrm>
              <a:off x="5640637" y="794009"/>
              <a:ext cx="3318946" cy="2655742"/>
            </a:xfrm>
            <a:prstGeom prst="rect">
              <a:avLst/>
            </a:prstGeom>
          </p:spPr>
        </p:pic>
        <p:sp>
          <p:nvSpPr>
            <p:cNvPr id="11" name="Arc 10"/>
            <p:cNvSpPr/>
            <p:nvPr/>
          </p:nvSpPr>
          <p:spPr>
            <a:xfrm flipH="1">
              <a:off x="6108807" y="1421546"/>
              <a:ext cx="5040725" cy="599355"/>
            </a:xfrm>
            <a:prstGeom prst="arc">
              <a:avLst>
                <a:gd name="adj1" fmla="val 13803819"/>
                <a:gd name="adj2" fmla="val 0"/>
              </a:avLst>
            </a:prstGeom>
            <a:ln w="28575">
              <a:solidFill>
                <a:srgbClr val="FF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8078356" y="1506071"/>
              <a:ext cx="0" cy="745351"/>
            </a:xfrm>
            <a:prstGeom prst="straightConnector1">
              <a:avLst/>
            </a:prstGeom>
            <a:ln w="28575">
              <a:solidFill>
                <a:schemeClr val="accent6">
                  <a:lumMod val="50000"/>
                </a:schemeClr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>
              <a:off x="8078356" y="2189950"/>
              <a:ext cx="1368850" cy="383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From this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8078356" y="1443318"/>
              <a:ext cx="102064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accent6">
                      <a:lumMod val="50000"/>
                    </a:schemeClr>
                  </a:solidFill>
                </a:rPr>
                <a:t>To this</a:t>
              </a:r>
              <a:endParaRPr lang="en-GB" sz="1200" b="1" dirty="0">
                <a:solidFill>
                  <a:schemeClr val="accent6">
                    <a:lumMod val="50000"/>
                  </a:schemeClr>
                </a:solidFill>
              </a:endParaRPr>
            </a:p>
          </p:txBody>
        </p:sp>
      </p:grpSp>
      <p:sp>
        <p:nvSpPr>
          <p:cNvPr id="18" name="Content Placeholder 2"/>
          <p:cNvSpPr txBox="1">
            <a:spLocks/>
          </p:cNvSpPr>
          <p:nvPr/>
        </p:nvSpPr>
        <p:spPr>
          <a:xfrm>
            <a:off x="92209" y="3122139"/>
            <a:ext cx="8934560" cy="3669430"/>
          </a:xfrm>
          <a:prstGeom prst="rect">
            <a:avLst/>
          </a:prstGeom>
          <a:solidFill>
            <a:schemeClr val="bg1"/>
          </a:solidFill>
          <a:ln w="28575">
            <a:solidFill>
              <a:srgbClr val="0070C0"/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endParaRPr lang="en-GB" sz="1400" b="1" dirty="0" smtClean="0">
              <a:solidFill>
                <a:srgbClr val="FF0000"/>
              </a:solidFill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92209" y="2755859"/>
            <a:ext cx="8934560" cy="366279"/>
          </a:xfrm>
          <a:prstGeom prst="rect">
            <a:avLst/>
          </a:prstGeom>
          <a:solidFill>
            <a:srgbClr val="0070C0"/>
          </a:solidFill>
          <a:ln w="28575">
            <a:solidFill>
              <a:srgbClr val="0070C0"/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GOALS AND MOTIVATION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2209" y="3216900"/>
            <a:ext cx="598615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Very encouraging results on 1.3 GHz cavities: </a:t>
            </a:r>
            <a:r>
              <a:rPr lang="en-GB" sz="1400" b="1" dirty="0" smtClean="0">
                <a:solidFill>
                  <a:srgbClr val="FF0000"/>
                </a:solidFill>
              </a:rPr>
              <a:t>20 </a:t>
            </a:r>
            <a:r>
              <a:rPr lang="en-GB" sz="1400" b="1" dirty="0" err="1" smtClean="0">
                <a:solidFill>
                  <a:srgbClr val="FF0000"/>
                </a:solidFill>
              </a:rPr>
              <a:t>n</a:t>
            </a:r>
            <a:r>
              <a:rPr lang="en-GB" sz="1400" b="1" dirty="0" err="1" smtClean="0">
                <a:solidFill>
                  <a:srgbClr val="FF0000"/>
                </a:solidFill>
                <a:latin typeface="Symbol" panose="05050102010706020507" pitchFamily="18" charset="2"/>
              </a:rPr>
              <a:t>W</a:t>
            </a:r>
            <a:r>
              <a:rPr lang="en-GB" sz="1400" b="1" dirty="0" smtClean="0">
                <a:solidFill>
                  <a:srgbClr val="FF0000"/>
                </a:solidFill>
              </a:rPr>
              <a:t> residual resistance</a:t>
            </a:r>
          </a:p>
          <a:p>
            <a:r>
              <a:rPr lang="en-GB" sz="1400" dirty="0" smtClean="0"/>
              <a:t>Target: </a:t>
            </a:r>
            <a:r>
              <a:rPr lang="en-GB" sz="1400" b="1" dirty="0" smtClean="0"/>
              <a:t>5 </a:t>
            </a:r>
            <a:r>
              <a:rPr lang="en-GB" sz="1400" b="1" dirty="0" err="1" smtClean="0"/>
              <a:t>n</a:t>
            </a:r>
            <a:r>
              <a:rPr lang="en-GB" sz="1400" b="1" dirty="0" err="1" smtClean="0">
                <a:latin typeface="Symbol" panose="05050102010706020507" pitchFamily="18" charset="2"/>
              </a:rPr>
              <a:t>W.</a:t>
            </a:r>
            <a:r>
              <a:rPr lang="en-GB" sz="1400" b="1" dirty="0" smtClean="0">
                <a:latin typeface="Symbol" panose="05050102010706020507" pitchFamily="18" charset="2"/>
              </a:rPr>
              <a:t> </a:t>
            </a:r>
          </a:p>
          <a:p>
            <a:r>
              <a:rPr lang="en-GB" sz="1400" dirty="0" smtClean="0">
                <a:latin typeface="+mj-lt"/>
              </a:rPr>
              <a:t>Q-slope among the best for sputtered cavities</a:t>
            </a:r>
            <a:endParaRPr lang="en-GB" sz="1400" dirty="0" smtClean="0">
              <a:latin typeface="Symbol" panose="05050102010706020507" pitchFamily="18" charset="2"/>
            </a:endParaRPr>
          </a:p>
          <a:p>
            <a:endParaRPr lang="en-GB" sz="1200" b="1" dirty="0" smtClean="0">
              <a:latin typeface="Symbol" panose="05050102010706020507" pitchFamily="18" charset="2"/>
            </a:endParaRPr>
          </a:p>
          <a:p>
            <a:r>
              <a:rPr lang="en-GB" sz="1400" b="1" dirty="0" smtClean="0"/>
              <a:t>Bias effect</a:t>
            </a:r>
            <a:r>
              <a:rPr lang="en-GB" sz="1400" dirty="0" smtClean="0"/>
              <a:t>: lower values induce lower surface resistance</a:t>
            </a:r>
          </a:p>
          <a:p>
            <a:endParaRPr lang="en-GB" sz="1400" dirty="0"/>
          </a:p>
          <a:p>
            <a:r>
              <a:rPr lang="en-GB" sz="1400" b="1" dirty="0" smtClean="0"/>
              <a:t>Substrates affected by surface defects </a:t>
            </a:r>
            <a:r>
              <a:rPr lang="en-GB" sz="1400" dirty="0" smtClean="0">
                <a:sym typeface="Wingdings" panose="05000000000000000000" pitchFamily="2" charset="2"/>
              </a:rPr>
              <a:t> collaboration with </a:t>
            </a:r>
            <a:r>
              <a:rPr lang="en-GB" sz="1400" dirty="0" err="1" smtClean="0">
                <a:sym typeface="Wingdings" panose="05000000000000000000" pitchFamily="2" charset="2"/>
              </a:rPr>
              <a:t>Jlab</a:t>
            </a:r>
            <a:r>
              <a:rPr lang="en-GB" sz="1400" dirty="0" smtClean="0">
                <a:sym typeface="Wingdings" panose="05000000000000000000" pitchFamily="2" charset="2"/>
              </a:rPr>
              <a:t> for surface finishing (centrifugal barrel polishing)</a:t>
            </a:r>
          </a:p>
          <a:p>
            <a:endParaRPr lang="en-GB" sz="1400" dirty="0">
              <a:sym typeface="Wingdings" panose="05000000000000000000" pitchFamily="2" charset="2"/>
            </a:endParaRPr>
          </a:p>
          <a:p>
            <a:r>
              <a:rPr lang="en-GB" sz="1400" b="1" dirty="0" smtClean="0">
                <a:sym typeface="Wingdings" panose="05000000000000000000" pitchFamily="2" charset="2"/>
              </a:rPr>
              <a:t>Coating on </a:t>
            </a:r>
            <a:r>
              <a:rPr lang="en-GB" sz="1400" b="1" dirty="0" smtClean="0">
                <a:latin typeface="Symbol" panose="05050102010706020507" pitchFamily="18" charset="2"/>
                <a:sym typeface="Wingdings" panose="05000000000000000000" pitchFamily="2" charset="2"/>
              </a:rPr>
              <a:t>b </a:t>
            </a:r>
            <a:r>
              <a:rPr lang="en-GB" sz="1400" b="1" dirty="0" smtClean="0">
                <a:sym typeface="Wingdings" panose="05000000000000000000" pitchFamily="2" charset="2"/>
              </a:rPr>
              <a:t>= 0.65 704 MHz cavities enabled </a:t>
            </a:r>
            <a:r>
              <a:rPr lang="en-GB" sz="1400" dirty="0" smtClean="0">
                <a:sym typeface="Wingdings" panose="05000000000000000000" pitchFamily="2" charset="2"/>
              </a:rPr>
              <a:t>by tuning magnetic configuration : Best candidate to evaluate the Q-slope dependence to layer density</a:t>
            </a:r>
          </a:p>
          <a:p>
            <a:endParaRPr lang="en-GB" sz="1400" dirty="0">
              <a:sym typeface="Wingdings" panose="05000000000000000000" pitchFamily="2" charset="2"/>
            </a:endParaRPr>
          </a:p>
          <a:p>
            <a:r>
              <a:rPr lang="en-GB" sz="1400" b="1" dirty="0" smtClean="0">
                <a:sym typeface="Wingdings" panose="05000000000000000000" pitchFamily="2" charset="2"/>
              </a:rPr>
              <a:t>Ions Energy Analysis </a:t>
            </a:r>
            <a:r>
              <a:rPr lang="en-GB" sz="1400" dirty="0" smtClean="0">
                <a:sym typeface="Wingdings" panose="05000000000000000000" pitchFamily="2" charset="2"/>
              </a:rPr>
              <a:t> bias delayed to mitigate working gas incorporation</a:t>
            </a:r>
            <a:endParaRPr lang="en-GB" sz="14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91" t="5695" r="3594" b="5960"/>
          <a:stretch/>
        </p:blipFill>
        <p:spPr>
          <a:xfrm>
            <a:off x="6078363" y="3152058"/>
            <a:ext cx="2761549" cy="1767152"/>
          </a:xfrm>
          <a:prstGeom prst="rect">
            <a:avLst/>
          </a:prstGeom>
        </p:spPr>
      </p:pic>
      <p:cxnSp>
        <p:nvCxnSpPr>
          <p:cNvPr id="5" name="Straight Arrow Connector 4"/>
          <p:cNvCxnSpPr/>
          <p:nvPr/>
        </p:nvCxnSpPr>
        <p:spPr>
          <a:xfrm>
            <a:off x="6019800" y="3386973"/>
            <a:ext cx="256683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30" name="Object 29"/>
          <p:cNvGraphicFramePr>
            <a:graphicFrameLocks noChangeAspect="1"/>
          </p:cNvGraphicFramePr>
          <p:nvPr>
            <p:extLst/>
          </p:nvPr>
        </p:nvGraphicFramePr>
        <p:xfrm>
          <a:off x="5897496" y="4856310"/>
          <a:ext cx="3144038" cy="19879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79" name="Graph" r:id="rId5" imgW="3920760" imgH="3000960" progId="Origin50.Graph">
                  <p:embed/>
                </p:oleObj>
              </mc:Choice>
              <mc:Fallback>
                <p:oleObj name="Graph" r:id="rId5" imgW="3920760" imgH="3000960" progId="Origin50.Graph">
                  <p:embed/>
                  <p:pic>
                    <p:nvPicPr>
                      <p:cNvPr id="30" name="Object 29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897496" y="4856310"/>
                        <a:ext cx="3144038" cy="198794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0" name="Straight Arrow Connector 19"/>
          <p:cNvCxnSpPr/>
          <p:nvPr/>
        </p:nvCxnSpPr>
        <p:spPr>
          <a:xfrm>
            <a:off x="5290677" y="6129429"/>
            <a:ext cx="729123" cy="0"/>
          </a:xfrm>
          <a:prstGeom prst="straightConnector1">
            <a:avLst/>
          </a:prstGeom>
          <a:ln w="41275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5748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440"/>
            <a:ext cx="8226854" cy="427335"/>
          </a:xfrm>
        </p:spPr>
        <p:txBody>
          <a:bodyPr>
            <a:noAutofit/>
          </a:bodyPr>
          <a:lstStyle/>
          <a:p>
            <a:pPr algn="ctr"/>
            <a:r>
              <a:rPr lang="en-GB" sz="3200" dirty="0" smtClean="0"/>
              <a:t>R&amp;D: A15 Materials for SRF cavities</a:t>
            </a:r>
            <a:endParaRPr lang="en-GB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2209" y="1160289"/>
            <a:ext cx="5478717" cy="1165806"/>
          </a:xfrm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>
            <a:noAutofit/>
          </a:bodyPr>
          <a:lstStyle/>
          <a:p>
            <a:pPr marL="36576" indent="0" algn="ctr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Switch from </a:t>
            </a:r>
            <a:r>
              <a:rPr lang="en-GB" sz="1400" dirty="0" err="1" smtClean="0">
                <a:solidFill>
                  <a:srgbClr val="FF0000"/>
                </a:solidFill>
              </a:rPr>
              <a:t>Nb</a:t>
            </a:r>
            <a:r>
              <a:rPr lang="en-GB" sz="1400" dirty="0" smtClean="0">
                <a:solidFill>
                  <a:srgbClr val="FF0000"/>
                </a:solidFill>
              </a:rPr>
              <a:t>/Cu to A15/Cu</a:t>
            </a:r>
          </a:p>
          <a:p>
            <a:pPr marL="36576" indent="0" algn="ctr">
              <a:buNone/>
            </a:pPr>
            <a:r>
              <a:rPr lang="en-GB" sz="1400" dirty="0" smtClean="0"/>
              <a:t>Higher Tc ,Higher efficiency</a:t>
            </a:r>
          </a:p>
          <a:p>
            <a:pPr marL="36576" indent="0" algn="ctr">
              <a:buNone/>
            </a:pPr>
            <a:r>
              <a:rPr lang="en-GB" sz="1300" dirty="0" smtClean="0"/>
              <a:t>Low surface resistance </a:t>
            </a:r>
            <a:r>
              <a:rPr lang="en-GB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</a:t>
            </a:r>
            <a:r>
              <a:rPr lang="en-GB" sz="1300" baseline="-250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BCS</a:t>
            </a:r>
            <a:r>
              <a:rPr lang="en-GB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~ </a:t>
            </a:r>
            <a:r>
              <a:rPr lang="en-GB" sz="1300" dirty="0"/>
              <a:t>0.25 n</a:t>
            </a:r>
            <a:r>
              <a:rPr lang="el-GR" sz="1300" dirty="0"/>
              <a:t>Ω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@ </a:t>
            </a:r>
            <a:r>
              <a:rPr lang="en-GB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4.2K / 400MHz 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(</a:t>
            </a:r>
            <a:r>
              <a:rPr lang="en-GB" sz="1300" dirty="0" err="1">
                <a:solidFill>
                  <a:schemeClr val="tx1">
                    <a:lumMod val="50000"/>
                    <a:lumOff val="50000"/>
                  </a:schemeClr>
                </a:solidFill>
              </a:rPr>
              <a:t>Nb</a:t>
            </a:r>
            <a:r>
              <a:rPr lang="en-GB" sz="13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 ~ </a:t>
            </a:r>
            <a:r>
              <a:rPr lang="en-GB" sz="1300" dirty="0" smtClean="0"/>
              <a:t>60</a:t>
            </a:r>
            <a:r>
              <a:rPr lang="en-GB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</a:t>
            </a:r>
            <a:r>
              <a:rPr lang="en-GB" sz="1300" dirty="0"/>
              <a:t>n</a:t>
            </a:r>
            <a:r>
              <a:rPr lang="el-GR" sz="1300" dirty="0"/>
              <a:t>Ω</a:t>
            </a:r>
            <a:r>
              <a:rPr lang="en-GB" sz="13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)</a:t>
            </a:r>
            <a:endParaRPr lang="en-GB" sz="1300" dirty="0" smtClean="0"/>
          </a:p>
          <a:p>
            <a:pPr marL="36576" indent="0" algn="ctr">
              <a:buNone/>
            </a:pPr>
            <a:r>
              <a:rPr lang="en-GB" sz="1400" dirty="0" smtClean="0">
                <a:solidFill>
                  <a:srgbClr val="FF0000"/>
                </a:solidFill>
              </a:rPr>
              <a:t>Toward </a:t>
            </a:r>
            <a:r>
              <a:rPr lang="en-GB" sz="1400" dirty="0" err="1" smtClean="0">
                <a:solidFill>
                  <a:srgbClr val="FF0000"/>
                </a:solidFill>
              </a:rPr>
              <a:t>leptonic</a:t>
            </a:r>
            <a:r>
              <a:rPr lang="en-GB" sz="1400" dirty="0" smtClean="0">
                <a:solidFill>
                  <a:srgbClr val="FF0000"/>
                </a:solidFill>
              </a:rPr>
              <a:t> machine compatible thin film on copper</a:t>
            </a:r>
            <a:endParaRPr lang="en-GB" sz="1400" dirty="0">
              <a:solidFill>
                <a:srgbClr val="FF0000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2209" y="794009"/>
            <a:ext cx="5478717" cy="36627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GOALS AND MOTIVATION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5634959" y="1165414"/>
            <a:ext cx="3401465" cy="1152146"/>
          </a:xfrm>
          <a:prstGeom prst="rect">
            <a:avLst/>
          </a:prstGeom>
          <a:ln w="28575">
            <a:solidFill>
              <a:srgbClr val="0070C0"/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§"/>
            </a:pPr>
            <a:r>
              <a:rPr lang="en-GB" sz="1400" dirty="0" smtClean="0">
                <a:solidFill>
                  <a:srgbClr val="FF0000"/>
                </a:solidFill>
              </a:rPr>
              <a:t>Synthesize A15 crystalline phase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en-GB" sz="1400" dirty="0" smtClean="0"/>
              <a:t>Obtain theoretical Tc (18.3K for Nb</a:t>
            </a:r>
            <a:r>
              <a:rPr lang="en-GB" sz="1400" baseline="-25000" dirty="0" smtClean="0"/>
              <a:t>3</a:t>
            </a:r>
            <a:r>
              <a:rPr lang="en-GB" sz="1400" dirty="0" smtClean="0"/>
              <a:t>Sn) on copper substrate</a:t>
            </a:r>
            <a:endParaRPr lang="en-GB" sz="1400" dirty="0"/>
          </a:p>
          <a:p>
            <a:pPr>
              <a:buFont typeface="Wingdings" panose="05000000000000000000" pitchFamily="2" charset="2"/>
              <a:buChar char="§"/>
            </a:pPr>
            <a:r>
              <a:rPr lang="en-GB" sz="1400" dirty="0" smtClean="0"/>
              <a:t>Manage stress in the film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634959" y="799136"/>
            <a:ext cx="3401465" cy="366278"/>
          </a:xfrm>
          <a:prstGeom prst="rect">
            <a:avLst/>
          </a:prstGeom>
          <a:solidFill>
            <a:srgbClr val="0070C0"/>
          </a:solidFill>
          <a:ln w="28575">
            <a:solidFill>
              <a:srgbClr val="0070C0"/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CHALLENGES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92209" y="2812897"/>
            <a:ext cx="8944215" cy="3187585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endParaRPr lang="en-GB" sz="1400" dirty="0" smtClean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92209" y="2461484"/>
            <a:ext cx="8944215" cy="366279"/>
          </a:xfrm>
          <a:prstGeom prst="rect">
            <a:avLst/>
          </a:prstGeom>
          <a:solidFill>
            <a:schemeClr val="tx2">
              <a:lumMod val="75000"/>
            </a:schemeClr>
          </a:solidFill>
          <a:ln w="28575">
            <a:solidFill>
              <a:schemeClr val="tx2">
                <a:lumMod val="75000"/>
              </a:schemeClr>
            </a:solidFill>
          </a:ln>
        </p:spPr>
        <p:txBody>
          <a:bodyPr vert="horz" anchor="ctr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 algn="ctr">
              <a:buFont typeface="Arial"/>
              <a:buNone/>
            </a:pPr>
            <a:r>
              <a:rPr lang="en-GB" sz="1800" b="1" dirty="0" smtClean="0">
                <a:solidFill>
                  <a:schemeClr val="bg1"/>
                </a:solidFill>
              </a:rPr>
              <a:t>RESULTS</a:t>
            </a:r>
            <a:endParaRPr lang="en-GB" sz="18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628919" y="3272556"/>
            <a:ext cx="1299805" cy="73866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400" b="1" dirty="0" smtClean="0">
                <a:solidFill>
                  <a:srgbClr val="FF0000"/>
                </a:solidFill>
              </a:rPr>
              <a:t>Best T</a:t>
            </a:r>
            <a:r>
              <a:rPr lang="en-GB" sz="1400" b="1" baseline="-25000" dirty="0" smtClean="0">
                <a:solidFill>
                  <a:srgbClr val="FF0000"/>
                </a:solidFill>
              </a:rPr>
              <a:t>c</a:t>
            </a:r>
            <a:r>
              <a:rPr lang="en-GB" sz="1400" b="1" dirty="0" smtClean="0">
                <a:solidFill>
                  <a:srgbClr val="FF0000"/>
                </a:solidFill>
              </a:rPr>
              <a:t> obtained on Cu: 16.5K</a:t>
            </a:r>
            <a:endParaRPr lang="en-GB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902875" y="2794004"/>
            <a:ext cx="7322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Substrate plays a major role in the layer final properties</a:t>
            </a:r>
            <a:endParaRPr lang="en-GB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73352" y="5548538"/>
            <a:ext cx="392794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FCC cubic phase synthesized on Cu</a:t>
            </a:r>
            <a:endParaRPr lang="en-GB" sz="1400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/>
          </p:nvPr>
        </p:nvGraphicFramePr>
        <p:xfrm>
          <a:off x="4428132" y="2953334"/>
          <a:ext cx="3546377" cy="2713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6" name="Graph" r:id="rId3" imgW="3920760" imgH="3000960" progId="Origin50.Graph">
                  <p:embed/>
                </p:oleObj>
              </mc:Choice>
              <mc:Fallback>
                <p:oleObj name="Graph" r:id="rId3" imgW="3920760" imgH="3000960" progId="Origin50.Graph">
                  <p:embed/>
                  <p:pic>
                    <p:nvPicPr>
                      <p:cNvPr id="19" name="Object 18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28132" y="2953334"/>
                        <a:ext cx="3546377" cy="2713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943150" y="5535551"/>
            <a:ext cx="52008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Impact of layer </a:t>
            </a:r>
            <a:r>
              <a:rPr lang="en-GB" sz="1400" dirty="0" err="1" smtClean="0"/>
              <a:t>microstrain</a:t>
            </a:r>
            <a:r>
              <a:rPr lang="en-GB" sz="1400" dirty="0" smtClean="0"/>
              <a:t> on superconducting properties</a:t>
            </a:r>
            <a:endParaRPr lang="en-GB" sz="1400" dirty="0"/>
          </a:p>
        </p:txBody>
      </p:sp>
      <p:grpSp>
        <p:nvGrpSpPr>
          <p:cNvPr id="16" name="Group 15"/>
          <p:cNvGrpSpPr/>
          <p:nvPr/>
        </p:nvGrpSpPr>
        <p:grpSpPr>
          <a:xfrm>
            <a:off x="137174" y="3064988"/>
            <a:ext cx="3576203" cy="2581898"/>
            <a:chOff x="49592" y="3325921"/>
            <a:chExt cx="3304547" cy="2316216"/>
          </a:xfrm>
        </p:grpSpPr>
        <p:graphicFrame>
          <p:nvGraphicFramePr>
            <p:cNvPr id="15" name="Object 14"/>
            <p:cNvGraphicFramePr>
              <a:graphicFrameLocks noChangeAspect="1"/>
            </p:cNvGraphicFramePr>
            <p:nvPr>
              <p:extLst/>
            </p:nvPr>
          </p:nvGraphicFramePr>
          <p:xfrm>
            <a:off x="49592" y="3325921"/>
            <a:ext cx="3304547" cy="2316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2317" name="Graph" r:id="rId5" imgW="4159800" imgH="2907720" progId="Origin50.Graph">
                    <p:embed/>
                  </p:oleObj>
                </mc:Choice>
                <mc:Fallback>
                  <p:oleObj name="Graph" r:id="rId5" imgW="4159800" imgH="2907720" progId="Origin50.Graph">
                    <p:embed/>
                    <p:pic>
                      <p:nvPicPr>
                        <p:cNvPr id="15" name="Object 14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9592" y="3325921"/>
                          <a:ext cx="3304547" cy="23162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  <a:prstDash val="sysDot"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/>
            <p:cNvSpPr txBox="1"/>
            <p:nvPr/>
          </p:nvSpPr>
          <p:spPr>
            <a:xfrm>
              <a:off x="1801335" y="3479978"/>
              <a:ext cx="67197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 smtClean="0"/>
                <a:t>XRD</a:t>
              </a:r>
              <a:endParaRPr lang="en-GB" dirty="0"/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>
              <a:off x="1368612" y="4745318"/>
              <a:ext cx="5976" cy="1673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1568938" y="3635850"/>
              <a:ext cx="5976" cy="1673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>
              <a:off x="2828579" y="4828988"/>
              <a:ext cx="5976" cy="1673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>
              <a:off x="2345900" y="4852892"/>
              <a:ext cx="5976" cy="1673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2980485" y="4912658"/>
              <a:ext cx="5976" cy="167341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2543266" y="4846916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2063575" y="4685551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881501" y="4828987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2235281" y="4828988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>
              <a:off x="1309894" y="4195013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>
              <a:off x="1980184" y="4828986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>
              <a:off x="2637980" y="4793126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2703919" y="4787147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203172" y="3822008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>
              <a:off x="1061104" y="3581777"/>
              <a:ext cx="5976" cy="167341"/>
            </a:xfrm>
            <a:prstGeom prst="straightConnector1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9" name="Straight Arrow Connector 38"/>
          <p:cNvCxnSpPr/>
          <p:nvPr/>
        </p:nvCxnSpPr>
        <p:spPr>
          <a:xfrm flipH="1">
            <a:off x="6125425" y="3471939"/>
            <a:ext cx="1503494" cy="0"/>
          </a:xfrm>
          <a:prstGeom prst="straightConnector1">
            <a:avLst/>
          </a:prstGeom>
          <a:ln w="25400">
            <a:solidFill>
              <a:srgbClr val="FF0000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1238306" y="6096000"/>
            <a:ext cx="711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SRF properties to be characterized in 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175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6" name="Picture 4" descr="G:\Departments\EN\Groups\MME\MechanicalEngineering\Ofelia.Capatina\SPL\SPL-cavity-working-group-meetings\cavity-beta1-3may2010.BMP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61" y="809240"/>
            <a:ext cx="4556125" cy="316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343975180"/>
              </p:ext>
            </p:extLst>
          </p:nvPr>
        </p:nvGraphicFramePr>
        <p:xfrm>
          <a:off x="1772149" y="3977719"/>
          <a:ext cx="5760640" cy="27809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120886" y="174695"/>
            <a:ext cx="88181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US" b="1" dirty="0" smtClean="0"/>
              <a:t>Bulk </a:t>
            </a:r>
            <a:r>
              <a:rPr lang="en-US" b="1" dirty="0" err="1" smtClean="0"/>
              <a:t>Nb</a:t>
            </a:r>
            <a:r>
              <a:rPr lang="en-US" b="1" dirty="0" smtClean="0"/>
              <a:t> superconducting cavities: Optimization of the </a:t>
            </a:r>
            <a:r>
              <a:rPr lang="en-US" b="1" dirty="0" err="1" smtClean="0"/>
              <a:t>Electropolishing</a:t>
            </a:r>
            <a:endParaRPr lang="en-US" b="1" dirty="0"/>
          </a:p>
        </p:txBody>
      </p:sp>
      <p:sp>
        <p:nvSpPr>
          <p:cNvPr id="9" name="TextBox 7"/>
          <p:cNvSpPr txBox="1">
            <a:spLocks noChangeArrowheads="1"/>
          </p:cNvSpPr>
          <p:nvPr/>
        </p:nvSpPr>
        <p:spPr bwMode="auto">
          <a:xfrm>
            <a:off x="1032148" y="894499"/>
            <a:ext cx="1285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dirty="0"/>
              <a:t>5-cell cavity</a:t>
            </a:r>
          </a:p>
        </p:txBody>
      </p:sp>
      <p:pic>
        <p:nvPicPr>
          <p:cNvPr id="10" name="Picture 8" descr="multicell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6075376" y="-496930"/>
            <a:ext cx="1492250" cy="4644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9"/>
          <p:cNvSpPr txBox="1">
            <a:spLocks noChangeArrowheads="1"/>
          </p:cNvSpPr>
          <p:nvPr/>
        </p:nvSpPr>
        <p:spPr bwMode="auto">
          <a:xfrm>
            <a:off x="1772149" y="2923079"/>
            <a:ext cx="706992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800" dirty="0"/>
              <a:t>Simulation with smooth electrode (red) and </a:t>
            </a:r>
            <a:r>
              <a:rPr lang="en-US" sz="1800" dirty="0" smtClean="0"/>
              <a:t>optimized </a:t>
            </a:r>
            <a:r>
              <a:rPr lang="en-US" sz="1800" dirty="0"/>
              <a:t>electrode </a:t>
            </a:r>
            <a:r>
              <a:rPr lang="en-US" sz="1800" dirty="0" smtClean="0"/>
              <a:t>(blue) </a:t>
            </a:r>
            <a:r>
              <a:rPr lang="en-US" sz="1800" dirty="0"/>
              <a:t>to get more uniform current and </a:t>
            </a:r>
            <a:r>
              <a:rPr lang="en-US" sz="1800" dirty="0" smtClean="0"/>
              <a:t>polishing</a:t>
            </a:r>
            <a:endParaRPr lang="en-US" sz="1800" dirty="0"/>
          </a:p>
        </p:txBody>
      </p:sp>
      <p:sp>
        <p:nvSpPr>
          <p:cNvPr id="12" name="TextBox 10"/>
          <p:cNvSpPr txBox="1">
            <a:spLocks noChangeArrowheads="1"/>
          </p:cNvSpPr>
          <p:nvPr/>
        </p:nvSpPr>
        <p:spPr bwMode="auto">
          <a:xfrm>
            <a:off x="4943935" y="1064424"/>
            <a:ext cx="375513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sz="1600" dirty="0"/>
              <a:t>Electrode and </a:t>
            </a:r>
            <a:r>
              <a:rPr lang="en-US" sz="1600" dirty="0" smtClean="0"/>
              <a:t>current density map</a:t>
            </a:r>
            <a:endParaRPr lang="en-US" sz="1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3014" y="669047"/>
            <a:ext cx="4371975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57135" y="4001297"/>
            <a:ext cx="11849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COMSOL</a:t>
            </a:r>
          </a:p>
          <a:p>
            <a:r>
              <a:rPr lang="fr-CH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software</a:t>
            </a:r>
            <a:endParaRPr lang="fr-CH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8215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CERN - 22.9.2017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-847725" y="-704166"/>
            <a:ext cx="12753975" cy="6861830"/>
            <a:chOff x="-940534" y="-36909"/>
            <a:chExt cx="12857350" cy="691744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-96597" y="-36909"/>
              <a:ext cx="9277109" cy="6917447"/>
            </a:xfrm>
            <a:prstGeom prst="rect">
              <a:avLst/>
            </a:prstGeom>
          </p:spPr>
        </p:pic>
        <p:sp>
          <p:nvSpPr>
            <p:cNvPr id="10" name="Arc 9"/>
            <p:cNvSpPr/>
            <p:nvPr/>
          </p:nvSpPr>
          <p:spPr>
            <a:xfrm>
              <a:off x="-940534" y="4113292"/>
              <a:ext cx="5870973" cy="1358292"/>
            </a:xfrm>
            <a:prstGeom prst="arc">
              <a:avLst>
                <a:gd name="adj1" fmla="val 11568746"/>
                <a:gd name="adj2" fmla="val 488561"/>
              </a:avLst>
            </a:prstGeom>
            <a:ln w="38100">
              <a:solidFill>
                <a:srgbClr val="FFCC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1663800" y="4113292"/>
              <a:ext cx="2884972" cy="617406"/>
            </a:xfrm>
            <a:prstGeom prst="ellipse">
              <a:avLst/>
            </a:prstGeom>
            <a:noFill/>
            <a:ln w="38100">
              <a:solidFill>
                <a:srgbClr val="0000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4548772" y="4196753"/>
              <a:ext cx="381668" cy="107375"/>
            </a:xfrm>
            <a:prstGeom prst="ellipse">
              <a:avLst/>
            </a:prstGeom>
            <a:noFill/>
            <a:ln w="28575">
              <a:solidFill>
                <a:srgbClr val="33FF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 rotWithShape="1">
            <a:blip r:embed="rId2"/>
            <a:srcRect l="24982" t="49603" r="58034" b="47152"/>
            <a:stretch/>
          </p:blipFill>
          <p:spPr>
            <a:xfrm>
              <a:off x="2227764" y="3403811"/>
              <a:ext cx="1575650" cy="224475"/>
            </a:xfrm>
            <a:prstGeom prst="snip2SameRect">
              <a:avLst>
                <a:gd name="adj1" fmla="val 50000"/>
                <a:gd name="adj2" fmla="val 0"/>
              </a:avLst>
            </a:prstGeom>
            <a:ln>
              <a:noFill/>
            </a:ln>
            <a:effectLst>
              <a:softEdge rad="38100"/>
            </a:effectLst>
          </p:spPr>
        </p:pic>
        <p:sp>
          <p:nvSpPr>
            <p:cNvPr id="14" name="Arc 13"/>
            <p:cNvSpPr/>
            <p:nvPr/>
          </p:nvSpPr>
          <p:spPr>
            <a:xfrm>
              <a:off x="1954183" y="2987530"/>
              <a:ext cx="9962633" cy="1638687"/>
            </a:xfrm>
            <a:prstGeom prst="arc">
              <a:avLst>
                <a:gd name="adj1" fmla="val 1086642"/>
                <a:gd name="adj2" fmla="val 11036784"/>
              </a:avLst>
            </a:prstGeom>
            <a:ln w="28575" cap="rnd" cmpd="sng">
              <a:solidFill>
                <a:srgbClr val="800000"/>
              </a:solidFill>
              <a:prstDash val="sysDash"/>
              <a:headEnd type="none"/>
              <a:tailEnd type="none"/>
            </a:ln>
            <a:effectLst>
              <a:glow rad="1016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en-GB" sz="160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79512" y="5517232"/>
              <a:ext cx="1512168" cy="1301167"/>
            </a:xfrm>
            <a:prstGeom prst="rect">
              <a:avLst/>
            </a:prstGeom>
          </p:spPr>
        </p:pic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92507" y="5877272"/>
              <a:ext cx="2307485" cy="965018"/>
            </a:xfrm>
            <a:prstGeom prst="rect">
              <a:avLst/>
            </a:prstGeom>
          </p:spPr>
        </p:pic>
      </p:grpSp>
      <p:sp>
        <p:nvSpPr>
          <p:cNvPr id="17" name="TextBox 16"/>
          <p:cNvSpPr txBox="1"/>
          <p:nvPr/>
        </p:nvSpPr>
        <p:spPr>
          <a:xfrm>
            <a:off x="1152525" y="104775"/>
            <a:ext cx="691407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Future Circular Collider Study</a:t>
            </a:r>
            <a:endParaRPr lang="en-GB" sz="4000" dirty="0">
              <a:solidFill>
                <a:schemeClr val="bg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22204" y="821124"/>
            <a:ext cx="59747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Beam Screen Impedance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189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FCC-</a:t>
            </a:r>
            <a:r>
              <a:rPr lang="en-GB" dirty="0" err="1" smtClean="0"/>
              <a:t>hh</a:t>
            </a:r>
            <a:r>
              <a:rPr lang="en-GB" dirty="0" smtClean="0"/>
              <a:t>: pushing the energy frontier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07504" y="1211079"/>
            <a:ext cx="8964488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/>
              <a:t>The </a:t>
            </a:r>
            <a:r>
              <a:rPr lang="en-GB" sz="2400" dirty="0"/>
              <a:t>name of the game of a hadron </a:t>
            </a:r>
            <a:r>
              <a:rPr lang="en-GB" sz="2400" dirty="0" smtClean="0"/>
              <a:t>collider is </a:t>
            </a:r>
            <a:r>
              <a:rPr lang="en-GB" sz="2400" dirty="0">
                <a:solidFill>
                  <a:srgbClr val="FF0000"/>
                </a:solidFill>
              </a:rPr>
              <a:t>energy </a:t>
            </a:r>
            <a:r>
              <a:rPr lang="en-GB" sz="2400" dirty="0" smtClean="0">
                <a:solidFill>
                  <a:srgbClr val="FF0000"/>
                </a:solidFill>
              </a:rPr>
              <a:t>reach</a:t>
            </a:r>
          </a:p>
          <a:p>
            <a:endParaRPr lang="en-GB" sz="2400" dirty="0"/>
          </a:p>
          <a:p>
            <a:endParaRPr lang="en-GB" sz="2400" dirty="0" smtClean="0"/>
          </a:p>
          <a:p>
            <a:endParaRPr lang="en-GB" sz="2400" dirty="0"/>
          </a:p>
          <a:p>
            <a:endParaRPr lang="en-GB" sz="2400" dirty="0" smtClean="0"/>
          </a:p>
          <a:p>
            <a:r>
              <a:rPr lang="en-GB" sz="2400" dirty="0" smtClean="0"/>
              <a:t>Compared to the LHC:</a:t>
            </a:r>
          </a:p>
          <a:p>
            <a:r>
              <a:rPr lang="en-GB" sz="2400" dirty="0" smtClean="0"/>
              <a:t>Factor ~6 in energy </a:t>
            </a:r>
            <a:r>
              <a:rPr lang="en-GB" sz="2400" dirty="0" smtClean="0">
                <a:sym typeface="Wingdings" panose="05000000000000000000" pitchFamily="2" charset="2"/>
              </a:rPr>
              <a:t>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 </a:t>
            </a:r>
            <a:r>
              <a:rPr lang="en-GB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en-GB" sz="2400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cms</a:t>
            </a:r>
            <a:r>
              <a:rPr lang="en-GB" sz="2400" baseline="-25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100 </a:t>
            </a:r>
            <a:r>
              <a:rPr lang="en-GB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TeV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pp</a:t>
            </a:r>
            <a:endParaRPr lang="en-GB" sz="2400" baseline="-25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2400" dirty="0"/>
              <a:t>F</a:t>
            </a:r>
            <a:r>
              <a:rPr lang="en-GB" sz="2400" dirty="0" smtClean="0"/>
              <a:t>actor ~3 in radius </a:t>
            </a:r>
            <a:r>
              <a:rPr lang="en-GB" sz="2400" dirty="0" smtClean="0">
                <a:sym typeface="Wingdings" panose="05000000000000000000" pitchFamily="2" charset="2"/>
              </a:rPr>
              <a:t> </a:t>
            </a:r>
            <a:r>
              <a:rPr lang="en-GB" sz="2400" dirty="0" smtClean="0">
                <a:sym typeface="Symbol" panose="05050102010706020507" pitchFamily="18" charset="2"/>
              </a:rPr>
              <a:t></a:t>
            </a:r>
            <a:r>
              <a:rPr lang="en-GB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</a:t>
            </a:r>
            <a:r>
              <a:rPr lang="en-GB" sz="2400" baseline="-25000" dirty="0" smtClean="0">
                <a:solidFill>
                  <a:srgbClr val="FF0000"/>
                </a:solidFill>
                <a:sym typeface="Symbol" panose="05050102010706020507" pitchFamily="18" charset="2"/>
              </a:rPr>
              <a:t>bending</a:t>
            </a:r>
            <a:r>
              <a:rPr lang="en-GB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100 km</a:t>
            </a:r>
            <a:endParaRPr lang="en-GB" sz="2400" baseline="-250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2400" dirty="0"/>
              <a:t>F</a:t>
            </a:r>
            <a:r>
              <a:rPr lang="en-GB" sz="2400" dirty="0" smtClean="0"/>
              <a:t>actor ~</a:t>
            </a:r>
            <a:r>
              <a:rPr lang="en-GB" sz="2400" dirty="0"/>
              <a:t>2 in field </a:t>
            </a:r>
            <a:r>
              <a:rPr lang="en-GB" sz="2400" dirty="0">
                <a:sym typeface="Wingdings" panose="05000000000000000000" pitchFamily="2" charset="2"/>
              </a:rPr>
              <a:t> </a:t>
            </a:r>
            <a:r>
              <a:rPr lang="en-GB" sz="24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B</a:t>
            </a:r>
            <a:r>
              <a:rPr lang="en-GB" sz="2400" baseline="-25000" dirty="0" err="1" smtClean="0">
                <a:solidFill>
                  <a:srgbClr val="FF0000"/>
                </a:solidFill>
                <a:sym typeface="Wingdings" panose="05000000000000000000" pitchFamily="2" charset="2"/>
              </a:rPr>
              <a:t>dipole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 16 T</a:t>
            </a:r>
          </a:p>
          <a:p>
            <a:endParaRPr lang="en-GB" sz="2400" baseline="-25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r>
              <a:rPr lang="en-GB" sz="2400" dirty="0" smtClean="0"/>
              <a:t>Factor ~144 in synchrotron radiation power </a:t>
            </a:r>
            <a:r>
              <a:rPr lang="en-GB" sz="2400" dirty="0" smtClean="0">
                <a:sym typeface="Wingdings" panose="05000000000000000000" pitchFamily="2" charset="2"/>
              </a:rPr>
              <a:t> </a:t>
            </a:r>
            <a:r>
              <a:rPr lang="en-GB" sz="2400" dirty="0" smtClean="0">
                <a:solidFill>
                  <a:srgbClr val="FF0000"/>
                </a:solidFill>
                <a:sym typeface="Wingdings" panose="05000000000000000000" pitchFamily="2" charset="2"/>
              </a:rPr>
              <a:t>E</a:t>
            </a:r>
            <a:r>
              <a:rPr lang="en-GB" sz="2400" baseline="30000" dirty="0" smtClean="0">
                <a:solidFill>
                  <a:srgbClr val="FF0000"/>
                </a:solidFill>
                <a:sym typeface="Wingdings" panose="05000000000000000000" pitchFamily="2" charset="2"/>
              </a:rPr>
              <a:t>4</a:t>
            </a:r>
            <a:r>
              <a:rPr lang="en-GB" sz="2400" dirty="0" smtClean="0">
                <a:solidFill>
                  <a:srgbClr val="FF0000"/>
                </a:solidFill>
                <a:sym typeface="Symbol" panose="05050102010706020507" pitchFamily="18" charset="2"/>
              </a:rPr>
              <a:t></a:t>
            </a:r>
            <a:r>
              <a:rPr lang="en-GB" sz="2400" baseline="30000" dirty="0" smtClean="0">
                <a:solidFill>
                  <a:srgbClr val="FF0000"/>
                </a:solidFill>
                <a:sym typeface="Symbol" panose="05050102010706020507" pitchFamily="18" charset="2"/>
              </a:rPr>
              <a:t>-2</a:t>
            </a:r>
            <a:endParaRPr lang="en-GB" sz="2400" baseline="30000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endParaRPr lang="en-GB" sz="2400" baseline="-25000" dirty="0" smtClean="0">
              <a:solidFill>
                <a:srgbClr val="FF0000"/>
              </a:solidFill>
              <a:sym typeface="Wingdings" panose="05000000000000000000" pitchFamily="2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2057682" y="1796231"/>
                <a:ext cx="4986558" cy="849784"/>
              </a:xfrm>
              <a:prstGeom prst="rect">
                <a:avLst/>
              </a:prstGeom>
              <a:noFill/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4000" b="0" i="1" smtClean="0">
                          <a:effectLst/>
                          <a:latin typeface="Cambria Math" panose="02040503050406030204" pitchFamily="18" charset="0"/>
                        </a:rPr>
                        <m:t>𝐸</m:t>
                      </m:r>
                      <m:r>
                        <a:rPr lang="en-GB" sz="4000" b="0" i="1" smtClean="0">
                          <a:effectLst/>
                          <a:latin typeface="Cambria Math" panose="02040503050406030204" pitchFamily="18" charset="0"/>
                          <a:ea typeface="Cambria Math"/>
                        </a:rPr>
                        <m:t>∝</m:t>
                      </m:r>
                      <m:sSub>
                        <m:sSubPr>
                          <m:ctrlP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𝐵</m:t>
                          </m:r>
                        </m:e>
                        <m:sub>
                          <m: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𝑑𝑖𝑝𝑜𝑙𝑒</m:t>
                          </m:r>
                        </m:sub>
                      </m:sSub>
                      <m:sSub>
                        <m:sSubPr>
                          <m:ctrlP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×</m:t>
                          </m:r>
                          <m:r>
                            <a:rPr lang="en-GB" sz="4000" i="1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𝜌</m:t>
                          </m:r>
                        </m:e>
                        <m:sub>
                          <m:r>
                            <a:rPr lang="en-GB" sz="4000" b="0" i="1" smtClean="0">
                              <a:effectLst/>
                              <a:latin typeface="Cambria Math" panose="02040503050406030204" pitchFamily="18" charset="0"/>
                              <a:ea typeface="Cambria Math"/>
                            </a:rPr>
                            <m:t>𝑏𝑒𝑛𝑑𝑖𝑛𝑔</m:t>
                          </m:r>
                        </m:sub>
                      </m:sSub>
                    </m:oMath>
                  </m:oMathPara>
                </a14:m>
                <a:endParaRPr lang="en-GB" sz="1600" dirty="0" smtClean="0">
                  <a:effectLst/>
                  <a:latin typeface="Unicode MS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57682" y="1796231"/>
                <a:ext cx="4986558" cy="849784"/>
              </a:xfrm>
              <a:prstGeom prst="rect">
                <a:avLst/>
              </a:prstGeom>
              <a:blipFill rotWithShape="0">
                <a:blip r:embed="rId2"/>
                <a:stretch>
                  <a:fillRect/>
                </a:stretch>
              </a:blipFill>
              <a:ln w="38100">
                <a:solidFill>
                  <a:schemeClr val="tx1">
                    <a:lumMod val="40000"/>
                    <a:lumOff val="60000"/>
                  </a:schemeClr>
                </a:solidFill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96094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Surface Treatment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683C0FB-BD0A-424A-BB33-393BDE281459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124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 txBox="1">
            <a:spLocks/>
          </p:cNvSpPr>
          <p:nvPr/>
        </p:nvSpPr>
        <p:spPr>
          <a:xfrm>
            <a:off x="17918" y="991193"/>
            <a:ext cx="3906009" cy="2996697"/>
          </a:xfrm>
          <a:prstGeom prst="rect">
            <a:avLst/>
          </a:prstGeom>
        </p:spPr>
        <p:txBody>
          <a:bodyPr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13" indent="0">
              <a:buClr>
                <a:srgbClr val="DDDDDD"/>
              </a:buClr>
              <a:buNone/>
            </a:pPr>
            <a:r>
              <a:rPr lang="en-US" sz="200" dirty="0">
                <a:solidFill>
                  <a:srgbClr val="0C377B"/>
                </a:solidFill>
              </a:rPr>
              <a:t>	</a:t>
            </a:r>
          </a:p>
          <a:p>
            <a:pPr marL="36513" indent="0">
              <a:buClr>
                <a:srgbClr val="DDDDDD"/>
              </a:buClr>
              <a:buNone/>
            </a:pPr>
            <a:r>
              <a:rPr lang="en-US" sz="1600" b="1" dirty="0" smtClean="0">
                <a:solidFill>
                  <a:srgbClr val="0C377B"/>
                </a:solidFill>
              </a:rPr>
              <a:t>High synchrotron radiation load (SR) of protons @ 50 </a:t>
            </a:r>
            <a:r>
              <a:rPr lang="en-US" sz="1600" b="1" dirty="0" err="1" smtClean="0">
                <a:solidFill>
                  <a:srgbClr val="0C377B"/>
                </a:solidFill>
              </a:rPr>
              <a:t>TeV</a:t>
            </a:r>
            <a:r>
              <a:rPr lang="en-US" sz="1600" b="1" dirty="0" smtClean="0">
                <a:solidFill>
                  <a:srgbClr val="0C377B"/>
                </a:solidFill>
              </a:rPr>
              <a:t>:</a:t>
            </a:r>
          </a:p>
          <a:p>
            <a:pPr marL="36513" indent="0">
              <a:buClr>
                <a:srgbClr val="DDDDDD"/>
              </a:buClr>
              <a:buNone/>
            </a:pPr>
            <a:endParaRPr lang="en-US" sz="600" b="1" dirty="0" smtClean="0">
              <a:solidFill>
                <a:srgbClr val="0C377B"/>
              </a:solidFill>
            </a:endParaRPr>
          </a:p>
          <a:p>
            <a:pPr marL="36513" indent="0">
              <a:buClr>
                <a:srgbClr val="DDDDDD"/>
              </a:buClr>
              <a:buNone/>
            </a:pPr>
            <a:r>
              <a:rPr lang="en-US" sz="1600" b="1" dirty="0" smtClean="0">
                <a:solidFill>
                  <a:srgbClr val="FF0000"/>
                </a:solidFill>
              </a:rPr>
              <a:t>~30 W/m/beam (@16 T)</a:t>
            </a:r>
          </a:p>
          <a:p>
            <a:pPr marL="379413" indent="-342900">
              <a:buClr>
                <a:srgbClr val="FF0000"/>
              </a:buClr>
              <a:buFont typeface="Wingdings" pitchFamily="2" charset="2"/>
              <a:buChar char="à"/>
            </a:pPr>
            <a:r>
              <a:rPr lang="en-US" sz="16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5 MW total in arcs  </a:t>
            </a:r>
            <a:r>
              <a:rPr lang="en-US" sz="1400" dirty="0" smtClean="0"/>
              <a:t>(LHC </a:t>
            </a:r>
            <a:r>
              <a:rPr lang="en-US" sz="1400" dirty="0"/>
              <a:t>&lt;</a:t>
            </a:r>
            <a:r>
              <a:rPr lang="en-US" sz="1400" dirty="0" smtClean="0"/>
              <a:t>0.2W/m)</a:t>
            </a:r>
            <a:endParaRPr lang="en-US" sz="1400" dirty="0"/>
          </a:p>
          <a:p>
            <a:pPr marL="36576" indent="0">
              <a:buNone/>
            </a:pPr>
            <a:endParaRPr lang="en-US" sz="400" b="1" dirty="0" smtClean="0"/>
          </a:p>
          <a:p>
            <a:pPr marL="36576" indent="0">
              <a:buNone/>
            </a:pPr>
            <a:r>
              <a:rPr lang="en-US" sz="1800" b="1" dirty="0" smtClean="0"/>
              <a:t>New </a:t>
            </a:r>
            <a:r>
              <a:rPr lang="en-US" sz="1800" b="1" dirty="0"/>
              <a:t>type of ante-chamber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absorption of synchrotron radiation </a:t>
            </a:r>
          </a:p>
          <a:p>
            <a:pPr marL="285750" indent="-285750">
              <a:buFontTx/>
              <a:buChar char="-"/>
            </a:pPr>
            <a:r>
              <a:rPr lang="en-US" sz="1400" dirty="0"/>
              <a:t>avoids </a:t>
            </a:r>
            <a:r>
              <a:rPr lang="en-US" sz="1400" dirty="0" smtClean="0"/>
              <a:t>photo-electrons, helps vacuum</a:t>
            </a:r>
            <a:endParaRPr lang="en-US" sz="1400" dirty="0"/>
          </a:p>
          <a:p>
            <a:pPr marL="379413" indent="-342900">
              <a:buClr>
                <a:srgbClr val="DDDDDD"/>
              </a:buClr>
              <a:buFont typeface="Wingdings" pitchFamily="2" charset="2"/>
              <a:buChar char="à"/>
            </a:pPr>
            <a:endParaRPr lang="en-US" sz="1400" b="1" dirty="0" smtClean="0">
              <a:solidFill>
                <a:srgbClr val="FF0000"/>
              </a:solidFill>
            </a:endParaRPr>
          </a:p>
          <a:p>
            <a:pPr marL="0" indent="0">
              <a:buClr>
                <a:srgbClr val="DDDDDD"/>
              </a:buClr>
              <a:buFont typeface="Arial"/>
              <a:buNone/>
            </a:pPr>
            <a:endParaRPr lang="en-US" sz="1100" dirty="0" smtClean="0">
              <a:solidFill>
                <a:srgbClr val="0C377B"/>
              </a:solidFill>
            </a:endParaRPr>
          </a:p>
        </p:txBody>
      </p:sp>
      <p:pic>
        <p:nvPicPr>
          <p:cNvPr id="12" name="E9AE129B-AADE-4D42-A5CD-D33420D126B1" descr="7E832775-FA4B-45D5-A24A-50916B9E271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9" y="24251"/>
            <a:ext cx="2033801" cy="8505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Synchrotron radiation/beam screen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92244" y="5688649"/>
            <a:ext cx="176683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Courtesy: C.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Garion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4990" y="3429000"/>
            <a:ext cx="2431864" cy="2125264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912385" y="1045063"/>
            <a:ext cx="5000361" cy="1200329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sz="1800" dirty="0" smtClean="0"/>
              <a:t>Taking into account </a:t>
            </a:r>
            <a:r>
              <a:rPr lang="en-GB" sz="1800" dirty="0" smtClean="0">
                <a:solidFill>
                  <a:srgbClr val="FF0000"/>
                </a:solidFill>
              </a:rPr>
              <a:t>vacuum requirements</a:t>
            </a:r>
            <a:r>
              <a:rPr lang="en-GB" sz="1800" dirty="0" smtClean="0"/>
              <a:t>, overall </a:t>
            </a:r>
            <a:r>
              <a:rPr lang="en-GB" sz="1800" dirty="0" smtClean="0">
                <a:solidFill>
                  <a:srgbClr val="FF0000"/>
                </a:solidFill>
              </a:rPr>
              <a:t>cryogenic efficiency </a:t>
            </a:r>
            <a:r>
              <a:rPr lang="en-GB" sz="1800" dirty="0" smtClean="0"/>
              <a:t>and </a:t>
            </a:r>
            <a:r>
              <a:rPr lang="en-GB" sz="1800" dirty="0" smtClean="0">
                <a:solidFill>
                  <a:srgbClr val="FF0000"/>
                </a:solidFill>
              </a:rPr>
              <a:t>power consumption </a:t>
            </a:r>
            <a:r>
              <a:rPr lang="en-GB" sz="1800" dirty="0" smtClean="0"/>
              <a:t>of the accelerator, the synchrotron radiation has to be absorbed </a:t>
            </a:r>
            <a:r>
              <a:rPr lang="en-GB" sz="1800" dirty="0" smtClean="0">
                <a:solidFill>
                  <a:srgbClr val="FF0000"/>
                </a:solidFill>
              </a:rPr>
              <a:t>at </a:t>
            </a:r>
            <a:r>
              <a:rPr lang="en-GB" sz="1800" dirty="0">
                <a:solidFill>
                  <a:srgbClr val="FF0000"/>
                </a:solidFill>
              </a:rPr>
              <a:t>50 </a:t>
            </a:r>
            <a:r>
              <a:rPr lang="en-GB" sz="1800" dirty="0" smtClean="0">
                <a:solidFill>
                  <a:srgbClr val="FF0000"/>
                </a:solidFill>
              </a:rPr>
              <a:t>K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8" y="2700432"/>
            <a:ext cx="4988818" cy="332934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3923928" y="2518966"/>
            <a:ext cx="4988818" cy="646331"/>
          </a:xfrm>
          <a:prstGeom prst="rect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>
                <a:solidFill>
                  <a:schemeClr val="dk1"/>
                </a:solidFill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en-GB" sz="1800" dirty="0" smtClean="0">
                <a:solidFill>
                  <a:srgbClr val="FF0000"/>
                </a:solidFill>
              </a:rPr>
              <a:t>Copper coating for impedance </a:t>
            </a:r>
            <a:r>
              <a:rPr lang="en-GB" sz="1800" dirty="0" smtClean="0"/>
              <a:t>as in the LHC…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…might not be good enough </a:t>
            </a:r>
            <a:r>
              <a:rPr lang="en-US" sz="1800" dirty="0" smtClean="0">
                <a:solidFill>
                  <a:schemeClr val="tx1"/>
                </a:solidFill>
              </a:rPr>
              <a:t>for the FCC-</a:t>
            </a:r>
            <a:r>
              <a:rPr lang="en-US" sz="1800" dirty="0" err="1" smtClean="0">
                <a:solidFill>
                  <a:schemeClr val="tx1"/>
                </a:solidFill>
              </a:rPr>
              <a:t>hh</a:t>
            </a:r>
            <a:endParaRPr lang="en-GB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78358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Impedance basics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57200" y="807736"/>
            <a:ext cx="78592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Image charges </a:t>
            </a:r>
            <a:r>
              <a:rPr lang="en-GB" dirty="0" smtClean="0"/>
              <a:t>flow on the surface of the </a:t>
            </a:r>
            <a:r>
              <a:rPr lang="en-GB" dirty="0" err="1" smtClean="0"/>
              <a:t>beampipe</a:t>
            </a:r>
            <a:r>
              <a:rPr lang="en-GB" dirty="0" smtClean="0"/>
              <a:t> and produce </a:t>
            </a:r>
            <a:r>
              <a:rPr lang="en-GB" dirty="0" err="1" smtClean="0">
                <a:solidFill>
                  <a:srgbClr val="FF0000"/>
                </a:solidFill>
              </a:rPr>
              <a:t>wakefields</a:t>
            </a:r>
            <a:endParaRPr lang="en-GB" dirty="0" smtClean="0">
              <a:solidFill>
                <a:srgbClr val="FF0000"/>
              </a:solidFill>
            </a:endParaRPr>
          </a:p>
          <a:p>
            <a:r>
              <a:rPr lang="en-GB" dirty="0" smtClean="0"/>
              <a:t>The </a:t>
            </a:r>
            <a:r>
              <a:rPr lang="en-GB" dirty="0" err="1" smtClean="0"/>
              <a:t>wakefields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potential is proportional to </a:t>
            </a:r>
            <a:r>
              <a:rPr lang="en-GB" dirty="0" smtClean="0">
                <a:solidFill>
                  <a:srgbClr val="FF0000"/>
                </a:solidFill>
              </a:rPr>
              <a:t>surface impedance</a:t>
            </a:r>
            <a:r>
              <a:rPr lang="en-GB" dirty="0" smtClean="0"/>
              <a:t>          </a:t>
            </a:r>
          </a:p>
          <a:p>
            <a:endParaRPr lang="en-GB" dirty="0" smtClean="0"/>
          </a:p>
          <a:p>
            <a:pPr>
              <a:lnSpc>
                <a:spcPct val="150000"/>
              </a:lnSpc>
            </a:pPr>
            <a:r>
              <a:rPr lang="en-GB" dirty="0" smtClean="0">
                <a:solidFill>
                  <a:srgbClr val="FF0000"/>
                </a:solidFill>
              </a:rPr>
              <a:t>Power dissipation </a:t>
            </a:r>
            <a:r>
              <a:rPr lang="en-GB" dirty="0" smtClean="0"/>
              <a:t>from wakes is                                   where          is a summation of                         over the bunch frequency spectrum </a:t>
            </a:r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/>
          </p:nvPr>
        </p:nvGraphicFramePr>
        <p:xfrm>
          <a:off x="3894138" y="1708150"/>
          <a:ext cx="1976437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0" name="Equation" r:id="rId3" imgW="1269720" imgH="253800" progId="Equation.3">
                  <p:embed/>
                </p:oleObj>
              </mc:Choice>
              <mc:Fallback>
                <p:oleObj name="Equation" r:id="rId3" imgW="1269720" imgH="253800" progId="Equation.3">
                  <p:embed/>
                  <p:pic>
                    <p:nvPicPr>
                      <p:cNvPr id="8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94138" y="1708150"/>
                        <a:ext cx="1976437" cy="40640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6786563" y="1109663"/>
          <a:ext cx="1192212" cy="382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1" name="Equation" r:id="rId5" imgW="761760" imgH="241200" progId="Equation.3">
                  <p:embed/>
                </p:oleObj>
              </mc:Choice>
              <mc:Fallback>
                <p:oleObj name="Equation" r:id="rId5" imgW="761760" imgH="24120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86563" y="1109663"/>
                        <a:ext cx="1192212" cy="38258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/>
          </p:nvPr>
        </p:nvGraphicFramePr>
        <p:xfrm>
          <a:off x="1979712" y="2149475"/>
          <a:ext cx="1504950" cy="382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2" name="Equation" r:id="rId7" imgW="965160" imgH="241200" progId="Equation.3">
                  <p:embed/>
                </p:oleObj>
              </mc:Choice>
              <mc:Fallback>
                <p:oleObj name="Equation" r:id="rId7" imgW="965160" imgH="241200" progId="Equation.3">
                  <p:embed/>
                  <p:pic>
                    <p:nvPicPr>
                      <p:cNvPr id="20" name="Object 1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149475"/>
                        <a:ext cx="1504950" cy="38258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/>
          </p:nvPr>
        </p:nvGraphicFramePr>
        <p:xfrm>
          <a:off x="6692900" y="1730375"/>
          <a:ext cx="474663" cy="393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3" name="Equation" r:id="rId9" imgW="304560" imgH="253800" progId="Equation.3">
                  <p:embed/>
                </p:oleObj>
              </mc:Choice>
              <mc:Fallback>
                <p:oleObj name="Equation" r:id="rId9" imgW="304560" imgH="253800" progId="Equation.3">
                  <p:embed/>
                  <p:pic>
                    <p:nvPicPr>
                      <p:cNvPr id="6" name="Object 5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692900" y="1730375"/>
                        <a:ext cx="474663" cy="3937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457200" y="2767153"/>
            <a:ext cx="822685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>
                <a:solidFill>
                  <a:srgbClr val="FF0000"/>
                </a:solidFill>
              </a:rPr>
              <a:t>Wakefields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have an effect on </a:t>
            </a:r>
            <a:r>
              <a:rPr lang="en-GB" dirty="0" smtClean="0">
                <a:solidFill>
                  <a:srgbClr val="FF0000"/>
                </a:solidFill>
              </a:rPr>
              <a:t>beam stability</a:t>
            </a:r>
            <a:r>
              <a:rPr lang="en-GB" dirty="0" smtClean="0"/>
              <a:t>, in particular the </a:t>
            </a:r>
            <a:r>
              <a:rPr lang="en-GB" dirty="0" smtClean="0">
                <a:solidFill>
                  <a:srgbClr val="FF0000"/>
                </a:solidFill>
              </a:rPr>
              <a:t>transverse</a:t>
            </a:r>
            <a:r>
              <a:rPr lang="en-GB" dirty="0" smtClean="0"/>
              <a:t> plane: the Transverse Coupled-Bunch Instability </a:t>
            </a:r>
            <a:r>
              <a:rPr lang="en-GB" dirty="0" smtClean="0">
                <a:solidFill>
                  <a:srgbClr val="FF0000"/>
                </a:solidFill>
              </a:rPr>
              <a:t>(TCBI)</a:t>
            </a:r>
          </a:p>
          <a:p>
            <a:endParaRPr lang="en-GB" dirty="0" smtClean="0"/>
          </a:p>
          <a:p>
            <a:r>
              <a:rPr lang="en-GB" dirty="0" err="1" smtClean="0">
                <a:solidFill>
                  <a:srgbClr val="FF0000"/>
                </a:solidFill>
              </a:rPr>
              <a:t>Risetime</a:t>
            </a:r>
            <a:r>
              <a:rPr lang="en-GB" dirty="0" smtClean="0">
                <a:solidFill>
                  <a:srgbClr val="FF0000"/>
                </a:solidFill>
              </a:rPr>
              <a:t> </a:t>
            </a:r>
            <a:r>
              <a:rPr lang="en-GB" dirty="0" smtClean="0"/>
              <a:t>of resistive-wall instability depends on the </a:t>
            </a:r>
            <a:r>
              <a:rPr lang="en-GB" dirty="0" smtClean="0">
                <a:solidFill>
                  <a:srgbClr val="FF0000"/>
                </a:solidFill>
              </a:rPr>
              <a:t>surface impedance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/>
          </p:nvPr>
        </p:nvGraphicFramePr>
        <p:xfrm>
          <a:off x="922474" y="3913226"/>
          <a:ext cx="1633302" cy="56105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4" name="Equation" r:id="rId11" imgW="1167893" imgH="406224" progId="Equation.3">
                  <p:embed/>
                </p:oleObj>
              </mc:Choice>
              <mc:Fallback>
                <p:oleObj name="Equation" r:id="rId11" imgW="1167893" imgH="406224" progId="Equation.3">
                  <p:embed/>
                  <p:pic>
                    <p:nvPicPr>
                      <p:cNvPr id="21" name="Object 2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22474" y="3913226"/>
                        <a:ext cx="1633302" cy="56105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3295650" y="3925580"/>
          <a:ext cx="1485900" cy="6207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5" name="Equation" r:id="rId13" imgW="1079280" imgH="444240" progId="Equation.3">
                  <p:embed/>
                </p:oleObj>
              </mc:Choice>
              <mc:Fallback>
                <p:oleObj name="Equation" r:id="rId13" imgW="1079280" imgH="444240" progId="Equation.3">
                  <p:embed/>
                  <p:pic>
                    <p:nvPicPr>
                      <p:cNvPr id="23" name="Object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95650" y="3925580"/>
                        <a:ext cx="1485900" cy="6207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5" name="TextBox 24"/>
          <p:cNvSpPr txBox="1"/>
          <p:nvPr/>
        </p:nvSpPr>
        <p:spPr>
          <a:xfrm>
            <a:off x="2627784" y="3995772"/>
            <a:ext cx="6263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w</a:t>
            </a:r>
            <a:r>
              <a:rPr lang="en-GB" dirty="0" smtClean="0"/>
              <a:t>ith                            at the frequency of the unstable mode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457200" y="4918393"/>
            <a:ext cx="822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smtClean="0"/>
              <a:t>Transverse mode-coupled impedance </a:t>
            </a:r>
            <a:r>
              <a:rPr lang="en-GB" dirty="0" smtClean="0">
                <a:solidFill>
                  <a:srgbClr val="FF0000"/>
                </a:solidFill>
              </a:rPr>
              <a:t>(TMCI)                       </a:t>
            </a:r>
            <a:r>
              <a:rPr lang="en-GB" dirty="0" smtClean="0"/>
              <a:t>limits the maximum </a:t>
            </a:r>
          </a:p>
          <a:p>
            <a:endParaRPr lang="en-GB" dirty="0"/>
          </a:p>
          <a:p>
            <a:r>
              <a:rPr lang="en-GB" dirty="0" smtClean="0"/>
              <a:t>bunch intensity, also linked to the </a:t>
            </a:r>
            <a:r>
              <a:rPr lang="en-GB" dirty="0" smtClean="0">
                <a:solidFill>
                  <a:srgbClr val="FF0000"/>
                </a:solidFill>
              </a:rPr>
              <a:t>surface impedance</a:t>
            </a:r>
            <a:endParaRPr lang="en-GB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/>
          </p:nvPr>
        </p:nvGraphicFramePr>
        <p:xfrm>
          <a:off x="5217816" y="4819495"/>
          <a:ext cx="1313905" cy="62443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6" name="Equation" r:id="rId15" imgW="901309" imgH="431613" progId="Equation.3">
                  <p:embed/>
                </p:oleObj>
              </mc:Choice>
              <mc:Fallback>
                <p:oleObj name="Equation" r:id="rId15" imgW="901309" imgH="431613" progId="Equation.3">
                  <p:embed/>
                  <p:pic>
                    <p:nvPicPr>
                      <p:cNvPr id="15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17816" y="4819495"/>
                        <a:ext cx="1313905" cy="624430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81741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HTS  films requirements for beam screen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697541" y="880652"/>
            <a:ext cx="3860865" cy="369332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Bunches of 10</a:t>
            </a:r>
            <a:r>
              <a:rPr lang="en-GB" baseline="30000" dirty="0" smtClean="0"/>
              <a:t>11</a:t>
            </a:r>
            <a:r>
              <a:rPr lang="en-GB" dirty="0" smtClean="0"/>
              <a:t> protons, 8 cm long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525229" y="1267946"/>
            <a:ext cx="1045398" cy="48991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570627" y="1267946"/>
            <a:ext cx="1072031" cy="543053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2069104" y="4164848"/>
            <a:ext cx="5117737" cy="1569660"/>
          </a:xfrm>
          <a:prstGeom prst="rect">
            <a:avLst/>
          </a:prstGeom>
          <a:noFill/>
          <a:ln>
            <a:solidFill>
              <a:schemeClr val="tx1">
                <a:lumMod val="20000"/>
                <a:lumOff val="8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600" dirty="0" smtClean="0"/>
              <a:t>Beam screen of ~30mm diameter.</a:t>
            </a:r>
          </a:p>
          <a:p>
            <a:pPr algn="ctr"/>
            <a:endParaRPr lang="en-GB" sz="1600" dirty="0" smtClean="0"/>
          </a:p>
          <a:p>
            <a:pPr algn="ctr"/>
            <a:r>
              <a:rPr lang="en-GB" sz="1600" dirty="0" smtClean="0"/>
              <a:t>Assuming a film thickness / skin depth of 1 </a:t>
            </a:r>
            <a:r>
              <a:rPr lang="en-GB" sz="1600" dirty="0"/>
              <a:t>µm </a:t>
            </a:r>
            <a:r>
              <a:rPr lang="en-GB" sz="1600" dirty="0" smtClean="0"/>
              <a:t>the HTS material </a:t>
            </a:r>
            <a:r>
              <a:rPr lang="en-GB" sz="1600" dirty="0"/>
              <a:t>should have a critical </a:t>
            </a:r>
            <a:r>
              <a:rPr lang="en-GB" sz="1600" dirty="0" smtClean="0"/>
              <a:t>current density</a:t>
            </a:r>
          </a:p>
          <a:p>
            <a:pPr algn="ctr"/>
            <a:r>
              <a:rPr lang="en-GB" sz="1600" dirty="0" smtClean="0"/>
              <a:t> </a:t>
            </a:r>
          </a:p>
          <a:p>
            <a:pPr algn="ctr"/>
            <a:r>
              <a:rPr lang="en-GB" sz="1600" dirty="0" err="1" smtClean="0">
                <a:solidFill>
                  <a:srgbClr val="FF0000"/>
                </a:solidFill>
              </a:rPr>
              <a:t>Jc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>
                <a:solidFill>
                  <a:srgbClr val="FF0000"/>
                </a:solidFill>
              </a:rPr>
              <a:t>of about </a:t>
            </a:r>
            <a:r>
              <a:rPr lang="en-GB" sz="1600" dirty="0" smtClean="0">
                <a:solidFill>
                  <a:srgbClr val="FF0000"/>
                </a:solidFill>
              </a:rPr>
              <a:t>25 kA/cm</a:t>
            </a:r>
            <a:r>
              <a:rPr lang="en-GB" sz="1600" baseline="30000" dirty="0" smtClean="0">
                <a:solidFill>
                  <a:srgbClr val="FF0000"/>
                </a:solidFill>
              </a:rPr>
              <a:t>2</a:t>
            </a:r>
            <a:r>
              <a:rPr lang="en-GB" sz="1600" dirty="0" smtClean="0">
                <a:solidFill>
                  <a:srgbClr val="FF0000"/>
                </a:solidFill>
              </a:rPr>
              <a:t> (2.5x10</a:t>
            </a:r>
            <a:r>
              <a:rPr lang="en-GB" sz="1600" baseline="30000" dirty="0" smtClean="0">
                <a:solidFill>
                  <a:srgbClr val="FF0000"/>
                </a:solidFill>
              </a:rPr>
              <a:t>8</a:t>
            </a:r>
            <a:r>
              <a:rPr lang="en-GB" sz="1600" dirty="0" smtClean="0">
                <a:solidFill>
                  <a:srgbClr val="FF0000"/>
                </a:solidFill>
              </a:rPr>
              <a:t> A/m</a:t>
            </a:r>
            <a:r>
              <a:rPr lang="en-GB" sz="1600" baseline="30000" dirty="0" smtClean="0">
                <a:solidFill>
                  <a:srgbClr val="FF0000"/>
                </a:solidFill>
              </a:rPr>
              <a:t>2</a:t>
            </a:r>
            <a:r>
              <a:rPr lang="en-GB" sz="1600" dirty="0" smtClean="0">
                <a:solidFill>
                  <a:srgbClr val="FF0000"/>
                </a:solidFill>
              </a:rPr>
              <a:t>) at </a:t>
            </a:r>
            <a:r>
              <a:rPr lang="en-GB" sz="1600" dirty="0">
                <a:solidFill>
                  <a:srgbClr val="FF0000"/>
                </a:solidFill>
              </a:rPr>
              <a:t>50 K and </a:t>
            </a:r>
            <a:r>
              <a:rPr lang="en-GB" sz="1600" dirty="0" smtClean="0">
                <a:solidFill>
                  <a:srgbClr val="FF0000"/>
                </a:solidFill>
              </a:rPr>
              <a:t>16T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2405344" y="3204535"/>
            <a:ext cx="1119885" cy="87463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>
            <a:off x="5642658" y="3243665"/>
            <a:ext cx="1506105" cy="8355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877058" y="1285307"/>
            <a:ext cx="236955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Beam instantaneous image current</a:t>
            </a:r>
            <a:endParaRPr lang="en-GB" sz="1100" dirty="0"/>
          </a:p>
        </p:txBody>
      </p:sp>
      <p:sp>
        <p:nvSpPr>
          <p:cNvPr id="27" name="TextBox 26"/>
          <p:cNvSpPr txBox="1"/>
          <p:nvPr/>
        </p:nvSpPr>
        <p:spPr>
          <a:xfrm>
            <a:off x="5818611" y="1284828"/>
            <a:ext cx="308129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Frequency spectrum for various bunch shapes</a:t>
            </a:r>
            <a:endParaRPr lang="en-GB" sz="1100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1551508"/>
            <a:ext cx="2833413" cy="1947242"/>
          </a:xfrm>
          <a:prstGeom prst="rect">
            <a:avLst/>
          </a:prstGeom>
        </p:spPr>
      </p:pic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pic>
        <p:nvPicPr>
          <p:cNvPr id="18" name="Picture 17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45519" y="1581281"/>
            <a:ext cx="2974953" cy="19556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9261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Material choices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33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6112933" y="468031"/>
            <a:ext cx="3020710" cy="2246769"/>
          </a:xfrm>
          <a:prstGeom prst="rect">
            <a:avLst/>
          </a:prstGeom>
        </p:spPr>
        <p:txBody>
          <a:bodyPr wrap="square" numCol="1">
            <a:spAutoFit/>
          </a:bodyPr>
          <a:lstStyle/>
          <a:p>
            <a:r>
              <a:rPr lang="en-GB" sz="1000" dirty="0" smtClean="0">
                <a:solidFill>
                  <a:schemeClr val="accent6"/>
                </a:solidFill>
              </a:rPr>
              <a:t>Data from:</a:t>
            </a:r>
          </a:p>
          <a:p>
            <a:endParaRPr lang="en-GB" sz="1000" dirty="0" smtClean="0">
              <a:solidFill>
                <a:schemeClr val="accent6"/>
              </a:solidFill>
            </a:endParaRPr>
          </a:p>
          <a:p>
            <a:r>
              <a:rPr lang="en-GB" sz="1000" dirty="0" smtClean="0">
                <a:solidFill>
                  <a:schemeClr val="accent6"/>
                </a:solidFill>
              </a:rPr>
              <a:t>Nature </a:t>
            </a:r>
            <a:r>
              <a:rPr lang="en-GB" sz="1000" dirty="0">
                <a:solidFill>
                  <a:schemeClr val="accent6"/>
                </a:solidFill>
              </a:rPr>
              <a:t>414, 368-377 (15 November 2001) </a:t>
            </a:r>
          </a:p>
          <a:p>
            <a:r>
              <a:rPr lang="en-GB" sz="1000" dirty="0">
                <a:solidFill>
                  <a:schemeClr val="accent6"/>
                </a:solidFill>
              </a:rPr>
              <a:t>High-Tc superconducting materials for electric power applications</a:t>
            </a:r>
          </a:p>
          <a:p>
            <a:r>
              <a:rPr lang="en-GB" sz="1000" dirty="0">
                <a:solidFill>
                  <a:schemeClr val="accent6"/>
                </a:solidFill>
              </a:rPr>
              <a:t>David </a:t>
            </a:r>
            <a:r>
              <a:rPr lang="en-GB" sz="1000" dirty="0" err="1">
                <a:solidFill>
                  <a:schemeClr val="accent6"/>
                </a:solidFill>
              </a:rPr>
              <a:t>Larbalestier</a:t>
            </a:r>
            <a:r>
              <a:rPr lang="en-GB" sz="1000" dirty="0">
                <a:solidFill>
                  <a:schemeClr val="accent6"/>
                </a:solidFill>
              </a:rPr>
              <a:t>, Alex </a:t>
            </a:r>
            <a:r>
              <a:rPr lang="en-GB" sz="1000" dirty="0" err="1">
                <a:solidFill>
                  <a:schemeClr val="accent6"/>
                </a:solidFill>
              </a:rPr>
              <a:t>Gurevich</a:t>
            </a:r>
            <a:r>
              <a:rPr lang="en-GB" sz="1000" dirty="0">
                <a:solidFill>
                  <a:schemeClr val="accent6"/>
                </a:solidFill>
              </a:rPr>
              <a:t>, D. Matthew </a:t>
            </a:r>
            <a:r>
              <a:rPr lang="en-GB" sz="1000" dirty="0" err="1">
                <a:solidFill>
                  <a:schemeClr val="accent6"/>
                </a:solidFill>
              </a:rPr>
              <a:t>Feldmann</a:t>
            </a:r>
            <a:r>
              <a:rPr lang="en-GB" sz="1000" dirty="0">
                <a:solidFill>
                  <a:schemeClr val="accent6"/>
                </a:solidFill>
              </a:rPr>
              <a:t> &amp; Anatoly </a:t>
            </a:r>
            <a:r>
              <a:rPr lang="en-GB" sz="1000" dirty="0" err="1">
                <a:solidFill>
                  <a:schemeClr val="accent6"/>
                </a:solidFill>
              </a:rPr>
              <a:t>Polyanskii</a:t>
            </a:r>
            <a:endParaRPr lang="en-GB" sz="1000" dirty="0">
              <a:solidFill>
                <a:schemeClr val="accent6"/>
              </a:solidFill>
            </a:endParaRPr>
          </a:p>
          <a:p>
            <a:endParaRPr lang="en-GB" sz="1000" dirty="0">
              <a:solidFill>
                <a:schemeClr val="accent6"/>
              </a:solidFill>
            </a:endParaRPr>
          </a:p>
          <a:p>
            <a:r>
              <a:rPr lang="en-GB" sz="1000" dirty="0">
                <a:solidFill>
                  <a:schemeClr val="accent6"/>
                </a:solidFill>
              </a:rPr>
              <a:t>Superconductor Science and Technology, Volume 11, Number 8</a:t>
            </a:r>
          </a:p>
          <a:p>
            <a:r>
              <a:rPr lang="en-GB" sz="1000" dirty="0">
                <a:solidFill>
                  <a:schemeClr val="accent6"/>
                </a:solidFill>
              </a:rPr>
              <a:t>Synthesis and properties of fluorine-doped Tl(1223): bulk materials and Ag-sheathed tapes</a:t>
            </a:r>
          </a:p>
          <a:p>
            <a:r>
              <a:rPr lang="en-GB" sz="1000" dirty="0">
                <a:solidFill>
                  <a:schemeClr val="accent6"/>
                </a:solidFill>
              </a:rPr>
              <a:t>E </a:t>
            </a:r>
            <a:r>
              <a:rPr lang="en-GB" sz="1000" dirty="0" err="1">
                <a:solidFill>
                  <a:schemeClr val="accent6"/>
                </a:solidFill>
              </a:rPr>
              <a:t>Bellingeri</a:t>
            </a:r>
            <a:r>
              <a:rPr lang="en-GB" sz="1000" dirty="0">
                <a:solidFill>
                  <a:schemeClr val="accent6"/>
                </a:solidFill>
              </a:rPr>
              <a:t>, R E </a:t>
            </a:r>
            <a:r>
              <a:rPr lang="en-GB" sz="1000" dirty="0" err="1">
                <a:solidFill>
                  <a:schemeClr val="accent6"/>
                </a:solidFill>
              </a:rPr>
              <a:t>Gladyshevskii</a:t>
            </a:r>
            <a:r>
              <a:rPr lang="en-GB" sz="1000" dirty="0">
                <a:solidFill>
                  <a:schemeClr val="accent6"/>
                </a:solidFill>
              </a:rPr>
              <a:t>, F Marti, M </a:t>
            </a:r>
            <a:r>
              <a:rPr lang="en-GB" sz="1000" dirty="0" err="1">
                <a:solidFill>
                  <a:schemeClr val="accent6"/>
                </a:solidFill>
              </a:rPr>
              <a:t>Dhallé</a:t>
            </a:r>
            <a:r>
              <a:rPr lang="en-GB" sz="1000" dirty="0">
                <a:solidFill>
                  <a:schemeClr val="accent6"/>
                </a:solidFill>
              </a:rPr>
              <a:t> and R </a:t>
            </a:r>
            <a:r>
              <a:rPr lang="en-GB" sz="1000" dirty="0" err="1">
                <a:solidFill>
                  <a:schemeClr val="accent6"/>
                </a:solidFill>
              </a:rPr>
              <a:t>Flükiger</a:t>
            </a:r>
            <a:endParaRPr lang="en-GB" sz="1000" dirty="0">
              <a:solidFill>
                <a:schemeClr val="accent6"/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" b="2470"/>
          <a:stretch/>
        </p:blipFill>
        <p:spPr>
          <a:xfrm>
            <a:off x="12700" y="979045"/>
            <a:ext cx="6679633" cy="51423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892244" y="5688649"/>
            <a:ext cx="1957587" cy="307777"/>
          </a:xfrm>
          <a:prstGeom prst="rect">
            <a:avLst/>
          </a:prstGeom>
          <a:noFill/>
          <a:ln>
            <a:solidFill>
              <a:schemeClr val="accent6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Courtesy: E.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Bellingeri</a:t>
            </a:r>
            <a:endParaRPr lang="en-GB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0501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Challenges for HTS coatings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YBCO</a:t>
            </a:r>
            <a:r>
              <a:rPr lang="en-GB" dirty="0" smtClean="0"/>
              <a:t> and </a:t>
            </a:r>
            <a:r>
              <a:rPr lang="en-GB" dirty="0" smtClean="0">
                <a:solidFill>
                  <a:srgbClr val="FF0000"/>
                </a:solidFill>
              </a:rPr>
              <a:t>Tl-based</a:t>
            </a:r>
            <a:r>
              <a:rPr lang="en-GB" dirty="0" smtClean="0"/>
              <a:t> HTS are the </a:t>
            </a:r>
            <a:r>
              <a:rPr lang="en-GB" dirty="0" smtClean="0">
                <a:solidFill>
                  <a:srgbClr val="FF0000"/>
                </a:solidFill>
              </a:rPr>
              <a:t>only possible candidates</a:t>
            </a:r>
          </a:p>
          <a:p>
            <a:endParaRPr lang="en-GB" dirty="0" smtClean="0"/>
          </a:p>
          <a:p>
            <a:r>
              <a:rPr lang="en-GB" dirty="0" smtClean="0"/>
              <a:t>How to obtain </a:t>
            </a:r>
            <a:r>
              <a:rPr lang="en-GB" dirty="0" smtClean="0">
                <a:solidFill>
                  <a:srgbClr val="FF0000"/>
                </a:solidFill>
              </a:rPr>
              <a:t>good quality HTS inside tube </a:t>
            </a:r>
            <a:r>
              <a:rPr lang="en-GB" dirty="0" smtClean="0"/>
              <a:t>geometry</a:t>
            </a:r>
          </a:p>
          <a:p>
            <a:pPr lvl="1"/>
            <a:r>
              <a:rPr lang="en-GB" dirty="0" smtClean="0"/>
              <a:t>Considerable experience exists in coated tape production for </a:t>
            </a:r>
            <a:r>
              <a:rPr lang="en-GB" dirty="0" smtClean="0">
                <a:solidFill>
                  <a:srgbClr val="FF0000"/>
                </a:solidFill>
              </a:rPr>
              <a:t>YBCO, scalability to tubes </a:t>
            </a:r>
            <a:r>
              <a:rPr lang="en-GB" dirty="0" smtClean="0"/>
              <a:t>is extremely </a:t>
            </a:r>
            <a:r>
              <a:rPr lang="en-GB" dirty="0" smtClean="0">
                <a:solidFill>
                  <a:srgbClr val="FF0000"/>
                </a:solidFill>
              </a:rPr>
              <a:t>challenging: develop forming techniques.</a:t>
            </a:r>
          </a:p>
          <a:p>
            <a:pPr lvl="1"/>
            <a:endParaRPr lang="en-GB" dirty="0" smtClean="0"/>
          </a:p>
          <a:p>
            <a:pPr lvl="1"/>
            <a:r>
              <a:rPr lang="en-GB" dirty="0" smtClean="0">
                <a:solidFill>
                  <a:srgbClr val="FF0000"/>
                </a:solidFill>
              </a:rPr>
              <a:t>Tl-based HTS </a:t>
            </a:r>
            <a:r>
              <a:rPr lang="en-GB" dirty="0" smtClean="0"/>
              <a:t>has characteristics similar to YBCO, and should allow </a:t>
            </a:r>
            <a:r>
              <a:rPr lang="en-GB" dirty="0" smtClean="0">
                <a:solidFill>
                  <a:srgbClr val="FF0000"/>
                </a:solidFill>
              </a:rPr>
              <a:t>full scalability </a:t>
            </a:r>
            <a:r>
              <a:rPr lang="en-GB" dirty="0" smtClean="0"/>
              <a:t>to tubes thanks to </a:t>
            </a:r>
            <a:r>
              <a:rPr lang="en-GB" dirty="0" smtClean="0">
                <a:solidFill>
                  <a:srgbClr val="FF0000"/>
                </a:solidFill>
              </a:rPr>
              <a:t>electrodeposition</a:t>
            </a:r>
            <a:r>
              <a:rPr lang="en-GB" dirty="0" smtClean="0"/>
              <a:t> on </a:t>
            </a:r>
            <a:r>
              <a:rPr lang="en-GB" dirty="0" smtClean="0">
                <a:solidFill>
                  <a:srgbClr val="FF0000"/>
                </a:solidFill>
              </a:rPr>
              <a:t>silver</a:t>
            </a:r>
            <a:r>
              <a:rPr lang="en-GB" dirty="0" smtClean="0"/>
              <a:t> (coated) substrates: </a:t>
            </a:r>
            <a:r>
              <a:rPr lang="en-GB" dirty="0" smtClean="0">
                <a:solidFill>
                  <a:srgbClr val="FF0000"/>
                </a:solidFill>
              </a:rPr>
              <a:t>develop this (old) new material</a:t>
            </a:r>
          </a:p>
          <a:p>
            <a:pPr marL="36576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GB" smtClean="0"/>
              <a:pPr/>
              <a:t>34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34894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Surface impedance basics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39552" y="908720"/>
            <a:ext cx="726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surface impedance depends strongly on the </a:t>
            </a:r>
            <a:r>
              <a:rPr lang="en-US" dirty="0" err="1" smtClean="0"/>
              <a:t>depinning</a:t>
            </a:r>
            <a:r>
              <a:rPr lang="en-US" dirty="0" smtClean="0"/>
              <a:t> frequency</a:t>
            </a:r>
            <a:endParaRPr lang="en-GB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/>
          </p:nvPr>
        </p:nvGraphicFramePr>
        <p:xfrm>
          <a:off x="2555776" y="1406495"/>
          <a:ext cx="3731477" cy="7618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8" name="Equation" r:id="rId3" imgW="2514600" imgH="482400" progId="Equation.3">
                  <p:embed/>
                </p:oleObj>
              </mc:Choice>
              <mc:Fallback>
                <p:oleObj name="Equation" r:id="rId3" imgW="2514600" imgH="482400" progId="Equation.3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55776" y="1406495"/>
                        <a:ext cx="3731477" cy="76181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/>
          </p:nvPr>
        </p:nvGraphicFramePr>
        <p:xfrm>
          <a:off x="1622326" y="2915145"/>
          <a:ext cx="18669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79" name="Equation" r:id="rId5" imgW="1244600" imgH="482600" progId="Equation.3">
                  <p:embed/>
                </p:oleObj>
              </mc:Choice>
              <mc:Fallback>
                <p:oleObj name="Equation" r:id="rId5" imgW="1244600" imgH="482600" progId="Equation.3">
                  <p:embed/>
                  <p:pic>
                    <p:nvPicPr>
                      <p:cNvPr id="12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22326" y="2915145"/>
                        <a:ext cx="18669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13"/>
          <p:cNvGraphicFramePr>
            <a:graphicFrameLocks noChangeAspect="1"/>
          </p:cNvGraphicFramePr>
          <p:nvPr>
            <p:extLst/>
          </p:nvPr>
        </p:nvGraphicFramePr>
        <p:xfrm>
          <a:off x="6091386" y="3095173"/>
          <a:ext cx="856878" cy="342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0" name="Equation" r:id="rId7" imgW="571252" imgH="228501" progId="Equation.3">
                  <p:embed/>
                </p:oleObj>
              </mc:Choice>
              <mc:Fallback>
                <p:oleObj name="Equation" r:id="rId7" imgW="571252" imgH="228501" progId="Equation.3">
                  <p:embed/>
                  <p:pic>
                    <p:nvPicPr>
                      <p:cNvPr id="14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386" y="3095173"/>
                        <a:ext cx="856878" cy="3427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6" name="Object 15"/>
          <p:cNvGraphicFramePr>
            <a:graphicFrameLocks noChangeAspect="1"/>
          </p:cNvGraphicFramePr>
          <p:nvPr>
            <p:extLst/>
          </p:nvPr>
        </p:nvGraphicFramePr>
        <p:xfrm>
          <a:off x="1610369" y="4132093"/>
          <a:ext cx="2781300" cy="156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1" name="Equation" r:id="rId9" imgW="1854000" imgH="1041120" progId="Equation.3">
                  <p:embed/>
                </p:oleObj>
              </mc:Choice>
              <mc:Fallback>
                <p:oleObj name="Equation" r:id="rId9" imgW="1854000" imgH="1041120" progId="Equation.3">
                  <p:embed/>
                  <p:pic>
                    <p:nvPicPr>
                      <p:cNvPr id="16" name="Object 1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0369" y="4132093"/>
                        <a:ext cx="2781300" cy="1562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/>
          </p:nvPr>
        </p:nvGraphicFramePr>
        <p:xfrm>
          <a:off x="6091386" y="4741767"/>
          <a:ext cx="856878" cy="342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382" name="Equation" r:id="rId11" imgW="571252" imgH="228501" progId="Equation.3">
                  <p:embed/>
                </p:oleObj>
              </mc:Choice>
              <mc:Fallback>
                <p:oleObj name="Equation" r:id="rId11" imgW="571252" imgH="228501" progId="Equation.3">
                  <p:embed/>
                  <p:pic>
                    <p:nvPicPr>
                      <p:cNvPr id="18" name="Object 1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1386" y="4741767"/>
                        <a:ext cx="856878" cy="34275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157457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HTS  films projected performance:</a:t>
            </a:r>
            <a:br>
              <a:rPr lang="en-GB" dirty="0" smtClean="0"/>
            </a:br>
            <a:r>
              <a:rPr lang="en-GB" dirty="0" smtClean="0"/>
              <a:t>YBCO relative to Cu at 50 K and 16 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36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337751" y="4640109"/>
            <a:ext cx="84520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>
                <a:solidFill>
                  <a:schemeClr val="accent6"/>
                </a:solidFill>
              </a:rPr>
              <a:t>Surface resistance of superconductors in </a:t>
            </a:r>
            <a:r>
              <a:rPr lang="en-GB" sz="1200" b="1" dirty="0" smtClean="0">
                <a:solidFill>
                  <a:schemeClr val="accent6"/>
                </a:solidFill>
              </a:rPr>
              <a:t>the presence </a:t>
            </a:r>
            <a:r>
              <a:rPr lang="en-GB" sz="1200" b="1" dirty="0">
                <a:solidFill>
                  <a:schemeClr val="accent6"/>
                </a:solidFill>
              </a:rPr>
              <a:t>of a dc magnetic field: frequency </a:t>
            </a:r>
            <a:r>
              <a:rPr lang="en-GB" sz="1200" b="1" dirty="0" smtClean="0">
                <a:solidFill>
                  <a:schemeClr val="accent6"/>
                </a:solidFill>
              </a:rPr>
              <a:t>and field </a:t>
            </a:r>
            <a:r>
              <a:rPr lang="en-GB" sz="1200" b="1" dirty="0">
                <a:solidFill>
                  <a:schemeClr val="accent6"/>
                </a:solidFill>
              </a:rPr>
              <a:t>intensity limits</a:t>
            </a:r>
            <a:r>
              <a:rPr lang="en-US" sz="1200" dirty="0" smtClean="0">
                <a:solidFill>
                  <a:schemeClr val="accent6"/>
                </a:solidFill>
              </a:rPr>
              <a:t>, S. Calatroni and R. </a:t>
            </a:r>
            <a:r>
              <a:rPr lang="en-US" sz="1200" dirty="0" err="1" smtClean="0">
                <a:solidFill>
                  <a:schemeClr val="accent6"/>
                </a:solidFill>
              </a:rPr>
              <a:t>Vaglio</a:t>
            </a:r>
            <a:endParaRPr lang="en-US" sz="1200" dirty="0" smtClean="0">
              <a:solidFill>
                <a:schemeClr val="accent6"/>
              </a:solidFill>
            </a:endParaRPr>
          </a:p>
          <a:p>
            <a:r>
              <a:rPr lang="en-GB" sz="1200" b="1" dirty="0" smtClean="0">
                <a:solidFill>
                  <a:schemeClr val="accent6"/>
                </a:solidFill>
              </a:rPr>
              <a:t>IEEE Trans. Appl. </a:t>
            </a:r>
            <a:r>
              <a:rPr lang="en-GB" sz="1200" b="1" dirty="0" err="1" smtClean="0">
                <a:solidFill>
                  <a:schemeClr val="accent6"/>
                </a:solidFill>
              </a:rPr>
              <a:t>Supercond</a:t>
            </a:r>
            <a:r>
              <a:rPr lang="en-GB" sz="1200" b="1" dirty="0" smtClean="0">
                <a:solidFill>
                  <a:schemeClr val="accent6"/>
                </a:solidFill>
              </a:rPr>
              <a:t>. 27-5 (2017) 3500506</a:t>
            </a:r>
            <a:endParaRPr lang="en-US" sz="1200" dirty="0">
              <a:solidFill>
                <a:schemeClr val="accent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3245" y="1484784"/>
            <a:ext cx="4057482" cy="2770459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00727" y="1484784"/>
            <a:ext cx="4137855" cy="283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414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dirty="0" smtClean="0"/>
              <a:t>HTS  films projected performance:</a:t>
            </a:r>
            <a:br>
              <a:rPr lang="en-GB" dirty="0" smtClean="0"/>
            </a:br>
            <a:r>
              <a:rPr lang="en-GB" dirty="0" smtClean="0"/>
              <a:t>Tl-1223 relative to Cu at 50 K and 1.06 T / 16 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37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12440" y="1708083"/>
            <a:ext cx="4023648" cy="254716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37751" y="4640109"/>
            <a:ext cx="845202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accent6"/>
                </a:solidFill>
              </a:rPr>
              <a:t>Thallium-based high-temperature superconductors for beam impedance mitigation in the Future Circular </a:t>
            </a:r>
            <a:r>
              <a:rPr lang="en-US" sz="1200" b="1" dirty="0" smtClean="0">
                <a:solidFill>
                  <a:schemeClr val="accent6"/>
                </a:solidFill>
              </a:rPr>
              <a:t>Collider</a:t>
            </a:r>
            <a:r>
              <a:rPr lang="en-US" sz="1200" dirty="0" smtClean="0">
                <a:solidFill>
                  <a:schemeClr val="accent6"/>
                </a:solidFill>
              </a:rPr>
              <a:t>, Calatroni</a:t>
            </a:r>
            <a:r>
              <a:rPr lang="en-US" sz="1200" dirty="0">
                <a:solidFill>
                  <a:schemeClr val="accent6"/>
                </a:solidFill>
              </a:rPr>
              <a:t>, S.; Bellingeri, E.; Ferdeghini, C.; Putti, M.; Vaglio, R.; Baumgartner, T.; Eisterer, M</a:t>
            </a:r>
            <a:r>
              <a:rPr lang="en-US" sz="1200" dirty="0" smtClean="0">
                <a:solidFill>
                  <a:schemeClr val="accent6"/>
                </a:solidFill>
              </a:rPr>
              <a:t>., </a:t>
            </a:r>
          </a:p>
          <a:p>
            <a:r>
              <a:rPr lang="en-GB" sz="1200" b="1" dirty="0" smtClean="0">
                <a:solidFill>
                  <a:schemeClr val="accent6"/>
                </a:solidFill>
              </a:rPr>
              <a:t>Superconductor </a:t>
            </a:r>
            <a:r>
              <a:rPr lang="en-GB" sz="1200" b="1" dirty="0">
                <a:solidFill>
                  <a:schemeClr val="accent6"/>
                </a:solidFill>
              </a:rPr>
              <a:t>Science and Technology, Volume 30, Issue 7, article id. 075002 (2017)</a:t>
            </a:r>
            <a:r>
              <a:rPr lang="en-GB" sz="1200" dirty="0">
                <a:solidFill>
                  <a:schemeClr val="accent6"/>
                </a:solidFill>
              </a:rPr>
              <a:t>.</a:t>
            </a:r>
            <a:endParaRPr lang="en-US" sz="1200" dirty="0">
              <a:solidFill>
                <a:schemeClr val="accent6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3245" y="1484784"/>
            <a:ext cx="4057482" cy="2770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968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35" y="1"/>
            <a:ext cx="8186121" cy="613859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755576" y="5805264"/>
            <a:ext cx="108012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6460" y="2698115"/>
            <a:ext cx="1723549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Re(Z) [Ohm/m]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0862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335" y="1"/>
            <a:ext cx="8186121" cy="6138590"/>
          </a:xfrm>
          <a:prstGeom prst="rect">
            <a:avLst/>
          </a:prstGeom>
        </p:spPr>
      </p:pic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Sergio Calatroni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CERN - 22.9.2017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39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755576" y="5805264"/>
            <a:ext cx="1080120" cy="2880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extBox 9"/>
          <p:cNvSpPr txBox="1"/>
          <p:nvPr/>
        </p:nvSpPr>
        <p:spPr>
          <a:xfrm rot="16200000">
            <a:off x="-249911" y="2884630"/>
            <a:ext cx="168507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Im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(Z) [Ohm/m]</a:t>
            </a:r>
            <a:endParaRPr lang="en-GB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5889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2270125" y="3231111"/>
            <a:ext cx="6873875" cy="3034341"/>
            <a:chOff x="0" y="384"/>
            <a:chExt cx="5760" cy="2904"/>
          </a:xfrm>
        </p:grpSpPr>
        <p:sp>
          <p:nvSpPr>
            <p:cNvPr id="8" name="Rectangle 33"/>
            <p:cNvSpPr>
              <a:spLocks noChangeArrowheads="1"/>
            </p:cNvSpPr>
            <p:nvPr/>
          </p:nvSpPr>
          <p:spPr bwMode="auto">
            <a:xfrm>
              <a:off x="0" y="384"/>
              <a:ext cx="5760" cy="2904"/>
            </a:xfrm>
            <a:prstGeom prst="rect">
              <a:avLst/>
            </a:prstGeom>
            <a:solidFill>
              <a:srgbClr val="FF99CC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 sz="1800">
                <a:solidFill>
                  <a:srgbClr val="CCFFCC"/>
                </a:solidFill>
                <a:latin typeface="Arial" charset="0"/>
              </a:endParaRPr>
            </a:p>
          </p:txBody>
        </p:sp>
        <p:graphicFrame>
          <p:nvGraphicFramePr>
            <p:cNvPr id="9" name="Object 34"/>
            <p:cNvGraphicFramePr>
              <a:graphicFrameLocks noChangeAspect="1"/>
            </p:cNvGraphicFramePr>
            <p:nvPr/>
          </p:nvGraphicFramePr>
          <p:xfrm>
            <a:off x="133" y="532"/>
            <a:ext cx="5491" cy="270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5217" name="Chart" r:id="rId3" imgW="9410700" imgH="4305300" progId="Excel.Chart.8">
                    <p:embed/>
                  </p:oleObj>
                </mc:Choice>
                <mc:Fallback>
                  <p:oleObj name="Chart" r:id="rId3" imgW="9410700" imgH="4305300" progId="Excel.Char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33" y="532"/>
                          <a:ext cx="5491" cy="270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CCCC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 Box 35"/>
            <p:cNvSpPr txBox="1">
              <a:spLocks noChangeArrowheads="1"/>
            </p:cNvSpPr>
            <p:nvPr/>
          </p:nvSpPr>
          <p:spPr bwMode="auto">
            <a:xfrm>
              <a:off x="2299" y="700"/>
              <a:ext cx="2804" cy="35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sz="1800" dirty="0">
                  <a:latin typeface="Arial" charset="0"/>
                </a:rPr>
                <a:t>Stainless steel 316LN</a:t>
              </a: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66746" y="156978"/>
            <a:ext cx="36560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99"/>
                </a:solidFill>
              </a:rPr>
              <a:t>Cleaning UHV components and monitoring cleanliness :</a:t>
            </a:r>
            <a:endParaRPr lang="en-GB" sz="2000" b="1" dirty="0">
              <a:solidFill>
                <a:srgbClr val="000099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17662" y="3940944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XPS</a:t>
            </a:r>
            <a:endParaRPr lang="en-GB" dirty="0"/>
          </a:p>
        </p:txBody>
      </p:sp>
      <p:grpSp>
        <p:nvGrpSpPr>
          <p:cNvPr id="13" name="Group 30"/>
          <p:cNvGrpSpPr>
            <a:grpSpLocks/>
          </p:cNvGrpSpPr>
          <p:nvPr/>
        </p:nvGrpSpPr>
        <p:grpSpPr bwMode="auto">
          <a:xfrm>
            <a:off x="4307152" y="271581"/>
            <a:ext cx="4705702" cy="3162167"/>
            <a:chOff x="1893" y="1470"/>
            <a:chExt cx="3981" cy="2567"/>
          </a:xfrm>
        </p:grpSpPr>
        <p:sp>
          <p:nvSpPr>
            <p:cNvPr id="14" name="Rectangle 6"/>
            <p:cNvSpPr>
              <a:spLocks noChangeArrowheads="1"/>
            </p:cNvSpPr>
            <p:nvPr/>
          </p:nvSpPr>
          <p:spPr bwMode="auto">
            <a:xfrm>
              <a:off x="1893" y="1470"/>
              <a:ext cx="3831" cy="2484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FF0066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algn="ctr"/>
              <a:endParaRPr lang="en-US">
                <a:solidFill>
                  <a:srgbClr val="FFFFCC"/>
                </a:solidFill>
              </a:endParaRPr>
            </a:p>
          </p:txBody>
        </p:sp>
        <p:pic>
          <p:nvPicPr>
            <p:cNvPr id="15" name="Picture 7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94" t="4393" r="3394" b="16942"/>
            <a:stretch>
              <a:fillRect/>
            </a:stretch>
          </p:blipFill>
          <p:spPr bwMode="auto">
            <a:xfrm>
              <a:off x="2101" y="1533"/>
              <a:ext cx="3407" cy="220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6" name="Text Box 21"/>
            <p:cNvSpPr txBox="1">
              <a:spLocks noChangeArrowheads="1"/>
            </p:cNvSpPr>
            <p:nvPr/>
          </p:nvSpPr>
          <p:spPr bwMode="auto">
            <a:xfrm>
              <a:off x="3283" y="3614"/>
              <a:ext cx="1470" cy="2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400" dirty="0">
                  <a:latin typeface="Arial" charset="0"/>
                </a:rPr>
                <a:t>Wavenumber [cm</a:t>
              </a:r>
              <a:r>
                <a:rPr lang="en-US" sz="1400" baseline="30000" dirty="0">
                  <a:latin typeface="Arial" charset="0"/>
                </a:rPr>
                <a:t>-1</a:t>
              </a:r>
              <a:r>
                <a:rPr lang="en-US" sz="1400" dirty="0">
                  <a:latin typeface="Arial" charset="0"/>
                </a:rPr>
                <a:t>]</a:t>
              </a:r>
            </a:p>
          </p:txBody>
        </p:sp>
        <p:grpSp>
          <p:nvGrpSpPr>
            <p:cNvPr id="17" name="Group 29"/>
            <p:cNvGrpSpPr>
              <a:grpSpLocks/>
            </p:cNvGrpSpPr>
            <p:nvPr/>
          </p:nvGrpSpPr>
          <p:grpSpPr bwMode="auto">
            <a:xfrm>
              <a:off x="1933" y="1635"/>
              <a:ext cx="3827" cy="1850"/>
              <a:chOff x="1933" y="1635"/>
              <a:chExt cx="3827" cy="1850"/>
            </a:xfrm>
          </p:grpSpPr>
          <p:sp>
            <p:nvSpPr>
              <p:cNvPr id="19" name="Text Box 8"/>
              <p:cNvSpPr txBox="1">
                <a:spLocks noChangeArrowheads="1"/>
              </p:cNvSpPr>
              <p:nvPr/>
            </p:nvSpPr>
            <p:spPr bwMode="auto">
              <a:xfrm>
                <a:off x="4825" y="1637"/>
                <a:ext cx="639" cy="1848"/>
              </a:xfrm>
              <a:prstGeom prst="rect">
                <a:avLst/>
              </a:prstGeom>
              <a:solidFill>
                <a:srgbClr val="00CCFF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0" name="Text Box 9"/>
              <p:cNvSpPr txBox="1">
                <a:spLocks noChangeArrowheads="1"/>
              </p:cNvSpPr>
              <p:nvPr/>
            </p:nvSpPr>
            <p:spPr bwMode="auto">
              <a:xfrm>
                <a:off x="3187" y="1635"/>
                <a:ext cx="256" cy="1850"/>
              </a:xfrm>
              <a:prstGeom prst="rect">
                <a:avLst/>
              </a:prstGeom>
              <a:solidFill>
                <a:srgbClr val="FFFF00">
                  <a:alpha val="20000"/>
                </a:srgb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1" name="Text Box 10"/>
              <p:cNvSpPr txBox="1">
                <a:spLocks noChangeArrowheads="1"/>
              </p:cNvSpPr>
              <p:nvPr/>
            </p:nvSpPr>
            <p:spPr bwMode="auto">
              <a:xfrm>
                <a:off x="3744" y="1967"/>
                <a:ext cx="880" cy="38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latin typeface="Arial" charset="0"/>
                  <a:cs typeface="Times New Roman" pitchFamily="18" charset="0"/>
                </a:endParaRPr>
              </a:p>
              <a:p>
                <a:pPr algn="ctr" eaLnBrk="0" hangingPunct="0"/>
                <a:r>
                  <a:rPr lang="en-US" sz="1200" dirty="0">
                    <a:latin typeface="Arial" charset="0"/>
                    <a:cs typeface="Times New Roman" pitchFamily="18" charset="0"/>
                  </a:rPr>
                  <a:t>CH</a:t>
                </a:r>
                <a:r>
                  <a:rPr lang="en-US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r>
                  <a:rPr lang="en-US" sz="1200" dirty="0">
                    <a:latin typeface="Arial" charset="0"/>
                    <a:cs typeface="Times New Roman" pitchFamily="18" charset="0"/>
                  </a:rPr>
                  <a:t> asymmetric deform. of Si-CH</a:t>
                </a:r>
                <a:r>
                  <a:rPr lang="en-US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endParaRPr lang="en-US" sz="1200" dirty="0">
                  <a:latin typeface="Arial" charset="0"/>
                </a:endParaRPr>
              </a:p>
            </p:txBody>
          </p:sp>
          <p:sp>
            <p:nvSpPr>
              <p:cNvPr id="22" name="Text Box 11"/>
              <p:cNvSpPr txBox="1">
                <a:spLocks noChangeArrowheads="1"/>
              </p:cNvSpPr>
              <p:nvPr/>
            </p:nvSpPr>
            <p:spPr bwMode="auto">
              <a:xfrm>
                <a:off x="3942" y="2760"/>
                <a:ext cx="766" cy="2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latin typeface="Arial" charset="0"/>
                  <a:cs typeface="Times New Roman" pitchFamily="18" charset="0"/>
                </a:endParaRPr>
              </a:p>
              <a:p>
                <a:pPr algn="ctr" eaLnBrk="0" hangingPunct="0"/>
                <a:r>
                  <a:rPr lang="en-US" sz="1200" dirty="0">
                    <a:latin typeface="Arial" charset="0"/>
                    <a:cs typeface="Times New Roman" pitchFamily="18" charset="0"/>
                  </a:rPr>
                  <a:t>CH</a:t>
                </a:r>
                <a:r>
                  <a:rPr lang="en-US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r>
                  <a:rPr lang="en-US" sz="1200" dirty="0">
                    <a:latin typeface="Arial" charset="0"/>
                    <a:cs typeface="Times New Roman" pitchFamily="18" charset="0"/>
                  </a:rPr>
                  <a:t> symmetric deform. of Si-CH</a:t>
                </a:r>
                <a:r>
                  <a:rPr lang="en-US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endParaRPr lang="en-US" sz="1200" dirty="0">
                  <a:latin typeface="Arial" charset="0"/>
                </a:endParaRPr>
              </a:p>
            </p:txBody>
          </p:sp>
          <p:sp>
            <p:nvSpPr>
              <p:cNvPr id="23" name="Text Box 12"/>
              <p:cNvSpPr txBox="1">
                <a:spLocks noChangeArrowheads="1"/>
              </p:cNvSpPr>
              <p:nvPr/>
            </p:nvSpPr>
            <p:spPr bwMode="auto">
              <a:xfrm>
                <a:off x="4624" y="2760"/>
                <a:ext cx="834" cy="33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pt-PT" sz="1200" dirty="0">
                  <a:latin typeface="Arial" charset="0"/>
                  <a:cs typeface="Times New Roman" pitchFamily="18" charset="0"/>
                </a:endParaRPr>
              </a:p>
              <a:p>
                <a:pPr algn="ctr" eaLnBrk="0" hangingPunct="0"/>
                <a:r>
                  <a:rPr lang="pt-PT" sz="1200" dirty="0">
                    <a:latin typeface="Arial" charset="0"/>
                    <a:cs typeface="Times New Roman" pitchFamily="18" charset="0"/>
                  </a:rPr>
                  <a:t>Si-O-Si stretching</a:t>
                </a:r>
                <a:endParaRPr lang="pt-PT" sz="1200" dirty="0">
                  <a:latin typeface="Arial" charset="0"/>
                </a:endParaRPr>
              </a:p>
            </p:txBody>
          </p:sp>
          <p:sp>
            <p:nvSpPr>
              <p:cNvPr id="24" name="Text Box 13"/>
              <p:cNvSpPr txBox="1">
                <a:spLocks noChangeArrowheads="1"/>
              </p:cNvSpPr>
              <p:nvPr/>
            </p:nvSpPr>
            <p:spPr bwMode="auto">
              <a:xfrm>
                <a:off x="4887" y="1889"/>
                <a:ext cx="873" cy="4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US" sz="1200" dirty="0">
                  <a:latin typeface="Arial" charset="0"/>
                  <a:cs typeface="Times New Roman" pitchFamily="18" charset="0"/>
                </a:endParaRPr>
              </a:p>
              <a:p>
                <a:pPr algn="ctr" eaLnBrk="0" hangingPunct="0"/>
                <a:r>
                  <a:rPr lang="en-US" sz="1200" dirty="0">
                    <a:latin typeface="Arial" charset="0"/>
                    <a:cs typeface="Times New Roman" pitchFamily="18" charset="0"/>
                  </a:rPr>
                  <a:t>Si-C stretching and CH3 rocking</a:t>
                </a:r>
                <a:endParaRPr lang="en-US" sz="1200" dirty="0">
                  <a:latin typeface="Arial" charset="0"/>
                </a:endParaRPr>
              </a:p>
            </p:txBody>
          </p:sp>
          <p:sp>
            <p:nvSpPr>
              <p:cNvPr id="25" name="Line 14"/>
              <p:cNvSpPr>
                <a:spLocks noChangeShapeType="1"/>
              </p:cNvSpPr>
              <p:nvPr/>
            </p:nvSpPr>
            <p:spPr bwMode="auto">
              <a:xfrm>
                <a:off x="4486" y="2227"/>
                <a:ext cx="255" cy="127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6" name="Line 15"/>
              <p:cNvSpPr>
                <a:spLocks noChangeShapeType="1"/>
              </p:cNvSpPr>
              <p:nvPr/>
            </p:nvSpPr>
            <p:spPr bwMode="auto">
              <a:xfrm>
                <a:off x="4656" y="3242"/>
                <a:ext cx="231" cy="60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7" name="Line 16"/>
              <p:cNvSpPr>
                <a:spLocks noChangeShapeType="1"/>
              </p:cNvSpPr>
              <p:nvPr/>
            </p:nvSpPr>
            <p:spPr bwMode="auto">
              <a:xfrm>
                <a:off x="5078" y="3179"/>
                <a:ext cx="4" cy="183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8" name="Line 17"/>
              <p:cNvSpPr>
                <a:spLocks noChangeShapeType="1"/>
              </p:cNvSpPr>
              <p:nvPr/>
            </p:nvSpPr>
            <p:spPr bwMode="auto">
              <a:xfrm>
                <a:off x="5312" y="2614"/>
                <a:ext cx="0" cy="76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29" name="Text Box 18"/>
              <p:cNvSpPr txBox="1">
                <a:spLocks noChangeArrowheads="1"/>
              </p:cNvSpPr>
              <p:nvPr/>
            </p:nvSpPr>
            <p:spPr bwMode="auto">
              <a:xfrm>
                <a:off x="2326" y="2361"/>
                <a:ext cx="852" cy="1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ctr"/>
                <a:r>
                  <a:rPr lang="pt-PT" sz="1200" dirty="0">
                    <a:latin typeface="Arial" charset="0"/>
                    <a:cs typeface="Times New Roman" pitchFamily="18" charset="0"/>
                  </a:rPr>
                  <a:t>CH stretching of CH</a:t>
                </a:r>
                <a:r>
                  <a:rPr lang="pt-PT" sz="1200" baseline="-30000" dirty="0">
                    <a:latin typeface="Arial" charset="0"/>
                    <a:cs typeface="Times New Roman" pitchFamily="18" charset="0"/>
                  </a:rPr>
                  <a:t>3</a:t>
                </a:r>
                <a:endParaRPr lang="pt-PT" sz="1200" dirty="0">
                  <a:latin typeface="Arial" charset="0"/>
                </a:endParaRPr>
              </a:p>
            </p:txBody>
          </p:sp>
          <p:sp>
            <p:nvSpPr>
              <p:cNvPr id="30" name="Line 19"/>
              <p:cNvSpPr>
                <a:spLocks noChangeShapeType="1"/>
              </p:cNvSpPr>
              <p:nvPr/>
            </p:nvSpPr>
            <p:spPr bwMode="auto">
              <a:xfrm flipV="1">
                <a:off x="2870" y="2314"/>
                <a:ext cx="514" cy="122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1" name="Line 20"/>
              <p:cNvSpPr>
                <a:spLocks noChangeShapeType="1"/>
              </p:cNvSpPr>
              <p:nvPr/>
            </p:nvSpPr>
            <p:spPr bwMode="auto">
              <a:xfrm flipH="1" flipV="1">
                <a:off x="2755" y="2852"/>
                <a:ext cx="523" cy="344"/>
              </a:xfrm>
              <a:prstGeom prst="line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32" name="Text Box 22"/>
              <p:cNvSpPr txBox="1">
                <a:spLocks noChangeArrowheads="1"/>
              </p:cNvSpPr>
              <p:nvPr/>
            </p:nvSpPr>
            <p:spPr bwMode="auto">
              <a:xfrm rot="16200000">
                <a:off x="1395" y="2443"/>
                <a:ext cx="1387" cy="31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1400" dirty="0">
                    <a:latin typeface="Arial" charset="0"/>
                  </a:rPr>
                  <a:t>Transmittance</a:t>
                </a:r>
                <a:r>
                  <a:rPr lang="en-US" sz="1800" dirty="0">
                    <a:latin typeface="Arial" charset="0"/>
                  </a:rPr>
                  <a:t> [%]</a:t>
                </a:r>
              </a:p>
            </p:txBody>
          </p:sp>
        </p:grpSp>
        <p:sp>
          <p:nvSpPr>
            <p:cNvPr id="18" name="Text Box 28"/>
            <p:cNvSpPr txBox="1">
              <a:spLocks noChangeArrowheads="1"/>
            </p:cNvSpPr>
            <p:nvPr/>
          </p:nvSpPr>
          <p:spPr bwMode="auto">
            <a:xfrm>
              <a:off x="3804" y="3812"/>
              <a:ext cx="2070" cy="2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200"/>
                <a:t>S.Ilie, C.Petitjean, C.Dias-Soares</a:t>
              </a: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1118604" y="2074593"/>
            <a:ext cx="29274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FTIR</a:t>
            </a:r>
          </a:p>
          <a:p>
            <a:r>
              <a:rPr lang="en-US" dirty="0" smtClean="0"/>
              <a:t>Through elution with C</a:t>
            </a:r>
            <a:r>
              <a:rPr lang="en-US" baseline="-25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14</a:t>
            </a:r>
            <a:endParaRPr lang="en-GB" baseline="-25000" dirty="0"/>
          </a:p>
        </p:txBody>
      </p:sp>
      <p:pic>
        <p:nvPicPr>
          <p:cNvPr id="34" name="Picture 2" descr="G:\Divisions\EST\Groups\SM\CEM\Surfinishing\Atelier 102\Photos pièces\Beam screens\IMG_018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3843" y="117415"/>
            <a:ext cx="4610764" cy="614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273" y="1093787"/>
            <a:ext cx="383487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Precision</a:t>
            </a:r>
            <a:r>
              <a:rPr lang="fr-CH" dirty="0" smtClean="0"/>
              <a:t> </a:t>
            </a:r>
            <a:r>
              <a:rPr lang="fr-CH" dirty="0" err="1" smtClean="0"/>
              <a:t>cleaning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important to </a:t>
            </a:r>
            <a:r>
              <a:rPr lang="fr-CH" dirty="0" err="1" smtClean="0"/>
              <a:t>reduce</a:t>
            </a:r>
            <a:r>
              <a:rPr lang="fr-CH" dirty="0" smtClean="0"/>
              <a:t>  </a:t>
            </a:r>
            <a:r>
              <a:rPr lang="fr-CH" dirty="0" err="1" smtClean="0"/>
              <a:t>outgassing</a:t>
            </a:r>
            <a:r>
              <a:rPr lang="fr-CH" dirty="0" smtClean="0"/>
              <a:t> and </a:t>
            </a:r>
            <a:r>
              <a:rPr lang="fr-CH" dirty="0" err="1" smtClean="0"/>
              <a:t>achieve</a:t>
            </a:r>
            <a:r>
              <a:rPr lang="fr-CH" dirty="0" smtClean="0"/>
              <a:t> UHV (standard up to 7m </a:t>
            </a:r>
            <a:r>
              <a:rPr lang="fr-CH" dirty="0" err="1" smtClean="0"/>
              <a:t>length</a:t>
            </a:r>
            <a:r>
              <a:rPr lang="fr-CH" dirty="0" smtClean="0"/>
              <a:t>)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339840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3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918181" y="2105025"/>
            <a:ext cx="33076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/>
              <a:t>THANK YOU!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3663564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747933" y="6382227"/>
            <a:ext cx="2133600" cy="475773"/>
          </a:xfrm>
          <a:prstGeom prst="rect">
            <a:avLst/>
          </a:prstGeom>
          <a:noFill/>
        </p:spPr>
        <p:txBody>
          <a:bodyPr lIns="81711" tIns="40855" rIns="81711" bIns="40855"/>
          <a:lstStyle/>
          <a:p>
            <a:fld id="{4B6429FD-6D64-4F34-8A91-26CD8C74367C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203200" y="104775"/>
            <a:ext cx="8940800" cy="15290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1706" tIns="40853" rIns="81706" bIns="40853">
            <a:spAutoFit/>
          </a:bodyPr>
          <a:lstStyle/>
          <a:p>
            <a:pPr algn="ctr">
              <a:spcBef>
                <a:spcPts val="600"/>
              </a:spcBef>
              <a:buClr>
                <a:schemeClr val="accent1"/>
              </a:buClr>
            </a:pPr>
            <a:r>
              <a:rPr 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Plug-in Modules with RF </a:t>
            </a:r>
            <a:r>
              <a:rPr 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Fingers</a:t>
            </a:r>
          </a:p>
          <a:p>
            <a:pPr>
              <a:spcBef>
                <a:spcPts val="600"/>
              </a:spcBef>
              <a:buClr>
                <a:srgbClr val="00CC99"/>
              </a:buClr>
              <a:buFontTx/>
              <a:buChar char="•"/>
            </a:pPr>
            <a:r>
              <a:rPr lang="en-US" sz="1600" dirty="0" smtClean="0">
                <a:solidFill>
                  <a:schemeClr val="tx2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RF bridge (fingers) to interconnect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superconducting magnets (~ 1 700 PIM)</a:t>
            </a:r>
          </a:p>
          <a:p>
            <a:pPr>
              <a:spcBef>
                <a:spcPts val="600"/>
              </a:spcBef>
              <a:buClr>
                <a:srgbClr val="00CC99"/>
              </a:buClr>
              <a:buFontTx/>
              <a:buChar char="•"/>
            </a:pPr>
            <a:r>
              <a:rPr lang="en-US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Au/</a:t>
            </a:r>
            <a:r>
              <a:rPr lang="en-US" sz="16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CuBe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Rh/Cu plating: different metals to </a:t>
            </a:r>
            <a:r>
              <a:rPr lang="en-US" sz="1600" dirty="0" smtClean="0">
                <a:solidFill>
                  <a:srgbClr val="FF33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avoid cold welding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under vacuum and soft-on-hard contact to have sufficiently low resistivity (</a:t>
            </a:r>
            <a:r>
              <a:rPr lang="en-US" sz="1600" dirty="0" smtClean="0">
                <a:solidFill>
                  <a:srgbClr val="FF33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&lt; 0.1 </a:t>
            </a:r>
            <a:r>
              <a:rPr lang="en-US" sz="1600" dirty="0" err="1" smtClean="0">
                <a:solidFill>
                  <a:srgbClr val="FF33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mOhm</a:t>
            </a:r>
            <a:r>
              <a:rPr lang="en-US" sz="1600" dirty="0" smtClean="0">
                <a:solidFill>
                  <a:srgbClr val="FF33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contact resistance)</a:t>
            </a:r>
            <a:endParaRPr lang="en-US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6" name="Groupe 5"/>
          <p:cNvGrpSpPr/>
          <p:nvPr/>
        </p:nvGrpSpPr>
        <p:grpSpPr>
          <a:xfrm>
            <a:off x="203200" y="1984116"/>
            <a:ext cx="4454533" cy="3579026"/>
            <a:chOff x="1260872" y="1047751"/>
            <a:chExt cx="8065294" cy="6173611"/>
          </a:xfrm>
        </p:grpSpPr>
        <p:grpSp>
          <p:nvGrpSpPr>
            <p:cNvPr id="8" name="Groupe 33"/>
            <p:cNvGrpSpPr/>
            <p:nvPr/>
          </p:nvGrpSpPr>
          <p:grpSpPr>
            <a:xfrm>
              <a:off x="1260872" y="1047751"/>
              <a:ext cx="8065294" cy="6173611"/>
              <a:chOff x="1260872" y="1047751"/>
              <a:chExt cx="8065294" cy="6173611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260872" y="1058334"/>
                <a:ext cx="7592021" cy="6163028"/>
              </a:xfrm>
              <a:prstGeom prst="rect">
                <a:avLst/>
              </a:prstGeom>
              <a:noFill/>
            </p:spPr>
          </p:pic>
          <p:grpSp>
            <p:nvGrpSpPr>
              <p:cNvPr id="11" name="Groupe 32"/>
              <p:cNvGrpSpPr/>
              <p:nvPr/>
            </p:nvGrpSpPr>
            <p:grpSpPr>
              <a:xfrm>
                <a:off x="1260872" y="1047751"/>
                <a:ext cx="8065294" cy="6062486"/>
                <a:chOff x="1260872" y="1047751"/>
                <a:chExt cx="8065294" cy="6062486"/>
              </a:xfrm>
            </p:grpSpPr>
            <p:sp>
              <p:nvSpPr>
                <p:cNvPr id="12" name="Line 4"/>
                <p:cNvSpPr>
                  <a:spLocks noChangeShapeType="1"/>
                </p:cNvSpPr>
                <p:nvPr/>
              </p:nvSpPr>
              <p:spPr bwMode="auto">
                <a:xfrm flipH="1">
                  <a:off x="5959674" y="1744487"/>
                  <a:ext cx="605432" cy="77787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13" name="Text Box 5"/>
                <p:cNvSpPr txBox="1">
                  <a:spLocks noChangeArrowheads="1"/>
                </p:cNvSpPr>
                <p:nvPr/>
              </p:nvSpPr>
              <p:spPr bwMode="auto">
                <a:xfrm>
                  <a:off x="6640116" y="1492251"/>
                  <a:ext cx="1210866" cy="2716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pt-PT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 bellows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4" name="Line 6"/>
                <p:cNvSpPr>
                  <a:spLocks noChangeShapeType="1"/>
                </p:cNvSpPr>
                <p:nvPr/>
              </p:nvSpPr>
              <p:spPr bwMode="auto">
                <a:xfrm>
                  <a:off x="3662958" y="1910292"/>
                  <a:ext cx="842963" cy="3880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15" name="Text Box 7"/>
                <p:cNvSpPr txBox="1">
                  <a:spLocks noChangeArrowheads="1"/>
                </p:cNvSpPr>
                <p:nvPr/>
              </p:nvSpPr>
              <p:spPr bwMode="auto">
                <a:xfrm>
                  <a:off x="1857352" y="1666861"/>
                  <a:ext cx="1780603" cy="62251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 eaLnBrk="1" hangingPunct="1"/>
                  <a:r>
                    <a:rPr lang="en-GB" sz="800" b="1" dirty="0" smtClean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Copper transition </a:t>
                  </a:r>
                  <a:r>
                    <a:rPr lang="en-GB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tube</a:t>
                  </a:r>
                  <a:endParaRPr lang="en-GB" sz="800" b="1" dirty="0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6" name="Line 8"/>
                <p:cNvSpPr>
                  <a:spLocks noChangeShapeType="1"/>
                </p:cNvSpPr>
                <p:nvPr/>
              </p:nvSpPr>
              <p:spPr bwMode="auto">
                <a:xfrm flipH="1">
                  <a:off x="4939903" y="1284111"/>
                  <a:ext cx="842963" cy="86431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17" name="Text Box 9"/>
                <p:cNvSpPr txBox="1">
                  <a:spLocks noChangeArrowheads="1"/>
                </p:cNvSpPr>
                <p:nvPr/>
              </p:nvSpPr>
              <p:spPr bwMode="auto">
                <a:xfrm>
                  <a:off x="5872162" y="1047751"/>
                  <a:ext cx="1414463" cy="27163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pt-PT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Upstream flange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8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2932509" y="6295320"/>
                  <a:ext cx="1685925" cy="43038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algn="r" eaLnBrk="1" hangingPunct="1"/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Downstream flange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19" name="Line 11"/>
                <p:cNvSpPr>
                  <a:spLocks noChangeShapeType="1"/>
                </p:cNvSpPr>
                <p:nvPr/>
              </p:nvSpPr>
              <p:spPr bwMode="auto">
                <a:xfrm flipV="1">
                  <a:off x="4666656" y="6178903"/>
                  <a:ext cx="739378" cy="21695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0" name="Line 12"/>
                <p:cNvSpPr>
                  <a:spLocks noChangeShapeType="1"/>
                </p:cNvSpPr>
                <p:nvPr/>
              </p:nvSpPr>
              <p:spPr bwMode="auto">
                <a:xfrm flipV="1">
                  <a:off x="3137893" y="4116917"/>
                  <a:ext cx="473273" cy="73201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1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1426965" y="4631972"/>
                  <a:ext cx="1727001" cy="51505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 eaLnBrk="1" hangingPunct="1"/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Plug-in module transition tube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22" name="Line 14"/>
                <p:cNvSpPr>
                  <a:spLocks noChangeShapeType="1"/>
                </p:cNvSpPr>
                <p:nvPr/>
              </p:nvSpPr>
              <p:spPr bwMode="auto">
                <a:xfrm flipH="1">
                  <a:off x="6307932" y="2936876"/>
                  <a:ext cx="860822" cy="101070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3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7195543" y="2626432"/>
                  <a:ext cx="1568053" cy="55915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</a:t>
                  </a:r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 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Gold coating 5 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24" name="Line 16"/>
                <p:cNvSpPr>
                  <a:spLocks noChangeShapeType="1"/>
                </p:cNvSpPr>
                <p:nvPr/>
              </p:nvSpPr>
              <p:spPr bwMode="auto">
                <a:xfrm>
                  <a:off x="2803922" y="2538236"/>
                  <a:ext cx="807244" cy="515056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5" name="Text Box 17"/>
                <p:cNvSpPr txBox="1">
                  <a:spLocks noChangeArrowheads="1"/>
                </p:cNvSpPr>
                <p:nvPr/>
              </p:nvSpPr>
              <p:spPr bwMode="auto">
                <a:xfrm>
                  <a:off x="1480731" y="2238364"/>
                  <a:ext cx="1753576" cy="589131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strips</a:t>
                  </a:r>
                </a:p>
                <a:p>
                  <a:pPr eaLnBrk="1" hangingPunct="1"/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coating 5 </a:t>
                  </a:r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</a:p>
                <a:p>
                  <a:pPr eaLnBrk="1" hangingPunct="1"/>
                  <a:r>
                    <a:rPr lang="en-US" sz="9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Indium brazed</a:t>
                  </a:r>
                  <a:endParaRPr lang="en-GB" sz="900" b="1" dirty="0">
                    <a:solidFill>
                      <a:srgbClr val="333399"/>
                    </a:solidFill>
                    <a:latin typeface="Arial" charset="0"/>
                    <a:cs typeface="Times New Roman" pitchFamily="18" charset="0"/>
                  </a:endParaRPr>
                </a:p>
              </p:txBody>
            </p:sp>
            <p:sp>
              <p:nvSpPr>
                <p:cNvPr id="26" name="Text Box 18"/>
                <p:cNvSpPr txBox="1">
                  <a:spLocks noChangeArrowheads="1"/>
                </p:cNvSpPr>
                <p:nvPr/>
              </p:nvSpPr>
              <p:spPr bwMode="auto">
                <a:xfrm>
                  <a:off x="7747397" y="6574015"/>
                  <a:ext cx="1578769" cy="536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strips</a:t>
                  </a:r>
                </a:p>
                <a:p>
                  <a:pPr eaLnBrk="1" hangingPunct="1"/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coating 5 </a:t>
                  </a:r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</a:p>
                <a:p>
                  <a:pPr eaLnBrk="1" hangingPunct="1"/>
                  <a:r>
                    <a:rPr lang="en-US" sz="800" b="1" dirty="0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Indium brazed</a:t>
                  </a:r>
                  <a:endParaRPr lang="en-GB" sz="800" b="1" dirty="0">
                    <a:solidFill>
                      <a:srgbClr val="333399"/>
                    </a:solidFill>
                    <a:latin typeface="Arial" charset="0"/>
                    <a:cs typeface="Times New Roman" pitchFamily="18" charset="0"/>
                  </a:endParaRPr>
                </a:p>
              </p:txBody>
            </p:sp>
            <p:sp>
              <p:nvSpPr>
                <p:cNvPr id="27" name="Line 19"/>
                <p:cNvSpPr>
                  <a:spLocks noChangeShapeType="1"/>
                </p:cNvSpPr>
                <p:nvPr/>
              </p:nvSpPr>
              <p:spPr bwMode="auto">
                <a:xfrm flipH="1" flipV="1">
                  <a:off x="6874075" y="6083654"/>
                  <a:ext cx="809029" cy="643819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8" name="Line 20"/>
                <p:cNvSpPr>
                  <a:spLocks noChangeShapeType="1"/>
                </p:cNvSpPr>
                <p:nvPr/>
              </p:nvSpPr>
              <p:spPr bwMode="auto">
                <a:xfrm flipV="1">
                  <a:off x="4213028" y="5600348"/>
                  <a:ext cx="1380529" cy="111124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29" name="Text Box 21"/>
                <p:cNvSpPr txBox="1">
                  <a:spLocks noChangeArrowheads="1"/>
                </p:cNvSpPr>
                <p:nvPr/>
              </p:nvSpPr>
              <p:spPr bwMode="auto">
                <a:xfrm>
                  <a:off x="2580680" y="5505098"/>
                  <a:ext cx="1550194" cy="53622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algn="r" eaLnBrk="1" hangingPunct="1"/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RF-contact transition flange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30" name="Line 23"/>
                <p:cNvSpPr>
                  <a:spLocks noChangeShapeType="1"/>
                </p:cNvSpPr>
                <p:nvPr/>
              </p:nvSpPr>
              <p:spPr bwMode="auto">
                <a:xfrm flipV="1">
                  <a:off x="6145411" y="2331861"/>
                  <a:ext cx="619720" cy="111477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31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6809779" y="2109611"/>
                  <a:ext cx="1928104" cy="37394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51161" rIns="0" bIns="51161"/>
                <a:lstStyle/>
                <a:p>
                  <a:pPr eaLnBrk="1" hangingPunct="1"/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Rhodium coating 3 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Arial" charset="0"/>
                      <a:sym typeface="Symbol" pitchFamily="18" charset="2"/>
                    </a:rPr>
                    <a:t></a:t>
                  </a:r>
                  <a:r>
                    <a:rPr lang="en-US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m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  <a:cs typeface="Arial" charset="0"/>
                    <a:sym typeface="Symbol" pitchFamily="18" charset="2"/>
                  </a:endParaRPr>
                </a:p>
              </p:txBody>
            </p:sp>
            <p:sp>
              <p:nvSpPr>
                <p:cNvPr id="32" name="Text Box 25"/>
                <p:cNvSpPr txBox="1">
                  <a:spLocks noChangeArrowheads="1"/>
                </p:cNvSpPr>
                <p:nvPr/>
              </p:nvSpPr>
              <p:spPr bwMode="auto">
                <a:xfrm>
                  <a:off x="1260872" y="1095356"/>
                  <a:ext cx="2432447" cy="57320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algn="r" eaLnBrk="1" hangingPunct="1"/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Screw &amp; Spring washer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  <p:sp>
              <p:nvSpPr>
                <p:cNvPr id="33" name="Line 26"/>
                <p:cNvSpPr>
                  <a:spLocks noChangeShapeType="1"/>
                </p:cNvSpPr>
                <p:nvPr/>
              </p:nvSpPr>
              <p:spPr bwMode="auto">
                <a:xfrm>
                  <a:off x="3695105" y="1367015"/>
                  <a:ext cx="684014" cy="321028"/>
                </a:xfrm>
                <a:prstGeom prst="line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 type="oval" w="med" len="med"/>
                </a:ln>
              </p:spPr>
              <p:txBody>
                <a:bodyPr lIns="102321" tIns="51161" rIns="102321" bIns="51161"/>
                <a:lstStyle/>
                <a:p>
                  <a:endParaRPr lang="fr-FR"/>
                </a:p>
              </p:txBody>
            </p:sp>
            <p:sp>
              <p:nvSpPr>
                <p:cNvPr id="34" name="Text Box 27"/>
                <p:cNvSpPr txBox="1">
                  <a:spLocks noChangeArrowheads="1"/>
                </p:cNvSpPr>
                <p:nvPr/>
              </p:nvSpPr>
              <p:spPr bwMode="auto">
                <a:xfrm>
                  <a:off x="7699178" y="3242028"/>
                  <a:ext cx="1330523" cy="4656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102321" tIns="51161" rIns="102321" bIns="51161"/>
                <a:lstStyle/>
                <a:p>
                  <a:pPr eaLnBrk="1" hangingPunct="1"/>
                  <a:r>
                    <a:rPr lang="en-GB" sz="800" b="1">
                      <a:solidFill>
                        <a:srgbClr val="333399"/>
                      </a:solidFill>
                      <a:latin typeface="Arial" charset="0"/>
                      <a:cs typeface="Times New Roman" pitchFamily="18" charset="0"/>
                    </a:rPr>
                    <a:t>Screw &amp; Spring washer</a:t>
                  </a:r>
                  <a:endParaRPr lang="en-GB" sz="800" b="1">
                    <a:solidFill>
                      <a:srgbClr val="333399"/>
                    </a:solidFill>
                    <a:latin typeface="Arial" charset="0"/>
                  </a:endParaRPr>
                </a:p>
              </p:txBody>
            </p:sp>
          </p:grpSp>
        </p:grpSp>
        <p:sp>
          <p:nvSpPr>
            <p:cNvPr id="9" name="Line 28"/>
            <p:cNvSpPr>
              <a:spLocks noChangeShapeType="1"/>
            </p:cNvSpPr>
            <p:nvPr/>
          </p:nvSpPr>
          <p:spPr bwMode="auto">
            <a:xfrm flipH="1">
              <a:off x="7638455" y="3668890"/>
              <a:ext cx="107156" cy="626181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oval" w="med" len="med"/>
            </a:ln>
          </p:spPr>
          <p:txBody>
            <a:bodyPr lIns="102321" tIns="51161" rIns="102321" bIns="51161"/>
            <a:lstStyle/>
            <a:p>
              <a:endParaRPr lang="fr-FR"/>
            </a:p>
          </p:txBody>
        </p:sp>
      </p:grpSp>
      <p:pic>
        <p:nvPicPr>
          <p:cNvPr id="35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63106" y="1984116"/>
            <a:ext cx="4780894" cy="3150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" name="Rectangle 35"/>
          <p:cNvSpPr/>
          <p:nvPr/>
        </p:nvSpPr>
        <p:spPr>
          <a:xfrm>
            <a:off x="999963" y="5613260"/>
            <a:ext cx="2640054" cy="328729"/>
          </a:xfrm>
          <a:prstGeom prst="rect">
            <a:avLst/>
          </a:prstGeom>
        </p:spPr>
        <p:txBody>
          <a:bodyPr wrap="none" lIns="81711" tIns="40855" rIns="81711" bIns="40855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1600" dirty="0">
                <a:solidFill>
                  <a:srgbClr val="FF0066"/>
                </a:solidFill>
              </a:rPr>
              <a:t>Room temperature position</a:t>
            </a:r>
          </a:p>
        </p:txBody>
      </p:sp>
      <p:sp>
        <p:nvSpPr>
          <p:cNvPr id="37" name="Rectangle 36"/>
          <p:cNvSpPr/>
          <p:nvPr/>
        </p:nvSpPr>
        <p:spPr>
          <a:xfrm>
            <a:off x="4808996" y="5595435"/>
            <a:ext cx="4005300" cy="328729"/>
          </a:xfrm>
          <a:prstGeom prst="rect">
            <a:avLst/>
          </a:prstGeom>
        </p:spPr>
        <p:txBody>
          <a:bodyPr wrap="none" lIns="81711" tIns="40855" rIns="81711" bIns="40855">
            <a:spAutoFit/>
          </a:bodyPr>
          <a:lstStyle/>
          <a:p>
            <a:pPr algn="ctr">
              <a:spcBef>
                <a:spcPct val="50000"/>
              </a:spcBef>
              <a:buClr>
                <a:schemeClr val="accent1"/>
              </a:buClr>
            </a:pPr>
            <a:r>
              <a:rPr lang="en-US" sz="1600" dirty="0">
                <a:solidFill>
                  <a:srgbClr val="FF0066"/>
                </a:solidFill>
              </a:rPr>
              <a:t>Working </a:t>
            </a:r>
            <a:r>
              <a:rPr lang="en-US" sz="1600" dirty="0" smtClean="0">
                <a:solidFill>
                  <a:srgbClr val="FF0066"/>
                </a:solidFill>
              </a:rPr>
              <a:t>position at cryogenic temperature</a:t>
            </a:r>
            <a:endParaRPr lang="en-US" sz="1600" dirty="0">
              <a:solidFill>
                <a:srgbClr val="FF0066"/>
              </a:solidFill>
            </a:endParaRPr>
          </a:p>
        </p:txBody>
      </p:sp>
      <p:sp>
        <p:nvSpPr>
          <p:cNvPr id="38" name="Text Box 5"/>
          <p:cNvSpPr txBox="1">
            <a:spLocks noChangeArrowheads="1"/>
          </p:cNvSpPr>
          <p:nvPr/>
        </p:nvSpPr>
        <p:spPr bwMode="auto">
          <a:xfrm>
            <a:off x="7623356" y="5134532"/>
            <a:ext cx="1190940" cy="221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81711" tIns="40855" rIns="81711" bIns="40855">
            <a:spAutoFit/>
          </a:bodyPr>
          <a:lstStyle/>
          <a:p>
            <a:r>
              <a:rPr lang="en-GB" sz="900" dirty="0"/>
              <a:t>Courtesy R. </a:t>
            </a:r>
            <a:r>
              <a:rPr lang="en-GB" sz="900" dirty="0" err="1" smtClean="0"/>
              <a:t>Veness</a:t>
            </a:r>
            <a:endParaRPr lang="en-GB" sz="900" dirty="0"/>
          </a:p>
        </p:txBody>
      </p:sp>
      <p:sp>
        <p:nvSpPr>
          <p:cNvPr id="4" name="TextBox 3"/>
          <p:cNvSpPr txBox="1"/>
          <p:nvPr/>
        </p:nvSpPr>
        <p:spPr>
          <a:xfrm>
            <a:off x="3842976" y="5873175"/>
            <a:ext cx="9156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/>
              <a:t>cooling</a:t>
            </a:r>
            <a:endParaRPr lang="fr-CH" dirty="0"/>
          </a:p>
        </p:txBody>
      </p:sp>
      <p:sp>
        <p:nvSpPr>
          <p:cNvPr id="5" name="Right Arrow 4"/>
          <p:cNvSpPr/>
          <p:nvPr/>
        </p:nvSpPr>
        <p:spPr>
          <a:xfrm>
            <a:off x="3873902" y="5584371"/>
            <a:ext cx="978408" cy="484632"/>
          </a:xfrm>
          <a:prstGeom prst="rightArrow">
            <a:avLst/>
          </a:prstGeom>
          <a:gradFill flip="none" rotWithShape="1">
            <a:gsLst>
              <a:gs pos="0">
                <a:srgbClr val="FF0000"/>
              </a:gs>
              <a:gs pos="55000">
                <a:srgbClr val="FFC000"/>
              </a:gs>
              <a:gs pos="100000">
                <a:schemeClr val="tx1">
                  <a:lumMod val="40000"/>
                  <a:lumOff val="60000"/>
                </a:schemeClr>
              </a:gs>
            </a:gsLst>
            <a:lin ang="0" scaled="1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3" name="Straight Arrow Connector 2"/>
          <p:cNvCxnSpPr>
            <a:stCxn id="7" idx="2"/>
          </p:cNvCxnSpPr>
          <p:nvPr/>
        </p:nvCxnSpPr>
        <p:spPr>
          <a:xfrm flipH="1">
            <a:off x="7018317" y="1818495"/>
            <a:ext cx="1200509" cy="143770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7985429" y="1449163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Au</a:t>
            </a:r>
            <a:endParaRPr lang="fr-CH" dirty="0"/>
          </a:p>
        </p:txBody>
      </p:sp>
      <p:sp>
        <p:nvSpPr>
          <p:cNvPr id="39" name="TextBox 38"/>
          <p:cNvSpPr txBox="1"/>
          <p:nvPr/>
        </p:nvSpPr>
        <p:spPr>
          <a:xfrm>
            <a:off x="6332028" y="1467948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smtClean="0"/>
              <a:t>Rh</a:t>
            </a:r>
            <a:endParaRPr lang="fr-CH" dirty="0"/>
          </a:p>
        </p:txBody>
      </p:sp>
      <p:cxnSp>
        <p:nvCxnSpPr>
          <p:cNvPr id="41" name="Straight Arrow Connector 40"/>
          <p:cNvCxnSpPr>
            <a:stCxn id="39" idx="2"/>
          </p:cNvCxnSpPr>
          <p:nvPr/>
        </p:nvCxnSpPr>
        <p:spPr>
          <a:xfrm flipH="1">
            <a:off x="6448301" y="1837280"/>
            <a:ext cx="123536" cy="13095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77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6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ZoneTexte 2"/>
          <p:cNvSpPr txBox="1">
            <a:spLocks noChangeArrowheads="1"/>
          </p:cNvSpPr>
          <p:nvPr/>
        </p:nvSpPr>
        <p:spPr bwMode="auto">
          <a:xfrm>
            <a:off x="244078" y="170731"/>
            <a:ext cx="8658225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Georgia" pitchFamily="18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Electrolytic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altLang="en-US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deposition</a:t>
            </a:r>
            <a:r>
              <a:rPr lang="fr-FR" altLang="en-US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stainless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steel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copper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</a:t>
            </a:r>
            <a:r>
              <a:rPr lang="fr-FR" altLang="en-US" sz="2000" b="1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aluminum</a:t>
            </a:r>
            <a:r>
              <a:rPr lang="fr-FR" altLang="en-US" sz="20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grpSp>
        <p:nvGrpSpPr>
          <p:cNvPr id="7" name="Group 11"/>
          <p:cNvGrpSpPr>
            <a:grpSpLocks/>
          </p:cNvGrpSpPr>
          <p:nvPr/>
        </p:nvGrpSpPr>
        <p:grpSpPr bwMode="auto">
          <a:xfrm>
            <a:off x="2618979" y="997869"/>
            <a:ext cx="2466975" cy="2628900"/>
            <a:chOff x="2492561" y="3788712"/>
            <a:chExt cx="2467394" cy="2629448"/>
          </a:xfrm>
        </p:grpSpPr>
        <p:sp>
          <p:nvSpPr>
            <p:cNvPr id="20" name="ZoneTexte 11"/>
            <p:cNvSpPr txBox="1">
              <a:spLocks noChangeArrowheads="1"/>
            </p:cNvSpPr>
            <p:nvPr/>
          </p:nvSpPr>
          <p:spPr bwMode="auto">
            <a:xfrm>
              <a:off x="2574583" y="3788712"/>
              <a:ext cx="2304806" cy="3078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 algn="ctr" eaLnBrk="1" hangingPunct="1"/>
              <a:r>
                <a:rPr lang="fr-FR" altLang="en-US" sz="1400" b="1">
                  <a:latin typeface="Times New Roman" pitchFamily="18" charset="0"/>
                  <a:cs typeface="Times New Roman" pitchFamily="18" charset="0"/>
                </a:rPr>
                <a:t>Copper electroplating </a:t>
              </a:r>
            </a:p>
          </p:txBody>
        </p:sp>
        <p:pic>
          <p:nvPicPr>
            <p:cNvPr id="21" name="Picture 3" descr="\\cern.ch\dfs\Divisions\EST\Groups\SM\CEM\Surfinishing\Atelier 102\Photos pièces\photos 102 ff\Job 102\Tank 1 - DTL Couvercle\IMG_1522.JPG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50" t="10187" r="4604" b="6168"/>
            <a:stretch>
              <a:fillRect/>
            </a:stretch>
          </p:blipFill>
          <p:spPr bwMode="auto">
            <a:xfrm rot="-5400000">
              <a:off x="2675907" y="4386559"/>
              <a:ext cx="2081647" cy="1460748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Content Placeholder 2"/>
            <p:cNvSpPr txBox="1">
              <a:spLocks/>
            </p:cNvSpPr>
            <p:nvPr/>
          </p:nvSpPr>
          <p:spPr bwMode="auto">
            <a:xfrm>
              <a:off x="2492561" y="6149816"/>
              <a:ext cx="2467394" cy="268344"/>
            </a:xfrm>
            <a:prstGeom prst="rect">
              <a:avLst/>
            </a:prstGeom>
            <a:noFill/>
            <a:ln w="6350"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defRPr sz="3000" b="1" kern="1200">
                  <a:solidFill>
                    <a:srgbClr val="E46C0A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fr-FR" sz="1400" b="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Cover</a:t>
              </a:r>
              <a:r>
                <a:rPr lang="fr-FR" sz="1400" b="0" i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 of DTL LINAC 4 </a:t>
              </a:r>
              <a:endParaRPr lang="fr-FR" sz="1400" b="0" i="1" dirty="0">
                <a:solidFill>
                  <a:schemeClr val="tx1"/>
                </a:solidFill>
                <a:latin typeface="Times New Roman" panose="02020603050405020304" pitchFamily="18" charset="0"/>
                <a:ea typeface="MS PGothic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8" name="Grouper 5"/>
          <p:cNvGrpSpPr>
            <a:grpSpLocks/>
          </p:cNvGrpSpPr>
          <p:nvPr/>
        </p:nvGrpSpPr>
        <p:grpSpPr bwMode="auto">
          <a:xfrm>
            <a:off x="6876654" y="997869"/>
            <a:ext cx="1577975" cy="2641600"/>
            <a:chOff x="3238141" y="2859748"/>
            <a:chExt cx="2536840" cy="2777580"/>
          </a:xfrm>
        </p:grpSpPr>
        <p:sp>
          <p:nvSpPr>
            <p:cNvPr id="18" name="ZoneTexte 18"/>
            <p:cNvSpPr txBox="1">
              <a:spLocks noChangeArrowheads="1"/>
            </p:cNvSpPr>
            <p:nvPr/>
          </p:nvSpPr>
          <p:spPr bwMode="auto">
            <a:xfrm>
              <a:off x="3343936" y="2859748"/>
              <a:ext cx="2291637" cy="5501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fr-FR" altLang="en-US" sz="1400" b="1">
                  <a:latin typeface="Times New Roman" pitchFamily="18" charset="0"/>
                  <a:cs typeface="Times New Roman" pitchFamily="18" charset="0"/>
                </a:rPr>
                <a:t>Rhodium electroplating</a:t>
              </a:r>
            </a:p>
          </p:txBody>
        </p:sp>
        <p:sp>
          <p:nvSpPr>
            <p:cNvPr id="19" name="Content Placeholder 2"/>
            <p:cNvSpPr txBox="1">
              <a:spLocks/>
            </p:cNvSpPr>
            <p:nvPr/>
          </p:nvSpPr>
          <p:spPr bwMode="auto">
            <a:xfrm>
              <a:off x="3238141" y="5348553"/>
              <a:ext cx="2536840" cy="288775"/>
            </a:xfrm>
            <a:prstGeom prst="rect">
              <a:avLst/>
            </a:prstGeom>
            <a:noFill/>
            <a:ln w="6350"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defRPr sz="3000" b="1" kern="1200">
                  <a:solidFill>
                    <a:srgbClr val="E46C0A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defRPr/>
              </a:pPr>
              <a:r>
                <a:rPr lang="fr-FR" sz="1400" b="0" i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RF transition LHCVSR</a:t>
              </a:r>
              <a:endParaRPr lang="fr-FR" sz="1400" b="0" i="1" dirty="0">
                <a:solidFill>
                  <a:schemeClr val="tx1"/>
                </a:solidFill>
                <a:latin typeface="Times New Roman" panose="02020603050405020304" pitchFamily="18" charset="0"/>
                <a:ea typeface="MS PGothic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9" name="Group 10"/>
          <p:cNvGrpSpPr>
            <a:grpSpLocks/>
          </p:cNvGrpSpPr>
          <p:nvPr/>
        </p:nvGrpSpPr>
        <p:grpSpPr bwMode="auto">
          <a:xfrm>
            <a:off x="637779" y="997869"/>
            <a:ext cx="2466975" cy="2651125"/>
            <a:chOff x="760586" y="3789416"/>
            <a:chExt cx="2467394" cy="2651347"/>
          </a:xfrm>
        </p:grpSpPr>
        <p:sp>
          <p:nvSpPr>
            <p:cNvPr id="15" name="ZoneTexte 16"/>
            <p:cNvSpPr txBox="1">
              <a:spLocks noChangeArrowheads="1"/>
            </p:cNvSpPr>
            <p:nvPr/>
          </p:nvSpPr>
          <p:spPr bwMode="auto">
            <a:xfrm>
              <a:off x="1383166" y="3789416"/>
              <a:ext cx="1675332" cy="5232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fr-FR" altLang="en-US" sz="1400" b="1" dirty="0">
                  <a:latin typeface="Times New Roman" pitchFamily="18" charset="0"/>
                  <a:cs typeface="Times New Roman" pitchFamily="18" charset="0"/>
                </a:rPr>
                <a:t>  Gold </a:t>
              </a:r>
              <a:r>
                <a:rPr lang="fr-FR" altLang="en-US" sz="1400" b="1" dirty="0" err="1">
                  <a:latin typeface="Times New Roman" pitchFamily="18" charset="0"/>
                  <a:cs typeface="Times New Roman" pitchFamily="18" charset="0"/>
                </a:rPr>
                <a:t>electroplating</a:t>
              </a:r>
              <a:endParaRPr lang="fr-FR" altLang="en-US" sz="1400" b="1" dirty="0"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6" name="Picture 21" descr="G:\Divisions\EST\Groups\SM\CEM\Surfinishing\photos_Divers\Photos pièces TS\Dorage 30 µm chambre Linac 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927" t="22826" r="9634" b="8823"/>
            <a:stretch>
              <a:fillRect/>
            </a:stretch>
          </p:blipFill>
          <p:spPr bwMode="auto">
            <a:xfrm rot="-5400000">
              <a:off x="987727" y="4419645"/>
              <a:ext cx="2089325" cy="1403588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" name="Content Placeholder 2"/>
            <p:cNvSpPr txBox="1">
              <a:spLocks/>
            </p:cNvSpPr>
            <p:nvPr/>
          </p:nvSpPr>
          <p:spPr bwMode="auto">
            <a:xfrm>
              <a:off x="760586" y="6172453"/>
              <a:ext cx="2467394" cy="268310"/>
            </a:xfrm>
            <a:prstGeom prst="rect">
              <a:avLst/>
            </a:prstGeom>
            <a:noFill/>
            <a:ln w="6350"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342900" indent="-342900" algn="ctr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defRPr sz="3000" b="1" kern="1200">
                  <a:solidFill>
                    <a:srgbClr val="E46C0A"/>
                  </a:solidFill>
                  <a:latin typeface="Arial" pitchFamily="34" charset="0"/>
                  <a:ea typeface="MS PGothic" pitchFamily="34" charset="-128"/>
                  <a:cs typeface="Arial" pitchFamily="34" charset="0"/>
                </a:defRPr>
              </a:lvl1pPr>
              <a:lvl2pPr marL="742950" indent="-28575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2pPr>
              <a:lvl3pPr marL="11430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3pPr>
              <a:lvl4pPr marL="16002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4pPr>
              <a:lvl5pPr marL="2057400" indent="-228600" algn="l" rtl="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MS PGothic" pitchFamily="34" charset="-128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/>
              </a:pPr>
              <a:r>
                <a:rPr lang="fr-FR" sz="1400" b="0" i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LINAC3 test </a:t>
              </a:r>
              <a:r>
                <a:rPr lang="fr-FR" sz="1400" b="0" i="1" dirty="0" err="1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chamber</a:t>
              </a:r>
              <a:r>
                <a:rPr lang="fr-FR" sz="1400" b="0" i="1" dirty="0" smtClean="0">
                  <a:solidFill>
                    <a:schemeClr val="tx1"/>
                  </a:solidFill>
                  <a:latin typeface="Times New Roman" panose="02020603050405020304" pitchFamily="18" charset="0"/>
                  <a:ea typeface="MS PGothic" charset="0"/>
                  <a:cs typeface="Times New Roman" panose="02020603050405020304" pitchFamily="18" charset="0"/>
                </a:rPr>
                <a:t> </a:t>
              </a:r>
              <a:endParaRPr lang="fr-FR" sz="1400" b="0" i="1" dirty="0">
                <a:solidFill>
                  <a:schemeClr val="tx1"/>
                </a:solidFill>
                <a:latin typeface="Times New Roman" panose="02020603050405020304" pitchFamily="18" charset="0"/>
                <a:ea typeface="MS PGothic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12"/>
          <p:cNvGrpSpPr>
            <a:grpSpLocks/>
          </p:cNvGrpSpPr>
          <p:nvPr/>
        </p:nvGrpSpPr>
        <p:grpSpPr bwMode="auto">
          <a:xfrm>
            <a:off x="5039916" y="997869"/>
            <a:ext cx="2259013" cy="2625725"/>
            <a:chOff x="4750812" y="3756187"/>
            <a:chExt cx="2260383" cy="2625777"/>
          </a:xfrm>
        </p:grpSpPr>
        <p:sp>
          <p:nvSpPr>
            <p:cNvPr id="12" name="ZoneTexte 15"/>
            <p:cNvSpPr txBox="1">
              <a:spLocks noChangeArrowheads="1"/>
            </p:cNvSpPr>
            <p:nvPr/>
          </p:nvSpPr>
          <p:spPr bwMode="auto">
            <a:xfrm>
              <a:off x="4859646" y="3756187"/>
              <a:ext cx="2109861" cy="307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fr-FR" altLang="en-US" sz="1400" b="1">
                  <a:latin typeface="Times New Roman" pitchFamily="18" charset="0"/>
                  <a:cs typeface="Times New Roman" pitchFamily="18" charset="0"/>
                </a:rPr>
                <a:t>Silver electroplating </a:t>
              </a:r>
            </a:p>
          </p:txBody>
        </p:sp>
        <p:pic>
          <p:nvPicPr>
            <p:cNvPr id="13" name="Picture 25" descr="G:\Divisions\EST\Groups\SM\CEM\Surfinishing\Atelier 102\Photos pièces\Ecrans TDI\IMG_8273.JP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74" t="13618" r="26241" b="38026"/>
            <a:stretch>
              <a:fillRect/>
            </a:stretch>
          </p:blipFill>
          <p:spPr bwMode="auto">
            <a:xfrm rot="-5400000">
              <a:off x="4432130" y="4339986"/>
              <a:ext cx="2043153" cy="1405790"/>
            </a:xfrm>
            <a:prstGeom prst="rect">
              <a:avLst/>
            </a:prstGeom>
            <a:noFill/>
            <a:ln>
              <a:noFill/>
            </a:ln>
            <a:effectLst>
              <a:outerShdw blurRad="292100" dist="139700" dir="2700000" algn="tl" rotWithShape="0">
                <a:srgbClr val="333333">
                  <a:alpha val="64998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4" name="Content Placeholder 2"/>
            <p:cNvSpPr txBox="1">
              <a:spLocks/>
            </p:cNvSpPr>
            <p:nvPr/>
          </p:nvSpPr>
          <p:spPr bwMode="auto">
            <a:xfrm>
              <a:off x="4779404" y="6107321"/>
              <a:ext cx="2231791" cy="274643"/>
            </a:xfrm>
            <a:prstGeom prst="rect">
              <a:avLst/>
            </a:prstGeom>
            <a:noFill/>
            <a:ln w="6350">
              <a:noFill/>
            </a:ln>
            <a:extLst/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/>
            <a:lstStyle>
              <a:lvl1pPr marL="342900" indent="-3429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Georgia" pitchFamily="18" charset="0"/>
                  <a:ea typeface="MS PGothic" pitchFamily="34" charset="-128"/>
                </a:defRPr>
              </a:lvl9pPr>
            </a:lstStyle>
            <a:p>
              <a:pPr>
                <a:spcBef>
                  <a:spcPct val="20000"/>
                </a:spcBef>
                <a:buFont typeface="Arial" pitchFamily="34" charset="0"/>
                <a:buNone/>
              </a:pPr>
              <a:r>
                <a:rPr lang="fr-FR" altLang="en-US" sz="1400" i="1" dirty="0" smtClean="0">
                  <a:latin typeface="Times New Roman" pitchFamily="18" charset="0"/>
                  <a:cs typeface="Times New Roman" pitchFamily="18" charset="0"/>
                </a:rPr>
                <a:t>RF </a:t>
              </a:r>
              <a:r>
                <a:rPr lang="fr-FR" altLang="en-US" sz="1400" i="1" dirty="0" err="1" smtClean="0">
                  <a:latin typeface="Times New Roman" pitchFamily="18" charset="0"/>
                  <a:cs typeface="Times New Roman" pitchFamily="18" charset="0"/>
                </a:rPr>
                <a:t>fingers</a:t>
              </a:r>
              <a:r>
                <a:rPr lang="fr-FR" altLang="en-US" sz="1400" i="1" dirty="0" smtClean="0">
                  <a:latin typeface="Times New Roman" pitchFamily="18" charset="0"/>
                  <a:cs typeface="Times New Roman" pitchFamily="18" charset="0"/>
                </a:rPr>
                <a:t> TDI </a:t>
              </a:r>
              <a:r>
                <a:rPr lang="fr-FR" altLang="en-US" sz="1400" i="1" dirty="0" err="1" smtClean="0">
                  <a:latin typeface="Times New Roman" pitchFamily="18" charset="0"/>
                  <a:cs typeface="Times New Roman" pitchFamily="18" charset="0"/>
                </a:rPr>
                <a:t>shield</a:t>
              </a:r>
              <a:endParaRPr lang="fr-FR" altLang="en-US" sz="1400" i="1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pic>
        <p:nvPicPr>
          <p:cNvPr id="11" name="Picture 44" descr="\\cern.ch\dfs\Divisions\EST\Groups\SM\CEM\Surfinishing\Atelier 102\Photos pièces\photos 102 ff\Job 102\Tubes de transitions\Tubes de transitions LHCVSR_0028\IMG_016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82" b="5388"/>
          <a:stretch>
            <a:fillRect/>
          </a:stretch>
        </p:blipFill>
        <p:spPr bwMode="auto">
          <a:xfrm>
            <a:off x="6929041" y="1293144"/>
            <a:ext cx="1363663" cy="2065337"/>
          </a:xfrm>
          <a:prstGeom prst="rect">
            <a:avLst/>
          </a:prstGeom>
          <a:noFill/>
          <a:ln>
            <a:noFill/>
          </a:ln>
          <a:effectLst>
            <a:outerShdw blurRad="292100" dist="139700" dir="2700000" algn="tl" rotWithShape="0">
              <a:srgbClr val="333333">
                <a:alpha val="64998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2123" y="3626769"/>
            <a:ext cx="2600817" cy="32506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213504" y="3901834"/>
            <a:ext cx="12336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 plating on Al </a:t>
            </a:r>
            <a:r>
              <a:rPr lang="en-US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stripline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contact AD</a:t>
            </a:r>
            <a:endParaRPr lang="en-GB" sz="14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Picture 3" descr="C:\Users\taborell\AppData\Local\Microsoft\Windows\Temporary Internet Files\Content.Outlook\BED0YWHV\IMG_1178 (2)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5633" y="3909346"/>
            <a:ext cx="2120082" cy="2826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614" y="4688963"/>
            <a:ext cx="2369386" cy="1776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876654" y="4053667"/>
            <a:ext cx="123363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Cu  plating on DTL tank of </a:t>
            </a:r>
            <a:r>
              <a:rPr lang="en-US" sz="1400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Linac</a:t>
            </a:r>
            <a:r>
              <a:rPr lang="en-US" sz="14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4</a:t>
            </a:r>
          </a:p>
        </p:txBody>
      </p:sp>
    </p:spTree>
    <p:extLst>
      <p:ext uri="{BB962C8B-B14F-4D97-AF65-F5344CB8AC3E}">
        <p14:creationId xmlns:p14="http://schemas.microsoft.com/office/powerpoint/2010/main" val="1185255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D5B6D65-F0B8-4AE6-9D5D-E2B61F4DF1CF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M.Taborelli at al.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Slide Number Placeholder 5"/>
          <p:cNvSpPr txBox="1">
            <a:spLocks/>
          </p:cNvSpPr>
          <p:nvPr/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42F04AA5-5A77-467A-A20C-5F9808BA283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3" descr="C:\Users\taborell\AppData\Local\Microsoft\Windows\Temporary Internet Files\Content.Outlook\BED0YWHV\IMG_1178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692150"/>
            <a:ext cx="3052763" cy="407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 descr="C:\Users\taborell\AppData\Local\Microsoft\Windows\Temporary Internet Files\Content.Outlook\BED0YWHV\IMG_1169 (2)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6363" y="1344573"/>
            <a:ext cx="2949575" cy="3933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416" y="2746375"/>
            <a:ext cx="4183063" cy="313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6"/>
          <p:cNvSpPr txBox="1">
            <a:spLocks noChangeArrowheads="1"/>
          </p:cNvSpPr>
          <p:nvPr/>
        </p:nvSpPr>
        <p:spPr bwMode="auto">
          <a:xfrm>
            <a:off x="107950" y="155321"/>
            <a:ext cx="854592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US" b="1" dirty="0" smtClean="0"/>
              <a:t>Wet surface treatments: Cu plating of DTL tank of LINAC4</a:t>
            </a:r>
            <a:endParaRPr lang="en-GB" b="1" dirty="0"/>
          </a:p>
        </p:txBody>
      </p:sp>
      <p:sp>
        <p:nvSpPr>
          <p:cNvPr id="10" name="TextBox 1"/>
          <p:cNvSpPr txBox="1">
            <a:spLocks noChangeArrowheads="1"/>
          </p:cNvSpPr>
          <p:nvPr/>
        </p:nvSpPr>
        <p:spPr bwMode="auto">
          <a:xfrm>
            <a:off x="5722773" y="1711662"/>
            <a:ext cx="328612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fr-CH" sz="1800" dirty="0" smtClean="0"/>
              <a:t>Final </a:t>
            </a:r>
            <a:r>
              <a:rPr lang="fr-CH" sz="1800" dirty="0" err="1" smtClean="0"/>
              <a:t>assembly</a:t>
            </a:r>
            <a:r>
              <a:rPr lang="fr-CH" sz="1800" dirty="0" smtClean="0"/>
              <a:t> </a:t>
            </a:r>
            <a:r>
              <a:rPr lang="fr-CH" sz="1800" dirty="0" err="1" smtClean="0"/>
              <a:t>with</a:t>
            </a:r>
            <a:r>
              <a:rPr lang="fr-CH" sz="1800" dirty="0" smtClean="0"/>
              <a:t> the </a:t>
            </a:r>
            <a:r>
              <a:rPr lang="fr-CH" sz="1800" dirty="0" err="1" smtClean="0"/>
              <a:t>electrodes</a:t>
            </a:r>
            <a:r>
              <a:rPr lang="fr-CH" sz="1800" dirty="0" smtClean="0"/>
              <a:t> for the </a:t>
            </a:r>
            <a:r>
              <a:rPr lang="fr-CH" sz="1800" dirty="0" err="1" smtClean="0"/>
              <a:t>accelerator</a:t>
            </a:r>
            <a:r>
              <a:rPr lang="fr-CH" sz="1800" dirty="0" smtClean="0"/>
              <a:t>  </a:t>
            </a:r>
            <a:endParaRPr lang="en-GB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342290" y="692150"/>
            <a:ext cx="40479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Difficult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to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obtain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uniform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plating</a:t>
            </a:r>
            <a:endParaRPr lang="fr-CH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fr-CH" dirty="0">
                <a:latin typeface="Verdana" pitchFamily="34" charset="0"/>
                <a:ea typeface="Verdana" pitchFamily="34" charset="0"/>
                <a:cs typeface="Verdana" pitchFamily="34" charset="0"/>
              </a:rPr>
              <a:t>a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nd </a:t>
            </a:r>
            <a:r>
              <a:rPr lang="fr-CH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plating</a:t>
            </a:r>
            <a:r>
              <a:rPr lang="fr-CH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in the ports</a:t>
            </a:r>
            <a:endParaRPr lang="fr-CH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665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Thin Films for Accelerators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683C0FB-BD0A-424A-BB33-393BDE281459}" type="datetime3">
              <a:rPr lang="en-US" smtClean="0"/>
              <a:pPr/>
              <a:t>16 March 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author(s)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032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8"/>
          <p:cNvGrpSpPr>
            <a:grpSpLocks/>
          </p:cNvGrpSpPr>
          <p:nvPr/>
        </p:nvGrpSpPr>
        <p:grpSpPr bwMode="auto">
          <a:xfrm>
            <a:off x="838539" y="4860683"/>
            <a:ext cx="4146550" cy="1770063"/>
            <a:chOff x="1248" y="2553"/>
            <a:chExt cx="2612" cy="1115"/>
          </a:xfrm>
          <a:noFill/>
        </p:grpSpPr>
        <p:pic>
          <p:nvPicPr>
            <p:cNvPr id="8" name="Picture 10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248" y="2553"/>
              <a:ext cx="2612" cy="1115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7" name="Text Box 9"/>
            <p:cNvSpPr txBox="1">
              <a:spLocks noChangeArrowheads="1"/>
            </p:cNvSpPr>
            <p:nvPr/>
          </p:nvSpPr>
          <p:spPr bwMode="auto">
            <a:xfrm>
              <a:off x="2246" y="3223"/>
              <a:ext cx="736" cy="2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1" hangingPunct="1"/>
              <a:r>
                <a:rPr lang="en-US" sz="2000">
                  <a:solidFill>
                    <a:schemeClr val="bg1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Why?...</a:t>
              </a:r>
            </a:p>
          </p:txBody>
        </p:sp>
        <p:sp>
          <p:nvSpPr>
            <p:cNvPr id="9" name="Rectangle 13"/>
            <p:cNvSpPr>
              <a:spLocks noChangeArrowheads="1"/>
            </p:cNvSpPr>
            <p:nvPr/>
          </p:nvSpPr>
          <p:spPr bwMode="auto">
            <a:xfrm>
              <a:off x="2976" y="3024"/>
              <a:ext cx="96" cy="14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4" name="Rectangle 3"/>
          <p:cNvSpPr/>
          <p:nvPr/>
        </p:nvSpPr>
        <p:spPr>
          <a:xfrm>
            <a:off x="3609121" y="5608396"/>
            <a:ext cx="125018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54414" y="4551605"/>
            <a:ext cx="41148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GB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LEP </a:t>
            </a:r>
            <a:r>
              <a:rPr lang="en-GB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dipole vacuum chamber</a:t>
            </a:r>
          </a:p>
        </p:txBody>
      </p:sp>
      <p:sp>
        <p:nvSpPr>
          <p:cNvPr id="13" name="Line 11"/>
          <p:cNvSpPr>
            <a:spLocks noChangeShapeType="1"/>
          </p:cNvSpPr>
          <p:nvPr/>
        </p:nvSpPr>
        <p:spPr bwMode="auto">
          <a:xfrm>
            <a:off x="3962739" y="5695231"/>
            <a:ext cx="381000" cy="0"/>
          </a:xfrm>
          <a:prstGeom prst="line">
            <a:avLst/>
          </a:prstGeom>
          <a:noFill/>
          <a:ln w="5715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868993" y="4506379"/>
            <a:ext cx="3961542" cy="23092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1335205" y="4979935"/>
            <a:ext cx="2398934" cy="1471613"/>
            <a:chOff x="632988" y="2638417"/>
            <a:chExt cx="2491212" cy="1471613"/>
          </a:xfrm>
        </p:grpSpPr>
        <p:sp>
          <p:nvSpPr>
            <p:cNvPr id="21" name="Oval 12"/>
            <p:cNvSpPr>
              <a:spLocks noChangeArrowheads="1"/>
            </p:cNvSpPr>
            <p:nvPr/>
          </p:nvSpPr>
          <p:spPr bwMode="auto">
            <a:xfrm>
              <a:off x="632988" y="2638417"/>
              <a:ext cx="2491196" cy="1471613"/>
            </a:xfrm>
            <a:prstGeom prst="ellipse">
              <a:avLst/>
            </a:prstGeom>
            <a:solidFill>
              <a:schemeClr val="accent6">
                <a:lumMod val="75000"/>
              </a:schemeClr>
            </a:solidFill>
            <a:ln w="57150">
              <a:solidFill>
                <a:schemeClr val="accent4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  <p:sp>
          <p:nvSpPr>
            <p:cNvPr id="22" name="Oval 12"/>
            <p:cNvSpPr>
              <a:spLocks noChangeArrowheads="1"/>
            </p:cNvSpPr>
            <p:nvPr/>
          </p:nvSpPr>
          <p:spPr bwMode="auto">
            <a:xfrm>
              <a:off x="633004" y="2638417"/>
              <a:ext cx="2491196" cy="1471613"/>
            </a:xfrm>
            <a:prstGeom prst="ellipse">
              <a:avLst/>
            </a:prstGeom>
            <a:noFill/>
            <a:ln w="57150">
              <a:solidFill>
                <a:schemeClr val="accent6">
                  <a:lumMod val="75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endParaRPr>
            </a:p>
          </p:txBody>
        </p:sp>
      </p:grpSp>
      <p:sp>
        <p:nvSpPr>
          <p:cNvPr id="23" name="Oval 12"/>
          <p:cNvSpPr>
            <a:spLocks noChangeArrowheads="1"/>
          </p:cNvSpPr>
          <p:nvPr/>
        </p:nvSpPr>
        <p:spPr bwMode="auto">
          <a:xfrm>
            <a:off x="1460206" y="5121381"/>
            <a:ext cx="2148915" cy="1188720"/>
          </a:xfrm>
          <a:prstGeom prst="ellipse">
            <a:avLst/>
          </a:prstGeom>
          <a:solidFill>
            <a:schemeClr val="bg1"/>
          </a:solidFill>
          <a:ln w="5715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1618787" y="5160056"/>
            <a:ext cx="1873397" cy="1076007"/>
            <a:chOff x="909639" y="2854110"/>
            <a:chExt cx="1873397" cy="1076007"/>
          </a:xfrm>
        </p:grpSpPr>
        <p:cxnSp>
          <p:nvCxnSpPr>
            <p:cNvPr id="29" name="Straight Arrow Connector 28"/>
            <p:cNvCxnSpPr/>
            <p:nvPr/>
          </p:nvCxnSpPr>
          <p:spPr>
            <a:xfrm flipV="1">
              <a:off x="1871663" y="2854110"/>
              <a:ext cx="0" cy="25049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909639" y="3384319"/>
              <a:ext cx="526971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H="1" flipV="1">
              <a:off x="1241668" y="2967039"/>
              <a:ext cx="329957" cy="16472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2091086" y="2967039"/>
              <a:ext cx="329957" cy="16472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/>
            <p:cNvCxnSpPr/>
            <p:nvPr/>
          </p:nvCxnSpPr>
          <p:spPr>
            <a:xfrm>
              <a:off x="2256065" y="3384319"/>
              <a:ext cx="526971" cy="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871663" y="3679619"/>
              <a:ext cx="0" cy="250498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1229089" y="3627828"/>
              <a:ext cx="329957" cy="16472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>
              <a:off x="2078507" y="3627828"/>
              <a:ext cx="329957" cy="164720"/>
            </a:xfrm>
            <a:prstGeom prst="straightConnector1">
              <a:avLst/>
            </a:prstGeom>
            <a:ln>
              <a:solidFill>
                <a:srgbClr val="00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7" name="Text Box 15"/>
          <p:cNvSpPr txBox="1">
            <a:spLocks noChangeArrowheads="1"/>
          </p:cNvSpPr>
          <p:nvPr/>
        </p:nvSpPr>
        <p:spPr bwMode="auto">
          <a:xfrm>
            <a:off x="2090454" y="5410554"/>
            <a:ext cx="930063" cy="52322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NEG</a:t>
            </a:r>
          </a:p>
          <a:p>
            <a:pPr algn="ctr"/>
            <a:r>
              <a:rPr lang="en-US" sz="1400" b="1" dirty="0" smtClean="0">
                <a:solidFill>
                  <a:srgbClr val="0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</a:t>
            </a:r>
            <a:endParaRPr lang="en-US" sz="1400" b="1" dirty="0">
              <a:solidFill>
                <a:srgbClr val="00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1" name="Text Box 6"/>
          <p:cNvSpPr txBox="1">
            <a:spLocks noChangeArrowheads="1"/>
          </p:cNvSpPr>
          <p:nvPr/>
        </p:nvSpPr>
        <p:spPr bwMode="auto">
          <a:xfrm>
            <a:off x="1881781" y="154702"/>
            <a:ext cx="539779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/>
        </p:spPr>
        <p:txBody>
          <a:bodyPr wrap="square">
            <a:spAutoFit/>
          </a:bodyPr>
          <a:lstStyle/>
          <a:p>
            <a:pPr algn="ctr"/>
            <a:r>
              <a:rPr lang="en-US" altLang="en-US" sz="2000" b="1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Thin film of Non-Evaporable-Getter as vacuum pump </a:t>
            </a:r>
            <a:endParaRPr lang="en-US" altLang="en-US" sz="2000" b="1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2" name="Text Box 7"/>
          <p:cNvSpPr txBox="1">
            <a:spLocks noChangeArrowheads="1"/>
          </p:cNvSpPr>
          <p:nvPr/>
        </p:nvSpPr>
        <p:spPr bwMode="auto">
          <a:xfrm>
            <a:off x="464025" y="849638"/>
            <a:ext cx="8454344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accelerators at ultra-high-vacuum (&lt;10</a:t>
            </a:r>
            <a:r>
              <a:rPr lang="en-GB" altLang="en-US" sz="1800" baseline="300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-10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mbar) the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trend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 to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bring the pump closer to the outgassing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source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 distribute the pumping speed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evenly.</a:t>
            </a:r>
            <a:endParaRPr lang="en-US" altLang="en-US" sz="1800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3" name="Text Box 8"/>
          <p:cNvSpPr txBox="1">
            <a:spLocks noChangeArrowheads="1"/>
          </p:cNvSpPr>
          <p:nvPr/>
        </p:nvSpPr>
        <p:spPr bwMode="auto">
          <a:xfrm>
            <a:off x="464024" y="3544249"/>
            <a:ext cx="8354435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itchFamily="2" charset="2"/>
              </a:rPr>
              <a:t>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transform the entire vacuum chamber in a pump by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coating it with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getter thin film: 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~2</a:t>
            </a:r>
            <a:r>
              <a:rPr lang="el-GR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μ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 of </a:t>
            </a:r>
            <a:r>
              <a:rPr lang="en-US" dirty="0" err="1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TiZrV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deposited by DC magnetron; activated with a  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standard vacuum </a:t>
            </a:r>
            <a:r>
              <a:rPr lang="en-GB" altLang="en-US" sz="1800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bake-out</a:t>
            </a:r>
            <a:r>
              <a:rPr lang="en-GB" altLang="en-US" sz="1800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 180</a:t>
            </a:r>
            <a:r>
              <a:rPr lang="en-US" dirty="0">
                <a:solidFill>
                  <a:srgbClr val="000099"/>
                </a:solidFill>
                <a:ea typeface="Verdana" panose="020B0604030504040204" pitchFamily="34" charset="0"/>
                <a:cs typeface="Arial"/>
              </a:rPr>
              <a:t>°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C-230</a:t>
            </a:r>
            <a:r>
              <a:rPr lang="en-US" dirty="0">
                <a:solidFill>
                  <a:srgbClr val="000099"/>
                </a:solidFill>
                <a:ea typeface="Verdana" panose="020B0604030504040204" pitchFamily="34" charset="0"/>
                <a:cs typeface="Arial"/>
              </a:rPr>
              <a:t>°</a:t>
            </a:r>
            <a:r>
              <a:rPr lang="en-US" dirty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 (24h), operates at </a:t>
            </a:r>
            <a:r>
              <a:rPr lang="en-US" dirty="0" smtClean="0">
                <a:solidFill>
                  <a:srgbClr val="00009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RT</a:t>
            </a:r>
            <a:endParaRPr lang="en-US" altLang="en-US" sz="1800" dirty="0">
              <a:solidFill>
                <a:srgbClr val="00009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4" name="Picture 2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3358" y="1934209"/>
            <a:ext cx="5410278" cy="1617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TextBox 44"/>
          <p:cNvSpPr txBox="1"/>
          <p:nvPr/>
        </p:nvSpPr>
        <p:spPr>
          <a:xfrm>
            <a:off x="6882818" y="2166680"/>
            <a:ext cx="25781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 space hindrance and conductance  vs pressure profile!</a:t>
            </a:r>
            <a:endParaRPr lang="en-GB" sz="18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91197" y="4730051"/>
            <a:ext cx="4177383" cy="203132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alt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Pumps (chemisorption)  </a:t>
            </a:r>
            <a:r>
              <a:rPr lang="en-GB" alt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</a:t>
            </a:r>
            <a:r>
              <a:rPr lang="en-GB" altLang="en-US" baseline="-25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CO, CO</a:t>
            </a:r>
            <a:r>
              <a:rPr lang="en-GB" altLang="en-US" baseline="-25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</a:t>
            </a:r>
            <a:r>
              <a:rPr lang="en-GB" altLang="en-US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…..</a:t>
            </a:r>
          </a:p>
          <a:p>
            <a:r>
              <a:rPr lang="en-GB" alt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Does not pump </a:t>
            </a:r>
            <a:r>
              <a:rPr lang="en-GB" altLang="en-US" sz="1800" dirty="0" err="1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CHx</a:t>
            </a:r>
            <a:r>
              <a:rPr lang="en-GB" alt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and noble gases</a:t>
            </a:r>
          </a:p>
          <a:p>
            <a:endParaRPr lang="en-GB" altLang="en-US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en-GB" altLang="en-US" sz="18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Characterised by XRD, EDX, SEM, XPS…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618223" y="3225701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</a:t>
            </a:r>
            <a:endParaRPr lang="fr-CH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810049" y="3220415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</a:t>
            </a:r>
            <a:endParaRPr lang="fr-CH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37661" y="3219521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</a:t>
            </a:r>
            <a:endParaRPr lang="fr-CH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918784" y="3218010"/>
            <a:ext cx="697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pump</a:t>
            </a:r>
            <a:endParaRPr lang="fr-CH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8677" y="862588"/>
            <a:ext cx="9144000" cy="270166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6159360"/>
              </p:ext>
            </p:extLst>
          </p:nvPr>
        </p:nvGraphicFramePr>
        <p:xfrm>
          <a:off x="2979014" y="922519"/>
          <a:ext cx="3424365" cy="25667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7" name="CorelPhotoPaint.Image.6" r:id="rId6" imgW="9712025" imgH="7272152" progId="CorelPhotoPaint.Image.6">
                  <p:embed/>
                </p:oleObj>
              </mc:Choice>
              <mc:Fallback>
                <p:oleObj name="CorelPhotoPaint.Image.6" r:id="rId6" imgW="9712025" imgH="7272152" progId="CorelPhotoPaint.Image.6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r="27963" b="10562"/>
                      <a:stretch>
                        <a:fillRect/>
                      </a:stretch>
                    </p:blipFill>
                    <p:spPr bwMode="auto">
                      <a:xfrm>
                        <a:off x="2979014" y="922519"/>
                        <a:ext cx="3424365" cy="256678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835205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" presetClass="entr" presetSubtype="32" repeatCount="5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3" grpId="0" animBg="1"/>
      <p:bldP spid="39" grpId="0" animBg="1"/>
      <p:bldP spid="23" grpId="0" animBg="1"/>
      <p:bldP spid="37" grpId="0" animBg="1"/>
      <p:bldP spid="43" grpId="0"/>
      <p:bldP spid="46" grpId="0" animBg="1"/>
      <p:bldP spid="10" grpId="0" animBg="1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1713</TotalTime>
  <Words>2501</Words>
  <Application>Microsoft Office PowerPoint</Application>
  <PresentationFormat>On-screen Show (4:3)</PresentationFormat>
  <Paragraphs>521</Paragraphs>
  <Slides>40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40</vt:i4>
      </vt:variant>
    </vt:vector>
  </HeadingPairs>
  <TitlesOfParts>
    <vt:vector size="58" baseType="lpstr">
      <vt:lpstr>MS PGothic</vt:lpstr>
      <vt:lpstr>MS PGothic</vt:lpstr>
      <vt:lpstr>Arial</vt:lpstr>
      <vt:lpstr>Arial Unicode MS</vt:lpstr>
      <vt:lpstr>Calibri</vt:lpstr>
      <vt:lpstr>Cambria Math</vt:lpstr>
      <vt:lpstr>Comic Sans MS</vt:lpstr>
      <vt:lpstr>Helvetica Light</vt:lpstr>
      <vt:lpstr>Symbol</vt:lpstr>
      <vt:lpstr>Times New Roman</vt:lpstr>
      <vt:lpstr>Unicode MS</vt:lpstr>
      <vt:lpstr>Verdana</vt:lpstr>
      <vt:lpstr>Wingdings</vt:lpstr>
      <vt:lpstr>CERN(4-3)</vt:lpstr>
      <vt:lpstr>Chart</vt:lpstr>
      <vt:lpstr>CorelPhotoPaint.Image.6</vt:lpstr>
      <vt:lpstr>Graph</vt:lpstr>
      <vt:lpstr>Equation</vt:lpstr>
      <vt:lpstr>PowerPoint Presentation</vt:lpstr>
      <vt:lpstr>Outline</vt:lpstr>
      <vt:lpstr>Surface Treatment</vt:lpstr>
      <vt:lpstr>PowerPoint Presentation</vt:lpstr>
      <vt:lpstr>PowerPoint Presentation</vt:lpstr>
      <vt:lpstr>PowerPoint Presentation</vt:lpstr>
      <vt:lpstr>PowerPoint Presentation</vt:lpstr>
      <vt:lpstr>Thin Films for Accelerators</vt:lpstr>
      <vt:lpstr>PowerPoint Presentation</vt:lpstr>
      <vt:lpstr>PowerPoint Presentation</vt:lpstr>
      <vt:lpstr>PowerPoint Presentation</vt:lpstr>
      <vt:lpstr>NEG coatings for LHC LSS &amp; experiments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Superconducting Radio Frequency (SRF) Thin Films activities at CERN</vt:lpstr>
      <vt:lpstr>Thin Film SRF at CERN</vt:lpstr>
      <vt:lpstr>SRF Cavities production</vt:lpstr>
      <vt:lpstr>SRF Cavities production</vt:lpstr>
      <vt:lpstr>SRF Cavities production</vt:lpstr>
      <vt:lpstr>SRF Cavities production</vt:lpstr>
      <vt:lpstr>R&amp;D: HiPIMS coatings for SRF cavities</vt:lpstr>
      <vt:lpstr>R&amp;D: A15 Materials for SRF cavities</vt:lpstr>
      <vt:lpstr>PowerPoint Presentation</vt:lpstr>
      <vt:lpstr>PowerPoint Presentation</vt:lpstr>
      <vt:lpstr>FCC-hh: pushing the energy frontier</vt:lpstr>
      <vt:lpstr>Synchrotron radiation/beam screen</vt:lpstr>
      <vt:lpstr>Impedance basics</vt:lpstr>
      <vt:lpstr>HTS  films requirements for beam screen</vt:lpstr>
      <vt:lpstr>Material choices</vt:lpstr>
      <vt:lpstr>Challenges for HTS coatings</vt:lpstr>
      <vt:lpstr>Surface impedance basics</vt:lpstr>
      <vt:lpstr>HTS  films projected performance: YBCO relative to Cu at 50 K and 16 T</vt:lpstr>
      <vt:lpstr>HTS  films projected performance: Tl-1223 relative to Cu at 50 K and 1.06 T / 16 T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Emilie Nicole David</cp:lastModifiedBy>
  <cp:revision>161</cp:revision>
  <dcterms:created xsi:type="dcterms:W3CDTF">2012-11-30T11:04:26Z</dcterms:created>
  <dcterms:modified xsi:type="dcterms:W3CDTF">2018-03-16T08:37:18Z</dcterms:modified>
</cp:coreProperties>
</file>