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18"/>
  </p:notesMasterIdLst>
  <p:handoutMasterIdLst>
    <p:handoutMasterId r:id="rId19"/>
  </p:handoutMasterIdLst>
  <p:sldIdLst>
    <p:sldId id="1024" r:id="rId2"/>
    <p:sldId id="1022" r:id="rId3"/>
    <p:sldId id="1026" r:id="rId4"/>
    <p:sldId id="1012" r:id="rId5"/>
    <p:sldId id="1013" r:id="rId6"/>
    <p:sldId id="1002" r:id="rId7"/>
    <p:sldId id="996" r:id="rId8"/>
    <p:sldId id="1029" r:id="rId9"/>
    <p:sldId id="1004" r:id="rId10"/>
    <p:sldId id="1027" r:id="rId11"/>
    <p:sldId id="1000" r:id="rId12"/>
    <p:sldId id="1007" r:id="rId13"/>
    <p:sldId id="1011" r:id="rId14"/>
    <p:sldId id="1028" r:id="rId15"/>
    <p:sldId id="965" r:id="rId16"/>
    <p:sldId id="1020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FF9900"/>
    <a:srgbClr val="FF6600"/>
    <a:srgbClr val="000000"/>
    <a:srgbClr val="0000FF"/>
    <a:srgbClr val="FF3300"/>
    <a:srgbClr val="EAEFF7"/>
    <a:srgbClr val="D2DEEF"/>
    <a:srgbClr val="F7F7F7"/>
    <a:srgbClr val="BBD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2525" autoAdjust="0"/>
  </p:normalViewPr>
  <p:slideViewPr>
    <p:cSldViewPr>
      <p:cViewPr varScale="1">
        <p:scale>
          <a:sx n="58" d="100"/>
          <a:sy n="58" d="100"/>
        </p:scale>
        <p:origin x="84" y="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EE027-ACFA-4FF9-BF4A-BF5F9AB3C2D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769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70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887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kern="0" dirty="0" smtClean="0">
                <a:cs typeface="Calibri" pitchFamily="34" charset="0"/>
              </a:rPr>
              <a:t>HEIKA</a:t>
            </a:r>
            <a:r>
              <a:rPr lang="en-GB" b="1" kern="0" baseline="0" dirty="0" smtClean="0">
                <a:cs typeface="Calibri" pitchFamily="34" charset="0"/>
              </a:rPr>
              <a:t> = </a:t>
            </a:r>
            <a:r>
              <a:rPr lang="en-GB" b="1" kern="0" dirty="0" smtClean="0">
                <a:cs typeface="Calibri" pitchFamily="34" charset="0"/>
              </a:rPr>
              <a:t>High Efficiency International Klystron Activity</a:t>
            </a:r>
          </a:p>
          <a:p>
            <a:r>
              <a:rPr lang="en-GB" b="1" kern="0" dirty="0" smtClean="0"/>
              <a:t>Bunching</a:t>
            </a:r>
            <a:r>
              <a:rPr lang="en-GB" b="1" kern="0" baseline="0" dirty="0" smtClean="0"/>
              <a:t> technologies developed for different frequency band (this has to do with the specific parameters (e.g. power requirements) and klystron length (e.g. L-band klystron</a:t>
            </a:r>
          </a:p>
          <a:p>
            <a:r>
              <a:rPr lang="en-GB" b="1" kern="0" baseline="0" dirty="0" smtClean="0"/>
              <a:t>With COM </a:t>
            </a:r>
            <a:r>
              <a:rPr lang="en-GB" b="1" kern="0" baseline="0" smtClean="0"/>
              <a:t>method would be too long)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280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81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48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9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06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647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66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741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427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650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430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72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3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baseline="0" dirty="0" smtClean="0">
                <a:solidFill>
                  <a:schemeClr val="bg1"/>
                </a:solidFill>
              </a:rPr>
              <a:t>Future Circular Collider Study - Status 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</a:t>
            </a:r>
            <a:r>
              <a:rPr lang="en-US" sz="1000" b="0" baseline="0" dirty="0" smtClean="0">
                <a:solidFill>
                  <a:schemeClr val="bg1"/>
                </a:solidFill>
              </a:rPr>
              <a:t> Benedikt</a:t>
            </a:r>
          </a:p>
          <a:p>
            <a:r>
              <a:rPr lang="en-US" sz="1000" b="1" dirty="0" smtClean="0">
                <a:solidFill>
                  <a:schemeClr val="bg1"/>
                </a:solidFill>
              </a:rPr>
              <a:t>CERN, </a:t>
            </a:r>
            <a:r>
              <a:rPr lang="en-US" sz="1000" b="1" dirty="0" err="1" smtClean="0">
                <a:solidFill>
                  <a:schemeClr val="bg1"/>
                </a:solidFill>
              </a:rPr>
              <a:t>EASITrain</a:t>
            </a:r>
            <a:r>
              <a:rPr lang="en-US" sz="1000" b="1" dirty="0" smtClean="0">
                <a:solidFill>
                  <a:schemeClr val="bg1"/>
                </a:solidFill>
              </a:rPr>
              <a:t>, March 2018</a:t>
            </a:r>
            <a:endParaRPr lang="en-GB" sz="1000" b="1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860" r:id="rId3"/>
    <p:sldLayoutId id="2147483689" r:id="rId4"/>
    <p:sldLayoutId id="2147483861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hyperlink" Target="http://cern.ch/fcc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emf"/><Relationship Id="rId5" Type="http://schemas.openxmlformats.org/officeDocument/2006/relationships/image" Target="../media/image21.png"/><Relationship Id="rId10" Type="http://schemas.openxmlformats.org/officeDocument/2006/relationships/image" Target="../media/image26.JPG"/><Relationship Id="rId4" Type="http://schemas.openxmlformats.org/officeDocument/2006/relationships/image" Target="../media/image20.png"/><Relationship Id="rId9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0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tiff"/><Relationship Id="rId13" Type="http://schemas.openxmlformats.org/officeDocument/2006/relationships/image" Target="../media/image46.tiff"/><Relationship Id="rId18" Type="http://schemas.openxmlformats.org/officeDocument/2006/relationships/image" Target="../media/image50.tiff"/><Relationship Id="rId26" Type="http://schemas.openxmlformats.org/officeDocument/2006/relationships/image" Target="../media/image58.tiff"/><Relationship Id="rId3" Type="http://schemas.openxmlformats.org/officeDocument/2006/relationships/image" Target="../media/image36.tiff"/><Relationship Id="rId21" Type="http://schemas.openxmlformats.org/officeDocument/2006/relationships/image" Target="../media/image53.tiff"/><Relationship Id="rId7" Type="http://schemas.openxmlformats.org/officeDocument/2006/relationships/image" Target="../media/image40.tiff"/><Relationship Id="rId12" Type="http://schemas.openxmlformats.org/officeDocument/2006/relationships/image" Target="../media/image45.tiff"/><Relationship Id="rId17" Type="http://schemas.openxmlformats.org/officeDocument/2006/relationships/image" Target="../media/image49.tiff"/><Relationship Id="rId25" Type="http://schemas.openxmlformats.org/officeDocument/2006/relationships/image" Target="../media/image57.tiff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7.png"/><Relationship Id="rId20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iff"/><Relationship Id="rId11" Type="http://schemas.openxmlformats.org/officeDocument/2006/relationships/image" Target="../media/image44.tiff"/><Relationship Id="rId24" Type="http://schemas.openxmlformats.org/officeDocument/2006/relationships/image" Target="../media/image56.tiff"/><Relationship Id="rId5" Type="http://schemas.openxmlformats.org/officeDocument/2006/relationships/image" Target="../media/image38.tiff"/><Relationship Id="rId15" Type="http://schemas.openxmlformats.org/officeDocument/2006/relationships/image" Target="../media/image48.tiff"/><Relationship Id="rId23" Type="http://schemas.openxmlformats.org/officeDocument/2006/relationships/image" Target="../media/image55.tiff"/><Relationship Id="rId28" Type="http://schemas.openxmlformats.org/officeDocument/2006/relationships/image" Target="../media/image60.jpeg"/><Relationship Id="rId10" Type="http://schemas.openxmlformats.org/officeDocument/2006/relationships/image" Target="../media/image43.tiff"/><Relationship Id="rId19" Type="http://schemas.openxmlformats.org/officeDocument/2006/relationships/image" Target="../media/image51.tiff"/><Relationship Id="rId4" Type="http://schemas.openxmlformats.org/officeDocument/2006/relationships/image" Target="../media/image37.tiff"/><Relationship Id="rId9" Type="http://schemas.openxmlformats.org/officeDocument/2006/relationships/image" Target="../media/image42.tiff"/><Relationship Id="rId14" Type="http://schemas.openxmlformats.org/officeDocument/2006/relationships/image" Target="../media/image47.tiff"/><Relationship Id="rId22" Type="http://schemas.openxmlformats.org/officeDocument/2006/relationships/image" Target="../media/image54.tiff"/><Relationship Id="rId27" Type="http://schemas.openxmlformats.org/officeDocument/2006/relationships/image" Target="../media/image59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tiff"/><Relationship Id="rId4" Type="http://schemas.openxmlformats.org/officeDocument/2006/relationships/image" Target="../media/image61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9932" r="600" b="4005"/>
          <a:stretch/>
        </p:blipFill>
        <p:spPr>
          <a:xfrm>
            <a:off x="-19602" y="-109783"/>
            <a:ext cx="12240000" cy="698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604" y="188640"/>
            <a:ext cx="1203654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 smtClean="0">
                <a:solidFill>
                  <a:schemeClr val="bg1"/>
                </a:solidFill>
              </a:rPr>
              <a:t>Future </a:t>
            </a:r>
            <a:r>
              <a:rPr lang="de-DE" sz="4800" b="1" dirty="0">
                <a:solidFill>
                  <a:schemeClr val="bg1"/>
                </a:solidFill>
              </a:rPr>
              <a:t>Circular Collider </a:t>
            </a:r>
            <a:r>
              <a:rPr lang="de-DE" sz="4800" b="1" dirty="0" smtClean="0">
                <a:solidFill>
                  <a:schemeClr val="bg1"/>
                </a:solidFill>
              </a:rPr>
              <a:t>Study - Status</a:t>
            </a:r>
            <a:endParaRPr lang="de-DE" sz="4800" b="1" dirty="0">
              <a:solidFill>
                <a:schemeClr val="bg1"/>
              </a:solidFill>
            </a:endParaRPr>
          </a:p>
          <a:p>
            <a:pPr algn="ctr"/>
            <a:endParaRPr lang="de-DE" sz="4000" b="1" dirty="0" smtClean="0">
              <a:solidFill>
                <a:schemeClr val="bg1"/>
              </a:solidFill>
            </a:endParaRPr>
          </a:p>
          <a:p>
            <a:pPr algn="ctr"/>
            <a:endParaRPr lang="de-DE" sz="4000" b="1" dirty="0">
              <a:solidFill>
                <a:schemeClr val="bg1"/>
              </a:solidFill>
            </a:endParaRPr>
          </a:p>
          <a:p>
            <a:pPr algn="ctr"/>
            <a:r>
              <a:rPr lang="de-DE" sz="2800" b="1" dirty="0" smtClean="0">
                <a:solidFill>
                  <a:schemeClr val="bg1"/>
                </a:solidFill>
              </a:rPr>
              <a:t>Michael Benedikt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269600" y="3626030"/>
            <a:ext cx="3829299" cy="819499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6098899" y="3736811"/>
            <a:ext cx="506598" cy="142522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3018164" y="2684318"/>
            <a:ext cx="2091401" cy="297952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0" name="Arc 9"/>
          <p:cNvSpPr/>
          <p:nvPr/>
        </p:nvSpPr>
        <p:spPr>
          <a:xfrm>
            <a:off x="-1187199" y="3626030"/>
            <a:ext cx="7792696" cy="1802896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rc 10"/>
          <p:cNvSpPr/>
          <p:nvPr/>
        </p:nvSpPr>
        <p:spPr>
          <a:xfrm>
            <a:off x="2501118" y="2131778"/>
            <a:ext cx="13377579" cy="2175072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94" y="5713203"/>
            <a:ext cx="2058924" cy="86106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41826" y="5974876"/>
            <a:ext cx="3697956" cy="69448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u="sng" dirty="0">
                <a:solidFill>
                  <a:srgbClr val="0000CC"/>
                </a:solidFill>
                <a:latin typeface="Calibri"/>
                <a:ea typeface="Calibri"/>
                <a:cs typeface="Times New Roman"/>
                <a:hlinkClick r:id="rId5"/>
              </a:rPr>
              <a:t>http://cern.ch/fcc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7073" y="3626031"/>
            <a:ext cx="1165899" cy="61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rgbClr val="C00000"/>
                </a:solidFill>
              </a:rPr>
              <a:t>FCC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4628" y="3617942"/>
            <a:ext cx="864774" cy="61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rgbClr val="00B050"/>
                </a:solidFill>
              </a:rPr>
              <a:t>PS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9648" y="3845330"/>
            <a:ext cx="1146937" cy="61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rgbClr val="0000CC"/>
                </a:solidFill>
              </a:rPr>
              <a:t>SPS</a:t>
            </a:r>
            <a:endParaRPr lang="en-GB" sz="2400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4645" y="3736811"/>
            <a:ext cx="1191388" cy="61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rgbClr val="FFCC99"/>
                </a:solidFill>
              </a:rPr>
              <a:t>LHC</a:t>
            </a:r>
            <a:endParaRPr lang="en-GB" sz="2400" dirty="0">
              <a:solidFill>
                <a:srgbClr val="FFCC99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634" y="5774088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9" name="Rectangle 18"/>
          <p:cNvSpPr/>
          <p:nvPr/>
        </p:nvSpPr>
        <p:spPr>
          <a:xfrm>
            <a:off x="102079" y="6577299"/>
            <a:ext cx="12137070" cy="40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Work supported by the </a:t>
            </a:r>
            <a:r>
              <a:rPr lang="en-US" sz="1400" b="1" i="1" kern="0" dirty="0">
                <a:solidFill>
                  <a:srgbClr val="0000CC"/>
                </a:solidFill>
                <a:latin typeface="Calibri"/>
              </a:rPr>
              <a:t>European Commission </a:t>
            </a: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under 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the HORIZON 2020 project </a:t>
            </a:r>
            <a:r>
              <a:rPr lang="en-GB" sz="1400" i="1" kern="0" dirty="0" err="1">
                <a:solidFill>
                  <a:srgbClr val="0000CC"/>
                </a:solidFill>
                <a:latin typeface="Calibri"/>
              </a:rPr>
              <a:t>EuroCirCol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, grant agreement 654305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689" y="2727486"/>
            <a:ext cx="12181243" cy="1266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gratefully acknowledging input from FCC coordination group global design study team and all other contributors</a:t>
            </a:r>
          </a:p>
        </p:txBody>
      </p:sp>
    </p:spTree>
    <p:extLst>
      <p:ext uri="{BB962C8B-B14F-4D97-AF65-F5344CB8AC3E}">
        <p14:creationId xmlns:p14="http://schemas.microsoft.com/office/powerpoint/2010/main" val="171306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</a:t>
            </a:r>
            <a:r>
              <a:rPr lang="en-US" dirty="0" smtClean="0"/>
              <a:t>16 T dipole design activities and options</a:t>
            </a:r>
            <a:endParaRPr lang="en-US" kern="0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382792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srgbClr val="0C377B"/>
                  </a:solidFill>
                  <a:latin typeface="Arial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2636912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srgbClr val="0C377B"/>
                  </a:solidFill>
                  <a:latin typeface="Arial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340768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defRPr/>
              </a:pPr>
              <a:r>
                <a:rPr lang="en-US" sz="2400" dirty="0">
                  <a:solidFill>
                    <a:srgbClr val="0C377B"/>
                  </a:solidFill>
                  <a:latin typeface="Arial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050185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73097" y="5642084"/>
            <a:ext cx="91747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200" b="1" dirty="0" smtClean="0">
                <a:solidFill>
                  <a:srgbClr val="FF0000"/>
                </a:solidFill>
                <a:latin typeface="Arial"/>
              </a:rPr>
              <a:t>Short model magnets (1.5 m lengths) will be built from 2017 - 2021</a:t>
            </a:r>
            <a:endParaRPr lang="en-GB" sz="2200" b="1" dirty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r>
              <a:rPr lang="en-GB" sz="600" b="1" dirty="0">
                <a:solidFill>
                  <a:srgbClr val="FF0000"/>
                </a:solidFill>
                <a:latin typeface="Arial"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400" b="1" dirty="0">
                <a:solidFill>
                  <a:srgbClr val="0C377B"/>
                </a:solidFill>
                <a:latin typeface="Calibri" panose="020F0502020204030204" pitchFamily="34" charset="0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2969467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174913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Canted</a:t>
            </a:r>
          </a:p>
          <a:p>
            <a:pPr algn="ctr">
              <a:defRPr/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566291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95273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H2020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73896" y="501215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86857" y="351394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07707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INFN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05353" y="517871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CEA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1864" y="407707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CIEMAT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16080" y="5127575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PSI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480376" y="465313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LBNL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480376" y="5415607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C377B"/>
                </a:solidFill>
                <a:latin typeface="Arial"/>
              </a:rPr>
              <a:t>FNAL </a:t>
            </a:r>
            <a:r>
              <a:rPr lang="en-US" sz="2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467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204864"/>
            <a:ext cx="3986726" cy="3583772"/>
          </a:xfrm>
          <a:prstGeom prst="rect">
            <a:avLst/>
          </a:prstGeom>
        </p:spPr>
      </p:pic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FCC-</a:t>
            </a:r>
            <a:r>
              <a:rPr lang="en-US" kern="0" dirty="0" err="1" smtClean="0"/>
              <a:t>hh</a:t>
            </a:r>
            <a:r>
              <a:rPr lang="en-US" kern="0" dirty="0" smtClean="0"/>
              <a:t> beam screen test @ ANKA</a:t>
            </a:r>
            <a:endParaRPr lang="en-US" kern="0" dirty="0"/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1" r="227" b="179"/>
          <a:stretch/>
        </p:blipFill>
        <p:spPr>
          <a:xfrm>
            <a:off x="4639448" y="2124000"/>
            <a:ext cx="7560000" cy="4752000"/>
          </a:xfrm>
          <a:prstGeom prst="rect">
            <a:avLst/>
          </a:prstGeom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4737470" y="2204864"/>
            <a:ext cx="7381187" cy="13083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beam-screen test set-up at ANKA: </a:t>
            </a:r>
          </a:p>
          <a:p>
            <a:pPr>
              <a:spcBef>
                <a:spcPts val="600"/>
              </a:spcBef>
            </a:pPr>
            <a:r>
              <a:rPr lang="en-GB" dirty="0"/>
              <a:t>Complete </a:t>
            </a:r>
            <a:r>
              <a:rPr lang="en-GB" dirty="0" smtClean="0"/>
              <a:t>system </a:t>
            </a:r>
            <a:r>
              <a:rPr lang="en-GB" dirty="0"/>
              <a:t>installed in the ANKA ring; </a:t>
            </a:r>
            <a:endParaRPr lang="en-GB" dirty="0" smtClean="0"/>
          </a:p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rgbClr val="FF0000"/>
                </a:solidFill>
              </a:rPr>
              <a:t>Beam tests since June 2017</a:t>
            </a:r>
            <a:endParaRPr lang="en-GB" b="1" dirty="0">
              <a:solidFill>
                <a:srgbClr val="FF0000"/>
              </a:solidFill>
            </a:endParaRPr>
          </a:p>
          <a:p>
            <a:endParaRPr lang="en-GB" b="1" dirty="0" smtClean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639448" y="3217725"/>
            <a:ext cx="6372521" cy="236446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260000">
            <a:off x="6155753" y="4004772"/>
            <a:ext cx="103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X-ray fan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542691" y="5874999"/>
            <a:ext cx="2416672" cy="646331"/>
            <a:chOff x="8461248" y="5396394"/>
            <a:chExt cx="2416672" cy="646331"/>
          </a:xfrm>
        </p:grpSpPr>
        <p:cxnSp>
          <p:nvCxnSpPr>
            <p:cNvPr id="40" name="Straight Arrow Connector 39"/>
            <p:cNvCxnSpPr/>
            <p:nvPr/>
          </p:nvCxnSpPr>
          <p:spPr>
            <a:xfrm flipH="1">
              <a:off x="8461248" y="5396395"/>
              <a:ext cx="1971526" cy="32316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9118694" y="5396394"/>
              <a:ext cx="1759226" cy="646331"/>
            </a:xfrm>
            <a:prstGeom prst="rect">
              <a:avLst/>
            </a:prstGeom>
            <a:solidFill>
              <a:schemeClr val="lt1">
                <a:alpha val="7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2.5 GeV ANKA storage ring</a:t>
              </a:r>
              <a:endParaRPr lang="en-GB" dirty="0"/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88640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6" name="TextBox 15"/>
          <p:cNvSpPr txBox="1"/>
          <p:nvPr/>
        </p:nvSpPr>
        <p:spPr>
          <a:xfrm>
            <a:off x="288032" y="1077838"/>
            <a:ext cx="11856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One of the most critical elements for FCC-</a:t>
            </a:r>
            <a:r>
              <a:rPr lang="en-US" sz="2000" b="1" dirty="0" err="1" smtClean="0"/>
              <a:t>hh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Absorption of synchrotron radiation at ~50 K for cryogenic efficiency (5 MW total power)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Provision of beam vacuum, suppression of photo-electrons, electron cloud effect, impedance, etc.</a:t>
            </a:r>
            <a:endParaRPr lang="en-US" sz="20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134064" y="3964709"/>
            <a:ext cx="1216311" cy="9563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134063" y="4086892"/>
            <a:ext cx="1216312" cy="14401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134063" y="3289749"/>
            <a:ext cx="213307" cy="64840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153391" y="4229753"/>
            <a:ext cx="116864" cy="48876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http://cds.cern.ch/record/2260679/files/DSC_7494.jpg?subformat=icon-1440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4" t="17521" r="260" b="28585"/>
          <a:stretch/>
        </p:blipFill>
        <p:spPr bwMode="auto">
          <a:xfrm>
            <a:off x="13379" y="5944798"/>
            <a:ext cx="4669206" cy="96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15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6" presetClass="entr" presetSubtype="2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1344" y="1110223"/>
            <a:ext cx="11881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kern="0" dirty="0" smtClean="0">
                <a:solidFill>
                  <a:srgbClr val="FF0000"/>
                </a:solidFill>
                <a:cs typeface="Calibri" pitchFamily="34" charset="0"/>
              </a:rPr>
              <a:t>Prototyping launched of main dipole and quadrupole magnets (~1 m units)</a:t>
            </a:r>
            <a:endParaRPr lang="en-GB" sz="2400" b="1" kern="0" dirty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/>
              <a:t> FCC-ee </a:t>
            </a:r>
            <a:r>
              <a:rPr lang="en-US" kern="0" dirty="0" smtClean="0"/>
              <a:t>dual aperture main magnets</a:t>
            </a:r>
            <a:endParaRPr lang="en-US" kern="0" dirty="0"/>
          </a:p>
        </p:txBody>
      </p:sp>
      <p:pic>
        <p:nvPicPr>
          <p:cNvPr id="2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440" y="2207125"/>
            <a:ext cx="5225226" cy="25421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11549"/>
          <a:stretch/>
        </p:blipFill>
        <p:spPr>
          <a:xfrm>
            <a:off x="7176120" y="2096177"/>
            <a:ext cx="4968000" cy="35090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9982" y="1628800"/>
            <a:ext cx="5787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Dipole: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 twin </a:t>
            </a:r>
            <a:r>
              <a:rPr lang="en-GB" sz="2000" dirty="0">
                <a:solidFill>
                  <a:srgbClr val="0C377B"/>
                </a:solidFill>
              </a:rPr>
              <a:t>aperture </a:t>
            </a:r>
            <a:r>
              <a:rPr lang="en-GB" sz="2000" dirty="0" smtClean="0">
                <a:solidFill>
                  <a:srgbClr val="0C377B"/>
                </a:solidFill>
              </a:rPr>
              <a:t>yoke, single </a:t>
            </a:r>
            <a:r>
              <a:rPr lang="en-GB" sz="2000" dirty="0" err="1">
                <a:solidFill>
                  <a:srgbClr val="0C377B"/>
                </a:solidFill>
              </a:rPr>
              <a:t>busbars</a:t>
            </a:r>
            <a:r>
              <a:rPr lang="en-GB" sz="2000" dirty="0">
                <a:solidFill>
                  <a:srgbClr val="0C377B"/>
                </a:solidFill>
              </a:rPr>
              <a:t> as coils</a:t>
            </a:r>
          </a:p>
        </p:txBody>
      </p:sp>
      <p:sp>
        <p:nvSpPr>
          <p:cNvPr id="9" name="Rectangle 8"/>
          <p:cNvSpPr/>
          <p:nvPr/>
        </p:nvSpPr>
        <p:spPr>
          <a:xfrm>
            <a:off x="64592" y="4759984"/>
            <a:ext cx="117920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Considerable savings </a:t>
            </a:r>
            <a:r>
              <a:rPr lang="en-GB" sz="2000" b="1" dirty="0">
                <a:solidFill>
                  <a:srgbClr val="0C377B"/>
                </a:solidFill>
              </a:rPr>
              <a:t>in Ampere-turns and power </a:t>
            </a:r>
            <a:r>
              <a:rPr lang="en-GB" sz="2000" b="1" dirty="0" smtClean="0">
                <a:solidFill>
                  <a:srgbClr val="0C377B"/>
                </a:solidFill>
              </a:rPr>
              <a:t>consumption                                                                                 by novel dual aperture designs</a:t>
            </a:r>
            <a:endParaRPr lang="en-GB" sz="2000" b="1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b="1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Power </a:t>
            </a:r>
            <a:r>
              <a:rPr lang="en-GB" sz="2000" b="1" dirty="0">
                <a:solidFill>
                  <a:srgbClr val="0C377B"/>
                </a:solidFill>
              </a:rPr>
              <a:t>consumption </a:t>
            </a:r>
            <a:r>
              <a:rPr lang="en-GB" sz="2000" b="1" dirty="0" smtClean="0">
                <a:solidFill>
                  <a:srgbClr val="0C377B"/>
                </a:solidFill>
              </a:rPr>
              <a:t>twin quad</a:t>
            </a:r>
            <a:r>
              <a:rPr lang="en-GB" sz="2000" b="1" dirty="0">
                <a:solidFill>
                  <a:srgbClr val="0C377B"/>
                </a:solidFill>
              </a:rPr>
              <a:t>: 22 MW at 175 GeV with Cu coil </a:t>
            </a:r>
            <a:r>
              <a:rPr lang="en-GB" sz="2000" b="1" dirty="0" smtClean="0">
                <a:solidFill>
                  <a:srgbClr val="0C377B"/>
                </a:solidFill>
              </a:rPr>
              <a:t>(</a:t>
            </a:r>
            <a:r>
              <a:rPr lang="en-GB" sz="2000" b="1" dirty="0" smtClean="0">
                <a:solidFill>
                  <a:srgbClr val="FF0000"/>
                </a:solidFill>
              </a:rPr>
              <a:t>half </a:t>
            </a:r>
            <a:r>
              <a:rPr lang="en-GB" sz="2000" b="1" dirty="0">
                <a:solidFill>
                  <a:srgbClr val="FF0000"/>
                </a:solidFill>
              </a:rPr>
              <a:t>of single-aperture </a:t>
            </a:r>
            <a:r>
              <a:rPr lang="en-GB" sz="2000" b="1" dirty="0" smtClean="0">
                <a:solidFill>
                  <a:srgbClr val="FF0000"/>
                </a:solidFill>
              </a:rPr>
              <a:t>quads</a:t>
            </a:r>
            <a:r>
              <a:rPr lang="en-GB" sz="2000" b="1" dirty="0" smtClean="0">
                <a:solidFill>
                  <a:srgbClr val="0C377B"/>
                </a:solidFill>
              </a:rPr>
              <a:t>) and </a:t>
            </a:r>
            <a:r>
              <a:rPr lang="en-GB" sz="2000" b="1" dirty="0">
                <a:solidFill>
                  <a:srgbClr val="0C377B"/>
                </a:solidFill>
              </a:rPr>
              <a:t>power consumption </a:t>
            </a:r>
            <a:r>
              <a:rPr lang="en-GB" sz="2000" b="1" dirty="0" smtClean="0">
                <a:solidFill>
                  <a:srgbClr val="0C377B"/>
                </a:solidFill>
              </a:rPr>
              <a:t>twin dipole: = </a:t>
            </a:r>
            <a:r>
              <a:rPr lang="en-GB" sz="2000" b="1" dirty="0">
                <a:solidFill>
                  <a:srgbClr val="0C377B"/>
                </a:solidFill>
              </a:rPr>
              <a:t>17 MW at 175 GeV with Al bus </a:t>
            </a:r>
            <a:r>
              <a:rPr lang="en-GB" sz="2000" b="1" dirty="0" smtClean="0">
                <a:solidFill>
                  <a:srgbClr val="0C377B"/>
                </a:solidFill>
              </a:rPr>
              <a:t>bar</a:t>
            </a:r>
            <a:endParaRPr lang="en-GB" sz="2000" b="1" dirty="0">
              <a:solidFill>
                <a:srgbClr val="0C377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04312" y="1568986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Quadrupole:</a:t>
            </a:r>
            <a:r>
              <a:rPr lang="en-GB" sz="2000" dirty="0" smtClean="0">
                <a:solidFill>
                  <a:srgbClr val="0C377B"/>
                </a:solidFill>
              </a:rPr>
              <a:t> 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twin </a:t>
            </a:r>
            <a:r>
              <a:rPr lang="en-GB" sz="2000" dirty="0">
                <a:solidFill>
                  <a:srgbClr val="0C377B"/>
                </a:solidFill>
              </a:rPr>
              <a:t>2-in-1 </a:t>
            </a:r>
            <a:r>
              <a:rPr lang="en-GB" sz="2000" dirty="0" smtClean="0">
                <a:solidFill>
                  <a:srgbClr val="0C377B"/>
                </a:solidFill>
              </a:rPr>
              <a:t>design</a:t>
            </a:r>
            <a:endParaRPr lang="en-GB" sz="20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4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276" y="3952702"/>
            <a:ext cx="4107236" cy="2149321"/>
          </a:xfrm>
          <a:prstGeom prst="rect">
            <a:avLst/>
          </a:prstGeom>
        </p:spPr>
      </p:pic>
      <p:sp>
        <p:nvSpPr>
          <p:cNvPr id="256" name="Rectangle 255"/>
          <p:cNvSpPr/>
          <p:nvPr/>
        </p:nvSpPr>
        <p:spPr>
          <a:xfrm>
            <a:off x="191344" y="1107321"/>
            <a:ext cx="118813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cs typeface="Calibri" pitchFamily="34" charset="0"/>
              </a:rPr>
              <a:t>Development of new klystron bunching technologies to increase RF power production efficiency to almost 90</a:t>
            </a:r>
            <a:r>
              <a:rPr lang="en-GB" sz="2000" b="1" kern="0" dirty="0" smtClean="0">
                <a:cs typeface="Calibri" pitchFamily="34" charset="0"/>
              </a:rPr>
              <a:t>%, </a:t>
            </a:r>
            <a:r>
              <a:rPr lang="en-GB" sz="2000" b="1" kern="0" dirty="0">
                <a:cs typeface="Calibri" pitchFamily="34" charset="0"/>
              </a:rPr>
              <a:t>was initiated at CERN in 2013 (HEIKA</a:t>
            </a:r>
            <a:r>
              <a:rPr lang="en-GB" sz="2000" b="1" kern="0" dirty="0" smtClean="0">
                <a:cs typeface="Calibri" pitchFamily="34" charset="0"/>
              </a:rPr>
              <a:t>), 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essential for FCC-ee</a:t>
            </a:r>
            <a:endParaRPr lang="en-GB" sz="2000" b="1" kern="0" dirty="0">
              <a:solidFill>
                <a:srgbClr val="FF0000"/>
              </a:solidFill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GB" sz="2000" b="1" kern="0" dirty="0"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9401" y="5795391"/>
            <a:ext cx="31683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25000"/>
                  </a:schemeClr>
                </a:solidFill>
              </a:rPr>
              <a:t>See I. </a:t>
            </a:r>
            <a:r>
              <a:rPr lang="en-GB" sz="1400" i="1" dirty="0" err="1">
                <a:solidFill>
                  <a:schemeClr val="accent1">
                    <a:lumMod val="25000"/>
                  </a:schemeClr>
                </a:solidFill>
              </a:rPr>
              <a:t>Syratchev’s</a:t>
            </a:r>
            <a:r>
              <a:rPr lang="en-GB" sz="1400" i="1" dirty="0">
                <a:solidFill>
                  <a:schemeClr val="accent1">
                    <a:lumMod val="25000"/>
                  </a:schemeClr>
                </a:solidFill>
              </a:rPr>
              <a:t> talk on Tuesday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0" y="1834710"/>
            <a:ext cx="7106622" cy="2279520"/>
          </a:xfrm>
          <a:prstGeom prst="rect">
            <a:avLst/>
          </a:prstGeom>
        </p:spPr>
      </p:pic>
      <p:sp>
        <p:nvSpPr>
          <p:cNvPr id="15" name="Chevron 14"/>
          <p:cNvSpPr/>
          <p:nvPr/>
        </p:nvSpPr>
        <p:spPr>
          <a:xfrm>
            <a:off x="6012592" y="4725144"/>
            <a:ext cx="659472" cy="484632"/>
          </a:xfrm>
          <a:prstGeom prst="chevron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400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5360" y="3861048"/>
            <a:ext cx="61206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cs typeface="Calibri" pitchFamily="34" charset="0"/>
              </a:rPr>
              <a:t>Towards fabrication of the first high efficiency </a:t>
            </a:r>
            <a:r>
              <a:rPr lang="en-GB" sz="2000" b="1" kern="0" dirty="0" smtClean="0">
                <a:cs typeface="Calibri" pitchFamily="34" charset="0"/>
              </a:rPr>
              <a:t>CSM tube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Presently negotiations with industry for </a:t>
            </a:r>
            <a:r>
              <a:rPr lang="en-US" sz="2000" b="1" kern="0" dirty="0" err="1" smtClean="0">
                <a:cs typeface="Calibri" pitchFamily="34" charset="0"/>
              </a:rPr>
              <a:t>protoype</a:t>
            </a:r>
            <a:r>
              <a:rPr lang="en-US" sz="2000" b="1" kern="0" dirty="0" smtClean="0">
                <a:cs typeface="Calibri" pitchFamily="34" charset="0"/>
              </a:rPr>
              <a:t> production for end 2018</a:t>
            </a:r>
            <a:endParaRPr lang="en-GB" sz="2000" b="1" kern="0" dirty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cs typeface="Calibri" pitchFamily="34" charset="0"/>
              </a:rPr>
              <a:t>Single beam, 1.4 MW, 0.8 GHz, 134 kV, 12.55 </a:t>
            </a:r>
            <a:r>
              <a:rPr lang="en-GB" sz="2000" b="1" kern="0" dirty="0" smtClean="0">
                <a:cs typeface="Calibri" pitchFamily="34" charset="0"/>
              </a:rPr>
              <a:t>A</a:t>
            </a:r>
            <a:endParaRPr lang="en-GB" sz="2000" b="1" kern="0" dirty="0"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5400" y="5735324"/>
            <a:ext cx="424847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85.7% </a:t>
            </a:r>
            <a:r>
              <a:rPr lang="en-GB" sz="2000" b="1" dirty="0" smtClean="0">
                <a:solidFill>
                  <a:srgbClr val="FF0000"/>
                </a:solidFill>
              </a:rPr>
              <a:t>efficiency in </a:t>
            </a:r>
            <a:r>
              <a:rPr lang="en-GB" sz="2000" b="1" dirty="0">
                <a:solidFill>
                  <a:srgbClr val="FF0000"/>
                </a:solidFill>
              </a:rPr>
              <a:t>simulations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</a:t>
            </a:r>
            <a:r>
              <a:rPr lang="en-GB" kern="0" dirty="0" smtClean="0"/>
              <a:t>Efficient klystron technology</a:t>
            </a:r>
            <a:endParaRPr lang="en-US" sz="1600" kern="0" dirty="0"/>
          </a:p>
        </p:txBody>
      </p:sp>
      <p:pic>
        <p:nvPicPr>
          <p:cNvPr id="1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21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7368" y="2018744"/>
            <a:ext cx="8856984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cs typeface="Calibri" pitchFamily="34" charset="0"/>
              </a:rPr>
              <a:t>SC wires at low temperatures for magnets (Nb</a:t>
            </a:r>
            <a:r>
              <a:rPr lang="en-GB" sz="2000" b="1" kern="0" baseline="-25000" dirty="0">
                <a:cs typeface="Calibri" pitchFamily="34" charset="0"/>
              </a:rPr>
              <a:t>3</a:t>
            </a:r>
            <a:r>
              <a:rPr lang="en-GB" sz="2000" b="1" kern="0" dirty="0">
                <a:cs typeface="Calibri" pitchFamily="34" charset="0"/>
              </a:rPr>
              <a:t>Sn, MgB</a:t>
            </a:r>
            <a:r>
              <a:rPr lang="en-GB" sz="2000" b="1" kern="0" baseline="-25000" dirty="0">
                <a:cs typeface="Calibri" pitchFamily="34" charset="0"/>
              </a:rPr>
              <a:t>2</a:t>
            </a:r>
            <a:r>
              <a:rPr lang="en-GB" sz="2000" b="1" kern="0" dirty="0">
                <a:cs typeface="Calibri" pitchFamily="34" charset="0"/>
              </a:rPr>
              <a:t>, HTS)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cs typeface="Calibri" pitchFamily="34" charset="0"/>
              </a:rPr>
              <a:t>Superconducting thin films for RF and beam screen (Nb</a:t>
            </a:r>
            <a:r>
              <a:rPr lang="en-GB" sz="2000" b="1" kern="0" baseline="-25000" dirty="0">
                <a:cs typeface="Calibri" pitchFamily="34" charset="0"/>
              </a:rPr>
              <a:t>3</a:t>
            </a:r>
            <a:r>
              <a:rPr lang="en-GB" sz="2000" b="1" kern="0" dirty="0">
                <a:cs typeface="Calibri" pitchFamily="34" charset="0"/>
              </a:rPr>
              <a:t>Sn, Tl)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err="1" smtClean="0">
                <a:cs typeface="Calibri" pitchFamily="34" charset="0"/>
              </a:rPr>
              <a:t>Turbocompressor</a:t>
            </a:r>
            <a:r>
              <a:rPr lang="en-GB" sz="2000" b="1" kern="0" dirty="0" smtClean="0">
                <a:cs typeface="Calibri" pitchFamily="34" charset="0"/>
              </a:rPr>
              <a:t> </a:t>
            </a:r>
            <a:r>
              <a:rPr lang="en-GB" sz="2000" b="1" kern="0" dirty="0">
                <a:cs typeface="Calibri" pitchFamily="34" charset="0"/>
              </a:rPr>
              <a:t>for </a:t>
            </a:r>
            <a:r>
              <a:rPr lang="en-GB" sz="2000" b="1" kern="0" dirty="0" err="1">
                <a:cs typeface="Calibri" pitchFamily="34" charset="0"/>
              </a:rPr>
              <a:t>Nelium</a:t>
            </a:r>
            <a:r>
              <a:rPr lang="en-GB" sz="2000" b="1" kern="0" dirty="0">
                <a:cs typeface="Calibri" pitchFamily="34" charset="0"/>
              </a:rPr>
              <a:t> refrigeration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cs typeface="Calibri" pitchFamily="34" charset="0"/>
              </a:rPr>
              <a:t>Magnet cooling architectures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74622" y="4054062"/>
            <a:ext cx="199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13 Beneficiaries</a:t>
            </a:r>
            <a:endParaRPr lang="en-US" b="1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113675" y="4875217"/>
            <a:ext cx="7734853" cy="1242975"/>
            <a:chOff x="2639618" y="4612140"/>
            <a:chExt cx="9217022" cy="1481157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5133" y="4910815"/>
              <a:ext cx="1479449" cy="38244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8448" y="5473938"/>
              <a:ext cx="1508183" cy="43297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2639618" y="4612140"/>
              <a:ext cx="9217022" cy="14811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3059" y="4896937"/>
              <a:ext cx="394068" cy="46912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9035" y="4909082"/>
              <a:ext cx="1734877" cy="444841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33884" y="4884793"/>
              <a:ext cx="1686252" cy="46912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7024" y="4887061"/>
              <a:ext cx="875240" cy="46912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52778" y="4878687"/>
              <a:ext cx="815630" cy="469128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6479" y="5489839"/>
              <a:ext cx="819595" cy="469128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3731665" y="5489839"/>
              <a:ext cx="1716263" cy="469128"/>
              <a:chOff x="1790050" y="4000603"/>
              <a:chExt cx="1975540" cy="540000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26792" y="4000603"/>
                <a:ext cx="1538798" cy="540000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90050" y="4000603"/>
                <a:ext cx="626462" cy="540000"/>
              </a:xfrm>
              <a:prstGeom prst="rect">
                <a:avLst/>
              </a:prstGeom>
            </p:spPr>
          </p:pic>
        </p:grpSp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93828" y="5486567"/>
              <a:ext cx="1310284" cy="469128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4648" y="5482224"/>
              <a:ext cx="907616" cy="46912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3789" y="5458371"/>
              <a:ext cx="772682" cy="469128"/>
            </a:xfrm>
            <a:prstGeom prst="rect">
              <a:avLst/>
            </a:prstGeom>
          </p:spPr>
        </p:pic>
      </p:grpSp>
      <p:sp>
        <p:nvSpPr>
          <p:cNvPr id="39" name="TextBox 38"/>
          <p:cNvSpPr txBox="1"/>
          <p:nvPr/>
        </p:nvSpPr>
        <p:spPr>
          <a:xfrm>
            <a:off x="898779" y="5286334"/>
            <a:ext cx="15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12 Partners</a:t>
            </a:r>
            <a:endParaRPr lang="en-US" b="1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</a:t>
            </a:r>
            <a:r>
              <a:rPr lang="en-US" kern="0" dirty="0" err="1"/>
              <a:t>EASITrain</a:t>
            </a:r>
            <a:r>
              <a:rPr lang="en-US" kern="0" dirty="0"/>
              <a:t> </a:t>
            </a:r>
            <a:r>
              <a:rPr lang="en-US" kern="0" dirty="0" smtClean="0"/>
              <a:t>Marie Curie Training Network</a:t>
            </a:r>
            <a:endParaRPr lang="en-US" kern="0" dirty="0"/>
          </a:p>
        </p:txBody>
      </p:sp>
      <p:pic>
        <p:nvPicPr>
          <p:cNvPr id="4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3136415" y="3627515"/>
            <a:ext cx="6552728" cy="1169637"/>
            <a:chOff x="2639616" y="3043495"/>
            <a:chExt cx="7992888" cy="14267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366111"/>
              <a:ext cx="696037" cy="36760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15880" y="3324094"/>
              <a:ext cx="1283779" cy="36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3752" y="3324095"/>
              <a:ext cx="502137" cy="40962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68208" y="3251958"/>
              <a:ext cx="467765" cy="4803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44072" y="3339720"/>
              <a:ext cx="913550" cy="36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2424" y="3330071"/>
              <a:ext cx="469745" cy="46582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616280" y="3861088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I-CUBE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6021" y="3861048"/>
              <a:ext cx="1241379" cy="36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3832" y="3861048"/>
              <a:ext cx="950451" cy="36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1984" y="3861088"/>
              <a:ext cx="1191501" cy="36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04312" y="3269824"/>
              <a:ext cx="517258" cy="59122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8168" y="3861088"/>
              <a:ext cx="720000" cy="3600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639616" y="3043495"/>
              <a:ext cx="7992888" cy="14267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1839" y="3789040"/>
              <a:ext cx="482633" cy="474639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363826" y="1066385"/>
            <a:ext cx="115932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GB" sz="2400" b="1" kern="0" dirty="0">
                <a:cs typeface="Calibri" pitchFamily="34" charset="0"/>
              </a:rPr>
              <a:t>European Advanced Superconductivity Innovation and Training Network</a:t>
            </a:r>
            <a:endParaRPr lang="en-US" sz="2400" b="1" kern="0" dirty="0"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sz="2400" b="1" kern="0" dirty="0">
                <a:solidFill>
                  <a:srgbClr val="C00000"/>
                </a:solidFill>
                <a:cs typeface="Calibri" pitchFamily="34" charset="0"/>
              </a:rPr>
              <a:t>s</a:t>
            </a:r>
            <a:r>
              <a:rPr lang="en-GB" sz="2400" b="1" kern="0" dirty="0" smtClean="0">
                <a:solidFill>
                  <a:srgbClr val="C00000"/>
                </a:solidFill>
                <a:cs typeface="Calibri" pitchFamily="34" charset="0"/>
              </a:rPr>
              <a:t>elected </a:t>
            </a:r>
            <a:r>
              <a:rPr lang="en-GB" sz="2400" b="1" kern="0" dirty="0">
                <a:solidFill>
                  <a:srgbClr val="C00000"/>
                </a:solidFill>
                <a:cs typeface="Calibri" pitchFamily="34" charset="0"/>
              </a:rPr>
              <a:t>for funding by EC in May </a:t>
            </a:r>
            <a:r>
              <a:rPr lang="en-GB" sz="2400" b="1" kern="0" dirty="0" smtClean="0">
                <a:solidFill>
                  <a:srgbClr val="C00000"/>
                </a:solidFill>
                <a:cs typeface="Calibri" pitchFamily="34" charset="0"/>
              </a:rPr>
              <a:t>2017, start 1 October 2017</a:t>
            </a:r>
            <a:endParaRPr lang="en-GB" sz="2400" b="1" kern="0" dirty="0">
              <a:solidFill>
                <a:srgbClr val="C00000"/>
              </a:solidFill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endParaRPr lang="en-GB" sz="2400" b="1" kern="0" dirty="0">
              <a:solidFill>
                <a:srgbClr val="C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56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		FCC Collaboration </a:t>
            </a:r>
            <a:r>
              <a:rPr lang="en-US" kern="0" dirty="0"/>
              <a:t>&amp; Industry Relations</a:t>
            </a: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-9050" y="972000"/>
            <a:ext cx="12239999" cy="5975999"/>
            <a:chOff x="3129" y="1225363"/>
            <a:chExt cx="9154673" cy="4469634"/>
          </a:xfrm>
        </p:grpSpPr>
        <p:pic>
          <p:nvPicPr>
            <p:cNvPr id="17" name="Content Placeholder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r="-117"/>
            <a:stretch/>
          </p:blipFill>
          <p:spPr>
            <a:xfrm>
              <a:off x="3129" y="1225363"/>
              <a:ext cx="9154673" cy="4469634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Oval 17"/>
            <p:cNvSpPr/>
            <p:nvPr/>
          </p:nvSpPr>
          <p:spPr>
            <a:xfrm>
              <a:off x="8204201" y="5038376"/>
              <a:ext cx="90000" cy="9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25</a:t>
            </a:r>
            <a:endParaRPr lang="en-US" dirty="0">
              <a:solidFill>
                <a:prstClr val="white"/>
              </a:solidFill>
            </a:endParaRPr>
          </a:p>
          <a:p>
            <a:pPr algn="ctr"/>
            <a:r>
              <a:rPr lang="en-US" dirty="0">
                <a:solidFill>
                  <a:prstClr val="white"/>
                </a:solidFill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32</a:t>
            </a:r>
            <a:endParaRPr lang="en-US" dirty="0">
              <a:solidFill>
                <a:prstClr val="white"/>
              </a:solidFill>
            </a:endParaRPr>
          </a:p>
          <a:p>
            <a:pPr algn="ctr"/>
            <a:r>
              <a:rPr lang="en-US" dirty="0">
                <a:solidFill>
                  <a:prstClr val="white"/>
                </a:solidFill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111</a:t>
            </a:r>
            <a:endParaRPr lang="en-US" dirty="0">
              <a:solidFill>
                <a:prstClr val="white"/>
              </a:solidFill>
            </a:endParaRPr>
          </a:p>
          <a:p>
            <a:pPr algn="ctr"/>
            <a:r>
              <a:rPr lang="en-US" dirty="0">
                <a:solidFill>
                  <a:prstClr val="white"/>
                </a:solidFill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/>
                <a:t>EC</a:t>
              </a:r>
              <a:r>
                <a:rPr lang="en-US" sz="6000" dirty="0"/>
                <a:t>  </a:t>
              </a:r>
              <a:endParaRPr lang="en-US" dirty="0"/>
            </a:p>
            <a:p>
              <a:pPr algn="ctr"/>
              <a:r>
                <a:rPr lang="en-US" dirty="0"/>
                <a:t>H2020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19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12712" y="1059503"/>
            <a:ext cx="7488832" cy="5129708"/>
          </a:xfrm>
        </p:spPr>
        <p:txBody>
          <a:bodyPr>
            <a:normAutofit lnSpcReduction="10000"/>
          </a:bodyPr>
          <a:lstStyle/>
          <a:p>
            <a:pPr lvl="1">
              <a:buClr>
                <a:srgbClr val="0C377B"/>
              </a:buClr>
            </a:pPr>
            <a:r>
              <a:rPr lang="en-GB" sz="2800" dirty="0" smtClean="0"/>
              <a:t>Confirmed parameter sets for FCC-</a:t>
            </a:r>
            <a:r>
              <a:rPr lang="en-GB" sz="2800" dirty="0" err="1" smtClean="0"/>
              <a:t>hh</a:t>
            </a:r>
            <a:r>
              <a:rPr lang="en-GB" sz="2800" dirty="0" smtClean="0"/>
              <a:t>,       FCC-ee, HE-LHC and FCC-he as solid basis for the Design Report end 2018</a:t>
            </a:r>
          </a:p>
          <a:p>
            <a:pPr lvl="1">
              <a:buClr>
                <a:srgbClr val="0C377B"/>
              </a:buClr>
            </a:pPr>
            <a:r>
              <a:rPr lang="en-GB" sz="2800" dirty="0" smtClean="0"/>
              <a:t>Work ongoing on optimisation of machine designs as well as on technology R&amp;D topics</a:t>
            </a:r>
          </a:p>
          <a:p>
            <a:pPr lvl="1">
              <a:buClr>
                <a:srgbClr val="0C377B"/>
              </a:buClr>
            </a:pPr>
            <a:r>
              <a:rPr lang="en-GB" sz="2800" dirty="0" smtClean="0"/>
              <a:t>International FCC collaboration </a:t>
            </a:r>
            <a:r>
              <a:rPr lang="en-GB" sz="2800" dirty="0"/>
              <a:t>is </a:t>
            </a:r>
            <a:r>
              <a:rPr lang="en-GB" sz="2800" dirty="0" smtClean="0"/>
              <a:t>growing steadily, addressing all </a:t>
            </a:r>
            <a:r>
              <a:rPr lang="en-GB" sz="2800" dirty="0"/>
              <a:t>the challenging subjects and </a:t>
            </a:r>
            <a:r>
              <a:rPr lang="en-GB" sz="2800" dirty="0" smtClean="0"/>
              <a:t>research </a:t>
            </a:r>
            <a:r>
              <a:rPr lang="en-GB" sz="2800" dirty="0"/>
              <a:t>lines</a:t>
            </a:r>
          </a:p>
          <a:p>
            <a:pPr lvl="1">
              <a:buClr>
                <a:srgbClr val="0C377B"/>
              </a:buClr>
            </a:pPr>
            <a:r>
              <a:rPr lang="en-US" sz="2800" dirty="0" smtClean="0"/>
              <a:t>Strong contributions from Austrian and Swiss Institutes and Universities to the FCC Study</a:t>
            </a:r>
          </a:p>
          <a:p>
            <a:pPr lvl="1">
              <a:buClr>
                <a:srgbClr val="0C377B"/>
              </a:buClr>
            </a:pPr>
            <a:endParaRPr lang="en-US" sz="2400" dirty="0" smtClean="0"/>
          </a:p>
          <a:p>
            <a:pPr lvl="1">
              <a:buClr>
                <a:srgbClr val="0C377B"/>
              </a:buClr>
            </a:pPr>
            <a:endParaRPr lang="en-GB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Summary and outlook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4" r="50885"/>
          <a:stretch/>
        </p:blipFill>
        <p:spPr>
          <a:xfrm>
            <a:off x="7171374" y="980728"/>
            <a:ext cx="5004000" cy="5184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69698" y="901952"/>
            <a:ext cx="4607352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chemeClr val="bg1"/>
                  </a:solidFill>
                </a:ln>
                <a:solidFill>
                  <a:srgbClr val="FF6600"/>
                </a:solidFill>
              </a:rPr>
              <a:t>FCC WEEK 2018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04754" y="1433010"/>
            <a:ext cx="2852063" cy="95410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6600"/>
                </a:solidFill>
              </a:rPr>
              <a:t>AMSTERDAM</a:t>
            </a:r>
          </a:p>
          <a:p>
            <a:pPr algn="r"/>
            <a:r>
              <a:rPr lang="en-US" sz="2400" b="1" dirty="0" smtClean="0">
                <a:ln>
                  <a:solidFill>
                    <a:schemeClr val="bg1"/>
                  </a:solidFill>
                </a:ln>
                <a:solidFill>
                  <a:srgbClr val="FF6600"/>
                </a:solidFill>
              </a:rPr>
              <a:t>9-13 April 2018</a:t>
            </a:r>
            <a:endParaRPr lang="en-US" sz="2400" b="1" dirty="0">
              <a:ln>
                <a:solidFill>
                  <a:schemeClr val="bg1"/>
                </a:solidFill>
              </a:ln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5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4886" y="988194"/>
            <a:ext cx="4644000" cy="5184992"/>
          </a:xfrm>
          <a:prstGeom prst="rect">
            <a:avLst/>
          </a:prstGeom>
        </p:spPr>
      </p:pic>
      <p:sp>
        <p:nvSpPr>
          <p:cNvPr id="100" name="Title 1"/>
          <p:cNvSpPr txBox="1">
            <a:spLocks/>
          </p:cNvSpPr>
          <p:nvPr/>
        </p:nvSpPr>
        <p:spPr>
          <a:xfrm>
            <a:off x="0" y="-1212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Scope of FCC Study</a:t>
            </a:r>
            <a:endParaRPr lang="en-US" sz="16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72032" y="1052736"/>
            <a:ext cx="4427984" cy="5001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~100 </a:t>
            </a:r>
            <a:r>
              <a:rPr lang="en-US" sz="2000" b="1" kern="0" dirty="0">
                <a:cs typeface="Calibri" pitchFamily="34" charset="0"/>
              </a:rPr>
              <a:t>km </a:t>
            </a:r>
            <a:r>
              <a:rPr lang="en-US" sz="2000" b="1" kern="0" dirty="0" smtClean="0">
                <a:cs typeface="Calibri" pitchFamily="34" charset="0"/>
              </a:rPr>
              <a:t>tunnel infrastructure    </a:t>
            </a:r>
            <a:r>
              <a:rPr lang="en-US" sz="2000" kern="0" dirty="0" smtClean="0">
                <a:cs typeface="Calibri" pitchFamily="34" charset="0"/>
              </a:rPr>
              <a:t>in </a:t>
            </a:r>
            <a:r>
              <a:rPr lang="en-US" sz="2000" kern="0" dirty="0">
                <a:cs typeface="Calibri" pitchFamily="34" charset="0"/>
              </a:rPr>
              <a:t>Geneva </a:t>
            </a:r>
            <a:r>
              <a:rPr lang="en-US" sz="2000" kern="0" dirty="0" smtClean="0">
                <a:cs typeface="Calibri" pitchFamily="34" charset="0"/>
              </a:rPr>
              <a:t>area, site specific</a:t>
            </a:r>
            <a:endParaRPr lang="en-US" sz="2000" kern="0" dirty="0"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FCC-ee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cs typeface="Calibri" pitchFamily="34" charset="0"/>
              </a:rPr>
              <a:t>HE-LHC</a:t>
            </a:r>
            <a:r>
              <a:rPr lang="en-US" sz="2000" kern="0" dirty="0">
                <a:cs typeface="Calibri" pitchFamily="34" charset="0"/>
              </a:rPr>
              <a:t> with </a:t>
            </a:r>
            <a:r>
              <a:rPr lang="en-US" sz="2000" i="1" kern="0" dirty="0">
                <a:cs typeface="Calibri" pitchFamily="34" charset="0"/>
              </a:rPr>
              <a:t>FCC-</a:t>
            </a:r>
            <a:r>
              <a:rPr lang="en-US" sz="2000" i="1" kern="0" dirty="0" err="1">
                <a:cs typeface="Calibri" pitchFamily="34" charset="0"/>
              </a:rPr>
              <a:t>hh</a:t>
            </a:r>
            <a:r>
              <a:rPr lang="en-US" sz="2000" i="1" kern="0" dirty="0">
                <a:cs typeface="Calibri" pitchFamily="34" charset="0"/>
              </a:rPr>
              <a:t> </a:t>
            </a:r>
            <a:r>
              <a:rPr lang="en-US" sz="2000" kern="0" dirty="0">
                <a:cs typeface="Calibri" pitchFamily="34" charset="0"/>
              </a:rPr>
              <a:t>technology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cs typeface="Calibri" pitchFamily="34" charset="0"/>
              </a:rPr>
              <a:t>p-e</a:t>
            </a:r>
            <a:r>
              <a:rPr lang="en-US" sz="2000" b="1" kern="0" dirty="0" smtClean="0">
                <a:cs typeface="Calibri" pitchFamily="34" charset="0"/>
              </a:rPr>
              <a:t> </a:t>
            </a:r>
            <a:r>
              <a:rPr lang="en-US" sz="2000" b="1" kern="0" dirty="0">
                <a:cs typeface="Calibri" pitchFamily="34" charset="0"/>
              </a:rPr>
              <a:t>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</a:t>
            </a:r>
            <a:r>
              <a:rPr lang="en-US" sz="2000" b="1" kern="0" dirty="0" smtClean="0">
                <a:cs typeface="Calibri" pitchFamily="34" charset="0"/>
              </a:rPr>
              <a:t>option,    </a:t>
            </a:r>
            <a:r>
              <a:rPr lang="en-US" sz="2000" kern="0" dirty="0" smtClean="0">
                <a:cs typeface="Calibri" pitchFamily="34" charset="0"/>
              </a:rPr>
              <a:t>integration of one IP, e from ERL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CDR for end 2018</a:t>
            </a:r>
            <a:endParaRPr lang="en-US" sz="2000" b="1" kern="0" dirty="0"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0760" y="2780928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9906" y="2917882"/>
            <a:ext cx="1269605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9906" y="1128280"/>
            <a:ext cx="1266069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2344" y="4574055"/>
            <a:ext cx="1294361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03059" y="2903449"/>
            <a:ext cx="1269605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1326" y="1124744"/>
            <a:ext cx="1354481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33275" y="4581128"/>
            <a:ext cx="1262532" cy="1343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173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-1212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 Circular Colliders &amp; FCC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087763" y="1838340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09529" y="1838340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22254" y="191824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LEP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15715" y="2595469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15857" y="2595469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82901" y="2595469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60552" y="2595469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73216" y="267537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LHC – operation run 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266896" y="3352598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82113" y="3352598"/>
            <a:ext cx="149385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15880" y="3352598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41136" y="343249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HL-LHC - ongoing project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886502" y="4713468"/>
            <a:ext cx="3890018" cy="529137"/>
            <a:chOff x="5722542" y="5110794"/>
            <a:chExt cx="3385430" cy="529137"/>
          </a:xfrm>
        </p:grpSpPr>
        <p:sp>
          <p:nvSpPr>
            <p:cNvPr id="26" name="Rectangle 25"/>
            <p:cNvSpPr/>
            <p:nvPr/>
          </p:nvSpPr>
          <p:spPr>
            <a:xfrm>
              <a:off x="8085278" y="5110794"/>
              <a:ext cx="102269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502467" y="5110794"/>
              <a:ext cx="1542301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E4F9FC"/>
                  </a:solidFill>
                </a:rPr>
                <a:t>Proto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47845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1980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08244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1985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68643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1990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29042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1995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74500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2000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34899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2005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95298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2010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40756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2015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01155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61554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2025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007012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2030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667411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2035</a:t>
            </a:r>
          </a:p>
        </p:txBody>
      </p:sp>
      <p:sp>
        <p:nvSpPr>
          <p:cNvPr id="52" name="Left-Right Arrow 51"/>
          <p:cNvSpPr/>
          <p:nvPr/>
        </p:nvSpPr>
        <p:spPr>
          <a:xfrm>
            <a:off x="6936338" y="4026464"/>
            <a:ext cx="26086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~20 years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352102" y="1838340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EFF6FB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1352101" y="401846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3287689" y="4713468"/>
            <a:ext cx="3571405" cy="529137"/>
            <a:chOff x="2123728" y="5110794"/>
            <a:chExt cx="3571405" cy="529137"/>
          </a:xfrm>
        </p:grpSpPr>
        <p:sp>
          <p:nvSpPr>
            <p:cNvPr id="58" name="Rectangle 57"/>
            <p:cNvSpPr/>
            <p:nvPr/>
          </p:nvSpPr>
          <p:spPr>
            <a:xfrm>
              <a:off x="4673303" y="5110794"/>
              <a:ext cx="1021830" cy="529137"/>
            </a:xfrm>
            <a:prstGeom prst="rect">
              <a:avLst/>
            </a:prstGeom>
            <a:solidFill>
              <a:srgbClr val="173D54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EFF6FB"/>
                  </a:solidFill>
                </a:rPr>
                <a:t>Design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123728" y="5190696"/>
              <a:ext cx="3010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spc="100" dirty="0">
                  <a:solidFill>
                    <a:schemeClr val="tx2"/>
                  </a:solidFill>
                </a:rPr>
                <a:t>FCC – design study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9304579" y="112474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2040</a:t>
            </a:r>
            <a:endParaRPr lang="en-US" sz="1600" b="1" dirty="0">
              <a:solidFill>
                <a:schemeClr val="tx2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1768404" y="1412586"/>
            <a:ext cx="7859279" cy="342441"/>
            <a:chOff x="1768404" y="1354172"/>
            <a:chExt cx="7859279" cy="47286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768404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428803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089202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749601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395059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055458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715857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361315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021714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82113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327571" y="136722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978934" y="1354172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9627683" y="1367576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0" y="5373216"/>
            <a:ext cx="12183552" cy="775015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algn="ctr">
              <a:defRPr/>
            </a:pPr>
            <a:r>
              <a:rPr lang="en-US" altLang="zh-CN" sz="2400" b="1" kern="0" dirty="0" smtClean="0">
                <a:solidFill>
                  <a:srgbClr val="0000FF"/>
                </a:solidFill>
                <a:ea typeface="黑体" pitchFamily="2" charset="-122"/>
              </a:rPr>
              <a:t>Must </a:t>
            </a:r>
            <a:r>
              <a:rPr lang="en-US" altLang="zh-CN" sz="2400" b="1" kern="0" dirty="0">
                <a:solidFill>
                  <a:srgbClr val="0000FF"/>
                </a:solidFill>
                <a:ea typeface="黑体" pitchFamily="2" charset="-122"/>
              </a:rPr>
              <a:t>advance fast </a:t>
            </a:r>
            <a:r>
              <a:rPr lang="en-US" altLang="zh-CN" sz="2400" b="1" kern="0" dirty="0" smtClean="0">
                <a:solidFill>
                  <a:srgbClr val="0000FF"/>
                </a:solidFill>
                <a:ea typeface="黑体" pitchFamily="2" charset="-122"/>
              </a:rPr>
              <a:t>to </a:t>
            </a:r>
            <a:r>
              <a:rPr lang="en-US" altLang="zh-CN" sz="2400" b="1" kern="0" dirty="0">
                <a:solidFill>
                  <a:srgbClr val="0000FF"/>
                </a:solidFill>
                <a:ea typeface="黑体" pitchFamily="2" charset="-122"/>
              </a:rPr>
              <a:t>be ready </a:t>
            </a:r>
            <a:r>
              <a:rPr lang="en-US" altLang="zh-CN" sz="2400" b="1" kern="0" dirty="0" smtClean="0">
                <a:solidFill>
                  <a:srgbClr val="0000FF"/>
                </a:solidFill>
                <a:ea typeface="黑体" pitchFamily="2" charset="-122"/>
              </a:rPr>
              <a:t>with new research infrastructure for ~ 2040</a:t>
            </a:r>
          </a:p>
          <a:p>
            <a:pPr algn="ctr">
              <a:defRPr/>
            </a:pPr>
            <a:r>
              <a:rPr lang="en-US" altLang="zh-CN" sz="2400" b="1" kern="0" dirty="0" smtClean="0">
                <a:solidFill>
                  <a:srgbClr val="0000FF"/>
                </a:solidFill>
                <a:ea typeface="黑体" pitchFamily="2" charset="-122"/>
              </a:rPr>
              <a:t>Goal of phase 1: CDR by end 2018 for next update of European Strategy </a:t>
            </a:r>
            <a:endParaRPr lang="en-GB" sz="2400" b="1" dirty="0">
              <a:solidFill>
                <a:srgbClr val="0C377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254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733952"/>
              </p:ext>
            </p:extLst>
          </p:nvPr>
        </p:nvGraphicFramePr>
        <p:xfrm>
          <a:off x="1" y="980728"/>
          <a:ext cx="12191998" cy="5801952"/>
        </p:xfrm>
        <a:graphic>
          <a:graphicData uri="http://schemas.openxmlformats.org/drawingml/2006/table">
            <a:tbl>
              <a:tblPr firstRow="1" bandRow="1"/>
              <a:tblGrid>
                <a:gridCol w="3720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27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404">
                  <a:extLst>
                    <a:ext uri="{9D8B030D-6E8A-4147-A177-3AD203B41FA5}">
                      <a16:colId xmlns:a16="http://schemas.microsoft.com/office/drawing/2014/main" xmlns="" val="1072247410"/>
                    </a:ext>
                  </a:extLst>
                </a:gridCol>
                <a:gridCol w="12183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723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465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846553">
                  <a:extLst>
                    <a:ext uri="{9D8B030D-6E8A-4147-A177-3AD203B41FA5}">
                      <a16:colId xmlns:a16="http://schemas.microsoft.com/office/drawing/2014/main" xmlns="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2.2 (0.44)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9242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4200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9530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(0.4)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r>
                        <a:rPr kumimoji="0" lang="de-AT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(0.5)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4920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9560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1k (200)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~800</a:t>
                      </a:r>
                      <a:r>
                        <a:rPr kumimoji="0" lang="de-AT" sz="1800" b="1" kern="1200" baseline="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(160)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0" y="-27384"/>
            <a:ext cx="12267446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latin typeface="Arial"/>
              </a:rPr>
              <a:t>FCC-pp collider parameters </a:t>
            </a:r>
            <a:endParaRPr lang="en-US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88640"/>
            <a:ext cx="1325842" cy="637075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77571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62343"/>
              </p:ext>
            </p:extLst>
          </p:nvPr>
        </p:nvGraphicFramePr>
        <p:xfrm>
          <a:off x="1" y="980728"/>
          <a:ext cx="12191998" cy="5824661"/>
        </p:xfrm>
        <a:graphic>
          <a:graphicData uri="http://schemas.openxmlformats.org/drawingml/2006/table">
            <a:tbl>
              <a:tblPr firstRow="1" bandRow="1"/>
              <a:tblGrid>
                <a:gridCol w="38115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50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23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465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846553">
                  <a:extLst>
                    <a:ext uri="{9D8B030D-6E8A-4147-A177-3AD203B41FA5}">
                      <a16:colId xmlns:a16="http://schemas.microsoft.com/office/drawing/2014/main" xmlns="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W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 smtClean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cm collision energy [GeV]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350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71000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7500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25296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 / 5.0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5000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7.72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4200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9.5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387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70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9530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3858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0.26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4920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2.66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6397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&amp; BS [mm]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4538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[10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9560122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267446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latin typeface="Arial"/>
              </a:rPr>
              <a:t>FCC-</a:t>
            </a:r>
            <a:r>
              <a:rPr lang="en-US" dirty="0" err="1" smtClean="0">
                <a:latin typeface="Arial"/>
              </a:rPr>
              <a:t>ee</a:t>
            </a:r>
            <a:r>
              <a:rPr lang="en-US" dirty="0" smtClean="0">
                <a:latin typeface="Arial"/>
              </a:rPr>
              <a:t> collider parameters </a:t>
            </a:r>
            <a:endParaRPr lang="en-US" kern="0" dirty="0">
              <a:latin typeface="Arial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15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" t="7984" r="3275" b="99"/>
          <a:stretch/>
        </p:blipFill>
        <p:spPr>
          <a:xfrm>
            <a:off x="21424" y="1020327"/>
            <a:ext cx="9410798" cy="585001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Implementation - new footprint baseline</a:t>
            </a:r>
            <a:endParaRPr lang="en-US" kern="0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40172" y="980728"/>
            <a:ext cx="2774576" cy="60939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Optimisation criteria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tunneling rock type,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shaft </a:t>
            </a:r>
            <a:r>
              <a:rPr lang="de-DE" sz="2000" dirty="0" smtClean="0"/>
              <a:t>depth accessibility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surface points, etc.</a:t>
            </a:r>
          </a:p>
          <a:p>
            <a:endParaRPr lang="de-DE" sz="2000" dirty="0"/>
          </a:p>
          <a:p>
            <a:r>
              <a:rPr lang="de-DE" sz="2000" b="1" dirty="0" smtClean="0"/>
              <a:t>Tunneling</a:t>
            </a:r>
            <a:r>
              <a:rPr lang="de-DE" sz="20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Molasse 90</a:t>
            </a:r>
            <a:r>
              <a:rPr lang="de-DE" sz="2000" dirty="0" smtClean="0"/>
              <a:t>%, Limestone 5%, Moraines 5%</a:t>
            </a:r>
          </a:p>
          <a:p>
            <a:endParaRPr lang="de-DE" sz="2000" dirty="0" smtClean="0"/>
          </a:p>
          <a:p>
            <a:r>
              <a:rPr lang="de-DE" sz="2000" b="1" dirty="0" smtClean="0"/>
              <a:t>Present status on implementation 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90-100 </a:t>
            </a:r>
            <a:r>
              <a:rPr lang="en-US" sz="2000" dirty="0"/>
              <a:t>km </a:t>
            </a:r>
            <a:r>
              <a:rPr lang="en-US" sz="2000" dirty="0" smtClean="0"/>
              <a:t>fits well </a:t>
            </a:r>
            <a:r>
              <a:rPr lang="en-US" sz="2000" dirty="0"/>
              <a:t>geological </a:t>
            </a:r>
            <a:r>
              <a:rPr lang="en-US" sz="2000" dirty="0" smtClean="0"/>
              <a:t>situation in Geneva basin</a:t>
            </a:r>
            <a:endParaRPr lang="en-US" sz="2000" dirty="0"/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LHC suitable as potential </a:t>
            </a:r>
            <a:r>
              <a:rPr lang="en-US" sz="2000" dirty="0" smtClean="0"/>
              <a:t>injector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73341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760296" y="1196752"/>
            <a:ext cx="3456384" cy="366254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Full integrated </a:t>
            </a:r>
            <a:r>
              <a:rPr lang="en-US" sz="2400" b="1" dirty="0" smtClean="0"/>
              <a:t>lattice existing</a:t>
            </a:r>
          </a:p>
          <a:p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b="1" dirty="0" smtClean="0"/>
              <a:t>Beam dynimcs studies confirm design goals</a:t>
            </a:r>
            <a:endParaRPr lang="de-D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Focus </a:t>
            </a:r>
            <a:r>
              <a:rPr lang="en-US" sz="2000" b="1" dirty="0"/>
              <a:t>on optimization of collimation system and extraction system </a:t>
            </a:r>
            <a:r>
              <a:rPr lang="en-US" sz="2000" b="1" dirty="0" smtClean="0"/>
              <a:t>performances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/>
          </a:p>
        </p:txBody>
      </p:sp>
      <p:pic>
        <p:nvPicPr>
          <p:cNvPr id="66" name="Picture 65" descr="layout_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986729"/>
            <a:ext cx="5040560" cy="5250583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47328" y="1240299"/>
            <a:ext cx="41044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high-luminosity experiments (A &amp; G)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other experiments combined with injection (L &amp; B)</a:t>
            </a:r>
          </a:p>
          <a:p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collimation insertions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 err="1"/>
              <a:t>B</a:t>
            </a:r>
            <a:r>
              <a:rPr lang="en-GB" sz="2000" dirty="0" err="1" smtClean="0"/>
              <a:t>etatron</a:t>
            </a:r>
            <a:r>
              <a:rPr lang="en-GB" sz="2000" dirty="0" smtClean="0"/>
              <a:t> cleaning (J)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/>
              <a:t>M</a:t>
            </a:r>
            <a:r>
              <a:rPr lang="en-GB" sz="2000" dirty="0" smtClean="0"/>
              <a:t>omentum cleaning (F)</a:t>
            </a:r>
          </a:p>
          <a:p>
            <a:pPr marL="800100" lvl="1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Extraction insertion (D)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Clean insertion for RF only (H)</a:t>
            </a:r>
          </a:p>
          <a:p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Compatible with LHC or SPS as injector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FCC-</a:t>
            </a:r>
            <a:r>
              <a:rPr lang="en-US" kern="0" dirty="0" err="1" smtClean="0"/>
              <a:t>hh</a:t>
            </a:r>
            <a:r>
              <a:rPr lang="en-US" kern="0" dirty="0" smtClean="0"/>
              <a:t> layout and optics</a:t>
            </a:r>
            <a:endParaRPr lang="en-US" kern="0" dirty="0"/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88640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2" name="Rectangle 1"/>
          <p:cNvSpPr/>
          <p:nvPr/>
        </p:nvSpPr>
        <p:spPr>
          <a:xfrm>
            <a:off x="8616280" y="5446965"/>
            <a:ext cx="3275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b="1" dirty="0" smtClean="0"/>
              <a:t>Based on </a:t>
            </a:r>
            <a:r>
              <a:rPr lang="en-GB" b="1" dirty="0" err="1" smtClean="0"/>
              <a:t>EuroCirCol</a:t>
            </a:r>
            <a:r>
              <a:rPr lang="en-GB" b="1" dirty="0" smtClean="0"/>
              <a:t> DS </a:t>
            </a:r>
          </a:p>
          <a:p>
            <a:pPr marL="342900" indent="-342900">
              <a:buFont typeface="Arial"/>
              <a:buChar char="•"/>
            </a:pPr>
            <a:r>
              <a:rPr lang="en-GB" b="1" dirty="0" smtClean="0"/>
              <a:t>Contributions from EPFL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9062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</a:t>
            </a: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conductor program</a:t>
            </a:r>
            <a:endParaRPr lang="en-US" kern="0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164703" y="1340768"/>
            <a:ext cx="6441235" cy="453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503712" y="1525199"/>
            <a:ext cx="0" cy="358473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"/>
          <p:cNvSpPr txBox="1"/>
          <p:nvPr/>
        </p:nvSpPr>
        <p:spPr>
          <a:xfrm>
            <a:off x="263352" y="908720"/>
            <a:ext cx="11127787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CH" sz="2400" b="1" dirty="0">
                <a:solidFill>
                  <a:srgbClr val="FF0000"/>
                </a:solidFill>
              </a:rPr>
              <a:t>Nb</a:t>
            </a:r>
            <a:r>
              <a:rPr lang="fr-CH" sz="2400" b="1" baseline="-25000" dirty="0">
                <a:solidFill>
                  <a:srgbClr val="FF0000"/>
                </a:solidFill>
              </a:rPr>
              <a:t>3</a:t>
            </a:r>
            <a:r>
              <a:rPr lang="fr-CH" sz="2400" b="1" dirty="0">
                <a:solidFill>
                  <a:srgbClr val="FF0000"/>
                </a:solidFill>
              </a:rPr>
              <a:t>Sn </a:t>
            </a:r>
            <a:r>
              <a:rPr lang="fr-CH" sz="2400" b="1" dirty="0" err="1">
                <a:solidFill>
                  <a:srgbClr val="FF0000"/>
                </a:solidFill>
              </a:rPr>
              <a:t>is</a:t>
            </a:r>
            <a:r>
              <a:rPr lang="fr-CH" sz="2400" b="1" dirty="0">
                <a:solidFill>
                  <a:srgbClr val="FF0000"/>
                </a:solidFill>
              </a:rPr>
              <a:t> one of the major </a:t>
            </a:r>
            <a:r>
              <a:rPr lang="fr-CH" sz="2400" b="1" dirty="0" err="1">
                <a:solidFill>
                  <a:srgbClr val="FF0000"/>
                </a:solidFill>
              </a:rPr>
              <a:t>cost</a:t>
            </a:r>
            <a:r>
              <a:rPr lang="fr-CH" sz="2400" b="1" dirty="0">
                <a:solidFill>
                  <a:srgbClr val="FF0000"/>
                </a:solidFill>
              </a:rPr>
              <a:t> &amp; performance </a:t>
            </a:r>
            <a:r>
              <a:rPr lang="fr-CH" sz="2400" b="1" dirty="0" err="1">
                <a:solidFill>
                  <a:srgbClr val="FF0000"/>
                </a:solidFill>
              </a:rPr>
              <a:t>factors</a:t>
            </a:r>
            <a:r>
              <a:rPr lang="fr-CH" sz="2400" b="1" dirty="0">
                <a:solidFill>
                  <a:srgbClr val="FF0000"/>
                </a:solidFill>
              </a:rPr>
              <a:t> </a:t>
            </a:r>
            <a:r>
              <a:rPr lang="fr-CH" sz="2400" b="1" dirty="0" smtClean="0">
                <a:solidFill>
                  <a:srgbClr val="FF0000"/>
                </a:solidFill>
              </a:rPr>
              <a:t>for FCC-</a:t>
            </a:r>
            <a:r>
              <a:rPr lang="fr-CH" sz="2400" b="1" dirty="0" err="1" smtClean="0">
                <a:solidFill>
                  <a:srgbClr val="FF0000"/>
                </a:solidFill>
              </a:rPr>
              <a:t>hh</a:t>
            </a:r>
            <a:r>
              <a:rPr lang="fr-CH" sz="2400" b="1" dirty="0" smtClean="0">
                <a:solidFill>
                  <a:srgbClr val="FF0000"/>
                </a:solidFill>
              </a:rPr>
              <a:t> / HE LHC </a:t>
            </a:r>
            <a:endParaRPr lang="fr-CH" sz="24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72064" y="1762012"/>
            <a:ext cx="5400600" cy="209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fr-CH" sz="2400" b="1" dirty="0">
                <a:solidFill>
                  <a:srgbClr val="0C377B"/>
                </a:solidFill>
              </a:rPr>
              <a:t>Main </a:t>
            </a:r>
            <a:r>
              <a:rPr lang="fr-CH" sz="2400" b="1" dirty="0" err="1">
                <a:solidFill>
                  <a:srgbClr val="0C377B"/>
                </a:solidFill>
              </a:rPr>
              <a:t>development</a:t>
            </a:r>
            <a:r>
              <a:rPr lang="fr-CH" sz="2400" b="1" dirty="0">
                <a:solidFill>
                  <a:srgbClr val="0C377B"/>
                </a:solidFill>
              </a:rPr>
              <a:t> goals </a:t>
            </a:r>
            <a:r>
              <a:rPr lang="fr-CH" sz="2400" b="1" dirty="0" err="1">
                <a:solidFill>
                  <a:srgbClr val="0C377B"/>
                </a:solidFill>
              </a:rPr>
              <a:t>until</a:t>
            </a:r>
            <a:r>
              <a:rPr lang="fr-CH" sz="2400" b="1" dirty="0">
                <a:solidFill>
                  <a:srgbClr val="0C377B"/>
                </a:solidFill>
              </a:rPr>
              <a:t> 2020:</a:t>
            </a:r>
          </a:p>
          <a:p>
            <a:pPr>
              <a:lnSpc>
                <a:spcPct val="114000"/>
              </a:lnSpc>
            </a:pPr>
            <a:r>
              <a:rPr lang="fr-CH" sz="600" b="1" dirty="0">
                <a:solidFill>
                  <a:srgbClr val="0C377B"/>
                </a:solidFill>
              </a:rPr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b="1" dirty="0" err="1">
                <a:solidFill>
                  <a:srgbClr val="0C377B"/>
                </a:solidFill>
              </a:rPr>
              <a:t>J</a:t>
            </a:r>
            <a:r>
              <a:rPr lang="fr-CH" sz="2000" b="1" baseline="-25000" dirty="0" err="1">
                <a:solidFill>
                  <a:srgbClr val="0C377B"/>
                </a:solidFill>
              </a:rPr>
              <a:t>c</a:t>
            </a:r>
            <a:r>
              <a:rPr lang="fr-CH" sz="2000" b="1" dirty="0">
                <a:solidFill>
                  <a:srgbClr val="0C377B"/>
                </a:solidFill>
              </a:rPr>
              <a:t> </a:t>
            </a:r>
            <a:r>
              <a:rPr lang="fr-CH" sz="2000" b="1" dirty="0" err="1">
                <a:solidFill>
                  <a:srgbClr val="0C377B"/>
                </a:solidFill>
              </a:rPr>
              <a:t>increase</a:t>
            </a:r>
            <a:r>
              <a:rPr lang="fr-CH" sz="2000" b="1" dirty="0">
                <a:solidFill>
                  <a:srgbClr val="0C377B"/>
                </a:solidFill>
              </a:rPr>
              <a:t> (16T, 4.2K) &gt; 1500 A/mm</a:t>
            </a:r>
            <a:r>
              <a:rPr lang="fr-CH" sz="2000" b="1" baseline="30000" dirty="0">
                <a:solidFill>
                  <a:srgbClr val="0C377B"/>
                </a:solidFill>
              </a:rPr>
              <a:t>2 </a:t>
            </a:r>
            <a:r>
              <a:rPr lang="fr-CH" sz="2000" b="1" dirty="0">
                <a:solidFill>
                  <a:srgbClr val="0C377B"/>
                </a:solidFill>
              </a:rPr>
              <a:t>i.e. 50% </a:t>
            </a:r>
            <a:r>
              <a:rPr lang="fr-CH" sz="2000" b="1" dirty="0" err="1">
                <a:solidFill>
                  <a:srgbClr val="0C377B"/>
                </a:solidFill>
              </a:rPr>
              <a:t>increase</a:t>
            </a:r>
            <a:r>
              <a:rPr lang="fr-CH" sz="2000" b="1" dirty="0">
                <a:solidFill>
                  <a:srgbClr val="0C377B"/>
                </a:solidFill>
              </a:rPr>
              <a:t> </a:t>
            </a:r>
            <a:r>
              <a:rPr lang="fr-CH" sz="2000" b="1" dirty="0" err="1">
                <a:solidFill>
                  <a:srgbClr val="0C377B"/>
                </a:solidFill>
              </a:rPr>
              <a:t>wrt</a:t>
            </a:r>
            <a:r>
              <a:rPr lang="fr-CH" sz="2000" b="1" dirty="0">
                <a:solidFill>
                  <a:srgbClr val="0C377B"/>
                </a:solidFill>
              </a:rPr>
              <a:t> HL-LHC </a:t>
            </a:r>
            <a:r>
              <a:rPr lang="fr-CH" sz="2000" b="1" dirty="0" err="1">
                <a:solidFill>
                  <a:srgbClr val="0C377B"/>
                </a:solidFill>
              </a:rPr>
              <a:t>wire</a:t>
            </a:r>
            <a:r>
              <a:rPr lang="fr-CH" sz="2000" b="1" dirty="0">
                <a:solidFill>
                  <a:srgbClr val="0C377B"/>
                </a:solidFill>
              </a:rPr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b="1" dirty="0" smtClean="0">
                <a:solidFill>
                  <a:srgbClr val="0C377B"/>
                </a:solidFill>
              </a:rPr>
              <a:t>R&amp;D collaborations </a:t>
            </a:r>
            <a:r>
              <a:rPr lang="fr-CH" sz="2000" b="1" dirty="0" err="1" smtClean="0">
                <a:solidFill>
                  <a:srgbClr val="0C377B"/>
                </a:solidFill>
              </a:rPr>
              <a:t>with</a:t>
            </a:r>
            <a:r>
              <a:rPr lang="fr-CH" sz="2000" b="1" dirty="0" smtClean="0">
                <a:solidFill>
                  <a:srgbClr val="0C377B"/>
                </a:solidFill>
              </a:rPr>
              <a:t> TU Wien and Uni Geneva (</a:t>
            </a:r>
            <a:r>
              <a:rPr lang="fr-CH" sz="2000" b="1" dirty="0" err="1" smtClean="0">
                <a:solidFill>
                  <a:srgbClr val="0C377B"/>
                </a:solidFill>
              </a:rPr>
              <a:t>amongst</a:t>
            </a:r>
            <a:r>
              <a:rPr lang="fr-CH" sz="2000" b="1" dirty="0" smtClean="0">
                <a:solidFill>
                  <a:srgbClr val="0C377B"/>
                </a:solidFill>
              </a:rPr>
              <a:t> </a:t>
            </a:r>
            <a:r>
              <a:rPr lang="fr-CH" sz="2000" b="1" dirty="0" err="1" smtClean="0">
                <a:solidFill>
                  <a:srgbClr val="0C377B"/>
                </a:solidFill>
              </a:rPr>
              <a:t>others</a:t>
            </a:r>
            <a:r>
              <a:rPr lang="fr-CH" sz="2000" b="1" dirty="0" smtClean="0">
                <a:solidFill>
                  <a:srgbClr val="0C377B"/>
                </a:solidFill>
              </a:rPr>
              <a:t>)</a:t>
            </a:r>
            <a:endParaRPr lang="fr-CH" sz="2000" b="1" dirty="0">
              <a:solidFill>
                <a:srgbClr val="0C377B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4850" y="4678370"/>
            <a:ext cx="1524235" cy="12532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186957" y="4561770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3150 mm</a:t>
            </a:r>
            <a:r>
              <a:rPr lang="en-GB" sz="1400" baseline="30000" dirty="0" smtClean="0"/>
              <a:t>2</a:t>
            </a:r>
          </a:p>
          <a:p>
            <a:pPr algn="ctr"/>
            <a:endParaRPr lang="en-GB" sz="14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8807792" y="4999516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~1.7 times less SC</a:t>
            </a:r>
            <a:endParaRPr lang="en-GB" sz="14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969548" y="5507803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06799" y="5686245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~10% margin</a:t>
            </a:r>
          </a:p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2144" y="4688802"/>
            <a:ext cx="1524235" cy="125320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043538" y="5642283"/>
            <a:ext cx="12955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/>
              <a:t>~10% margin</a:t>
            </a:r>
          </a:p>
          <a:p>
            <a:pPr algn="ctr"/>
            <a:r>
              <a:rPr lang="en-GB" sz="1400" b="1" dirty="0"/>
              <a:t>FCC ultimate</a:t>
            </a:r>
          </a:p>
          <a:p>
            <a:pPr algn="ctr"/>
            <a:endParaRPr lang="en-GB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752184" y="4544294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5400 mm</a:t>
            </a:r>
            <a:r>
              <a:rPr lang="en-GB" sz="1400" baseline="30000" dirty="0" smtClean="0"/>
              <a:t>2</a:t>
            </a:r>
          </a:p>
        </p:txBody>
      </p:sp>
      <p:sp>
        <p:nvSpPr>
          <p:cNvPr id="21" name="TextBox 2"/>
          <p:cNvSpPr txBox="1"/>
          <p:nvPr/>
        </p:nvSpPr>
        <p:spPr>
          <a:xfrm>
            <a:off x="6528048" y="4064064"/>
            <a:ext cx="561662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CH" sz="24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</a:t>
            </a:r>
            <a:r>
              <a:rPr lang="fr-CH" sz="2400" b="1" dirty="0" err="1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CH" sz="24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section and </a:t>
            </a:r>
            <a:r>
              <a:rPr lang="fr-CH" sz="2400" b="1" dirty="0" err="1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fr-CH" sz="24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mass</a:t>
            </a:r>
            <a:endParaRPr lang="fr-CH" sz="2400" b="1" dirty="0">
              <a:solidFill>
                <a:srgbClr val="0C377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32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7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HE-LHC integration aspects</a:t>
            </a:r>
            <a:endParaRPr lang="en-US" kern="0" dirty="0"/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-240704" y="1124744"/>
            <a:ext cx="7056784" cy="221124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None/>
            </a:pPr>
            <a:r>
              <a:rPr lang="en-US" b="1" dirty="0" smtClean="0"/>
              <a:t>Requirement: No major CE tunnel modifications </a:t>
            </a:r>
          </a:p>
          <a:p>
            <a:pPr lvl="1">
              <a:buClrTx/>
            </a:pPr>
            <a:r>
              <a:rPr lang="en-US" b="1" dirty="0" smtClean="0">
                <a:solidFill>
                  <a:srgbClr val="FF0000"/>
                </a:solidFill>
              </a:rPr>
              <a:t>Maximum magnet cryostat external diameter compatible with LHC tunnel ~1200 mm</a:t>
            </a:r>
          </a:p>
          <a:p>
            <a:pPr lvl="1">
              <a:buClrTx/>
            </a:pPr>
            <a:r>
              <a:rPr lang="en-US" b="1" dirty="0" smtClean="0">
                <a:solidFill>
                  <a:srgbClr val="0C377B"/>
                </a:solidFill>
              </a:rPr>
              <a:t>Classical 16 T cryostat design based on LHC approach gives ~1500 mm diameter!</a:t>
            </a:r>
            <a:endParaRPr lang="en-US" b="1" dirty="0">
              <a:solidFill>
                <a:srgbClr val="0C377B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1032385"/>
            <a:ext cx="4896544" cy="5107015"/>
          </a:xfrm>
          <a:prstGeom prst="rect">
            <a:avLst/>
          </a:prstGeom>
        </p:spPr>
      </p:pic>
      <p:sp>
        <p:nvSpPr>
          <p:cNvPr id="7" name="Content Placeholder 5"/>
          <p:cNvSpPr txBox="1">
            <a:spLocks/>
          </p:cNvSpPr>
          <p:nvPr/>
        </p:nvSpPr>
        <p:spPr>
          <a:xfrm>
            <a:off x="215569" y="3501008"/>
            <a:ext cx="7824647" cy="309634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S</a:t>
            </a:r>
            <a:r>
              <a:rPr lang="en-US" sz="2000" b="1" dirty="0" smtClean="0">
                <a:solidFill>
                  <a:srgbClr val="C00000"/>
                </a:solidFill>
              </a:rPr>
              <a:t>trategy: develop a single 16 T magnet, compatible               with both HE LHC and FCC-</a:t>
            </a:r>
            <a:r>
              <a:rPr lang="en-US" sz="2000" b="1" dirty="0" err="1" smtClean="0">
                <a:solidFill>
                  <a:srgbClr val="C00000"/>
                </a:solidFill>
              </a:rPr>
              <a:t>hh</a:t>
            </a:r>
            <a:r>
              <a:rPr lang="en-US" sz="2000" b="1" dirty="0" smtClean="0">
                <a:solidFill>
                  <a:srgbClr val="C00000"/>
                </a:solidFill>
              </a:rPr>
              <a:t> requirements:</a:t>
            </a:r>
          </a:p>
          <a:p>
            <a:pPr marL="577850" lvl="1">
              <a:buFont typeface="Arial" panose="020B0604020202020204" pitchFamily="34" charset="0"/>
              <a:buChar char="•"/>
            </a:pPr>
            <a:r>
              <a:rPr lang="en-US" b="1" dirty="0" smtClean="0"/>
              <a:t>Allow stray-field and/or cryostat as return-yoke</a:t>
            </a:r>
          </a:p>
          <a:p>
            <a:pPr marL="577850" lvl="1">
              <a:buFont typeface="Arial" panose="020B0604020202020204" pitchFamily="34" charset="0"/>
              <a:buChar char="•"/>
            </a:pPr>
            <a:r>
              <a:rPr lang="en-US" dirty="0" smtClean="0"/>
              <a:t>Active compensation with (simple) shielding coils</a:t>
            </a:r>
          </a:p>
          <a:p>
            <a:pPr marL="577850" lvl="1">
              <a:buFont typeface="Arial" panose="020B0604020202020204" pitchFamily="34" charset="0"/>
              <a:buChar char="•"/>
            </a:pPr>
            <a:r>
              <a:rPr lang="en-US" b="1" dirty="0" smtClean="0"/>
              <a:t>Optimization of inter-beam distance (compactness)</a:t>
            </a:r>
            <a:r>
              <a:rPr lang="en-US" b="1" i="1" dirty="0" smtClean="0"/>
              <a:t> </a:t>
            </a:r>
          </a:p>
          <a:p>
            <a:pPr marL="234950" lvl="1" indent="0">
              <a:buFont typeface="Arial"/>
              <a:buNone/>
            </a:pP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C00000"/>
                </a:solidFill>
              </a:rPr>
              <a:t>Smaller diam. also relevant for FCC-</a:t>
            </a:r>
            <a:r>
              <a:rPr lang="en-US" b="1" dirty="0" err="1" smtClean="0">
                <a:solidFill>
                  <a:srgbClr val="C00000"/>
                </a:solidFill>
              </a:rPr>
              <a:t>hh</a:t>
            </a:r>
            <a:r>
              <a:rPr lang="en-US" b="1" dirty="0" smtClean="0">
                <a:solidFill>
                  <a:srgbClr val="C00000"/>
                </a:solidFill>
              </a:rPr>
              <a:t> cost optimization</a:t>
            </a:r>
          </a:p>
          <a:p>
            <a:pPr marL="5778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5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30627</TotalTime>
  <Words>1312</Words>
  <Application>Microsoft Office PowerPoint</Application>
  <PresentationFormat>Widescreen</PresentationFormat>
  <Paragraphs>352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黑体</vt:lpstr>
      <vt:lpstr>Arial</vt:lpstr>
      <vt:lpstr>Calibri</vt:lpstr>
      <vt:lpstr>Symbol</vt:lpstr>
      <vt:lpstr>Times New Roman</vt:lpstr>
      <vt:lpstr>Wingdings</vt:lpstr>
      <vt:lpstr>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VC room</cp:lastModifiedBy>
  <cp:revision>1304</cp:revision>
  <cp:lastPrinted>2017-08-21T14:11:04Z</cp:lastPrinted>
  <dcterms:created xsi:type="dcterms:W3CDTF">2012-06-07T06:34:51Z</dcterms:created>
  <dcterms:modified xsi:type="dcterms:W3CDTF">2018-03-13T09:56:53Z</dcterms:modified>
</cp:coreProperties>
</file>