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mp4" ContentType="video/mp4"/>
  <Default Extension="vml" ContentType="application/vnd.openxmlformats-officedocument.vmlDrawing"/>
  <Default Extension="png" ContentType="image/png"/>
  <Default Extension="bin" ContentType="application/vnd.openxmlformats-officedocument.oleObject"/>
  <Default Extension="docx" ContentType="application/vnd.openxmlformats-officedocument.wordprocessingml.document"/>
  <Default Extension="rels" ContentType="application/vnd.openxmlformats-package.relationships+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37"/>
  </p:notesMasterIdLst>
  <p:handoutMasterIdLst>
    <p:handoutMasterId r:id="rId38"/>
  </p:handoutMasterIdLst>
  <p:sldIdLst>
    <p:sldId id="293" r:id="rId2"/>
    <p:sldId id="591" r:id="rId3"/>
    <p:sldId id="815" r:id="rId4"/>
    <p:sldId id="814" r:id="rId5"/>
    <p:sldId id="817" r:id="rId6"/>
    <p:sldId id="818" r:id="rId7"/>
    <p:sldId id="819" r:id="rId8"/>
    <p:sldId id="820" r:id="rId9"/>
    <p:sldId id="812" r:id="rId10"/>
    <p:sldId id="606" r:id="rId11"/>
    <p:sldId id="713" r:id="rId12"/>
    <p:sldId id="734" r:id="rId13"/>
    <p:sldId id="735" r:id="rId14"/>
    <p:sldId id="745" r:id="rId15"/>
    <p:sldId id="740" r:id="rId16"/>
    <p:sldId id="755" r:id="rId17"/>
    <p:sldId id="822" r:id="rId18"/>
    <p:sldId id="690" r:id="rId19"/>
    <p:sldId id="742" r:id="rId20"/>
    <p:sldId id="743" r:id="rId21"/>
    <p:sldId id="816" r:id="rId22"/>
    <p:sldId id="781" r:id="rId23"/>
    <p:sldId id="763" r:id="rId24"/>
    <p:sldId id="764" r:id="rId25"/>
    <p:sldId id="751" r:id="rId26"/>
    <p:sldId id="794" r:id="rId27"/>
    <p:sldId id="795" r:id="rId28"/>
    <p:sldId id="798" r:id="rId29"/>
    <p:sldId id="823" r:id="rId30"/>
    <p:sldId id="821" r:id="rId31"/>
    <p:sldId id="801" r:id="rId32"/>
    <p:sldId id="802" r:id="rId33"/>
    <p:sldId id="824" r:id="rId34"/>
    <p:sldId id="803" r:id="rId35"/>
    <p:sldId id="670" r:id="rId36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CED"/>
    <a:srgbClr val="FF33CC"/>
    <a:srgbClr val="2B9592"/>
    <a:srgbClr val="FF00FF"/>
    <a:srgbClr val="6600FF"/>
    <a:srgbClr val="0000CC"/>
    <a:srgbClr val="9933FF"/>
    <a:srgbClr val="0099FF"/>
    <a:srgbClr val="FF0000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01" autoAdjust="0"/>
    <p:restoredTop sz="50000" autoAdjust="0"/>
  </p:normalViewPr>
  <p:slideViewPr>
    <p:cSldViewPr>
      <p:cViewPr>
        <p:scale>
          <a:sx n="111" d="100"/>
          <a:sy n="111" d="100"/>
        </p:scale>
        <p:origin x="720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866" y="-7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5D9D1718-76BD-462F-BDB9-278CA9AF58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8548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4303DFC-812C-4B89-8EE9-0BCA41A8B65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9307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0CA6D7-CEF2-45C1-8EB1-8809F8E8C8FD}" type="slidenum">
              <a:rPr lang="en-US" altLang="zh-CN"/>
              <a:pPr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DE591-1CFF-4F6B-B5B8-EE5B301C94D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19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DE591-1CFF-4F6B-B5B8-EE5B301C94D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08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DE591-1CFF-4F6B-B5B8-EE5B301C94D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39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DE591-1CFF-4F6B-B5B8-EE5B301C94D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83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1B00CF-C4AF-524F-B506-749901BF2EF3}" type="slidenum">
              <a: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pPr/>
              <a:t>2</a:t>
            </a:fld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930" y="4861441"/>
            <a:ext cx="5679440" cy="460557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9024" tIns="49511" rIns="99024" bIns="49511"/>
          <a:lstStyle/>
          <a:p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written here but you need to say verbally</a:t>
            </a:r>
            <a:r>
              <a:rPr lang="en-US" baseline="0" dirty="0" smtClean="0"/>
              <a:t> that one of the more interesting and important tests for these relations between single transverse spin in </a:t>
            </a:r>
            <a:r>
              <a:rPr lang="en-US" baseline="0" dirty="0" err="1" smtClean="0"/>
              <a:t>pp</a:t>
            </a:r>
            <a:r>
              <a:rPr lang="en-US" baseline="0" dirty="0" smtClean="0"/>
              <a:t> and SIDIS is sign of the </a:t>
            </a:r>
            <a:r>
              <a:rPr lang="en-US" baseline="0" dirty="0" err="1" smtClean="0"/>
              <a:t>Sivers</a:t>
            </a:r>
            <a:r>
              <a:rPr lang="en-US" baseline="0" dirty="0" smtClean="0"/>
              <a:t> function and we have access to that in A_N of W, gamma and 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97BD6-BD7F-0942-A7DA-3AD6206EE9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932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DE591-1CFF-4F6B-B5B8-EE5B301C94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36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0CA6D7-CEF2-45C1-8EB1-8809F8E8C8FD}" type="slidenum">
              <a:rPr lang="en-US" altLang="zh-CN"/>
              <a:pPr/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03DFC-812C-4B89-8EE9-0BCA41A8B652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540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DE591-1CFF-4F6B-B5B8-EE5B301C94D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647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DE591-1CFF-4F6B-B5B8-EE5B301C94D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49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DE591-1CFF-4F6B-B5B8-EE5B301C94D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4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5" name="Line 25"/>
          <p:cNvSpPr>
            <a:spLocks noChangeShapeType="1"/>
          </p:cNvSpPr>
          <p:nvPr userDrawn="1"/>
        </p:nvSpPr>
        <p:spPr bwMode="auto">
          <a:xfrm>
            <a:off x="1055688" y="836613"/>
            <a:ext cx="7620000" cy="0"/>
          </a:xfrm>
          <a:prstGeom prst="line">
            <a:avLst/>
          </a:prstGeom>
          <a:noFill/>
          <a:ln w="25400">
            <a:solidFill>
              <a:srgbClr val="0000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2" name="Rectangle 32"/>
          <p:cNvSpPr>
            <a:spLocks noChangeArrowheads="1"/>
          </p:cNvSpPr>
          <p:nvPr userDrawn="1"/>
        </p:nvSpPr>
        <p:spPr bwMode="auto">
          <a:xfrm>
            <a:off x="8458200" y="6496050"/>
            <a:ext cx="57467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fld id="{62FDC060-41D7-48B4-882B-B013999B69F9}" type="slidenum">
              <a:rPr lang="en-US" altLang="zh-CN" sz="1500" b="1"/>
              <a:pPr algn="l">
                <a:defRPr/>
              </a:pPr>
              <a:t>‹#›</a:t>
            </a:fld>
            <a:endParaRPr lang="en-US" altLang="zh-CN" sz="1500" b="1"/>
          </a:p>
        </p:txBody>
      </p:sp>
      <p:sp>
        <p:nvSpPr>
          <p:cNvPr id="10274" name="Line 34"/>
          <p:cNvSpPr>
            <a:spLocks noChangeShapeType="1"/>
          </p:cNvSpPr>
          <p:nvPr userDrawn="1"/>
        </p:nvSpPr>
        <p:spPr bwMode="auto">
          <a:xfrm>
            <a:off x="230188" y="6453188"/>
            <a:ext cx="8553450" cy="254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Garamond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Garamond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Garamond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Garamond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Garamond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Garamond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Garamond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3366"/>
          </a:solidFill>
          <a:latin typeface="Garamond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tiff"/><Relationship Id="rId5" Type="http://schemas.openxmlformats.org/officeDocument/2006/relationships/image" Target="../media/image3.emf"/><Relationship Id="rId6" Type="http://schemas.openxmlformats.org/officeDocument/2006/relationships/image" Target="../media/image4.jp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9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4" Type="http://schemas.openxmlformats.org/officeDocument/2006/relationships/image" Target="../media/image66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0.png"/><Relationship Id="rId5" Type="http://schemas.openxmlformats.org/officeDocument/2006/relationships/image" Target="../media/image31.tiff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emf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emf"/><Relationship Id="rId3" Type="http://schemas.openxmlformats.org/officeDocument/2006/relationships/image" Target="../media/image45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hyperlink" Target="http://science.energy.gov/~/media/np/nsac/pdf/2015LRP/2015_LRPNS_091815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49.gif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hyperlink" Target="https://drupal.star.bnl.gov/STAR/starnotes/public/sn0648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tiff"/><Relationship Id="rId15" Type="http://schemas.openxmlformats.org/officeDocument/2006/relationships/image" Target="../media/image18.png"/><Relationship Id="rId16" Type="http://schemas.openxmlformats.org/officeDocument/2006/relationships/image" Target="../media/image19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hyperlink" Target="http://www.star.bnl.gov/protected/spectra/ruanlj/TOFrpaper/tofr_beta_p_prplot.gif" TargetMode="External"/><Relationship Id="rId6" Type="http://schemas.openxmlformats.org/officeDocument/2006/relationships/image" Target="../media/image11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8.png"/><Relationship Id="rId9" Type="http://schemas.openxmlformats.org/officeDocument/2006/relationships/image" Target="../media/image12.jpeg"/><Relationship Id="rId10" Type="http://schemas.openxmlformats.org/officeDocument/2006/relationships/image" Target="../media/image13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4" Type="http://schemas.openxmlformats.org/officeDocument/2006/relationships/image" Target="../media/image62.emf"/><Relationship Id="rId5" Type="http://schemas.openxmlformats.org/officeDocument/2006/relationships/image" Target="../media/image63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emf"/><Relationship Id="rId3" Type="http://schemas.openxmlformats.org/officeDocument/2006/relationships/image" Target="../media/image60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emf"/><Relationship Id="rId3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5" Type="http://schemas.openxmlformats.org/officeDocument/2006/relationships/image" Target="../media/image6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emf"/><Relationship Id="rId3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2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4"/>
          <p:cNvSpPr>
            <a:spLocks noChangeArrowheads="1"/>
          </p:cNvSpPr>
          <p:nvPr/>
        </p:nvSpPr>
        <p:spPr bwMode="auto">
          <a:xfrm>
            <a:off x="2757401" y="1009460"/>
            <a:ext cx="49755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Zhangbu Xu</a:t>
            </a:r>
          </a:p>
          <a:p>
            <a:r>
              <a:rPr lang="en-US" altLang="zh-CN" sz="2400" dirty="0" smtClean="0"/>
              <a:t>(BNL/SDU)</a:t>
            </a:r>
          </a:p>
        </p:txBody>
      </p:sp>
      <p:sp>
        <p:nvSpPr>
          <p:cNvPr id="1031" name="Line 10"/>
          <p:cNvSpPr>
            <a:spLocks noChangeShapeType="1"/>
          </p:cNvSpPr>
          <p:nvPr/>
        </p:nvSpPr>
        <p:spPr bwMode="auto">
          <a:xfrm flipV="1">
            <a:off x="539551" y="980728"/>
            <a:ext cx="7893050" cy="0"/>
          </a:xfrm>
          <a:prstGeom prst="line">
            <a:avLst/>
          </a:prstGeom>
          <a:noFill/>
          <a:ln w="4445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715272" y="350043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" y="5978226"/>
            <a:ext cx="3312368" cy="878882"/>
          </a:xfrm>
          <a:prstGeom prst="rect">
            <a:avLst/>
          </a:prstGeom>
        </p:spPr>
      </p:pic>
      <p:pic>
        <p:nvPicPr>
          <p:cNvPr id="12" name="Picture 2" descr="https://drupal.star.bnl.gov/STAR/files/userfiles/10/image/Miscellaneous/logos/STAR-logo-trans.gif"/>
          <p:cNvPicPr>
            <a:picLocks noChangeAspect="1" noChangeArrowheads="1"/>
          </p:cNvPicPr>
          <p:nvPr/>
        </p:nvPicPr>
        <p:blipFill>
          <a:blip r:embed="rId3" cstate="print"/>
          <a:srcRect r="19444"/>
          <a:stretch>
            <a:fillRect/>
          </a:stretch>
        </p:blipFill>
        <p:spPr bwMode="auto">
          <a:xfrm>
            <a:off x="0" y="228600"/>
            <a:ext cx="1447799" cy="609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/>
          <p:cNvSpPr txBox="1"/>
          <p:nvPr/>
        </p:nvSpPr>
        <p:spPr>
          <a:xfrm>
            <a:off x="4355976" y="2045037"/>
            <a:ext cx="4464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Probing nucleon structure:</a:t>
            </a:r>
            <a:br>
              <a:rPr lang="en-US" sz="2000" dirty="0" smtClean="0"/>
            </a:br>
            <a:r>
              <a:rPr lang="en-US" sz="2000" dirty="0" smtClean="0"/>
              <a:t>jets and W</a:t>
            </a:r>
            <a:r>
              <a:rPr lang="en-US" sz="2000" baseline="30000" dirty="0" smtClean="0"/>
              <a:t>±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Hard Probes of QGP properties: </a:t>
            </a:r>
            <a:br>
              <a:rPr lang="en-US" sz="2000" dirty="0" smtClean="0"/>
            </a:br>
            <a:r>
              <a:rPr lang="en-US" sz="2000" dirty="0" smtClean="0"/>
              <a:t>Jets and Heavy-Flavor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Chiral Symmetry Restoration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Search for QCD Critical Point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Forward Upgrade and Physics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Summary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7799" y="201653"/>
            <a:ext cx="7383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STAR </a:t>
            </a:r>
            <a:r>
              <a:rPr lang="en-US" sz="3600" b="1" smtClean="0">
                <a:solidFill>
                  <a:srgbClr val="FF0000"/>
                </a:solidFill>
              </a:rPr>
              <a:t>Recent Results and Future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6826" y="5684588"/>
            <a:ext cx="1173412" cy="1173412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016057" y="597822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 descr="BNLlogosta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057" y="5978226"/>
            <a:ext cx="18796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6" y="1041958"/>
            <a:ext cx="3756152" cy="4936268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>
            <a:alphaModFix/>
          </a:blip>
          <a:srcRect/>
          <a:stretch>
            <a:fillRect/>
          </a:stretch>
        </p:blipFill>
        <p:spPr bwMode="auto">
          <a:xfrm>
            <a:off x="4572293" y="4804162"/>
            <a:ext cx="2717483" cy="116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715272" y="350043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632" y="0"/>
            <a:ext cx="3312368" cy="878882"/>
          </a:xfrm>
          <a:prstGeom prst="rect">
            <a:avLst/>
          </a:prstGeom>
        </p:spPr>
      </p:pic>
      <p:pic>
        <p:nvPicPr>
          <p:cNvPr id="12" name="Picture 2" descr="https://drupal.star.bnl.gov/STAR/files/userfiles/10/image/Miscellaneous/logos/STAR-logo-trans.gif"/>
          <p:cNvPicPr>
            <a:picLocks noChangeAspect="1" noChangeArrowheads="1"/>
          </p:cNvPicPr>
          <p:nvPr/>
        </p:nvPicPr>
        <p:blipFill>
          <a:blip r:embed="rId3" cstate="print"/>
          <a:srcRect r="19444"/>
          <a:stretch>
            <a:fillRect/>
          </a:stretch>
        </p:blipFill>
        <p:spPr bwMode="auto">
          <a:xfrm>
            <a:off x="0" y="228600"/>
            <a:ext cx="1447799" cy="609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4813281" y="1199414"/>
            <a:ext cx="422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Two Highest Priorities for the next three RHIC runs ( run 18 and 19-20) focus on two compelling programs key to RHIC mission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51746" y="3174868"/>
            <a:ext cx="4224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Run 18: isobar collisions at 200 GeV 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dirty="0" smtClean="0"/>
              <a:t>Decisive test of role of magnetic field </a:t>
            </a:r>
            <a:br>
              <a:rPr lang="en-US" dirty="0" smtClean="0"/>
            </a:br>
            <a:r>
              <a:rPr lang="en-US" dirty="0" smtClean="0"/>
              <a:t>in charge separation measurements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87805" y="4434319"/>
            <a:ext cx="43909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Run 19-20: Beam Energy Scan search 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for QCD Critical Point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dirty="0" smtClean="0"/>
              <a:t>BES energies (7.7 to 19.6 GeV) + </a:t>
            </a:r>
            <a:br>
              <a:rPr lang="en-US" dirty="0" smtClean="0"/>
            </a:br>
            <a:r>
              <a:rPr lang="en-US" dirty="0" smtClean="0"/>
              <a:t>Fixed Target (FXT) program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36" y="1123257"/>
            <a:ext cx="4691397" cy="571545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9886" y="1216718"/>
            <a:ext cx="46914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https://</a:t>
            </a:r>
            <a:r>
              <a:rPr lang="en-US" sz="1400" dirty="0" err="1" smtClean="0">
                <a:solidFill>
                  <a:srgbClr val="FF0000"/>
                </a:solidFill>
              </a:rPr>
              <a:t>drupal.star.bnl.gov</a:t>
            </a:r>
            <a:r>
              <a:rPr lang="en-US" sz="1400" dirty="0" smtClean="0">
                <a:solidFill>
                  <a:srgbClr val="FF0000"/>
                </a:solidFill>
              </a:rPr>
              <a:t>/STAR/</a:t>
            </a:r>
            <a:r>
              <a:rPr lang="en-US" sz="1400" dirty="0" err="1" smtClean="0">
                <a:solidFill>
                  <a:srgbClr val="FF0000"/>
                </a:solidFill>
              </a:rPr>
              <a:t>starnotes</a:t>
            </a:r>
            <a:r>
              <a:rPr lang="en-US" sz="1400" dirty="0" smtClean="0">
                <a:solidFill>
                  <a:srgbClr val="FF0000"/>
                </a:solidFill>
              </a:rPr>
              <a:t>/public/sn0670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3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Run 18 Beam Use Request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87523" y="980728"/>
          <a:ext cx="8568953" cy="1925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4056"/>
                <a:gridCol w="1728192"/>
                <a:gridCol w="1080120"/>
                <a:gridCol w="1080120"/>
                <a:gridCol w="2088232"/>
                <a:gridCol w="928775"/>
                <a:gridCol w="1159458"/>
              </a:tblGrid>
              <a:tr h="279400"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Run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Duration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System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Goals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priority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Sequence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87985"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18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sym typeface="Symbol"/>
                        </a:rPr>
                        <a:t>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s</a:t>
                      </a:r>
                      <a:r>
                        <a:rPr lang="en-US" sz="1200" baseline="-25000" dirty="0" err="1" smtClean="0">
                          <a:solidFill>
                            <a:srgbClr val="FF0000"/>
                          </a:solidFill>
                          <a:effectLst/>
                        </a:rPr>
                        <a:t>NN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=200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GeV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sym typeface="Symbol"/>
                        </a:rPr>
                        <a:t>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s</a:t>
                      </a:r>
                      <a:r>
                        <a:rPr lang="en-US" sz="1200" baseline="-25000" dirty="0" err="1" smtClean="0">
                          <a:solidFill>
                            <a:srgbClr val="FF0000"/>
                          </a:solidFill>
                          <a:effectLst/>
                        </a:rPr>
                        <a:t>NN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=27 GeV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1651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sym typeface="Symbol"/>
                        </a:rPr>
                        <a:t>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s</a:t>
                      </a:r>
                      <a:r>
                        <a:rPr lang="en-US" sz="1200" baseline="-25000" dirty="0" err="1" smtClean="0">
                          <a:solidFill>
                            <a:srgbClr val="FF0000"/>
                          </a:solidFill>
                          <a:effectLst/>
                        </a:rPr>
                        <a:t>NN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=3 GeV(FXT)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3.5-wk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3.5-wk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3-wk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2 days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Zr+Zr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Ru+Ru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Au+Au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1651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Au+Au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1.2B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minbias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1.2B </a:t>
                      </a:r>
                      <a:r>
                        <a:rPr lang="en-US" sz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minbias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1B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minbias</a:t>
                      </a:r>
                      <a:endParaRPr lang="en-US" sz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100M </a:t>
                      </a:r>
                      <a:r>
                        <a:rPr lang="en-US" sz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minbias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3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3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4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11560" y="2940996"/>
                <a:ext cx="6815327" cy="1220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b="1" dirty="0" smtClean="0">
                    <a:solidFill>
                      <a:srgbClr val="00B050"/>
                    </a:solidFill>
                  </a:rPr>
                  <a:t>1. Isobar collisions: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    study the CME contribution to charge separation</a:t>
                </a:r>
              </a:p>
              <a:p>
                <a:pPr algn="l"/>
                <a:r>
                  <a:rPr lang="en-US" b="1" dirty="0" smtClean="0">
                    <a:solidFill>
                      <a:srgbClr val="0070C0"/>
                    </a:solidFill>
                  </a:rPr>
                  <a:t> 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mr-IN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PrePr>
                      <m:sub>
                        <m:r>
                          <a:rPr lang="en-US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𝟒𝟒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𝟗𝟔</m:t>
                        </m:r>
                      </m:sup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𝑹𝒖</m:t>
                        </m:r>
                      </m:e>
                    </m:sPre>
                    <m:r>
                      <a:rPr lang="en-US" b="1" i="0" smtClean="0">
                        <a:solidFill>
                          <a:srgbClr val="0070C0"/>
                        </a:solidFill>
                        <a:latin typeface="Cambria Math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, </m:t>
                    </m:r>
                    <m:sPre>
                      <m:sPrePr>
                        <m:ctrlPr>
                          <a:rPr lang="mr-IN" b="1" i="1" dirty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PrePr>
                      <m:sub>
                        <m:r>
                          <a:rPr lang="en-US" b="1" i="1" dirty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𝟒</m:t>
                        </m:r>
                        <m:r>
                          <a:rPr lang="en-US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𝟎</m:t>
                        </m:r>
                      </m:sub>
                      <m:sup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𝟗𝟔</m:t>
                        </m:r>
                      </m:sup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𝒁𝒓</m:t>
                        </m:r>
                      </m:e>
                    </m:sPre>
                  </m:oMath>
                </a14:m>
                <a:r>
                  <a:rPr lang="en-US" b="1" dirty="0" smtClean="0">
                    <a:solidFill>
                      <a:srgbClr val="0070C0"/>
                    </a:solidFill>
                  </a:rPr>
                  <a:t>: </a:t>
                </a:r>
                <a:endParaRPr lang="en-US" b="1" dirty="0" smtClean="0"/>
              </a:p>
              <a:p>
                <a:pPr algn="l"/>
                <a:r>
                  <a:rPr lang="en-US" dirty="0" smtClean="0"/>
                  <a:t>    charge different by 10% (44 vs 40), everything else the “same”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940996"/>
                <a:ext cx="6815327" cy="1220847"/>
              </a:xfrm>
              <a:prstGeom prst="rect">
                <a:avLst/>
              </a:prstGeom>
              <a:blipFill rotWithShape="0">
                <a:blip r:embed="rId3"/>
                <a:stretch>
                  <a:fillRect l="-716" t="-2488" b="-13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7011" y="4196791"/>
                <a:ext cx="6272871" cy="9245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b="1" dirty="0" smtClean="0">
                    <a:solidFill>
                      <a:srgbClr val="00B050"/>
                    </a:solidFill>
                  </a:rPr>
                  <a:t>2. </a:t>
                </a:r>
                <a:r>
                  <a:rPr lang="en-US" b="1" dirty="0" err="1" smtClean="0">
                    <a:solidFill>
                      <a:srgbClr val="00B050"/>
                    </a:solidFill>
                  </a:rPr>
                  <a:t>Au+Au</a:t>
                </a:r>
                <a:r>
                  <a:rPr lang="en-US" b="1" dirty="0" smtClean="0">
                    <a:solidFill>
                      <a:srgbClr val="00B050"/>
                    </a:solidFill>
                  </a:rPr>
                  <a:t> @ 27 GeV: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    High Statistics </a:t>
                </a:r>
                <a:r>
                  <a:rPr lang="en-US" dirty="0" smtClean="0">
                    <a:latin typeface="Symbol" charset="2"/>
                    <a:ea typeface="Symbol" charset="2"/>
                    <a:cs typeface="Symbol" charset="2"/>
                  </a:rPr>
                  <a:t>L</a:t>
                </a:r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 smtClean="0">
                            <a:latin typeface="Cambria Math" charset="0"/>
                            <a:ea typeface="Symbol" charset="2"/>
                            <a:cs typeface="Symbol" charset="2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latin typeface="Symbol" charset="2"/>
                            <a:ea typeface="Symbol" charset="2"/>
                            <a:cs typeface="Symbol" charset="2"/>
                          </a:rPr>
                          <m:t>L</m:t>
                        </m:r>
                      </m:e>
                    </m:acc>
                  </m:oMath>
                </a14:m>
                <a:r>
                  <a:rPr lang="en-US" dirty="0" smtClean="0"/>
                  <a:t> Global Polarization Measurement</a:t>
                </a:r>
              </a:p>
              <a:p>
                <a:pPr algn="l"/>
                <a:r>
                  <a:rPr lang="en-US" dirty="0" smtClean="0"/>
                  <a:t>    Event-Plane Detector (EPD) presence important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11" y="4196791"/>
                <a:ext cx="6272871" cy="924548"/>
              </a:xfrm>
              <a:prstGeom prst="rect">
                <a:avLst/>
              </a:prstGeom>
              <a:blipFill rotWithShape="0">
                <a:blip r:embed="rId4"/>
                <a:stretch>
                  <a:fillRect l="-777" t="-3289" r="-194" b="-9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11560" y="5229200"/>
            <a:ext cx="71609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00B050"/>
                </a:solidFill>
              </a:rPr>
              <a:t>3</a:t>
            </a:r>
            <a:r>
              <a:rPr lang="en-US" b="1" dirty="0" smtClean="0">
                <a:solidFill>
                  <a:srgbClr val="00B050"/>
                </a:solidFill>
              </a:rPr>
              <a:t>. </a:t>
            </a:r>
            <a:r>
              <a:rPr lang="en-US" b="1" dirty="0" err="1" smtClean="0">
                <a:solidFill>
                  <a:srgbClr val="00B050"/>
                </a:solidFill>
              </a:rPr>
              <a:t>Au+Au</a:t>
            </a:r>
            <a:r>
              <a:rPr lang="en-US" b="1" dirty="0" smtClean="0">
                <a:solidFill>
                  <a:srgbClr val="00B050"/>
                </a:solidFill>
              </a:rPr>
              <a:t> @ 3 GeV: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Fluctuation measurement at energies between HADES and BES-I</a:t>
            </a:r>
          </a:p>
          <a:p>
            <a:pPr algn="l"/>
            <a:r>
              <a:rPr lang="en-US" dirty="0" smtClean="0"/>
              <a:t>    </a:t>
            </a:r>
            <a:r>
              <a:rPr lang="en-US" dirty="0"/>
              <a:t>S</a:t>
            </a:r>
            <a:r>
              <a:rPr lang="en-US" dirty="0" smtClean="0"/>
              <a:t>ignificant </a:t>
            </a:r>
            <a:r>
              <a:rPr lang="en-US" dirty="0"/>
              <a:t>statistics in FXT mode </a:t>
            </a:r>
            <a:r>
              <a:rPr lang="en-US" dirty="0" smtClean="0"/>
              <a:t>with large </a:t>
            </a:r>
            <a:r>
              <a:rPr lang="en-US" dirty="0"/>
              <a:t>acceptance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Competition with BM@N (NICA) scheduled for 2019 </a:t>
            </a:r>
          </a:p>
        </p:txBody>
      </p:sp>
    </p:spTree>
    <p:extLst>
      <p:ext uri="{BB962C8B-B14F-4D97-AF65-F5344CB8AC3E}">
        <p14:creationId xmlns:p14="http://schemas.microsoft.com/office/powerpoint/2010/main" val="309102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u3b600s24t36cool30chargeEnd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496" y="0"/>
            <a:ext cx="9127714" cy="6831434"/>
          </a:xfrm>
          <a:prstGeom prst="rect">
            <a:avLst/>
          </a:prstGeom>
        </p:spPr>
      </p:pic>
      <p:sp>
        <p:nvSpPr>
          <p:cNvPr id="75777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763000" y="6492875"/>
            <a:ext cx="3810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E4D53E6-6466-BF4A-95C2-6CDBDF87F12F}" type="slidenum">
              <a:rPr lang="en-US" sz="1200">
                <a:solidFill>
                  <a:srgbClr val="898989"/>
                </a:solidFill>
                <a:latin typeface="Calibri" charset="0"/>
              </a:rPr>
              <a:pPr/>
              <a:t>12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Observing Topological Charge Transitions</a:t>
            </a:r>
            <a:endParaRPr lang="en-US" sz="32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496" y="692696"/>
            <a:ext cx="3744416" cy="1661993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</a:pPr>
            <a:r>
              <a:rPr lang="en-US" sz="2000" dirty="0" smtClean="0">
                <a:solidFill>
                  <a:srgbClr val="FFFFFF"/>
                </a:solidFill>
                <a:sym typeface="Wingdings" charset="0"/>
              </a:rPr>
              <a:t>To observe in the lab</a:t>
            </a:r>
          </a:p>
          <a:p>
            <a:pPr algn="l">
              <a:spcAft>
                <a:spcPts val="0"/>
              </a:spcAft>
            </a:pPr>
            <a:r>
              <a:rPr lang="en-US" sz="2000" dirty="0" smtClean="0">
                <a:solidFill>
                  <a:srgbClr val="FFFFFF"/>
                </a:solidFill>
                <a:sym typeface="Wingdings" charset="0"/>
              </a:rPr>
              <a:t> - add massless fermions</a:t>
            </a:r>
          </a:p>
          <a:p>
            <a:pPr algn="l">
              <a:spcAft>
                <a:spcPts val="0"/>
              </a:spcAft>
            </a:pPr>
            <a:r>
              <a:rPr lang="en-US" sz="2000" dirty="0" smtClean="0">
                <a:solidFill>
                  <a:srgbClr val="FFFFFF"/>
                </a:solidFill>
                <a:sym typeface="Wingdings" charset="0"/>
              </a:rPr>
              <a:t> - apply a magnetic field</a:t>
            </a:r>
          </a:p>
          <a:p>
            <a:pPr algn="l">
              <a:spcAft>
                <a:spcPts val="0"/>
              </a:spcAft>
            </a:pPr>
            <a:r>
              <a:rPr lang="en-US" sz="1400" dirty="0" smtClean="0">
                <a:solidFill>
                  <a:srgbClr val="FFFFFF"/>
                </a:solidFill>
                <a:sym typeface="Wingdings" charset="0"/>
              </a:rPr>
              <a:t>Paul Sorensen: QM2017 </a:t>
            </a:r>
            <a:br>
              <a:rPr lang="en-US" sz="1400" dirty="0" smtClean="0">
                <a:solidFill>
                  <a:srgbClr val="FFFFFF"/>
                </a:solidFill>
                <a:sym typeface="Wingdings" charset="0"/>
              </a:rPr>
            </a:br>
            <a:r>
              <a:rPr lang="en-US" sz="1400" dirty="0" smtClean="0">
                <a:solidFill>
                  <a:srgbClr val="FFFFFF"/>
                </a:solidFill>
                <a:sym typeface="Wingdings" charset="0"/>
              </a:rPr>
              <a:t>CME task force report: </a:t>
            </a:r>
            <a:r>
              <a:rPr lang="en-US" sz="1400" dirty="0" err="1" smtClean="0">
                <a:solidFill>
                  <a:srgbClr val="FFFFFF"/>
                </a:solidFill>
                <a:sym typeface="Wingdings" charset="0"/>
              </a:rPr>
              <a:t>arXiv</a:t>
            </a:r>
            <a:r>
              <a:rPr lang="en-US" sz="1400" dirty="0" smtClean="0">
                <a:solidFill>
                  <a:srgbClr val="FFFFFF"/>
                </a:solidFill>
                <a:sym typeface="Wingdings" charset="0"/>
              </a:rPr>
              <a:t>: 1608.00982</a:t>
            </a:r>
          </a:p>
          <a:p>
            <a:pPr algn="l">
              <a:spcAft>
                <a:spcPts val="0"/>
              </a:spcAft>
            </a:pPr>
            <a:r>
              <a:rPr lang="en-US" sz="1400" dirty="0" smtClean="0">
                <a:solidFill>
                  <a:srgbClr val="FFFFFF"/>
                </a:solidFill>
                <a:sym typeface="Wingdings" charset="0"/>
              </a:rPr>
              <a:t>Talk by Yuji </a:t>
            </a:r>
            <a:r>
              <a:rPr lang="en-US" sz="1400" dirty="0" err="1" smtClean="0">
                <a:solidFill>
                  <a:srgbClr val="FFFFFF"/>
                </a:solidFill>
                <a:sym typeface="Wingdings" charset="0"/>
              </a:rPr>
              <a:t>Hirono</a:t>
            </a:r>
            <a:r>
              <a:rPr lang="en-US" sz="1400" dirty="0" smtClean="0">
                <a:solidFill>
                  <a:srgbClr val="FFFFFF"/>
                </a:solidFill>
                <a:sym typeface="Wingdings" charset="0"/>
              </a:rPr>
              <a:t> (afternoon)</a:t>
            </a:r>
            <a:endParaRPr lang="en-US" sz="1400" dirty="0">
              <a:solidFill>
                <a:srgbClr val="FFFFFF"/>
              </a:solidFill>
              <a:sym typeface="Wingding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06678" y="620713"/>
            <a:ext cx="4737322" cy="2585323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FFC000"/>
                </a:solidFill>
              </a:rPr>
              <a:t>A required set of Extraordinary Phenomena: </a:t>
            </a:r>
          </a:p>
          <a:p>
            <a:pPr algn="l"/>
            <a:endParaRPr lang="en-US" dirty="0" smtClean="0">
              <a:solidFill>
                <a:srgbClr val="FFC000"/>
              </a:solidFill>
            </a:endParaRPr>
          </a:p>
          <a:p>
            <a:pPr algn="l"/>
            <a:r>
              <a:rPr lang="en-US" dirty="0" smtClean="0">
                <a:solidFill>
                  <a:srgbClr val="FFC000"/>
                </a:solidFill>
              </a:rPr>
              <a:t>QCD Topological Charge </a:t>
            </a:r>
          </a:p>
          <a:p>
            <a:pPr algn="l"/>
            <a:r>
              <a:rPr lang="en-US" dirty="0" smtClean="0">
                <a:solidFill>
                  <a:srgbClr val="FFC000"/>
                </a:solidFill>
              </a:rPr>
              <a:t>+ Chiral Symmetry </a:t>
            </a:r>
            <a:r>
              <a:rPr lang="en-US" dirty="0">
                <a:solidFill>
                  <a:srgbClr val="FFC000"/>
                </a:solidFill>
              </a:rPr>
              <a:t>R</a:t>
            </a:r>
            <a:r>
              <a:rPr lang="en-US" dirty="0" smtClean="0">
                <a:solidFill>
                  <a:srgbClr val="FFC000"/>
                </a:solidFill>
              </a:rPr>
              <a:t>estoration </a:t>
            </a:r>
          </a:p>
          <a:p>
            <a:pPr algn="l"/>
            <a:r>
              <a:rPr lang="en-US" dirty="0" smtClean="0">
                <a:solidFill>
                  <a:srgbClr val="FFC000"/>
                </a:solidFill>
              </a:rPr>
              <a:t>+ Strong Magnetic </a:t>
            </a:r>
            <a:r>
              <a:rPr lang="en-US" dirty="0">
                <a:solidFill>
                  <a:srgbClr val="FFC000"/>
                </a:solidFill>
              </a:rPr>
              <a:t>F</a:t>
            </a:r>
            <a:r>
              <a:rPr lang="en-US" dirty="0" smtClean="0">
                <a:solidFill>
                  <a:srgbClr val="FFC000"/>
                </a:solidFill>
              </a:rPr>
              <a:t>ield</a:t>
            </a:r>
          </a:p>
          <a:p>
            <a:pPr algn="l"/>
            <a:endParaRPr lang="en-US" dirty="0">
              <a:solidFill>
                <a:srgbClr val="FFC000"/>
              </a:solidFill>
            </a:endParaRPr>
          </a:p>
          <a:p>
            <a:pPr algn="l"/>
            <a:r>
              <a:rPr lang="en-US" dirty="0" smtClean="0">
                <a:solidFill>
                  <a:srgbClr val="FFC000"/>
                </a:solidFill>
              </a:rPr>
              <a:t>Observable: </a:t>
            </a:r>
          </a:p>
          <a:p>
            <a:pPr algn="l"/>
            <a:r>
              <a:rPr lang="en-US" dirty="0" err="1" smtClean="0">
                <a:solidFill>
                  <a:srgbClr val="FFC000"/>
                </a:solidFill>
              </a:rPr>
              <a:t>Chirally</a:t>
            </a:r>
            <a:r>
              <a:rPr lang="en-US" dirty="0" smtClean="0">
                <a:solidFill>
                  <a:srgbClr val="FFC000"/>
                </a:solidFill>
              </a:rPr>
              <a:t> restored quarks separated 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along magnetic field</a:t>
            </a:r>
            <a:endParaRPr lang="en-US" dirty="0">
              <a:solidFill>
                <a:srgbClr val="FFC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34776" y="2394165"/>
            <a:ext cx="4403864" cy="4431329"/>
            <a:chOff x="-9704" y="2426672"/>
            <a:chExt cx="4403864" cy="4431329"/>
          </a:xfrm>
        </p:grpSpPr>
        <p:sp>
          <p:nvSpPr>
            <p:cNvPr id="4" name="Rectangle 3"/>
            <p:cNvSpPr/>
            <p:nvPr/>
          </p:nvSpPr>
          <p:spPr>
            <a:xfrm>
              <a:off x="-9704" y="6596390"/>
              <a:ext cx="2709496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</a:rPr>
                <a:t>Derek </a:t>
              </a:r>
              <a:r>
                <a:rPr lang="en-US" sz="1100" dirty="0" err="1" smtClean="0">
                  <a:solidFill>
                    <a:schemeClr val="bg1"/>
                  </a:solidFill>
                </a:rPr>
                <a:t>Leinweber</a:t>
              </a:r>
              <a:r>
                <a:rPr lang="en-US" sz="1100" dirty="0" smtClean="0">
                  <a:solidFill>
                    <a:schemeClr val="bg1"/>
                  </a:solidFill>
                </a:rPr>
                <a:t>, University </a:t>
              </a:r>
              <a:r>
                <a:rPr lang="en-US" sz="1100" dirty="0">
                  <a:solidFill>
                    <a:schemeClr val="bg1"/>
                  </a:solidFill>
                </a:rPr>
                <a:t>of </a:t>
              </a:r>
              <a:r>
                <a:rPr lang="en-US" sz="1100" dirty="0" smtClean="0">
                  <a:solidFill>
                    <a:schemeClr val="bg1"/>
                  </a:solidFill>
                </a:rPr>
                <a:t>Adelaide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724" y="2426672"/>
              <a:ext cx="4365436" cy="443132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73997" y="2836530"/>
              <a:ext cx="18140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 smtClean="0"/>
                <a:t>PRC 81 (2010) 54908</a:t>
              </a:r>
            </a:p>
            <a:p>
              <a:pPr algn="l"/>
              <a:r>
                <a:rPr lang="en-US" sz="1200" dirty="0" smtClean="0"/>
                <a:t>PRL 103 (2009) 251601</a:t>
              </a:r>
              <a:endParaRPr lang="en-US" sz="12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68966" y="3613250"/>
            <a:ext cx="4384534" cy="203132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Experimental strategy: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Measure 2 particle correlations (++,--,+-)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WRT reaction plane;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1/3 observed values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reproduced by conventional models</a:t>
            </a:r>
          </a:p>
          <a:p>
            <a:pPr algn="l"/>
            <a:endParaRPr lang="en-US" dirty="0" smtClean="0">
              <a:solidFill>
                <a:schemeClr val="bg1"/>
              </a:solidFill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A decade of disentanglement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4976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5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2" repeatCount="indefinite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349"/>
            <a:ext cx="9144000" cy="62493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5838" y="6021288"/>
            <a:ext cx="219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P. </a:t>
            </a:r>
            <a:r>
              <a:rPr lang="en-US" dirty="0" err="1" smtClean="0">
                <a:solidFill>
                  <a:srgbClr val="FF0000"/>
                </a:solidFill>
              </a:rPr>
              <a:t>Tribedy</a:t>
            </a:r>
            <a:r>
              <a:rPr lang="en-US" dirty="0" smtClean="0">
                <a:solidFill>
                  <a:srgbClr val="FF0000"/>
                </a:solidFill>
              </a:rPr>
              <a:t>, QM2017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129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A decisive test with Isobars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5119546"/>
            <a:ext cx="61863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CAD has obtained enriched Ruthenium-96 source</a:t>
            </a:r>
          </a:p>
          <a:p>
            <a:pPr algn="l"/>
            <a:r>
              <a:rPr lang="en-US" dirty="0" smtClean="0"/>
              <a:t>with the refurbished Oak Ridge Isotope Facility,  </a:t>
            </a:r>
          </a:p>
          <a:p>
            <a:pPr algn="l"/>
            <a:r>
              <a:rPr lang="en-US" dirty="0" smtClean="0"/>
              <a:t>Run with natural abundance reduces luminosity by x5 </a:t>
            </a:r>
          </a:p>
          <a:p>
            <a:pPr algn="l"/>
            <a:r>
              <a:rPr lang="en-US" dirty="0" smtClean="0"/>
              <a:t>Can reach 1.2 Billion events within 3.5 weeks of operation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86720" y="5373216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PRC 94(2016)041901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0728"/>
            <a:ext cx="9144000" cy="388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775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7387"/>
            <a:ext cx="7992888" cy="1179846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Chiral Symmetry &amp; Magnetic Field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7784" y="2852936"/>
            <a:ext cx="4864225" cy="3165383"/>
          </a:xfrm>
        </p:spPr>
        <p:txBody>
          <a:bodyPr/>
          <a:lstStyle/>
          <a:p>
            <a:r>
              <a:rPr lang="en-US" dirty="0" smtClean="0"/>
              <a:t>Chiral Symmetry Restoration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low-mass </a:t>
            </a:r>
            <a:r>
              <a:rPr lang="en-US" sz="1600" dirty="0" err="1" smtClean="0">
                <a:solidFill>
                  <a:srgbClr val="0070C0"/>
                </a:solidFill>
              </a:rPr>
              <a:t>dilepton</a:t>
            </a:r>
            <a:r>
              <a:rPr lang="en-US" sz="1600" dirty="0" smtClean="0">
                <a:solidFill>
                  <a:srgbClr val="0070C0"/>
                </a:solidFill>
              </a:rPr>
              <a:t> excess (change of vector meson </a:t>
            </a:r>
            <a:r>
              <a:rPr lang="en-US" sz="1600" dirty="0" smtClean="0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sz="1600" dirty="0" smtClean="0">
                <a:solidFill>
                  <a:srgbClr val="0070C0"/>
                </a:solidFill>
              </a:rPr>
              <a:t> spectral function) </a:t>
            </a:r>
          </a:p>
          <a:p>
            <a:r>
              <a:rPr lang="en-US" dirty="0" smtClean="0"/>
              <a:t>Strong Magnetic Field</a:t>
            </a:r>
          </a:p>
          <a:p>
            <a:pPr lvl="1"/>
            <a:r>
              <a:rPr lang="en-US" sz="1600" dirty="0" smtClean="0">
                <a:solidFill>
                  <a:srgbClr val="00B0F0"/>
                </a:solidFill>
              </a:rPr>
              <a:t>Coherent photo-production of </a:t>
            </a:r>
            <a:r>
              <a:rPr lang="en-US" sz="1600" dirty="0">
                <a:solidFill>
                  <a:srgbClr val="00B0F0"/>
                </a:solidFill>
              </a:rPr>
              <a:t>J/</a:t>
            </a:r>
            <a:r>
              <a:rPr lang="en-US" sz="1600" dirty="0" err="1">
                <a:solidFill>
                  <a:srgbClr val="00B0F0"/>
                </a:solidFill>
              </a:rPr>
              <a:t>Ψ</a:t>
            </a:r>
            <a:r>
              <a:rPr lang="en-US" sz="1600" dirty="0" smtClean="0">
                <a:solidFill>
                  <a:srgbClr val="00B0F0"/>
                </a:solidFill>
              </a:rPr>
              <a:t> and low-mass </a:t>
            </a:r>
            <a:r>
              <a:rPr lang="en-US" sz="1600" dirty="0" err="1" smtClean="0">
                <a:solidFill>
                  <a:srgbClr val="00B0F0"/>
                </a:solidFill>
              </a:rPr>
              <a:t>dilepton</a:t>
            </a:r>
            <a:r>
              <a:rPr lang="en-US" sz="1600" dirty="0" smtClean="0">
                <a:solidFill>
                  <a:srgbClr val="00B0F0"/>
                </a:solidFill>
              </a:rPr>
              <a:t> in non-central A+A collisions</a:t>
            </a:r>
          </a:p>
          <a:p>
            <a:pPr lvl="1"/>
            <a:r>
              <a:rPr lang="en-US" sz="1600" dirty="0">
                <a:solidFill>
                  <a:srgbClr val="0070C0"/>
                </a:solidFill>
              </a:rPr>
              <a:t>Global Hyperon </a:t>
            </a:r>
            <a:r>
              <a:rPr lang="en-US" sz="1600" dirty="0" smtClean="0">
                <a:solidFill>
                  <a:srgbClr val="0070C0"/>
                </a:solidFill>
              </a:rPr>
              <a:t>Polarization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0240" y="727310"/>
            <a:ext cx="1745779" cy="174577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4400" y="1021483"/>
            <a:ext cx="43745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Two other Extraordinary phenomena to make this possible </a:t>
            </a:r>
            <a:r>
              <a:rPr lang="en-US" sz="2400" dirty="0" smtClean="0">
                <a:solidFill>
                  <a:srgbClr val="FF0000"/>
                </a:solidFill>
              </a:rPr>
              <a:t>(QCD topology 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reflects in </a:t>
            </a:r>
            <a:r>
              <a:rPr lang="en-US" sz="2400" smtClean="0">
                <a:solidFill>
                  <a:srgbClr val="FF0000"/>
                </a:solidFill>
              </a:rPr>
              <a:t>charge separation)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63433" y="1361032"/>
            <a:ext cx="269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Disentangle and assess </a:t>
            </a:r>
            <a:br>
              <a:rPr lang="en-US" dirty="0" smtClean="0"/>
            </a:br>
            <a:r>
              <a:rPr lang="en-US" dirty="0" smtClean="0"/>
              <a:t>necessary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152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078"/>
            <a:ext cx="9143999" cy="1143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QCD phase transition is a chiral phase transition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9400"/>
            <a:ext cx="4286781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87678" y="2634734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PRL113(2014)</a:t>
            </a:r>
            <a:endParaRPr lang="en-US" dirty="0"/>
          </a:p>
        </p:txBody>
      </p:sp>
      <p:sp>
        <p:nvSpPr>
          <p:cNvPr id="12" name="object 8"/>
          <p:cNvSpPr/>
          <p:nvPr/>
        </p:nvSpPr>
        <p:spPr>
          <a:xfrm>
            <a:off x="4567064" y="3526780"/>
            <a:ext cx="4576936" cy="30243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extBox 12"/>
          <p:cNvSpPr txBox="1"/>
          <p:nvPr/>
        </p:nvSpPr>
        <p:spPr>
          <a:xfrm>
            <a:off x="6300192" y="3342114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PLB750(2015)</a:t>
            </a:r>
            <a:endParaRPr lang="en-US" dirty="0"/>
          </a:p>
        </p:txBody>
      </p:sp>
      <p:pic>
        <p:nvPicPr>
          <p:cNvPr id="14" name="Picture 13" descr="GYRAPPF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652120" y="837918"/>
            <a:ext cx="3491880" cy="23068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7050" y="966406"/>
            <a:ext cx="51780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Golden probe of chiral symmetry restoration:</a:t>
            </a:r>
            <a:br>
              <a:rPr lang="en-US" dirty="0" smtClean="0"/>
            </a:br>
            <a:r>
              <a:rPr lang="en-US" dirty="0" smtClean="0"/>
              <a:t>change vector meson (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dirty="0" err="1" smtClean="0"/>
              <a:t>→e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) spectral function</a:t>
            </a:r>
          </a:p>
          <a:p>
            <a:pPr algn="l"/>
            <a:r>
              <a:rPr lang="en-US" smtClean="0">
                <a:solidFill>
                  <a:srgbClr val="0070C0"/>
                </a:solidFill>
              </a:rPr>
              <a:t>RHIC+SPS data: </a:t>
            </a:r>
            <a:endParaRPr lang="en-US" dirty="0">
              <a:solidFill>
                <a:srgbClr val="0070C0"/>
              </a:solidFill>
            </a:endParaRPr>
          </a:p>
          <a:p>
            <a:pPr algn="l"/>
            <a:r>
              <a:rPr lang="en-US" dirty="0" smtClean="0">
                <a:solidFill>
                  <a:srgbClr val="0070C0"/>
                </a:solidFill>
              </a:rPr>
              <a:t>Consistent with continuous QGP radiation and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broadening of vector meson in-medium 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40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9" y="896536"/>
            <a:ext cx="3456384" cy="23973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496944" cy="1224136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Coherent </a:t>
            </a:r>
            <a:r>
              <a:rPr lang="en-US" sz="3200" b="1" dirty="0" err="1" smtClean="0">
                <a:solidFill>
                  <a:srgbClr val="FF0000"/>
                </a:solidFill>
              </a:rPr>
              <a:t>photoproduction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/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rgbClr val="FF0000"/>
                </a:solidFill>
              </a:rPr>
              <a:t>in violent non-central A+A collisions?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1" r="7169" b="1826"/>
          <a:stretch/>
        </p:blipFill>
        <p:spPr>
          <a:xfrm>
            <a:off x="5394960" y="836712"/>
            <a:ext cx="3749040" cy="2651760"/>
          </a:xfrm>
        </p:spPr>
      </p:pic>
      <p:pic>
        <p:nvPicPr>
          <p:cNvPr id="6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06232"/>
            <a:ext cx="4714148" cy="3184336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90" y="1024162"/>
            <a:ext cx="1284419" cy="2116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3249451"/>
            <a:ext cx="458580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Shower the nucleus with electromagnetic field </a:t>
            </a:r>
            <a:br>
              <a:rPr lang="en-US" sz="1600" dirty="0" smtClean="0"/>
            </a:br>
            <a:r>
              <a:rPr lang="en-US" sz="1600" dirty="0" smtClean="0"/>
              <a:t>and test the effect </a:t>
            </a:r>
            <a:r>
              <a:rPr lang="en-US" sz="1600" smtClean="0"/>
              <a:t>with isobar collisions: </a:t>
            </a:r>
            <a:endParaRPr lang="en-US" sz="1600" dirty="0" smtClean="0"/>
          </a:p>
          <a:p>
            <a:pPr algn="l"/>
            <a:endParaRPr lang="en-US" sz="1600" dirty="0"/>
          </a:p>
          <a:p>
            <a:pPr marL="285750" indent="-285750" algn="l">
              <a:buFont typeface="Arial" charset="0"/>
              <a:buChar char="•"/>
            </a:pPr>
            <a:r>
              <a:rPr lang="en-US" sz="1600" dirty="0" smtClean="0"/>
              <a:t>Non-central but not UPC </a:t>
            </a:r>
            <a:r>
              <a:rPr lang="en-US" sz="1600" dirty="0" err="1" smtClean="0"/>
              <a:t>photoproduction</a:t>
            </a:r>
            <a:r>
              <a:rPr lang="en-US" sz="1600" dirty="0" smtClean="0"/>
              <a:t> </a:t>
            </a:r>
            <a:endParaRPr lang="en-US" sz="1600" dirty="0"/>
          </a:p>
          <a:p>
            <a:pPr marL="285750" indent="-285750" algn="l">
              <a:buFont typeface="Arial" charset="0"/>
              <a:buChar char="•"/>
            </a:pPr>
            <a:r>
              <a:rPr lang="en-US" sz="1600" dirty="0" smtClean="0"/>
              <a:t>Large enhancement of </a:t>
            </a:r>
            <a:r>
              <a:rPr lang="en-US" sz="1600" dirty="0" err="1" smtClean="0"/>
              <a:t>dilepton</a:t>
            </a:r>
            <a:r>
              <a:rPr lang="en-US" sz="1600" dirty="0" smtClean="0"/>
              <a:t> and J/</a:t>
            </a:r>
            <a:r>
              <a:rPr lang="en-US" sz="1600" dirty="0" err="1" smtClean="0"/>
              <a:t>Ψ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production at very low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(&lt;150MeV)</a:t>
            </a:r>
            <a:endParaRPr lang="en-US" sz="1600" dirty="0"/>
          </a:p>
          <a:p>
            <a:pPr marL="285750" indent="-285750" algn="l">
              <a:buFont typeface="Arial" charset="0"/>
              <a:buChar char="•"/>
            </a:pPr>
            <a:r>
              <a:rPr lang="en-US" sz="1600" dirty="0" smtClean="0"/>
              <a:t>Consistent with strong electromagnetic field </a:t>
            </a:r>
            <a:br>
              <a:rPr lang="en-US" sz="1600" dirty="0" smtClean="0"/>
            </a:br>
            <a:r>
              <a:rPr lang="en-US" sz="1600" dirty="0" smtClean="0"/>
              <a:t>interacting with nucleus target collectively </a:t>
            </a:r>
          </a:p>
          <a:p>
            <a:pPr marL="285750" indent="-285750" algn="l">
              <a:buFont typeface="Arial" charset="0"/>
              <a:buChar char="•"/>
            </a:pPr>
            <a:r>
              <a:rPr lang="en-US" sz="1600" dirty="0" smtClean="0"/>
              <a:t>Test with Isobar collisions (</a:t>
            </a:r>
            <a:r>
              <a:rPr lang="en-US" sz="1600" dirty="0" err="1" smtClean="0"/>
              <a:t>dilepton</a:t>
            </a:r>
            <a:r>
              <a:rPr lang="en-US" sz="1600" dirty="0" smtClean="0"/>
              <a:t> at LMR)</a:t>
            </a:r>
            <a:br>
              <a:rPr lang="en-US" sz="1600" dirty="0" smtClean="0"/>
            </a:br>
            <a:r>
              <a:rPr lang="en-US" sz="1600" dirty="0" smtClean="0"/>
              <a:t>Photon-photon (Z</a:t>
            </a:r>
            <a:r>
              <a:rPr lang="en-US" sz="1600" baseline="30000" dirty="0" smtClean="0"/>
              <a:t>4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r>
              <a:rPr lang="en-US" sz="1600" dirty="0" smtClean="0"/>
              <a:t>Photon-</a:t>
            </a:r>
            <a:r>
              <a:rPr lang="en-US" sz="1600" dirty="0" err="1" smtClean="0"/>
              <a:t>Pomeron</a:t>
            </a:r>
            <a:r>
              <a:rPr lang="en-US" sz="1600" dirty="0" smtClean="0"/>
              <a:t> (Z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)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Hadron-Hadron (Z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r>
              <a:rPr lang="en-US" sz="1600" dirty="0" smtClean="0"/>
              <a:t>LMR excess B-field driven (Z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2843808" y="2897944"/>
            <a:ext cx="27265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arxiv.org</a:t>
            </a:r>
            <a:r>
              <a:rPr lang="en-US" sz="1400" dirty="0"/>
              <a:t>/abs/1705.01460</a:t>
            </a:r>
          </a:p>
        </p:txBody>
      </p:sp>
    </p:spTree>
    <p:extLst>
      <p:ext uri="{BB962C8B-B14F-4D97-AF65-F5344CB8AC3E}">
        <p14:creationId xmlns:p14="http://schemas.microsoft.com/office/powerpoint/2010/main" val="368469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/>
          <a:lstStyle/>
          <a:p>
            <a:pPr algn="ctr"/>
            <a:r>
              <a:rPr lang="en-US" sz="3600" b="1" dirty="0" err="1" smtClean="0">
                <a:solidFill>
                  <a:srgbClr val="FF0000"/>
                </a:solidFill>
              </a:rPr>
              <a:t>Au+Au</a:t>
            </a:r>
            <a:r>
              <a:rPr lang="en-US" sz="3600" b="1" dirty="0" smtClean="0">
                <a:solidFill>
                  <a:srgbClr val="FF0000"/>
                </a:solidFill>
              </a:rPr>
              <a:t> at &lt;=27GeV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87523" y="980728"/>
          <a:ext cx="8568953" cy="1925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4056"/>
                <a:gridCol w="1728192"/>
                <a:gridCol w="1080120"/>
                <a:gridCol w="1080120"/>
                <a:gridCol w="2088232"/>
                <a:gridCol w="928775"/>
                <a:gridCol w="1159458"/>
              </a:tblGrid>
              <a:tr h="279400"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Run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Duration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System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Goals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priority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Sequence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87985"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18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sym typeface="Symbol"/>
                        </a:rPr>
                        <a:t>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s</a:t>
                      </a:r>
                      <a:r>
                        <a:rPr lang="en-US" sz="1200" baseline="-25000" dirty="0" err="1" smtClean="0">
                          <a:solidFill>
                            <a:srgbClr val="FF0000"/>
                          </a:solidFill>
                          <a:effectLst/>
                        </a:rPr>
                        <a:t>NN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=200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GeV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sym typeface="Symbol"/>
                        </a:rPr>
                        <a:t>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s</a:t>
                      </a:r>
                      <a:r>
                        <a:rPr lang="en-US" sz="1200" baseline="-25000" dirty="0" err="1" smtClean="0">
                          <a:solidFill>
                            <a:srgbClr val="FF0000"/>
                          </a:solidFill>
                          <a:effectLst/>
                        </a:rPr>
                        <a:t>NN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=27 GeV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1651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sym typeface="Symbol"/>
                        </a:rPr>
                        <a:t>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s</a:t>
                      </a:r>
                      <a:r>
                        <a:rPr lang="en-US" sz="1200" baseline="-25000" dirty="0" err="1" smtClean="0">
                          <a:solidFill>
                            <a:srgbClr val="FF0000"/>
                          </a:solidFill>
                          <a:effectLst/>
                        </a:rPr>
                        <a:t>NN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=3 GeV(FXT)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</a:rPr>
                        <a:t>3.5-wk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3.5-wk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3-wk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2 days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Zr+Zr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Ru+Ru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Au+Au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1651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</a:rPr>
                        <a:t>Au+Au</a:t>
                      </a: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1.2B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minbias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1.2B </a:t>
                      </a:r>
                      <a:r>
                        <a:rPr lang="en-US" sz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minbias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1B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minbias</a:t>
                      </a:r>
                      <a:endParaRPr lang="en-US" sz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aseline="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100M </a:t>
                      </a:r>
                      <a:r>
                        <a:rPr lang="en-US" sz="1200" baseline="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minbias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3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3</a:t>
                      </a: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marL="0" marR="1651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/>
                          <a:cs typeface="Times New Roman"/>
                        </a:rPr>
                        <a:t>4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1560" y="2940996"/>
                <a:ext cx="6815327" cy="1220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b="1" dirty="0" smtClean="0">
                    <a:solidFill>
                      <a:srgbClr val="00B050"/>
                    </a:solidFill>
                  </a:rPr>
                  <a:t>1. Isobar collisions: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    study the CME contribution to charge separation</a:t>
                </a:r>
              </a:p>
              <a:p>
                <a:pPr algn="l"/>
                <a:r>
                  <a:rPr lang="en-US" b="1" dirty="0" smtClean="0">
                    <a:solidFill>
                      <a:srgbClr val="0070C0"/>
                    </a:solidFill>
                  </a:rPr>
                  <a:t> 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mr-IN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PrePr>
                      <m:sub>
                        <m:r>
                          <a:rPr lang="en-US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𝟒𝟒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𝟗𝟔</m:t>
                        </m:r>
                      </m:sup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𝑹𝒖</m:t>
                        </m:r>
                      </m:e>
                    </m:sPre>
                    <m:r>
                      <a:rPr lang="en-US" b="1" i="0" smtClean="0">
                        <a:solidFill>
                          <a:srgbClr val="0070C0"/>
                        </a:solidFill>
                        <a:latin typeface="Cambria Math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, </m:t>
                    </m:r>
                    <m:sPre>
                      <m:sPrePr>
                        <m:ctrlPr>
                          <a:rPr lang="mr-IN" b="1" i="1" dirty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PrePr>
                      <m:sub>
                        <m:r>
                          <a:rPr lang="en-US" b="1" i="1" dirty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𝟒</m:t>
                        </m:r>
                        <m:r>
                          <a:rPr lang="en-US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𝟎</m:t>
                        </m:r>
                      </m:sub>
                      <m:sup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𝟗𝟔</m:t>
                        </m:r>
                      </m:sup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𝒁𝒓</m:t>
                        </m:r>
                      </m:e>
                    </m:sPre>
                  </m:oMath>
                </a14:m>
                <a:r>
                  <a:rPr lang="en-US" b="1" dirty="0" smtClean="0">
                    <a:solidFill>
                      <a:srgbClr val="0070C0"/>
                    </a:solidFill>
                  </a:rPr>
                  <a:t>: </a:t>
                </a:r>
                <a:endParaRPr lang="en-US" b="1" dirty="0" smtClean="0"/>
              </a:p>
              <a:p>
                <a:pPr algn="l"/>
                <a:r>
                  <a:rPr lang="en-US" dirty="0" smtClean="0"/>
                  <a:t>    charge different by 10% (44 vs 40), everything else the “same”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940996"/>
                <a:ext cx="6815327" cy="1220847"/>
              </a:xfrm>
              <a:prstGeom prst="rect">
                <a:avLst/>
              </a:prstGeom>
              <a:blipFill rotWithShape="0">
                <a:blip r:embed="rId2"/>
                <a:stretch>
                  <a:fillRect l="-716" t="-2488" b="-13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7011" y="4196791"/>
                <a:ext cx="6272871" cy="9245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b="1" dirty="0" smtClean="0">
                    <a:solidFill>
                      <a:srgbClr val="00B050"/>
                    </a:solidFill>
                  </a:rPr>
                  <a:t>2. </a:t>
                </a:r>
                <a:r>
                  <a:rPr lang="en-US" b="1" dirty="0" err="1" smtClean="0">
                    <a:solidFill>
                      <a:srgbClr val="00B050"/>
                    </a:solidFill>
                  </a:rPr>
                  <a:t>Au+Au</a:t>
                </a:r>
                <a:r>
                  <a:rPr lang="en-US" b="1" dirty="0" smtClean="0">
                    <a:solidFill>
                      <a:srgbClr val="00B050"/>
                    </a:solidFill>
                  </a:rPr>
                  <a:t> @ 27 GeV: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    High Statistics </a:t>
                </a:r>
                <a:r>
                  <a:rPr lang="en-US" dirty="0" smtClean="0">
                    <a:latin typeface="Symbol" charset="2"/>
                    <a:ea typeface="Symbol" charset="2"/>
                    <a:cs typeface="Symbol" charset="2"/>
                  </a:rPr>
                  <a:t>L</a:t>
                </a:r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 smtClean="0">
                            <a:latin typeface="Cambria Math" charset="0"/>
                            <a:ea typeface="Symbol" charset="2"/>
                            <a:cs typeface="Symbol" charset="2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latin typeface="Symbol" charset="2"/>
                            <a:ea typeface="Symbol" charset="2"/>
                            <a:cs typeface="Symbol" charset="2"/>
                          </a:rPr>
                          <m:t>L</m:t>
                        </m:r>
                      </m:e>
                    </m:acc>
                  </m:oMath>
                </a14:m>
                <a:r>
                  <a:rPr lang="en-US" dirty="0" smtClean="0"/>
                  <a:t> Global Polarization Measurement</a:t>
                </a:r>
              </a:p>
              <a:p>
                <a:pPr algn="l"/>
                <a:r>
                  <a:rPr lang="en-US" dirty="0" smtClean="0"/>
                  <a:t>    Event-Plane Detector (EPD) presence important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11" y="4196791"/>
                <a:ext cx="6272871" cy="924548"/>
              </a:xfrm>
              <a:prstGeom prst="rect">
                <a:avLst/>
              </a:prstGeom>
              <a:blipFill rotWithShape="0">
                <a:blip r:embed="rId3"/>
                <a:stretch>
                  <a:fillRect l="-777" t="-3289" r="-194" b="-9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11560" y="5229200"/>
            <a:ext cx="71609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00B050"/>
                </a:solidFill>
              </a:rPr>
              <a:t>3</a:t>
            </a:r>
            <a:r>
              <a:rPr lang="en-US" b="1" dirty="0" smtClean="0">
                <a:solidFill>
                  <a:srgbClr val="00B050"/>
                </a:solidFill>
              </a:rPr>
              <a:t>. </a:t>
            </a:r>
            <a:r>
              <a:rPr lang="en-US" b="1" dirty="0" err="1" smtClean="0">
                <a:solidFill>
                  <a:srgbClr val="00B050"/>
                </a:solidFill>
              </a:rPr>
              <a:t>Au+Au</a:t>
            </a:r>
            <a:r>
              <a:rPr lang="en-US" b="1" dirty="0" smtClean="0">
                <a:solidFill>
                  <a:srgbClr val="00B050"/>
                </a:solidFill>
              </a:rPr>
              <a:t> @ 3 GeV: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Fluctuation measurement at energies between HADES and BES-I</a:t>
            </a:r>
          </a:p>
          <a:p>
            <a:pPr algn="l"/>
            <a:r>
              <a:rPr lang="en-US" dirty="0" smtClean="0"/>
              <a:t>    Significant </a:t>
            </a:r>
            <a:r>
              <a:rPr lang="en-US" dirty="0"/>
              <a:t>statistics in FXT mode with large acceptance    </a:t>
            </a:r>
            <a:endParaRPr lang="en-US" dirty="0" smtClean="0"/>
          </a:p>
          <a:p>
            <a:pPr algn="l"/>
            <a:r>
              <a:rPr lang="en-US" dirty="0" smtClean="0"/>
              <a:t>    Competition with BM@N (NICA) scheduled for 2019 </a:t>
            </a:r>
          </a:p>
        </p:txBody>
      </p:sp>
    </p:spTree>
    <p:extLst>
      <p:ext uri="{BB962C8B-B14F-4D97-AF65-F5344CB8AC3E}">
        <p14:creationId xmlns:p14="http://schemas.microsoft.com/office/powerpoint/2010/main" val="40941478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Global Hyperon Polarization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44261" y="1985212"/>
            <a:ext cx="4299739" cy="4355271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61514" y="1954049"/>
            <a:ext cx="4650444" cy="25202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65404" y="1417638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arXiv:1701.06657</a:t>
            </a:r>
          </a:p>
          <a:p>
            <a:r>
              <a:rPr lang="en-US" dirty="0" smtClean="0"/>
              <a:t>NATURE COVER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289" y="1100946"/>
            <a:ext cx="46447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/>
              <a:t>new tool to study QGP and </a:t>
            </a:r>
            <a:r>
              <a:rPr lang="en-US" sz="2000" dirty="0" smtClean="0"/>
              <a:t>relativistic Quantum fluid Vorticity in general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76920" y="4941168"/>
            <a:ext cx="3929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CC"/>
                </a:solidFill>
              </a:rPr>
              <a:t>Non-zero global angular momentum </a:t>
            </a:r>
          </a:p>
          <a:p>
            <a:pPr algn="l"/>
            <a:r>
              <a:rPr lang="en-US" dirty="0" smtClean="0">
                <a:solidFill>
                  <a:srgbClr val="0000CC"/>
                </a:solidFill>
              </a:rPr>
              <a:t>transfer to hyperon polarization</a:t>
            </a:r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9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Rectangle 28"/>
          <p:cNvSpPr>
            <a:spLocks noChangeArrowheads="1"/>
          </p:cNvSpPr>
          <p:nvPr/>
        </p:nvSpPr>
        <p:spPr bwMode="auto">
          <a:xfrm>
            <a:off x="1461356" y="69505"/>
            <a:ext cx="5103687" cy="534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173" tIns="45587" rIns="91173" bIns="45587"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 b="1" dirty="0" smtClean="0">
                <a:solidFill>
                  <a:srgbClr val="FF0000"/>
                </a:solidFill>
                <a:latin typeface="+mj-lt"/>
                <a:ea typeface="Arial" pitchFamily="-108" charset="0"/>
                <a:cs typeface="Arial" pitchFamily="-108" charset="0"/>
              </a:rPr>
              <a:t>STAR Detector System</a:t>
            </a:r>
            <a:endParaRPr lang="el-GR" sz="3200" b="1" dirty="0">
              <a:solidFill>
                <a:srgbClr val="FF0000"/>
              </a:solidFill>
              <a:latin typeface="+mj-lt"/>
              <a:ea typeface="Arial" pitchFamily="-108" charset="0"/>
              <a:cs typeface="Arial" pitchFamily="-108" charset="0"/>
            </a:endParaRPr>
          </a:p>
        </p:txBody>
      </p:sp>
      <p:pic>
        <p:nvPicPr>
          <p:cNvPr id="109" name="Picture 87"/>
          <p:cNvPicPr>
            <a:picLocks noChangeAspect="1" noChangeArrowheads="1"/>
          </p:cNvPicPr>
          <p:nvPr/>
        </p:nvPicPr>
        <p:blipFill>
          <a:blip r:embed="rId3" cstate="print"/>
          <a:srcRect l="13113" t="7839" r="9182" b="20509"/>
          <a:stretch>
            <a:fillRect/>
          </a:stretch>
        </p:blipFill>
        <p:spPr bwMode="auto">
          <a:xfrm>
            <a:off x="406401" y="660518"/>
            <a:ext cx="8318499" cy="575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Rounded Rectangle 100"/>
          <p:cNvSpPr/>
          <p:nvPr/>
        </p:nvSpPr>
        <p:spPr>
          <a:xfrm>
            <a:off x="5156200" y="762000"/>
            <a:ext cx="1066800" cy="393700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TPC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02" name="Rounded Rectangle 101"/>
          <p:cNvSpPr/>
          <p:nvPr/>
        </p:nvSpPr>
        <p:spPr>
          <a:xfrm>
            <a:off x="2870200" y="762000"/>
            <a:ext cx="1066800" cy="393700"/>
          </a:xfrm>
          <a:prstGeom prst="roundRect">
            <a:avLst/>
          </a:prstGeom>
          <a:solidFill>
            <a:srgbClr val="FFFFFF"/>
          </a:solidFill>
          <a:ln w="38100" cap="flat" cmpd="sng" algn="ctr">
            <a:solidFill>
              <a:srgbClr val="1B400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MTD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04" name="Straight Connector 103"/>
          <p:cNvCxnSpPr>
            <a:stCxn id="102" idx="2"/>
          </p:cNvCxnSpPr>
          <p:nvPr/>
        </p:nvCxnSpPr>
        <p:spPr>
          <a:xfrm rot="5400000">
            <a:off x="3028950" y="1530350"/>
            <a:ext cx="749300" cy="1588"/>
          </a:xfrm>
          <a:prstGeom prst="line">
            <a:avLst/>
          </a:prstGeom>
          <a:ln>
            <a:solidFill>
              <a:srgbClr val="FFFF0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>
          <a:xfrm>
            <a:off x="1651000" y="762000"/>
            <a:ext cx="1219200" cy="393700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Magnet</a:t>
            </a:r>
            <a:endParaRPr lang="en-US" b="1" dirty="0">
              <a:solidFill>
                <a:srgbClr val="800000"/>
              </a:solidFill>
            </a:endParaRPr>
          </a:p>
        </p:txBody>
      </p:sp>
      <p:cxnSp>
        <p:nvCxnSpPr>
          <p:cNvPr id="106" name="Straight Connector 105"/>
          <p:cNvCxnSpPr>
            <a:stCxn id="105" idx="2"/>
          </p:cNvCxnSpPr>
          <p:nvPr/>
        </p:nvCxnSpPr>
        <p:spPr>
          <a:xfrm>
            <a:off x="2260600" y="1155700"/>
            <a:ext cx="723900" cy="1879600"/>
          </a:xfrm>
          <a:prstGeom prst="line">
            <a:avLst/>
          </a:prstGeom>
          <a:ln>
            <a:solidFill>
              <a:srgbClr val="FFFF0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ounded Rectangle 116"/>
          <p:cNvSpPr/>
          <p:nvPr/>
        </p:nvSpPr>
        <p:spPr>
          <a:xfrm>
            <a:off x="4013200" y="762000"/>
            <a:ext cx="1066800" cy="393700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BEMC</a:t>
            </a:r>
          </a:p>
          <a:p>
            <a:pPr algn="ctr"/>
            <a:r>
              <a:rPr lang="en-US" b="1" dirty="0" smtClean="0">
                <a:solidFill>
                  <a:srgbClr val="800000"/>
                </a:solidFill>
              </a:rPr>
              <a:t>BSMD</a:t>
            </a:r>
            <a:endParaRPr lang="en-US" b="1" dirty="0">
              <a:solidFill>
                <a:srgbClr val="800000"/>
              </a:solidFill>
            </a:endParaRPr>
          </a:p>
        </p:txBody>
      </p:sp>
      <p:cxnSp>
        <p:nvCxnSpPr>
          <p:cNvPr id="118" name="Straight Connector 117"/>
          <p:cNvCxnSpPr>
            <a:stCxn id="117" idx="2"/>
          </p:cNvCxnSpPr>
          <p:nvPr/>
        </p:nvCxnSpPr>
        <p:spPr>
          <a:xfrm rot="5400000">
            <a:off x="3771899" y="1536701"/>
            <a:ext cx="1155703" cy="393700"/>
          </a:xfrm>
          <a:prstGeom prst="line">
            <a:avLst/>
          </a:prstGeom>
          <a:ln>
            <a:solidFill>
              <a:srgbClr val="FFFF0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stCxn id="101" idx="2"/>
          </p:cNvCxnSpPr>
          <p:nvPr/>
        </p:nvCxnSpPr>
        <p:spPr>
          <a:xfrm rot="5400000">
            <a:off x="4375150" y="1543050"/>
            <a:ext cx="1701800" cy="927100"/>
          </a:xfrm>
          <a:prstGeom prst="line">
            <a:avLst/>
          </a:prstGeom>
          <a:ln>
            <a:solidFill>
              <a:srgbClr val="FFFF0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ounded Rectangle 123"/>
          <p:cNvSpPr/>
          <p:nvPr/>
        </p:nvSpPr>
        <p:spPr>
          <a:xfrm>
            <a:off x="7442200" y="762000"/>
            <a:ext cx="1066800" cy="393700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BBC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25" name="Rounded Rectangle 124"/>
          <p:cNvSpPr/>
          <p:nvPr/>
        </p:nvSpPr>
        <p:spPr>
          <a:xfrm>
            <a:off x="584200" y="762000"/>
            <a:ext cx="1066800" cy="393700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EEMCESMD</a:t>
            </a:r>
            <a:endParaRPr lang="en-US" b="1" dirty="0">
              <a:solidFill>
                <a:srgbClr val="800000"/>
              </a:solidFill>
            </a:endParaRPr>
          </a:p>
        </p:txBody>
      </p:sp>
      <p:cxnSp>
        <p:nvCxnSpPr>
          <p:cNvPr id="126" name="Straight Connector 125"/>
          <p:cNvCxnSpPr>
            <a:stCxn id="124" idx="2"/>
          </p:cNvCxnSpPr>
          <p:nvPr/>
        </p:nvCxnSpPr>
        <p:spPr>
          <a:xfrm rot="5400000">
            <a:off x="6223000" y="1790700"/>
            <a:ext cx="2387600" cy="1117600"/>
          </a:xfrm>
          <a:prstGeom prst="line">
            <a:avLst/>
          </a:prstGeom>
          <a:ln>
            <a:solidFill>
              <a:srgbClr val="FFFF0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stCxn id="125" idx="2"/>
          </p:cNvCxnSpPr>
          <p:nvPr/>
        </p:nvCxnSpPr>
        <p:spPr>
          <a:xfrm rot="16200000" flipH="1">
            <a:off x="565150" y="1708150"/>
            <a:ext cx="1511300" cy="406400"/>
          </a:xfrm>
          <a:prstGeom prst="line">
            <a:avLst/>
          </a:prstGeom>
          <a:ln>
            <a:solidFill>
              <a:srgbClr val="FFFF0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Rounded Rectangle 135"/>
          <p:cNvSpPr/>
          <p:nvPr/>
        </p:nvSpPr>
        <p:spPr>
          <a:xfrm>
            <a:off x="6299200" y="762000"/>
            <a:ext cx="1066800" cy="393700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TOF</a:t>
            </a:r>
            <a:endParaRPr lang="en-US" b="1" dirty="0">
              <a:solidFill>
                <a:srgbClr val="800000"/>
              </a:solidFill>
            </a:endParaRPr>
          </a:p>
        </p:txBody>
      </p:sp>
      <p:cxnSp>
        <p:nvCxnSpPr>
          <p:cNvPr id="143" name="Straight Connector 142"/>
          <p:cNvCxnSpPr>
            <a:stCxn id="136" idx="2"/>
          </p:cNvCxnSpPr>
          <p:nvPr/>
        </p:nvCxnSpPr>
        <p:spPr>
          <a:xfrm rot="5400000">
            <a:off x="5251450" y="1187450"/>
            <a:ext cx="1612900" cy="1549400"/>
          </a:xfrm>
          <a:prstGeom prst="line">
            <a:avLst/>
          </a:prstGeom>
          <a:ln>
            <a:solidFill>
              <a:srgbClr val="FFFF0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Line 5"/>
          <p:cNvSpPr>
            <a:spLocks noChangeShapeType="1"/>
          </p:cNvSpPr>
          <p:nvPr/>
        </p:nvSpPr>
        <p:spPr bwMode="auto">
          <a:xfrm flipH="1">
            <a:off x="1079500" y="3276600"/>
            <a:ext cx="2654300" cy="12954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Line 6"/>
          <p:cNvSpPr>
            <a:spLocks noChangeShapeType="1"/>
          </p:cNvSpPr>
          <p:nvPr/>
        </p:nvSpPr>
        <p:spPr bwMode="auto">
          <a:xfrm flipH="1">
            <a:off x="3086100" y="3416301"/>
            <a:ext cx="1016000" cy="21209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502076" y="4419600"/>
            <a:ext cx="2622124" cy="1752600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52" name="Oval 151"/>
          <p:cNvSpPr/>
          <p:nvPr/>
        </p:nvSpPr>
        <p:spPr>
          <a:xfrm>
            <a:off x="3733800" y="3200400"/>
            <a:ext cx="381000" cy="304800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53" name="Rounded Rectangle 152"/>
          <p:cNvSpPr/>
          <p:nvPr/>
        </p:nvSpPr>
        <p:spPr>
          <a:xfrm>
            <a:off x="2667000" y="5930900"/>
            <a:ext cx="1066800" cy="393700"/>
          </a:xfrm>
          <a:prstGeom prst="roundRect">
            <a:avLst/>
          </a:prstGeom>
          <a:solidFill>
            <a:srgbClr val="FFFFFF"/>
          </a:solidFill>
          <a:ln w="38100" cap="flat" cmpd="sng" algn="ctr">
            <a:solidFill>
              <a:srgbClr val="1B400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HFT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54" name="Straight Connector 153"/>
          <p:cNvCxnSpPr>
            <a:stCxn id="153" idx="1"/>
          </p:cNvCxnSpPr>
          <p:nvPr/>
        </p:nvCxnSpPr>
        <p:spPr>
          <a:xfrm rot="10800000">
            <a:off x="1752600" y="5441950"/>
            <a:ext cx="914400" cy="685800"/>
          </a:xfrm>
          <a:prstGeom prst="line">
            <a:avLst/>
          </a:prstGeom>
          <a:ln>
            <a:solidFill>
              <a:srgbClr val="FFFF0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06721" y="6438279"/>
            <a:ext cx="7907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X10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increases in DAQ rate since 2000, most precise Silicon </a:t>
            </a:r>
            <a:r>
              <a:rPr lang="en-US" sz="1600" dirty="0"/>
              <a:t>D</a:t>
            </a:r>
            <a:r>
              <a:rPr lang="en-US" sz="1600" dirty="0" smtClean="0"/>
              <a:t>etector (HFT 2014-16)</a:t>
            </a:r>
            <a:endParaRPr lang="en-US" sz="1600" dirty="0"/>
          </a:p>
        </p:txBody>
      </p:sp>
      <p:sp>
        <p:nvSpPr>
          <p:cNvPr id="26" name="Rounded Rectangle 25"/>
          <p:cNvSpPr/>
          <p:nvPr/>
        </p:nvSpPr>
        <p:spPr>
          <a:xfrm>
            <a:off x="1279738" y="1308098"/>
            <a:ext cx="1066800" cy="425451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FMS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FPS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7657114" y="4077072"/>
            <a:ext cx="1066800" cy="539378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RP</a:t>
            </a:r>
          </a:p>
          <a:p>
            <a:pPr algn="ctr"/>
            <a:r>
              <a:rPr lang="en-US" b="1" dirty="0" smtClean="0">
                <a:solidFill>
                  <a:srgbClr val="800000"/>
                </a:solidFill>
              </a:rPr>
              <a:t>ZDC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427984" y="5028504"/>
            <a:ext cx="4312384" cy="138499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l"/>
            <a:r>
              <a:rPr lang="en-US" sz="1400" b="1" dirty="0"/>
              <a:t>NSAC RECOMMENDATION </a:t>
            </a:r>
            <a:r>
              <a:rPr lang="en-US" sz="1400" b="1" dirty="0" smtClean="0"/>
              <a:t>#I: 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b="1" dirty="0" smtClean="0"/>
              <a:t>The </a:t>
            </a:r>
            <a:r>
              <a:rPr lang="en-US" sz="1400" b="1" dirty="0">
                <a:solidFill>
                  <a:srgbClr val="FF0000"/>
                </a:solidFill>
              </a:rPr>
              <a:t>upgraded RHIC facility </a:t>
            </a:r>
            <a:r>
              <a:rPr lang="en-US" sz="1400" b="1" dirty="0"/>
              <a:t>provides </a:t>
            </a:r>
            <a:r>
              <a:rPr lang="en-US" sz="1400" b="1" dirty="0" smtClean="0"/>
              <a:t>unique capabilities </a:t>
            </a:r>
            <a:r>
              <a:rPr lang="en-US" sz="1400" b="1" dirty="0"/>
              <a:t>that must be utilized to explore </a:t>
            </a:r>
            <a:r>
              <a:rPr lang="en-US" sz="1400" b="1" dirty="0" smtClean="0"/>
              <a:t>the properties </a:t>
            </a:r>
            <a:r>
              <a:rPr lang="en-US" sz="1400" b="1" dirty="0"/>
              <a:t>and phases of quark and gluon matter </a:t>
            </a:r>
            <a:r>
              <a:rPr lang="en-US" sz="1400" b="1" dirty="0" smtClean="0"/>
              <a:t>in the </a:t>
            </a:r>
            <a:r>
              <a:rPr lang="en-US" sz="1400" b="1" dirty="0"/>
              <a:t>high temperatures of the early universe and </a:t>
            </a:r>
            <a:r>
              <a:rPr lang="en-US" sz="1400" b="1" dirty="0" smtClean="0"/>
              <a:t>to explore </a:t>
            </a:r>
            <a:r>
              <a:rPr lang="en-US" sz="1400" b="1" dirty="0"/>
              <a:t>the spin structure of the proton.</a:t>
            </a:r>
          </a:p>
        </p:txBody>
      </p:sp>
    </p:spTree>
    <p:extLst>
      <p:ext uri="{BB962C8B-B14F-4D97-AF65-F5344CB8AC3E}">
        <p14:creationId xmlns:p14="http://schemas.microsoft.com/office/powerpoint/2010/main" val="387945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643" y="192319"/>
            <a:ext cx="8229600" cy="11430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QCD fluid responds to external field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869" y="908720"/>
            <a:ext cx="4232806" cy="40810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739784" y="2015233"/>
            <a:ext cx="678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22849" y="3549596"/>
            <a:ext cx="1407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2B9592"/>
                </a:solidFill>
              </a:rPr>
              <a:t>difference</a:t>
            </a:r>
            <a:endParaRPr lang="en-US" b="1" dirty="0">
              <a:solidFill>
                <a:srgbClr val="2B959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50836" y="1490715"/>
            <a:ext cx="1744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STAR Preliminary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772" y="1000012"/>
            <a:ext cx="45490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Positive Global Hyperon Polarization </a:t>
            </a:r>
            <a:br>
              <a:rPr lang="en-US" dirty="0" smtClean="0"/>
            </a:br>
            <a:r>
              <a:rPr lang="en-US" dirty="0" smtClean="0"/>
              <a:t>indicating a spin-orbit (</a:t>
            </a:r>
            <a:r>
              <a:rPr lang="en-US" dirty="0" err="1" smtClean="0"/>
              <a:t>Vortical</a:t>
            </a:r>
            <a:r>
              <a:rPr lang="en-US" dirty="0" smtClean="0"/>
              <a:t>) coupling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Current data not able to distinguish </a:t>
            </a:r>
            <a:br>
              <a:rPr lang="en-US" dirty="0" smtClean="0"/>
            </a:br>
            <a:r>
              <a:rPr lang="en-US" dirty="0" smtClean="0"/>
              <a:t>Lambda/</a:t>
            </a:r>
            <a:r>
              <a:rPr lang="en-US" dirty="0" err="1" smtClean="0"/>
              <a:t>AntiLambda</a:t>
            </a:r>
            <a:r>
              <a:rPr lang="en-US" dirty="0" smtClean="0"/>
              <a:t> polarization difference,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(potentially) Direct measure of </a:t>
            </a:r>
            <a:br>
              <a:rPr lang="en-US" dirty="0" smtClean="0"/>
            </a:br>
            <a:r>
              <a:rPr lang="en-US" dirty="0" smtClean="0"/>
              <a:t>Magnetic Field effect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Need &gt;x10 more data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(3</a:t>
            </a:r>
            <a:r>
              <a:rPr lang="en-US" b="1" dirty="0" smtClean="0">
                <a:solidFill>
                  <a:srgbClr val="C0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C00000"/>
                </a:solidFill>
              </a:rPr>
              <a:t> at current central value)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66" y="3585335"/>
            <a:ext cx="4201811" cy="32094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57983" y="6008079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arXiv:1706.09467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50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Mapping the QCD Phase Diagram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6825" y="1163936"/>
            <a:ext cx="4340975" cy="49331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RHIC uniquely suited to map the QCD phase diagram at  finite baryon density</a:t>
            </a:r>
          </a:p>
          <a:p>
            <a:pPr marL="0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Thermodynamics applicable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Change of Symmetry (degree of freedom)</a:t>
            </a:r>
          </a:p>
          <a:p>
            <a:pPr marL="857250" lvl="1" indent="-457200"/>
            <a:r>
              <a:rPr lang="en-US" sz="1600" dirty="0" smtClean="0"/>
              <a:t>Chiral symmetry restoration</a:t>
            </a:r>
          </a:p>
          <a:p>
            <a:pPr marL="857250" lvl="1" indent="-457200"/>
            <a:r>
              <a:rPr lang="en-US" sz="1600" dirty="0" smtClean="0"/>
              <a:t>Quark and gluon degree of freedom</a:t>
            </a:r>
          </a:p>
          <a:p>
            <a:pPr marL="857250" lvl="1" indent="-457200"/>
            <a:r>
              <a:rPr lang="en-US" sz="1600" dirty="0" smtClean="0"/>
              <a:t>Response to external field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Equation of State (soft)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Critical behavior</a:t>
            </a:r>
          </a:p>
          <a:p>
            <a:pPr marL="857250" lvl="1" indent="-457200"/>
            <a:r>
              <a:rPr lang="en-US" sz="1600" dirty="0" smtClean="0"/>
              <a:t>Critical exponent </a:t>
            </a:r>
          </a:p>
          <a:p>
            <a:pPr marL="857250" lvl="1" indent="-457200"/>
            <a:r>
              <a:rPr lang="en-US" sz="1600" dirty="0" smtClean="0"/>
              <a:t>Critical fluctuation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</p:txBody>
      </p:sp>
      <p:pic>
        <p:nvPicPr>
          <p:cNvPr id="8" name="Picture 7" descr="Phase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9091"/>
            <a:ext cx="4726825" cy="46209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707" y="561002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dirty="0"/>
              <a:t>Hints of new behavior in first Beam Energy Scan</a:t>
            </a:r>
          </a:p>
          <a:p>
            <a:pPr marL="0" indent="0" algn="l">
              <a:buNone/>
            </a:pPr>
            <a:r>
              <a:rPr lang="en-US" dirty="0"/>
              <a:t>Beam Energy Scan Phase </a:t>
            </a:r>
            <a:r>
              <a:rPr lang="en-US" dirty="0" smtClean="0"/>
              <a:t>2 (BES II):</a:t>
            </a:r>
            <a:endParaRPr lang="en-US" dirty="0"/>
          </a:p>
          <a:p>
            <a:pPr marL="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from </a:t>
            </a:r>
            <a:r>
              <a:rPr lang="en-US" dirty="0">
                <a:solidFill>
                  <a:srgbClr val="FF0000"/>
                </a:solidFill>
              </a:rPr>
              <a:t>hints to quantitative understanding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13D972-65A9-45CC-AD14-91DBAA320E2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3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533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Highlights of BES-II and Upgrades in LRP 2015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838200"/>
            <a:ext cx="3488267" cy="589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" y="1420399"/>
            <a:ext cx="5643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Data from BES-I provide qualitative evidence for </a:t>
            </a:r>
            <a:r>
              <a:rPr lang="en-US" dirty="0" smtClean="0"/>
              <a:t>a reduction </a:t>
            </a:r>
            <a:r>
              <a:rPr lang="en-US" dirty="0"/>
              <a:t>in the QGP pressure, with consequences </a:t>
            </a:r>
            <a:r>
              <a:rPr lang="en-US" dirty="0" smtClean="0"/>
              <a:t>for flow </a:t>
            </a:r>
            <a:r>
              <a:rPr lang="en-US" dirty="0"/>
              <a:t>patterns and droplet lifetimes that have long </a:t>
            </a:r>
            <a:r>
              <a:rPr lang="en-US" dirty="0" smtClean="0"/>
              <a:t>been anticipated </a:t>
            </a:r>
            <a:r>
              <a:rPr lang="en-US" dirty="0"/>
              <a:t>in collisions that form QGP not far above </a:t>
            </a:r>
            <a:r>
              <a:rPr lang="en-US" dirty="0" smtClean="0"/>
              <a:t>the crossover </a:t>
            </a:r>
            <a:r>
              <a:rPr lang="en-US" dirty="0"/>
              <a:t>region. (See second panel of Figure 2.10.) </a:t>
            </a:r>
          </a:p>
        </p:txBody>
      </p:sp>
      <p:sp>
        <p:nvSpPr>
          <p:cNvPr id="5" name="Rectangle 4"/>
          <p:cNvSpPr/>
          <p:nvPr/>
        </p:nvSpPr>
        <p:spPr>
          <a:xfrm>
            <a:off x="146386" y="3174725"/>
            <a:ext cx="528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The detector </a:t>
            </a:r>
            <a:r>
              <a:rPr lang="en-US" dirty="0" smtClean="0">
                <a:solidFill>
                  <a:srgbClr val="FF0000"/>
                </a:solidFill>
              </a:rPr>
              <a:t>upgrades planned </a:t>
            </a:r>
            <a:r>
              <a:rPr lang="en-US" dirty="0">
                <a:solidFill>
                  <a:srgbClr val="FF0000"/>
                </a:solidFill>
              </a:rPr>
              <a:t>for BES-II </a:t>
            </a:r>
            <a:r>
              <a:rPr lang="en-US" dirty="0"/>
              <a:t>focus on maximizing the fraction </a:t>
            </a:r>
            <a:r>
              <a:rPr lang="en-US" dirty="0" smtClean="0"/>
              <a:t>of the </a:t>
            </a:r>
            <a:r>
              <a:rPr lang="en-US" dirty="0"/>
              <a:t>particles in each collision that are measured, </a:t>
            </a:r>
            <a:r>
              <a:rPr lang="en-US" dirty="0" smtClean="0"/>
              <a:t>which is </a:t>
            </a:r>
            <a:r>
              <a:rPr lang="en-US" dirty="0"/>
              <a:t>particularly important for fluctuation observables.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146386" y="4494483"/>
            <a:ext cx="56056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The trends and features in BES-I data </a:t>
            </a:r>
            <a:r>
              <a:rPr lang="en-US" dirty="0" smtClean="0"/>
              <a:t>provide compelling </a:t>
            </a:r>
            <a:r>
              <a:rPr lang="en-US" dirty="0"/>
              <a:t>motivation for a strong and </a:t>
            </a:r>
            <a:r>
              <a:rPr lang="en-US" dirty="0" smtClean="0"/>
              <a:t>concerted theoretical </a:t>
            </a:r>
            <a:r>
              <a:rPr lang="en-US" dirty="0"/>
              <a:t>response, as well as for the </a:t>
            </a:r>
            <a:r>
              <a:rPr lang="en-US" dirty="0" smtClean="0"/>
              <a:t>experimental measurements </a:t>
            </a:r>
            <a:r>
              <a:rPr lang="en-US" dirty="0"/>
              <a:t>with higher statistical precision from</a:t>
            </a:r>
          </a:p>
          <a:p>
            <a:pPr algn="l"/>
            <a:r>
              <a:rPr lang="en-US" dirty="0"/>
              <a:t>BES-II. The goal of BES-II is to turn trends and </a:t>
            </a:r>
            <a:r>
              <a:rPr lang="en-US" dirty="0" smtClean="0"/>
              <a:t>features into </a:t>
            </a:r>
            <a:r>
              <a:rPr lang="en-US" dirty="0"/>
              <a:t>definitive conclusions and new understanding.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7000" y="838200"/>
            <a:ext cx="586551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Strong Endorsement by the NSAC 2015</a:t>
            </a:r>
          </a:p>
          <a:p>
            <a:pPr algn="l"/>
            <a:r>
              <a:rPr lang="en-US" sz="1200" dirty="0">
                <a:solidFill>
                  <a:srgbClr val="FF0000"/>
                </a:solidFill>
                <a:hlinkClick r:id="rId4"/>
              </a:rPr>
              <a:t>http://science.energy.gov/~/</a:t>
            </a:r>
            <a:r>
              <a:rPr lang="en-US" sz="1200" dirty="0" smtClean="0">
                <a:solidFill>
                  <a:srgbClr val="FF0000"/>
                </a:solidFill>
                <a:hlinkClick r:id="rId4"/>
              </a:rPr>
              <a:t>media/np/nsac/pdf/2015LRP/2015_LRPNS_091815.pdf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87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52400"/>
            <a:ext cx="84963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BES-II Physics highlights (I): 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net-proton  Kurtosis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3000" y="2133600"/>
            <a:ext cx="6400800" cy="3733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1188535"/>
            <a:ext cx="7425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Reach the necessary rapidity width of the correlation/fluctuation (~1-2 unit)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76400" y="1600200"/>
            <a:ext cx="6856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B. Ling and M. </a:t>
            </a:r>
            <a:r>
              <a:rPr lang="en-US" b="1" dirty="0" err="1" smtClean="0"/>
              <a:t>Stephanov</a:t>
            </a:r>
            <a:r>
              <a:rPr lang="en-US" b="1" dirty="0" smtClean="0"/>
              <a:t>, </a:t>
            </a:r>
            <a:r>
              <a:rPr lang="en-US" b="1" dirty="0" err="1" smtClean="0"/>
              <a:t>Phys.Rev</a:t>
            </a:r>
            <a:r>
              <a:rPr lang="en-US" b="1" dirty="0"/>
              <a:t>. C93 (2016) </a:t>
            </a:r>
            <a:r>
              <a:rPr lang="en-US" b="1" dirty="0" smtClean="0"/>
              <a:t>034915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60629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2334" y="180200"/>
            <a:ext cx="7886700" cy="91184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BES-II Physics highlights (</a:t>
            </a:r>
            <a:r>
              <a:rPr lang="en-US" sz="3600" b="1" dirty="0" smtClean="0">
                <a:solidFill>
                  <a:srgbClr val="FF0000"/>
                </a:solidFill>
              </a:rPr>
              <a:t>II): </a:t>
            </a:r>
            <a:r>
              <a:rPr lang="en-US" sz="3600" b="1" dirty="0">
                <a:solidFill>
                  <a:srgbClr val="FF0000"/>
                </a:solidFill>
              </a:rPr>
              <a:t/>
            </a:r>
            <a:br>
              <a:rPr lang="en-US" sz="3600" b="1" dirty="0">
                <a:solidFill>
                  <a:srgbClr val="FF0000"/>
                </a:solidFill>
              </a:rPr>
            </a:br>
            <a:r>
              <a:rPr lang="en-US" altLang="zh-CN" sz="3600" b="1" dirty="0" smtClean="0">
                <a:solidFill>
                  <a:srgbClr val="FF0000"/>
                </a:solidFill>
              </a:rPr>
              <a:t>Di-electron measurements 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/>
              <p:cNvSpPr txBox="1"/>
              <p:nvPr/>
            </p:nvSpPr>
            <p:spPr>
              <a:xfrm>
                <a:off x="385582" y="4369264"/>
                <a:ext cx="8612527" cy="2003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zh-CN" sz="2000" dirty="0" smtClean="0"/>
                  <a:t>Systematically study di-electron continuum from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2000" b="0" i="1" smtClean="0"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2000" dirty="0" smtClean="0"/>
                  <a:t> = 7.7 – 19.6 GeV</a:t>
                </a: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zh-CN" sz="2000" dirty="0" smtClean="0">
                    <a:solidFill>
                      <a:srgbClr val="0000FF"/>
                    </a:solidFill>
                  </a:rPr>
                  <a:t>I</a:t>
                </a:r>
                <a:r>
                  <a:rPr lang="en-US" altLang="zh-CN" sz="2000" dirty="0" smtClean="0"/>
                  <a:t>nner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T</a:t>
                </a:r>
                <a:r>
                  <a:rPr lang="en-US" altLang="zh-CN" sz="2000" dirty="0"/>
                  <a:t>ime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P</a:t>
                </a:r>
                <a:r>
                  <a:rPr lang="en-US" altLang="zh-CN" sz="2000" dirty="0"/>
                  <a:t>rojection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C</a:t>
                </a:r>
                <a:r>
                  <a:rPr lang="en-US" altLang="zh-CN" sz="2000" dirty="0"/>
                  <a:t>hamber (</a:t>
                </a:r>
                <a:r>
                  <a:rPr lang="en-US" altLang="zh-CN" sz="2000" dirty="0" err="1"/>
                  <a:t>iTPC</a:t>
                </a:r>
                <a:r>
                  <a:rPr lang="en-US" altLang="zh-CN" sz="2000" dirty="0" smtClean="0"/>
                  <a:t>) upgrade: reduce systematic and statistical uncertainties</a:t>
                </a: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zh-CN" sz="2000" dirty="0" smtClean="0"/>
                  <a:t>Distinguish models with different </a:t>
                </a:r>
                <a:r>
                  <a:rPr lang="el-GR" altLang="zh-CN" sz="2000" dirty="0" smtClean="0"/>
                  <a:t>ρ</a:t>
                </a:r>
                <a:r>
                  <a:rPr lang="en-US" altLang="zh-CN" sz="2000" dirty="0" smtClean="0"/>
                  <a:t>-meson broadening mechanisms (</a:t>
                </a:r>
                <a:r>
                  <a:rPr lang="en-US" altLang="zh-CN" sz="2000" dirty="0" smtClean="0">
                    <a:solidFill>
                      <a:srgbClr val="0000FF"/>
                    </a:solidFill>
                  </a:rPr>
                  <a:t>Rapp’s method vs. PHSD</a:t>
                </a:r>
                <a:r>
                  <a:rPr lang="en-US" altLang="zh-CN" sz="2000" dirty="0" smtClean="0"/>
                  <a:t>)</a:t>
                </a: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altLang="zh-CN" sz="2000" dirty="0" smtClean="0"/>
                  <a:t>Study the total baryon density effect on LMR excess yield in BESII</a:t>
                </a:r>
              </a:p>
            </p:txBody>
          </p:sp>
        </mc:Choice>
        <mc:Fallback xmlns=""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82" y="4369264"/>
                <a:ext cx="8612527" cy="2003947"/>
              </a:xfrm>
              <a:prstGeom prst="rect">
                <a:avLst/>
              </a:prstGeom>
              <a:blipFill rotWithShape="0">
                <a:blip r:embed="rId3"/>
                <a:stretch>
                  <a:fillRect l="-637" t="-9756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55" y="1280432"/>
            <a:ext cx="4140178" cy="297510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375684" y="1034575"/>
            <a:ext cx="4622425" cy="3466819"/>
            <a:chOff x="4375683" y="1155679"/>
            <a:chExt cx="4622425" cy="3466819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5683" y="1155679"/>
              <a:ext cx="4622425" cy="3466819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 flipH="1">
              <a:off x="6948264" y="3200400"/>
              <a:ext cx="45719" cy="12356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flipH="1">
              <a:off x="6372199" y="3246120"/>
              <a:ext cx="45719" cy="14401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022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352"/>
    </mc:Choice>
    <mc:Fallback xmlns="">
      <p:transition spd="slow" advTm="222352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39226" y="117144"/>
            <a:ext cx="4943021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Major Upgrades for BES-II</a:t>
            </a:r>
            <a:endParaRPr lang="en-US" sz="3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34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914400"/>
            <a:ext cx="68103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43408" y="1927086"/>
            <a:ext cx="2623592" cy="26161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 err="1" smtClean="0"/>
              <a:t>iTPC</a:t>
            </a:r>
            <a:r>
              <a:rPr lang="en-US" sz="2000" b="1" u="sng" dirty="0" smtClean="0"/>
              <a:t>: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Rebuilds the inner sectors of the TPC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Continuous Coverage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Improves </a:t>
            </a:r>
            <a:r>
              <a:rPr lang="en-US" dirty="0" err="1" smtClean="0"/>
              <a:t>dE</a:t>
            </a:r>
            <a:r>
              <a:rPr lang="en-US" dirty="0" smtClean="0"/>
              <a:t>/</a:t>
            </a:r>
            <a:r>
              <a:rPr lang="en-US" dirty="0" err="1" smtClean="0"/>
              <a:t>dx</a:t>
            </a:r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Extends 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 coverage from 1.0 to 1.5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Lowers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cut-in from 125 </a:t>
            </a:r>
            <a:r>
              <a:rPr lang="en-US" dirty="0" err="1" smtClean="0"/>
              <a:t>MeV</a:t>
            </a:r>
            <a:r>
              <a:rPr lang="en-US" dirty="0" smtClean="0"/>
              <a:t>/c to 60 </a:t>
            </a:r>
            <a:r>
              <a:rPr lang="en-US" dirty="0" err="1" smtClean="0"/>
              <a:t>MeV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400800" y="1752600"/>
            <a:ext cx="2743200" cy="206210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EPD: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Improves trigger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Reduces background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Allows a better and independent reaction plane measurement  critical to BES physics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748822" y="4054575"/>
            <a:ext cx="3816424" cy="15081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 err="1" smtClean="0"/>
              <a:t>EndCap</a:t>
            </a:r>
            <a:r>
              <a:rPr lang="en-US" sz="2000" b="1" u="sng" dirty="0" smtClean="0"/>
              <a:t> TOF: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Rapidity coverage is critical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PID at 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 = 0.9 to 1.5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Improves the fixed target program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Provided by CBM-FAIR</a:t>
            </a:r>
          </a:p>
        </p:txBody>
      </p:sp>
      <p:sp>
        <p:nvSpPr>
          <p:cNvPr id="9" name="Donut 8"/>
          <p:cNvSpPr/>
          <p:nvPr/>
        </p:nvSpPr>
        <p:spPr>
          <a:xfrm rot="832833">
            <a:off x="3722511" y="2074929"/>
            <a:ext cx="975685" cy="1461215"/>
          </a:xfrm>
          <a:prstGeom prst="donut">
            <a:avLst>
              <a:gd name="adj" fmla="val 31809"/>
            </a:avLst>
          </a:prstGeom>
          <a:solidFill>
            <a:srgbClr val="FF0000">
              <a:alpha val="2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0600" y="1116031"/>
            <a:ext cx="1362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ndcap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TOF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572000" y="1524000"/>
            <a:ext cx="381000" cy="6858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7087" y="3886199"/>
            <a:ext cx="247062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4343400" y="3200400"/>
            <a:ext cx="1676400" cy="91440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3819" y="5298144"/>
            <a:ext cx="4089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Funding sources: 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err="1" smtClean="0">
                <a:solidFill>
                  <a:srgbClr val="0070C0"/>
                </a:solidFill>
              </a:rPr>
              <a:t>iTPC</a:t>
            </a:r>
            <a:r>
              <a:rPr lang="en-US" b="1" dirty="0" smtClean="0">
                <a:solidFill>
                  <a:srgbClr val="0070C0"/>
                </a:solidFill>
              </a:rPr>
              <a:t>: </a:t>
            </a:r>
            <a:r>
              <a:rPr lang="en-US" b="1" dirty="0" err="1" smtClean="0">
                <a:solidFill>
                  <a:srgbClr val="0070C0"/>
                </a:solidFill>
              </a:rPr>
              <a:t>DOE+MoST+NSFC</a:t>
            </a:r>
            <a:endParaRPr lang="en-US" b="1" dirty="0">
              <a:solidFill>
                <a:srgbClr val="0070C0"/>
              </a:solidFill>
            </a:endParaRPr>
          </a:p>
          <a:p>
            <a:pPr algn="l"/>
            <a:r>
              <a:rPr lang="en-US" b="1" dirty="0" err="1" smtClean="0">
                <a:solidFill>
                  <a:srgbClr val="0070C0"/>
                </a:solidFill>
              </a:rPr>
              <a:t>eTOF</a:t>
            </a:r>
            <a:r>
              <a:rPr lang="en-US" b="1" dirty="0" smtClean="0">
                <a:solidFill>
                  <a:srgbClr val="0070C0"/>
                </a:solidFill>
              </a:rPr>
              <a:t>: CBM  </a:t>
            </a:r>
          </a:p>
          <a:p>
            <a:pPr algn="l"/>
            <a:r>
              <a:rPr lang="en-US" b="1" dirty="0" smtClean="0">
                <a:solidFill>
                  <a:srgbClr val="0070C0"/>
                </a:solidFill>
              </a:rPr>
              <a:t>EPD: </a:t>
            </a:r>
            <a:r>
              <a:rPr lang="en-US" b="1" dirty="0" err="1" smtClean="0">
                <a:solidFill>
                  <a:srgbClr val="0070C0"/>
                </a:solidFill>
              </a:rPr>
              <a:t>MoST</a:t>
            </a:r>
            <a:r>
              <a:rPr lang="en-US" b="1" dirty="0" smtClean="0">
                <a:solidFill>
                  <a:srgbClr val="0070C0"/>
                </a:solidFill>
              </a:rPr>
              <a:t> fund + NSF Universities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4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RHIC has been adaptable to science needs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5111378"/>
              </p:ext>
            </p:extLst>
          </p:nvPr>
        </p:nvGraphicFramePr>
        <p:xfrm>
          <a:off x="117075" y="908720"/>
          <a:ext cx="8942959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549"/>
                <a:gridCol w="936104"/>
                <a:gridCol w="864096"/>
                <a:gridCol w="936104"/>
                <a:gridCol w="936104"/>
                <a:gridCol w="936104"/>
                <a:gridCol w="936104"/>
                <a:gridCol w="1003390"/>
                <a:gridCol w="208280"/>
                <a:gridCol w="1116124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2010-2013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2014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2015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2016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2017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</a:t>
                      </a:r>
                      <a:r>
                        <a:rPr lang="en-US" sz="1600" smtClean="0"/>
                        <a:t>018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2022+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 smtClean="0"/>
                    </a:p>
                    <a:p>
                      <a:pPr algn="l"/>
                      <a:r>
                        <a:rPr lang="en-US" sz="1600" dirty="0" err="1" smtClean="0"/>
                        <a:t>p+p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p+p</a:t>
                      </a:r>
                      <a:endParaRPr lang="en-US" sz="1600" dirty="0" smtClean="0"/>
                    </a:p>
                    <a:p>
                      <a:pPr algn="l"/>
                      <a:r>
                        <a:rPr lang="en-US" sz="1600" dirty="0" err="1" smtClean="0"/>
                        <a:t>p+A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r>
                        <a:rPr lang="en-US" sz="1600" dirty="0" smtClean="0"/>
                        <a:t/>
                      </a:r>
                      <a:br>
                        <a:rPr lang="en-US" sz="1600" dirty="0" smtClean="0"/>
                      </a:br>
                      <a:r>
                        <a:rPr lang="en-US" sz="1600" dirty="0" err="1" smtClean="0"/>
                        <a:t>d+Au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p+p</a:t>
                      </a:r>
                      <a:endParaRPr lang="en-US" sz="1600" dirty="0" smtClean="0"/>
                    </a:p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Isobar</a:t>
                      </a:r>
                    </a:p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 smtClean="0"/>
                    </a:p>
                    <a:p>
                      <a:pPr algn="l"/>
                      <a:r>
                        <a:rPr lang="en-US" sz="1600" dirty="0" err="1" smtClean="0"/>
                        <a:t>pp,pA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600" dirty="0" smtClean="0"/>
                        <a:t>G,</a:t>
                      </a:r>
                    </a:p>
                    <a:p>
                      <a:pPr algn="l"/>
                      <a:r>
                        <a:rPr lang="en-US" sz="1600" dirty="0" smtClean="0"/>
                        <a:t>QGP property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Charm flow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Ref.</a:t>
                      </a:r>
                    </a:p>
                    <a:p>
                      <a:pPr algn="l"/>
                      <a:r>
                        <a:rPr lang="en-US" sz="1600" dirty="0" smtClean="0"/>
                        <a:t>A</a:t>
                      </a:r>
                      <a:r>
                        <a:rPr lang="en-US" sz="1600" baseline="-25000" dirty="0" smtClean="0"/>
                        <a:t>N</a:t>
                      </a:r>
                      <a:endParaRPr lang="en-US" sz="1600" baseline="-250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</a:t>
                      </a:r>
                      <a:r>
                        <a:rPr lang="en-US" sz="1600" baseline="-25000" dirty="0" smtClean="0"/>
                        <a:t>c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>
                          <a:latin typeface="Symbol" panose="05050102010706020507" pitchFamily="18" charset="2"/>
                        </a:rPr>
                        <a:t>L</a:t>
                      </a:r>
                      <a:r>
                        <a:rPr lang="en-US" sz="1600" baseline="-25000" dirty="0" err="1" smtClean="0"/>
                        <a:t>c</a:t>
                      </a:r>
                      <a:endParaRPr lang="en-US" sz="1600" baseline="-25000" dirty="0" smtClean="0"/>
                    </a:p>
                    <a:p>
                      <a:pPr algn="l"/>
                      <a:r>
                        <a:rPr lang="el-GR" sz="1600" dirty="0" smtClean="0">
                          <a:latin typeface="Times New Roman"/>
                          <a:cs typeface="Times New Roman"/>
                        </a:rPr>
                        <a:t>ϒ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, </a:t>
                      </a:r>
                      <a:r>
                        <a:rPr lang="en-US" sz="1600" dirty="0" smtClean="0"/>
                        <a:t>Jets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Fc</a:t>
                      </a:r>
                      <a:r>
                        <a:rPr lang="en-US" sz="1600" baseline="0" dirty="0" smtClean="0"/>
                        <a:t> sign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CME,</a:t>
                      </a:r>
                    </a:p>
                    <a:p>
                      <a:pPr algn="l"/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L</a:t>
                      </a:r>
                      <a:r>
                        <a:rPr lang="en-US" sz="1600" dirty="0" smtClean="0">
                          <a:latin typeface="Symbol" panose="05050102010706020507" pitchFamily="18" charset="2"/>
                          <a:sym typeface="Symbol"/>
                        </a:rPr>
                        <a:t></a:t>
                      </a:r>
                      <a:endParaRPr lang="en-US" sz="1600" dirty="0">
                        <a:latin typeface="Symbol" panose="05050102010706020507" pitchFamily="18" charset="2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Critical Point,</a:t>
                      </a:r>
                    </a:p>
                    <a:p>
                      <a:pPr algn="l"/>
                      <a:r>
                        <a:rPr lang="en-US" sz="1600" dirty="0" smtClean="0"/>
                        <a:t>Phase Transition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Jets, </a:t>
                      </a:r>
                      <a:r>
                        <a:rPr lang="el-GR" sz="1600" dirty="0" smtClean="0">
                          <a:latin typeface="Times New Roman"/>
                          <a:cs typeface="Times New Roman"/>
                        </a:rPr>
                        <a:t>ϒ</a:t>
                      </a:r>
                      <a:endParaRPr lang="en-US" sz="1600" dirty="0" smtClean="0">
                        <a:latin typeface="Times New Roman"/>
                        <a:cs typeface="Times New Roman"/>
                      </a:endParaRPr>
                    </a:p>
                    <a:p>
                      <a:pPr algn="l"/>
                      <a:r>
                        <a:rPr lang="en-US" sz="1600" dirty="0" err="1" smtClean="0">
                          <a:latin typeface="Times New Roman"/>
                          <a:cs typeface="Times New Roman"/>
                        </a:rPr>
                        <a:t>forwardA</a:t>
                      </a:r>
                      <a:r>
                        <a:rPr lang="en-US" sz="1600" baseline="-25000" dirty="0" err="1" smtClean="0">
                          <a:latin typeface="Times New Roman"/>
                          <a:cs typeface="Times New Roman"/>
                        </a:rPr>
                        <a:t>N</a:t>
                      </a:r>
                      <a:endParaRPr lang="en-US" sz="1600" baseline="-250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BES-I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200,</a:t>
                      </a:r>
                    </a:p>
                    <a:p>
                      <a:pPr algn="l"/>
                      <a:r>
                        <a:rPr lang="en-US" sz="1600" dirty="0" smtClean="0"/>
                        <a:t>14.5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200-19.6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500,</a:t>
                      </a:r>
                    </a:p>
                    <a:p>
                      <a:pPr algn="l"/>
                      <a:r>
                        <a:rPr lang="en-US" sz="1600" dirty="0" smtClean="0"/>
                        <a:t>54.4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200,</a:t>
                      </a:r>
                    </a:p>
                    <a:p>
                      <a:pPr algn="l"/>
                      <a:r>
                        <a:rPr lang="en-US" sz="1600" dirty="0" smtClean="0"/>
                        <a:t>27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BES-II</a:t>
                      </a:r>
                    </a:p>
                    <a:p>
                      <a:pPr algn="l"/>
                      <a:r>
                        <a:rPr lang="en-US" sz="1600" dirty="0" smtClean="0"/>
                        <a:t>11-20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BES-II</a:t>
                      </a:r>
                    </a:p>
                    <a:p>
                      <a:pPr algn="l"/>
                      <a:r>
                        <a:rPr lang="en-US" sz="1600" dirty="0" smtClean="0"/>
                        <a:t>7-11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3585181"/>
            <a:ext cx="1530896" cy="584775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 BES-I  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9782" y="3600150"/>
            <a:ext cx="1845733" cy="584775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BES-II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7279" y="4509120"/>
            <a:ext cx="680186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Expand to include several programs: </a:t>
            </a:r>
          </a:p>
          <a:p>
            <a:pPr algn="l"/>
            <a:r>
              <a:rPr lang="en-US" dirty="0" err="1" smtClean="0"/>
              <a:t>p+A</a:t>
            </a:r>
            <a:r>
              <a:rPr lang="en-US" dirty="0" smtClean="0"/>
              <a:t> in run 15, </a:t>
            </a:r>
          </a:p>
          <a:p>
            <a:pPr algn="l"/>
            <a:r>
              <a:rPr lang="en-US" dirty="0" smtClean="0"/>
              <a:t>pp500 and 54.4GeV </a:t>
            </a:r>
            <a:r>
              <a:rPr lang="en-US" dirty="0" err="1" smtClean="0"/>
              <a:t>Au+Au</a:t>
            </a:r>
            <a:r>
              <a:rPr lang="en-US" dirty="0" smtClean="0"/>
              <a:t> in run17, </a:t>
            </a:r>
          </a:p>
          <a:p>
            <a:pPr algn="l"/>
            <a:r>
              <a:rPr lang="en-US" dirty="0" smtClean="0"/>
              <a:t>Isobar (</a:t>
            </a:r>
            <a:r>
              <a:rPr lang="en-US" dirty="0" err="1" smtClean="0"/>
              <a:t>Zr</a:t>
            </a:r>
            <a:r>
              <a:rPr lang="en-US" dirty="0" smtClean="0"/>
              <a:t>, Ru-96) and 27GeV </a:t>
            </a:r>
            <a:r>
              <a:rPr lang="en-US" dirty="0" err="1" smtClean="0"/>
              <a:t>Au+Au</a:t>
            </a:r>
            <a:r>
              <a:rPr lang="en-US" dirty="0" smtClean="0"/>
              <a:t> in run 18</a:t>
            </a:r>
          </a:p>
          <a:p>
            <a:pPr algn="l"/>
            <a:r>
              <a:rPr lang="en-US" dirty="0" smtClean="0"/>
              <a:t>BES-II more compelling, detector and machine upgrades in 2018</a:t>
            </a:r>
          </a:p>
          <a:p>
            <a:pPr algn="l"/>
            <a:r>
              <a:rPr lang="en-US" dirty="0" smtClean="0"/>
              <a:t>Future high-luminosity jets and Upsilon in 2020+</a:t>
            </a:r>
            <a:br>
              <a:rPr lang="en-US" dirty="0" smtClean="0"/>
            </a:br>
            <a:r>
              <a:rPr lang="en-US" dirty="0" smtClean="0"/>
              <a:t>3+1D hydrodynamics and Unique Cold QCD (DY) portal to EIC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61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8991600" cy="14478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STAR is a multi-purpose detector; 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with modern capabilities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78743" y="1300705"/>
          <a:ext cx="7997713" cy="4870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7033"/>
                <a:gridCol w="3205253"/>
                <a:gridCol w="2915427"/>
              </a:tblGrid>
              <a:tr h="3321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Period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Physics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Upgrades</a:t>
                      </a:r>
                      <a:endParaRPr lang="en-US" sz="1400" dirty="0"/>
                    </a:p>
                  </a:txBody>
                  <a:tcPr/>
                </a:tc>
              </a:tr>
              <a:tr h="3321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Generic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Trigger QT</a:t>
                      </a:r>
                      <a:endParaRPr lang="en-US" sz="1400" dirty="0"/>
                    </a:p>
                  </a:txBody>
                  <a:tcPr/>
                </a:tc>
              </a:tr>
              <a:tr h="3321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Generic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TPC/DAQ1000</a:t>
                      </a:r>
                      <a:endParaRPr lang="en-US" sz="1400" dirty="0"/>
                    </a:p>
                  </a:txBody>
                  <a:tcPr/>
                </a:tc>
              </a:tr>
              <a:tr h="3321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2010-2011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BES I, PID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TOF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321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2013--2015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Heavy-Flavor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HFT, MTD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082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2015--2016</a:t>
                      </a:r>
                      <a:endParaRPr lang="en-US" sz="1400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Heavy-Flavor</a:t>
                      </a:r>
                      <a:br>
                        <a:rPr lang="en-US" sz="1400" dirty="0" smtClean="0">
                          <a:solidFill>
                            <a:srgbClr val="0000CC"/>
                          </a:solidFill>
                        </a:rPr>
                      </a:br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Diffractive, </a:t>
                      </a:r>
                      <a:r>
                        <a:rPr lang="en-US" sz="1400" dirty="0" err="1" smtClean="0">
                          <a:solidFill>
                            <a:srgbClr val="0000CC"/>
                          </a:solidFill>
                        </a:rPr>
                        <a:t>nPDF</a:t>
                      </a:r>
                      <a:endParaRPr lang="en-US" sz="1400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CC"/>
                          </a:solidFill>
                        </a:rPr>
                        <a:t>FMS, FPS, Roman Pots, </a:t>
                      </a:r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HLT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082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2017</a:t>
                      </a:r>
                      <a:endParaRPr 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Spin Sign Change</a:t>
                      </a:r>
                    </a:p>
                    <a:p>
                      <a:r>
                        <a:rPr lang="en-US" sz="1400" dirty="0" smtClean="0">
                          <a:solidFill>
                            <a:srgbClr val="0070C0"/>
                          </a:solidFill>
                        </a:rPr>
                        <a:t>Diffractive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8CF2"/>
                          </a:solidFill>
                        </a:rPr>
                        <a:t>FMS Post-shower</a:t>
                      </a:r>
                      <a:endParaRPr lang="en-US" sz="1400" dirty="0">
                        <a:solidFill>
                          <a:srgbClr val="008CF2"/>
                        </a:solidFill>
                      </a:endParaRPr>
                    </a:p>
                  </a:txBody>
                  <a:tcPr/>
                </a:tc>
              </a:tr>
              <a:tr h="29895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2018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Isobar (</a:t>
                      </a:r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Zr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, Ru),</a:t>
                      </a:r>
                      <a:r>
                        <a:rPr lang="en-US" sz="1400" baseline="0" dirty="0" smtClean="0">
                          <a:solidFill>
                            <a:srgbClr val="C00000"/>
                          </a:solidFill>
                        </a:rPr>
                        <a:t> CME, </a:t>
                      </a:r>
                      <a:r>
                        <a:rPr lang="en-US" sz="1400" baseline="0" dirty="0" err="1" smtClean="0">
                          <a:solidFill>
                            <a:srgbClr val="C00000"/>
                          </a:solidFill>
                        </a:rPr>
                        <a:t>dileptons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EPD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369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2019--2020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BES II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rgbClr val="00B050"/>
                          </a:solidFill>
                        </a:rPr>
                        <a:t>iTPC</a:t>
                      </a:r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, EPD, CBM endcap TOF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49468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2022-2023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High-statistics</a:t>
                      </a:r>
                    </a:p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Unbiased Jets, </a:t>
                      </a:r>
                      <a:br>
                        <a:rPr lang="en-US" sz="1400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Open Beauty,</a:t>
                      </a:r>
                    </a:p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PID FF</a:t>
                      </a:r>
                    </a:p>
                    <a:p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Drell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-Yan, </a:t>
                      </a:r>
                      <a:br>
                        <a:rPr lang="en-US" sz="1400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Longitudinal</a:t>
                      </a:r>
                      <a:r>
                        <a:rPr lang="en-US" sz="14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C00000"/>
                          </a:solidFill>
                        </a:rPr>
                        <a:t>correl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Forward Upgrade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3634" y="6093296"/>
            <a:ext cx="5944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STAR Detector: &gt;100M$, RHIC operation budget 174M$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9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Possible Forward Implementation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889145"/>
            <a:ext cx="4272626" cy="372594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58" y="889145"/>
            <a:ext cx="4258816" cy="39080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5599137"/>
            <a:ext cx="84352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drupal.star.bnl.gov/STAR/starnotes/public/sn0648</a:t>
            </a:r>
            <a:endParaRPr lang="en-US" dirty="0" smtClean="0"/>
          </a:p>
          <a:p>
            <a:pPr algn="l"/>
            <a:r>
              <a:rPr lang="en-US" dirty="0" smtClean="0"/>
              <a:t>And</a:t>
            </a:r>
          </a:p>
          <a:p>
            <a:pPr algn="l"/>
            <a:r>
              <a:rPr lang="en-US" dirty="0"/>
              <a:t>The RHIC Cold QCD Plan from 2017 to 2023: A portal to the EIC - Jan. </a:t>
            </a:r>
            <a:r>
              <a:rPr lang="en-US" dirty="0" smtClean="0"/>
              <a:t>2016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64039" y="5036490"/>
            <a:ext cx="6558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Forward Electromagnetic calorimeter and hadronic calorimeter</a:t>
            </a:r>
          </a:p>
          <a:p>
            <a:pPr algn="l"/>
            <a:r>
              <a:rPr lang="en-US" dirty="0" smtClean="0"/>
              <a:t>Complete energy measurement with high granularity.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872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The STAR Forward Upgrade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69333" y="1100667"/>
            <a:ext cx="877146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4563536" y="609600"/>
            <a:ext cx="8464" cy="59859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0994" y="711199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 mini-Strip Detectors only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65129" y="711199"/>
            <a:ext cx="426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 + </a:t>
            </a:r>
            <a:r>
              <a:rPr lang="en-US" dirty="0">
                <a:effectLst/>
              </a:rPr>
              <a:t>Small-strip Thin Gap </a:t>
            </a:r>
            <a:r>
              <a:rPr lang="en-US" dirty="0" smtClean="0">
                <a:effectLst/>
              </a:rPr>
              <a:t>Chambers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7" t="13176" b="17874"/>
          <a:stretch>
            <a:fillRect/>
          </a:stretch>
        </p:blipFill>
        <p:spPr bwMode="auto">
          <a:xfrm>
            <a:off x="185309" y="1136332"/>
            <a:ext cx="2100687" cy="1573001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1" name="TextBox 10"/>
          <p:cNvSpPr txBox="1"/>
          <p:nvPr/>
        </p:nvSpPr>
        <p:spPr>
          <a:xfrm>
            <a:off x="2352289" y="1109133"/>
            <a:ext cx="214783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6 disks</a:t>
            </a:r>
          </a:p>
          <a:p>
            <a:pPr algn="l"/>
            <a:r>
              <a:rPr lang="en-US" sz="1400" dirty="0">
                <a:effectLst/>
              </a:rPr>
              <a:t>12 wedges, each with </a:t>
            </a:r>
            <a:endParaRPr lang="en-US" sz="1400" dirty="0" smtClean="0">
              <a:effectLst/>
            </a:endParaRPr>
          </a:p>
          <a:p>
            <a:pPr algn="l"/>
            <a:r>
              <a:rPr lang="en-US" sz="1400" dirty="0" smtClean="0">
                <a:effectLst/>
              </a:rPr>
              <a:t>128 </a:t>
            </a:r>
            <a:r>
              <a:rPr lang="en-US" sz="1400" dirty="0">
                <a:effectLst/>
              </a:rPr>
              <a:t>strips in </a:t>
            </a:r>
            <a:r>
              <a:rPr lang="en-US" sz="1400" i="1" dirty="0" err="1">
                <a:effectLst/>
              </a:rPr>
              <a:t>ϕ</a:t>
            </a:r>
            <a:r>
              <a:rPr lang="en-US" sz="1400" dirty="0">
                <a:effectLst/>
              </a:rPr>
              <a:t> </a:t>
            </a:r>
            <a:r>
              <a:rPr lang="en-US" sz="1400" dirty="0" smtClean="0">
                <a:effectLst/>
              </a:rPr>
              <a:t>at</a:t>
            </a:r>
          </a:p>
          <a:p>
            <a:pPr algn="l"/>
            <a:r>
              <a:rPr lang="en-US" sz="1400" dirty="0" smtClean="0">
                <a:effectLst/>
              </a:rPr>
              <a:t>fixed </a:t>
            </a:r>
            <a:r>
              <a:rPr lang="en-US" sz="1400" dirty="0">
                <a:effectLst/>
              </a:rPr>
              <a:t>radius and 8 </a:t>
            </a:r>
          </a:p>
          <a:p>
            <a:pPr algn="l"/>
            <a:r>
              <a:rPr lang="en-US" sz="1400" dirty="0" smtClean="0">
                <a:effectLst/>
              </a:rPr>
              <a:t>strips </a:t>
            </a:r>
            <a:r>
              <a:rPr lang="en-US" sz="1400" dirty="0">
                <a:effectLst/>
              </a:rPr>
              <a:t>in the radial </a:t>
            </a:r>
            <a:endParaRPr lang="en-US" sz="1400" dirty="0" smtClean="0">
              <a:effectLst/>
            </a:endParaRPr>
          </a:p>
          <a:p>
            <a:pPr algn="l"/>
            <a:r>
              <a:rPr lang="en-US" sz="1400" dirty="0" smtClean="0">
                <a:effectLst/>
              </a:rPr>
              <a:t>direction </a:t>
            </a:r>
            <a:r>
              <a:rPr lang="en-US" sz="1400" dirty="0">
                <a:effectLst/>
              </a:rPr>
              <a:t>at a fixed </a:t>
            </a:r>
            <a:r>
              <a:rPr lang="en-US" sz="1400" i="1" dirty="0" err="1">
                <a:effectLst/>
              </a:rPr>
              <a:t>ϕ</a:t>
            </a:r>
            <a:r>
              <a:rPr lang="en-US" sz="1400" dirty="0">
                <a:effectLst/>
              </a:rPr>
              <a:t> </a:t>
            </a:r>
            <a:endParaRPr lang="en-US" sz="1400" dirty="0" smtClean="0"/>
          </a:p>
          <a:p>
            <a:pPr algn="l"/>
            <a:r>
              <a:rPr lang="en-US" sz="1600" dirty="0" smtClean="0"/>
              <a:t>60 – 180 cm from IP 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27000" y="2810934"/>
            <a:ext cx="3733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Momentum resolution: 20-30% </a:t>
            </a:r>
          </a:p>
          <a:p>
            <a:pPr algn="l"/>
            <a:r>
              <a:rPr lang="en-US" sz="1600" dirty="0" smtClean="0"/>
              <a:t>for 0.2 &lt;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&lt; 2 </a:t>
            </a:r>
            <a:r>
              <a:rPr lang="en-US" sz="1600" dirty="0" err="1" smtClean="0"/>
              <a:t>GeV</a:t>
            </a:r>
            <a:r>
              <a:rPr lang="en-US" sz="1600" dirty="0" smtClean="0"/>
              <a:t>/c</a:t>
            </a:r>
          </a:p>
          <a:p>
            <a:pPr algn="l"/>
            <a:r>
              <a:rPr lang="en-US" sz="1600" dirty="0" smtClean="0"/>
              <a:t>track finding efficiency: 95%@</a:t>
            </a:r>
            <a:r>
              <a:rPr lang="en-US" sz="1600" dirty="0"/>
              <a:t>100 </a:t>
            </a:r>
            <a:r>
              <a:rPr lang="en-US" sz="1600" dirty="0" err="1"/>
              <a:t>tr</a:t>
            </a:r>
            <a:r>
              <a:rPr lang="en-US" sz="1600" dirty="0"/>
              <a:t>/</a:t>
            </a:r>
            <a:r>
              <a:rPr lang="en-US" sz="1600" dirty="0" err="1"/>
              <a:t>ev</a:t>
            </a:r>
            <a:endParaRPr lang="en-US" sz="1600" dirty="0"/>
          </a:p>
        </p:txBody>
      </p:sp>
      <p:pic>
        <p:nvPicPr>
          <p:cNvPr id="13" name="Picture 1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58" b="46915"/>
          <a:stretch/>
        </p:blipFill>
        <p:spPr>
          <a:xfrm>
            <a:off x="138430" y="3807354"/>
            <a:ext cx="1986703" cy="233098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65" r="67558" b="59"/>
          <a:stretch/>
        </p:blipFill>
        <p:spPr>
          <a:xfrm>
            <a:off x="2145031" y="4047067"/>
            <a:ext cx="1986703" cy="20319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74888" y="6197600"/>
            <a:ext cx="1715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Cost: 4.1 M$ </a:t>
            </a:r>
            <a:endParaRPr lang="en-US" dirty="0"/>
          </a:p>
        </p:txBody>
      </p:sp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345" y="1130935"/>
            <a:ext cx="2048510" cy="19545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81207" y="1210733"/>
            <a:ext cx="244278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3 Si disks + 4 </a:t>
            </a:r>
            <a:r>
              <a:rPr lang="en-US" sz="1600" dirty="0" err="1" smtClean="0"/>
              <a:t>sTGC</a:t>
            </a:r>
            <a:endParaRPr lang="en-US" sz="1600" dirty="0" smtClean="0"/>
          </a:p>
          <a:p>
            <a:pPr algn="l"/>
            <a:r>
              <a:rPr lang="en-US" sz="1600" dirty="0" smtClean="0"/>
              <a:t>Si- disks:</a:t>
            </a:r>
          </a:p>
          <a:p>
            <a:pPr algn="l"/>
            <a:r>
              <a:rPr lang="en-US" sz="1600" dirty="0" smtClean="0"/>
              <a:t>90, 140, 187 cm from IP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 err="1" smtClean="0"/>
              <a:t>sTGC</a:t>
            </a:r>
            <a:r>
              <a:rPr lang="en-US" sz="1600" dirty="0" smtClean="0"/>
              <a:t>:</a:t>
            </a:r>
          </a:p>
          <a:p>
            <a:pPr algn="l"/>
            <a:r>
              <a:rPr lang="en-US" sz="1600" dirty="0" smtClean="0"/>
              <a:t> 270, 300, 330, 360 cm</a:t>
            </a:r>
          </a:p>
          <a:p>
            <a:pPr algn="l"/>
            <a:r>
              <a:rPr lang="en-US" sz="1600" dirty="0" smtClean="0"/>
              <a:t>from IP (outside Magnet)</a:t>
            </a:r>
            <a:endParaRPr lang="en-US" sz="1600" dirty="0"/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4755939" y="4144224"/>
            <a:ext cx="2104390" cy="1990090"/>
            <a:chOff x="0" y="1"/>
            <a:chExt cx="2105003" cy="1990423"/>
          </a:xfrm>
        </p:grpSpPr>
        <p:pic>
          <p:nvPicPr>
            <p:cNvPr id="19" name="Shape 92"/>
            <p:cNvPicPr preferRelativeResize="0">
              <a:picLocks noChangeAspect="1"/>
            </p:cNvPicPr>
            <p:nvPr/>
          </p:nvPicPr>
          <p:blipFill rotWithShape="1">
            <a:blip r:embed="rId5">
              <a:alphaModFix/>
            </a:blip>
            <a:srcRect t="5443"/>
            <a:stretch/>
          </p:blipFill>
          <p:spPr>
            <a:xfrm>
              <a:off x="0" y="1"/>
              <a:ext cx="2105003" cy="19904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Shape 95"/>
            <p:cNvSpPr txBox="1"/>
            <p:nvPr/>
          </p:nvSpPr>
          <p:spPr>
            <a:xfrm>
              <a:off x="426331" y="1031794"/>
              <a:ext cx="957812" cy="39714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400">
                  <a:solidFill>
                    <a:srgbClr val="000000"/>
                  </a:solidFill>
                  <a:effectLst/>
                  <a:latin typeface="Arial"/>
                  <a:ea typeface="Arial"/>
                  <a:cs typeface="Times New Roman"/>
                </a:rPr>
                <a:t>pions</a:t>
              </a:r>
              <a:endParaRPr lang="en-US" sz="1000">
                <a:effectLst/>
                <a:latin typeface="Times"/>
                <a:ea typeface="宋体"/>
                <a:cs typeface="Times New Roman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593806" y="3098802"/>
            <a:ext cx="3733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Momentum resolution: 20-30% </a:t>
            </a:r>
          </a:p>
          <a:p>
            <a:pPr algn="l"/>
            <a:r>
              <a:rPr lang="en-US" sz="1600" dirty="0" smtClean="0"/>
              <a:t>for 0.2 &lt;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&lt; 2 </a:t>
            </a:r>
            <a:r>
              <a:rPr lang="en-US" sz="1600" dirty="0" err="1" smtClean="0"/>
              <a:t>GeV</a:t>
            </a:r>
            <a:r>
              <a:rPr lang="en-US" sz="1600" dirty="0" smtClean="0"/>
              <a:t>/c</a:t>
            </a:r>
          </a:p>
          <a:p>
            <a:pPr algn="l"/>
            <a:r>
              <a:rPr lang="en-US" sz="1600" dirty="0" smtClean="0"/>
              <a:t>track finding efficiency: 80%@100 </a:t>
            </a:r>
            <a:r>
              <a:rPr lang="en-US" sz="1600" dirty="0" err="1" smtClean="0"/>
              <a:t>tr</a:t>
            </a:r>
            <a:r>
              <a:rPr lang="en-US" sz="1600" dirty="0" smtClean="0"/>
              <a:t>/</a:t>
            </a:r>
            <a:r>
              <a:rPr lang="en-US" sz="1600" dirty="0" err="1" smtClean="0"/>
              <a:t>ev</a:t>
            </a:r>
            <a:endParaRPr lang="en-US" sz="1600" dirty="0"/>
          </a:p>
        </p:txBody>
      </p:sp>
      <p:pic>
        <p:nvPicPr>
          <p:cNvPr id="22" name="Picture 2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899" y="4157133"/>
            <a:ext cx="1969135" cy="19812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941734" y="4766731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effectLst/>
              </a:rPr>
              <a:t>0.2 </a:t>
            </a:r>
            <a:r>
              <a:rPr lang="en-US" sz="1000" dirty="0" err="1">
                <a:effectLst/>
              </a:rPr>
              <a:t>GeV</a:t>
            </a:r>
            <a:r>
              <a:rPr lang="en-US" sz="1000" dirty="0">
                <a:effectLst/>
              </a:rPr>
              <a:t>/</a:t>
            </a:r>
            <a:r>
              <a:rPr lang="en-US" sz="1000" i="1" dirty="0">
                <a:effectLst/>
              </a:rPr>
              <a:t>c</a:t>
            </a:r>
            <a:r>
              <a:rPr lang="en-US" sz="1000" dirty="0">
                <a:effectLst/>
              </a:rPr>
              <a:t> 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7298266" y="5427136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effectLst/>
              </a:rPr>
              <a:t>1</a:t>
            </a:r>
            <a:r>
              <a:rPr lang="en-US" sz="1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1000" dirty="0" err="1">
                <a:solidFill>
                  <a:srgbClr val="FF0000"/>
                </a:solidFill>
                <a:effectLst/>
              </a:rPr>
              <a:t>GeV</a:t>
            </a:r>
            <a:r>
              <a:rPr lang="en-US" sz="1000" dirty="0">
                <a:solidFill>
                  <a:srgbClr val="FF0000"/>
                </a:solidFill>
                <a:effectLst/>
              </a:rPr>
              <a:t>/</a:t>
            </a:r>
            <a:r>
              <a:rPr lang="en-US" sz="1000" i="1" dirty="0">
                <a:solidFill>
                  <a:srgbClr val="FF0000"/>
                </a:solidFill>
                <a:effectLst/>
              </a:rPr>
              <a:t>c</a:t>
            </a:r>
            <a:r>
              <a:rPr lang="en-US" sz="1000" dirty="0">
                <a:solidFill>
                  <a:srgbClr val="FF0000"/>
                </a:solidFill>
                <a:effectLst/>
              </a:rPr>
              <a:t> 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34397" y="5689600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00FF"/>
                </a:solidFill>
                <a:effectLst/>
              </a:rPr>
              <a:t>2 </a:t>
            </a:r>
            <a:r>
              <a:rPr lang="en-US" sz="1000" dirty="0" err="1">
                <a:solidFill>
                  <a:srgbClr val="0000FF"/>
                </a:solidFill>
                <a:effectLst/>
              </a:rPr>
              <a:t>GeV</a:t>
            </a:r>
            <a:r>
              <a:rPr lang="en-US" sz="1000" dirty="0">
                <a:solidFill>
                  <a:srgbClr val="0000FF"/>
                </a:solidFill>
                <a:effectLst/>
              </a:rPr>
              <a:t>/</a:t>
            </a:r>
            <a:r>
              <a:rPr lang="en-US" sz="1000" i="1" dirty="0">
                <a:solidFill>
                  <a:srgbClr val="0000FF"/>
                </a:solidFill>
                <a:effectLst/>
              </a:rPr>
              <a:t>c</a:t>
            </a:r>
            <a:r>
              <a:rPr lang="en-US" sz="1000" dirty="0">
                <a:solidFill>
                  <a:srgbClr val="0000FF"/>
                </a:solidFill>
                <a:effectLst/>
              </a:rPr>
              <a:t> </a:t>
            </a:r>
            <a:endParaRPr lang="en-US" sz="1000" dirty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70955" y="6223000"/>
            <a:ext cx="1715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Cost: 3.3 M$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3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4" grpId="0"/>
      <p:bldP spid="25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lum bright="28000" contrast="42000"/>
          </a:blip>
          <a:srcRect l="6766" t="7194" r="23728" b="10070"/>
          <a:stretch>
            <a:fillRect/>
          </a:stretch>
        </p:blipFill>
        <p:spPr bwMode="auto">
          <a:xfrm>
            <a:off x="3809583" y="3267271"/>
            <a:ext cx="1640305" cy="1533331"/>
          </a:xfrm>
          <a:prstGeom prst="rect">
            <a:avLst/>
          </a:prstGeom>
          <a:noFill/>
          <a:ln w="38100" cap="flat" cmpd="dbl" algn="ctr">
            <a:solidFill>
              <a:srgbClr val="1B400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312323" name="Text Box 3"/>
          <p:cNvSpPr txBox="1">
            <a:spLocks noGrp="1" noChangeArrowheads="1"/>
          </p:cNvSpPr>
          <p:nvPr>
            <p:ph type="title"/>
          </p:nvPr>
        </p:nvSpPr>
        <p:spPr>
          <a:xfrm>
            <a:off x="1413867" y="116632"/>
            <a:ext cx="7118573" cy="645368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Particle Identification at STAR</a:t>
            </a:r>
            <a:endParaRPr lang="en-US" sz="2800" b="1" dirty="0">
              <a:solidFill>
                <a:srgbClr val="FF0000"/>
              </a:solidFill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761583" y="1219202"/>
            <a:ext cx="1638718" cy="1473643"/>
            <a:chOff x="290281" y="1076326"/>
            <a:chExt cx="3270482" cy="2292166"/>
          </a:xfrm>
        </p:grpSpPr>
        <p:pic>
          <p:nvPicPr>
            <p:cNvPr id="312325" name="Picture 5" descr="dedxplotlogxcolor"/>
            <p:cNvPicPr preferRelativeResize="0">
              <a:picLocks noChangeAspect="1" noChangeArrowheads="1"/>
            </p:cNvPicPr>
            <p:nvPr/>
          </p:nvPicPr>
          <p:blipFill>
            <a:blip r:embed="rId4"/>
            <a:srcRect l="4495" t="12254" r="17039" b="5719"/>
            <a:stretch>
              <a:fillRect/>
            </a:stretch>
          </p:blipFill>
          <p:spPr bwMode="auto">
            <a:xfrm>
              <a:off x="290281" y="1076326"/>
              <a:ext cx="3270482" cy="229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2327" name="Text Box 7"/>
            <p:cNvSpPr txBox="1">
              <a:spLocks noChangeArrowheads="1"/>
            </p:cNvSpPr>
            <p:nvPr/>
          </p:nvSpPr>
          <p:spPr bwMode="auto">
            <a:xfrm>
              <a:off x="685800" y="1136144"/>
              <a:ext cx="906281" cy="7180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Arial"/>
                  <a:cs typeface="Arial"/>
                </a:rPr>
                <a:t>TPC</a:t>
              </a:r>
            </a:p>
          </p:txBody>
        </p:sp>
      </p:grpSp>
      <p:pic>
        <p:nvPicPr>
          <p:cNvPr id="312336" name="Picture 16" descr="http://www.star.bnl.gov/protected/spectra/ruanlj/TOFrpaper/tofr_beta_p_prplot.gif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00301" y="1219202"/>
            <a:ext cx="1390232" cy="147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4322" name="Object 2"/>
          <p:cNvGraphicFramePr>
            <a:graphicFrameLocks noChangeAspect="1"/>
          </p:cNvGraphicFramePr>
          <p:nvPr>
            <p:extLst/>
          </p:nvPr>
        </p:nvGraphicFramePr>
        <p:xfrm>
          <a:off x="3985640" y="1261647"/>
          <a:ext cx="1134446" cy="1464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9" name="Photo Editor Photo" r:id="rId7" imgW="4761905" imgH="4610744" progId="">
                  <p:embed/>
                </p:oleObj>
              </mc:Choice>
              <mc:Fallback>
                <p:oleObj name="Photo Editor Photo" r:id="rId7" imgW="4761905" imgH="461074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5640" y="1261647"/>
                        <a:ext cx="1134446" cy="146462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271285" y="2237603"/>
            <a:ext cx="491289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/>
                <a:cs typeface="Arial"/>
              </a:rPr>
              <a:t>TOF</a:t>
            </a:r>
          </a:p>
        </p:txBody>
      </p:sp>
      <p:pic>
        <p:nvPicPr>
          <p:cNvPr id="27" name="Picture 3" descr="JpsiTriggerTowersRun6147020Evt17735-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34582" y="1219202"/>
            <a:ext cx="1169420" cy="152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232590" y="4569025"/>
            <a:ext cx="5261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EMC</a:t>
            </a:r>
          </a:p>
        </p:txBody>
      </p:sp>
      <p:pic>
        <p:nvPicPr>
          <p:cNvPr id="29" name="Picture 12" descr="?dir=&amp;file=up2253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10"/>
          <a:srcRect/>
          <a:stretch>
            <a:fillRect/>
          </a:stretch>
        </p:blipFill>
        <p:spPr>
          <a:xfrm>
            <a:off x="894932" y="3178427"/>
            <a:ext cx="1447800" cy="1670049"/>
          </a:xfrm>
          <a:prstGeom prst="rect">
            <a:avLst/>
          </a:prstGeom>
          <a:noFill/>
          <a:ln/>
        </p:spPr>
      </p:pic>
      <p:sp>
        <p:nvSpPr>
          <p:cNvPr id="31" name="TextBox 30"/>
          <p:cNvSpPr txBox="1"/>
          <p:nvPr/>
        </p:nvSpPr>
        <p:spPr>
          <a:xfrm>
            <a:off x="5646668" y="3380603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HFT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52470" y="2830532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rgbClr val="000077"/>
                </a:solidFill>
                <a:latin typeface="Arial"/>
                <a:cs typeface="Arial"/>
              </a:rPr>
              <a:t>EM </a:t>
            </a:r>
            <a:r>
              <a:rPr lang="en-US" sz="1200" b="1" i="1" dirty="0">
                <a:solidFill>
                  <a:srgbClr val="000077"/>
                </a:solidFill>
                <a:latin typeface="Arial"/>
                <a:cs typeface="Arial"/>
              </a:rPr>
              <a:t>particles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49222" y="1978225"/>
            <a:ext cx="48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e, </a:t>
            </a:r>
            <a:r>
              <a:rPr lang="en-US" sz="1400" dirty="0" err="1">
                <a:latin typeface="Arial"/>
                <a:cs typeface="Arial"/>
              </a:rPr>
              <a:t>μ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71197" y="1618035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π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322788" y="1447802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     </a:t>
            </a:r>
            <a:r>
              <a:rPr lang="en-US" sz="1400" dirty="0" err="1"/>
              <a:t>p</a:t>
            </a:r>
            <a:r>
              <a:rPr lang="en-US" sz="1400" dirty="0"/>
              <a:t>      </a:t>
            </a:r>
            <a:r>
              <a:rPr lang="en-US" sz="1400" dirty="0" err="1"/>
              <a:t>d</a:t>
            </a:r>
            <a:endParaRPr lang="en-US" sz="1400" dirty="0"/>
          </a:p>
        </p:txBody>
      </p:sp>
      <p:pic>
        <p:nvPicPr>
          <p:cNvPr id="26" name="Picture 5" descr="tpcdedx_1SigmaPlot_722_EnLarged"/>
          <p:cNvPicPr>
            <a:picLocks noGrp="1" noChangeAspect="1" noChangeArrowheads="1"/>
          </p:cNvPicPr>
          <p:nvPr>
            <p:ph idx="1"/>
          </p:nvPr>
        </p:nvPicPr>
        <p:blipFill>
          <a:blip r:embed="rId11"/>
          <a:srcRect t="9581" r="7979" b="5084"/>
          <a:stretch>
            <a:fillRect/>
          </a:stretch>
        </p:blipFill>
        <p:spPr bwMode="auto">
          <a:xfrm>
            <a:off x="5276433" y="1275723"/>
            <a:ext cx="1615678" cy="1391279"/>
          </a:xfrm>
          <a:noFill/>
          <a:ln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5306892" y="1066802"/>
            <a:ext cx="1582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TPC      TOF     TPC</a:t>
            </a: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5924134" y="1303866"/>
            <a:ext cx="374650" cy="1270000"/>
          </a:xfrm>
          <a:prstGeom prst="rect">
            <a:avLst/>
          </a:prstGeom>
          <a:solidFill>
            <a:srgbClr val="FFFD10">
              <a:alpha val="50000"/>
            </a:srgb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766891" y="2573982"/>
            <a:ext cx="780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Log</a:t>
            </a:r>
            <a:r>
              <a:rPr lang="en-US" sz="1200" b="1" baseline="-25000" dirty="0"/>
              <a:t>10</a:t>
            </a:r>
            <a:r>
              <a:rPr lang="en-US" sz="1200" b="1" dirty="0"/>
              <a:t>(p)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66139" y="5486400"/>
            <a:ext cx="778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Multiple-fold correlations for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identified </a:t>
            </a: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particles!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90534" y="2743202"/>
            <a:ext cx="1543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000077"/>
                </a:solidFill>
                <a:latin typeface="Arial"/>
                <a:cs typeface="Arial"/>
              </a:rPr>
              <a:t>Hyperons &amp; Hyper-nuclei</a:t>
            </a:r>
            <a:endParaRPr lang="en-US" sz="1200" b="1" i="1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39636" y="4523603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Jets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923883" y="4876802"/>
            <a:ext cx="1558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FF0000"/>
                </a:solidFill>
                <a:latin typeface="Arial"/>
                <a:cs typeface="Arial"/>
              </a:rPr>
              <a:t>Heavy-flavor hadrons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2"/>
          <a:srcRect l="-5006"/>
          <a:stretch>
            <a:fillRect/>
          </a:stretch>
        </p:blipFill>
        <p:spPr>
          <a:xfrm>
            <a:off x="2380835" y="3217334"/>
            <a:ext cx="1320800" cy="1605532"/>
          </a:xfrm>
          <a:prstGeom prst="rect">
            <a:avLst/>
          </a:prstGeom>
          <a:ln w="28575" cap="flat" cmpd="sng" algn="ctr">
            <a:solidFill>
              <a:srgbClr val="1B400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3090857" y="3228203"/>
            <a:ext cx="5180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/>
                <a:cs typeface="Arial"/>
              </a:rPr>
              <a:t>MTD</a:t>
            </a: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9394078">
            <a:off x="3641723" y="3920314"/>
            <a:ext cx="331714" cy="322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>
            <a:off x="2437982" y="4876802"/>
            <a:ext cx="120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FF0000"/>
                </a:solidFill>
                <a:latin typeface="Arial"/>
                <a:cs typeface="Arial"/>
              </a:rPr>
              <a:t>High p</a:t>
            </a:r>
            <a:r>
              <a:rPr lang="en-US" sz="1200" b="1" i="1" baseline="-2500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lang="en-US" sz="1200" b="1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i="1" dirty="0" err="1">
                <a:solidFill>
                  <a:srgbClr val="FF0000"/>
                </a:solidFill>
                <a:latin typeface="Arial"/>
                <a:cs typeface="Arial"/>
              </a:rPr>
              <a:t>muons</a:t>
            </a:r>
            <a:endParaRPr lang="en-US" sz="1200" b="1" i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94932" y="4876802"/>
            <a:ext cx="1409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77"/>
                </a:solidFill>
                <a:latin typeface="Arial"/>
                <a:cs typeface="Arial"/>
              </a:rPr>
              <a:t>Jets &amp; Correlations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18832" y="274022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000077"/>
                </a:solidFill>
                <a:latin typeface="Arial"/>
                <a:cs typeface="Arial"/>
              </a:rPr>
              <a:t>Charged hadrons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944"/>
          <a:stretch/>
        </p:blipFill>
        <p:spPr>
          <a:xfrm>
            <a:off x="5511971" y="3244679"/>
            <a:ext cx="1526660" cy="15875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TextBox 37"/>
          <p:cNvSpPr txBox="1"/>
          <p:nvPr/>
        </p:nvSpPr>
        <p:spPr>
          <a:xfrm>
            <a:off x="5695873" y="4856932"/>
            <a:ext cx="1118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FF0000"/>
                </a:solidFill>
                <a:latin typeface="Arial"/>
                <a:cs typeface="Arial"/>
              </a:rPr>
              <a:t>Forward protons</a:t>
            </a:r>
            <a:endParaRPr lang="en-US" sz="1200" b="1" i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715" y="3244680"/>
            <a:ext cx="1184065" cy="15787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7133263" y="4832180"/>
            <a:ext cx="1118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FF0000"/>
                </a:solidFill>
                <a:latin typeface="Arial"/>
                <a:cs typeface="Arial"/>
              </a:rPr>
              <a:t>Forward photons</a:t>
            </a:r>
            <a:endParaRPr lang="en-US" sz="1200" b="1" i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0" name="Picture 49" descr="index.jpg"/>
          <p:cNvPicPr>
            <a:picLocks noChangeAspect="1"/>
          </p:cNvPicPr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1"/>
          <a:stretch/>
        </p:blipFill>
        <p:spPr>
          <a:xfrm>
            <a:off x="0" y="28249"/>
            <a:ext cx="1216195" cy="53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72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sz="quarter"/>
          </p:nvPr>
        </p:nvSpPr>
        <p:spPr>
          <a:xfrm>
            <a:off x="457199" y="50677"/>
            <a:ext cx="82296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Physics Cases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77" r="7218" b="3687"/>
          <a:stretch/>
        </p:blipFill>
        <p:spPr>
          <a:xfrm>
            <a:off x="457199" y="1052736"/>
            <a:ext cx="3619649" cy="2520280"/>
          </a:xfrm>
          <a:prstGeom prst="rect">
            <a:avLst/>
          </a:prstGeom>
          <a:noFill/>
        </p:spPr>
      </p:pic>
      <p:pic>
        <p:nvPicPr>
          <p:cNvPr id="10" name="Content Placeholder 9"/>
          <p:cNvPicPr>
            <a:picLocks noGrp="1"/>
          </p:cNvPicPr>
          <p:nvPr>
            <p:ph sz="quarter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" r="7221" b="2837"/>
          <a:stretch/>
        </p:blipFill>
        <p:spPr bwMode="auto">
          <a:xfrm>
            <a:off x="4572000" y="1052736"/>
            <a:ext cx="3600400" cy="27363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3050" y="3842883"/>
            <a:ext cx="2908830" cy="29088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4860328" y="3914431"/>
            <a:ext cx="3168352" cy="28933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510" y="724054"/>
            <a:ext cx="4506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Parton Transverse </a:t>
            </a:r>
            <a:r>
              <a:rPr lang="en-US" dirty="0" smtClean="0"/>
              <a:t>Momentum Distribution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62967" y="724054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Nucleus Parton </a:t>
            </a:r>
            <a:r>
              <a:rPr lang="en-US" smtClean="0"/>
              <a:t>Distribution Function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08194" y="3540379"/>
            <a:ext cx="350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Gluon Saturation Effect at Low-x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94529" y="3658217"/>
            <a:ext cx="4499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(rapidity correlation) 3+1D Hydrodynamics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30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7312"/>
            <a:ext cx="7848872" cy="718154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Transverse Momentum Distributions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9021" y="6165304"/>
            <a:ext cx="8395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STAR </a:t>
            </a:r>
            <a:r>
              <a:rPr lang="en-US" smtClean="0">
                <a:solidFill>
                  <a:srgbClr val="0000FF"/>
                </a:solidFill>
              </a:rPr>
              <a:t>unique kinematics with polarized pp at RHIC: </a:t>
            </a:r>
            <a:r>
              <a:rPr lang="en-US" dirty="0" smtClean="0"/>
              <a:t>from high to low x at high Q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733017" y="5578887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Till today TMDs come only from fixed target data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high x @ low Q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algn="l"/>
            <a:r>
              <a:rPr lang="en-US" dirty="0" smtClean="0"/>
              <a:t>need to establish concept at high Q</a:t>
            </a:r>
            <a:r>
              <a:rPr lang="en-US" baseline="30000" dirty="0" smtClean="0"/>
              <a:t>2</a:t>
            </a:r>
            <a:r>
              <a:rPr lang="en-US" dirty="0" smtClean="0"/>
              <a:t> and wide range in x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0" r="7440" b="3578"/>
          <a:stretch/>
        </p:blipFill>
        <p:spPr>
          <a:xfrm>
            <a:off x="1169704" y="815881"/>
            <a:ext cx="6794460" cy="47672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77" r="7218" b="3687"/>
          <a:stretch/>
        </p:blipFill>
        <p:spPr>
          <a:xfrm>
            <a:off x="1166579" y="836712"/>
            <a:ext cx="6810756" cy="4742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031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568952" cy="6096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I</a:t>
            </a:r>
            <a:r>
              <a:rPr lang="en-US" sz="3600" b="1" dirty="0" smtClean="0">
                <a:solidFill>
                  <a:srgbClr val="FF0000"/>
                </a:solidFill>
              </a:rPr>
              <a:t>nitial </a:t>
            </a:r>
            <a:r>
              <a:rPr lang="en-US" sz="3600" b="1" dirty="0">
                <a:solidFill>
                  <a:srgbClr val="FF0000"/>
                </a:solidFill>
              </a:rPr>
              <a:t>S</a:t>
            </a:r>
            <a:r>
              <a:rPr lang="en-US" sz="3600" b="1" dirty="0" smtClean="0">
                <a:solidFill>
                  <a:srgbClr val="FF0000"/>
                </a:solidFill>
              </a:rPr>
              <a:t>tate in Heavy-Ion Collisions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29989" y="523410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10540" y="1385864"/>
            <a:ext cx="48766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>
                <a:ea typeface="ＭＳ Ｐゴシック" charset="0"/>
                <a:cs typeface="Gill Sans" charset="0"/>
              </a:rPr>
              <a:t>What are the </a:t>
            </a:r>
            <a:r>
              <a:rPr lang="en-US" sz="1600" dirty="0" err="1" smtClean="0">
                <a:ea typeface="ＭＳ Ｐゴシック" charset="0"/>
                <a:cs typeface="Gill Sans" charset="0"/>
              </a:rPr>
              <a:t>nPDFs</a:t>
            </a:r>
            <a:r>
              <a:rPr lang="en-US" sz="1600" dirty="0" smtClean="0">
                <a:ea typeface="ＭＳ Ｐゴシック" charset="0"/>
                <a:cs typeface="Gill Sans" charset="0"/>
              </a:rPr>
              <a:t> at low-x?</a:t>
            </a:r>
          </a:p>
          <a:p>
            <a:pPr marL="342900" indent="-342900" algn="l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>
                <a:ea typeface="ＭＳ Ｐゴシック" charset="0"/>
                <a:cs typeface="Gill Sans" charset="0"/>
              </a:rPr>
              <a:t>How </a:t>
            </a:r>
            <a:r>
              <a:rPr lang="en-US" sz="1600" dirty="0">
                <a:ea typeface="ＭＳ Ｐゴシック" charset="0"/>
                <a:cs typeface="Gill Sans" charset="0"/>
              </a:rPr>
              <a:t>saturated is the initial state of the nucleus?</a:t>
            </a:r>
          </a:p>
          <a:p>
            <a:pPr marL="342900" indent="-342900" algn="l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 smtClean="0">
                <a:ea typeface="ＭＳ Ｐゴシック" charset="0"/>
                <a:cs typeface="Gill Sans" charset="0"/>
              </a:rPr>
              <a:t>What </a:t>
            </a:r>
            <a:r>
              <a:rPr lang="en-US" sz="1600" dirty="0">
                <a:ea typeface="ＭＳ Ｐゴシック" charset="0"/>
                <a:cs typeface="Gill Sans" charset="0"/>
              </a:rPr>
              <a:t>is the spatial transverse </a:t>
            </a:r>
            <a:r>
              <a:rPr lang="en-US" sz="1600" dirty="0" smtClean="0">
                <a:ea typeface="ＭＳ Ｐゴシック" charset="0"/>
                <a:cs typeface="Gill Sans" charset="0"/>
              </a:rPr>
              <a:t>distributions </a:t>
            </a:r>
            <a:r>
              <a:rPr lang="en-US" sz="1600" dirty="0">
                <a:ea typeface="ＭＳ Ｐゴシック" charset="0"/>
                <a:cs typeface="Gill Sans" charset="0"/>
              </a:rPr>
              <a:t/>
            </a:r>
            <a:br>
              <a:rPr lang="en-US" sz="1600" dirty="0">
                <a:ea typeface="ＭＳ Ｐゴシック" charset="0"/>
                <a:cs typeface="Gill Sans" charset="0"/>
              </a:rPr>
            </a:br>
            <a:r>
              <a:rPr lang="en-US" sz="1600" dirty="0">
                <a:ea typeface="ＭＳ Ｐゴシック" charset="0"/>
                <a:cs typeface="Gill Sans" charset="0"/>
              </a:rPr>
              <a:t>of nucleons and gluons</a:t>
            </a:r>
            <a:r>
              <a:rPr lang="en-US" sz="1600" dirty="0" smtClean="0">
                <a:ea typeface="ＭＳ Ｐゴシック" charset="0"/>
                <a:cs typeface="Gill Sans" charset="0"/>
              </a:rPr>
              <a:t>?</a:t>
            </a:r>
            <a:endParaRPr lang="en-US" sz="1600" dirty="0">
              <a:ea typeface="ＭＳ Ｐゴシック" charset="0"/>
              <a:cs typeface="Gill Sans" charset="0"/>
            </a:endParaRPr>
          </a:p>
        </p:txBody>
      </p:sp>
      <p:pic>
        <p:nvPicPr>
          <p:cNvPr id="33" name="Picture 3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" r="7221" b="2837"/>
          <a:stretch/>
        </p:blipFill>
        <p:spPr bwMode="auto">
          <a:xfrm>
            <a:off x="126999" y="3326771"/>
            <a:ext cx="4042833" cy="27992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40" name="Straight Connector 39"/>
          <p:cNvCxnSpPr/>
          <p:nvPr/>
        </p:nvCxnSpPr>
        <p:spPr bwMode="auto">
          <a:xfrm flipV="1">
            <a:off x="1974636" y="4713824"/>
            <a:ext cx="899796" cy="65151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579542" y="4657944"/>
            <a:ext cx="1074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direct photon</a:t>
            </a:r>
          </a:p>
          <a:p>
            <a:r>
              <a:rPr lang="en-US" sz="800" dirty="0" smtClean="0">
                <a:solidFill>
                  <a:srgbClr val="0000FF"/>
                </a:solidFill>
              </a:rPr>
              <a:t>2.8 &lt; </a:t>
            </a:r>
            <a:r>
              <a:rPr lang="en-US" sz="8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sz="800" dirty="0" smtClean="0">
                <a:solidFill>
                  <a:srgbClr val="0000FF"/>
                </a:solidFill>
              </a:rPr>
              <a:t> &lt; 3.8</a:t>
            </a:r>
            <a:endParaRPr lang="en-US" sz="800" dirty="0">
              <a:solidFill>
                <a:srgbClr val="0000FF"/>
              </a:solidFill>
            </a:endParaRPr>
          </a:p>
        </p:txBody>
      </p:sp>
      <p:pic>
        <p:nvPicPr>
          <p:cNvPr id="42" name="EPS09vsEPPS16.pdf" descr="EPS09vsEPPS16.pdf"/>
          <p:cNvPicPr>
            <a:picLocks noChangeAspect="1"/>
          </p:cNvPicPr>
          <p:nvPr/>
        </p:nvPicPr>
        <p:blipFill rotWithShape="1">
          <a:blip r:embed="rId3">
            <a:extLst/>
          </a:blip>
          <a:srcRect l="1532" r="55339" b="3063"/>
          <a:stretch/>
        </p:blipFill>
        <p:spPr>
          <a:xfrm>
            <a:off x="6065519" y="958803"/>
            <a:ext cx="2573241" cy="2353357"/>
          </a:xfrm>
          <a:prstGeom prst="rect">
            <a:avLst/>
          </a:prstGeom>
          <a:ln w="12700"/>
        </p:spPr>
      </p:pic>
      <p:sp>
        <p:nvSpPr>
          <p:cNvPr id="43" name="TextBox 42"/>
          <p:cNvSpPr txBox="1"/>
          <p:nvPr/>
        </p:nvSpPr>
        <p:spPr>
          <a:xfrm>
            <a:off x="6317949" y="550691"/>
            <a:ext cx="2579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Current knowledge including 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first LHC </a:t>
            </a:r>
            <a:r>
              <a:rPr lang="en-US" sz="1400" dirty="0" err="1" smtClean="0">
                <a:solidFill>
                  <a:srgbClr val="0000FF"/>
                </a:solidFill>
              </a:rPr>
              <a:t>pA</a:t>
            </a:r>
            <a:r>
              <a:rPr lang="en-US" sz="1400" dirty="0" smtClean="0">
                <a:solidFill>
                  <a:srgbClr val="0000FF"/>
                </a:solidFill>
              </a:rPr>
              <a:t> data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9599" y="2997208"/>
            <a:ext cx="3412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pA@</a:t>
            </a:r>
            <a:r>
              <a:rPr lang="en-US" dirty="0" err="1" smtClean="0">
                <a:solidFill>
                  <a:srgbClr val="0000FF"/>
                </a:solidFill>
              </a:rPr>
              <a:t>RHIC</a:t>
            </a:r>
            <a:r>
              <a:rPr lang="en-US" dirty="0" smtClean="0">
                <a:solidFill>
                  <a:srgbClr val="0000FF"/>
                </a:solidFill>
              </a:rPr>
              <a:t>: unique kinematics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H="1">
            <a:off x="1288520" y="3456524"/>
            <a:ext cx="2514600" cy="17208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 flipH="1">
            <a:off x="912282" y="5151974"/>
            <a:ext cx="400050" cy="6286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491065" y="5452541"/>
            <a:ext cx="1227667" cy="32173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 rot="900000">
            <a:off x="491064" y="5511806"/>
            <a:ext cx="965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Saturation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 rot="19560000">
            <a:off x="2315697" y="3953944"/>
            <a:ext cx="8515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</a:rPr>
              <a:t>RHIC </a:t>
            </a:r>
            <a:r>
              <a:rPr lang="en-US" sz="800" dirty="0" err="1" smtClean="0">
                <a:solidFill>
                  <a:srgbClr val="0000FF"/>
                </a:solidFill>
              </a:rPr>
              <a:t>pA</a:t>
            </a:r>
            <a:r>
              <a:rPr lang="en-US" sz="800" dirty="0" smtClean="0">
                <a:solidFill>
                  <a:srgbClr val="0000FF"/>
                </a:solidFill>
              </a:rPr>
              <a:t> y≤4</a:t>
            </a:r>
            <a:endParaRPr lang="en-US" sz="800" dirty="0">
              <a:solidFill>
                <a:srgbClr val="0000FF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397874" y="3199201"/>
            <a:ext cx="4746125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can measure </a:t>
            </a:r>
            <a:r>
              <a:rPr lang="en-US" dirty="0" err="1" smtClean="0"/>
              <a:t>nPDF</a:t>
            </a:r>
            <a:r>
              <a:rPr lang="en-US" dirty="0" smtClean="0"/>
              <a:t> in a x-Q</a:t>
            </a:r>
            <a:r>
              <a:rPr lang="en-US" baseline="30000" dirty="0" smtClean="0"/>
              <a:t>2</a:t>
            </a:r>
            <a:r>
              <a:rPr lang="en-US" dirty="0" smtClean="0"/>
              <a:t> region</a:t>
            </a:r>
          </a:p>
          <a:p>
            <a:pPr algn="l">
              <a:buClr>
                <a:srgbClr val="0000FF"/>
              </a:buClr>
            </a:pPr>
            <a:r>
              <a:rPr lang="en-US" dirty="0"/>
              <a:t> </a:t>
            </a:r>
            <a:r>
              <a:rPr lang="en-US" dirty="0" smtClean="0"/>
              <a:t>  where nuclear effects are large</a:t>
            </a:r>
          </a:p>
          <a:p>
            <a:pPr algn="l"/>
            <a:endParaRPr lang="en-US" sz="800" dirty="0" smtClean="0">
              <a:latin typeface="Comic Sans MS"/>
              <a:cs typeface="Comic Sans MS"/>
            </a:endParaRPr>
          </a:p>
          <a:p>
            <a:pPr marL="285750" indent="-285750" algn="l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Observables free of final state effects</a:t>
            </a:r>
          </a:p>
          <a:p>
            <a:pPr marL="285750" indent="-285750" algn="l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Scan A-dependence prediction by </a:t>
            </a:r>
          </a:p>
          <a:p>
            <a:pPr algn="l">
              <a:buClr>
                <a:srgbClr val="0000FF"/>
              </a:buClr>
            </a:pPr>
            <a:r>
              <a:rPr lang="en-US" dirty="0"/>
              <a:t> </a:t>
            </a:r>
            <a:r>
              <a:rPr lang="en-US" dirty="0" smtClean="0"/>
              <a:t>  saturation models</a:t>
            </a:r>
          </a:p>
          <a:p>
            <a:pPr lvl="1" algn="l">
              <a:buClr>
                <a:srgbClr val="0000FF"/>
              </a:buClr>
            </a:pPr>
            <a:endParaRPr lang="en-US" sz="800" dirty="0" smtClean="0"/>
          </a:p>
          <a:p>
            <a:pPr marL="285750" indent="-285750" algn="l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can access saturation regime at </a:t>
            </a:r>
          </a:p>
          <a:p>
            <a:pPr algn="l">
              <a:buClr>
                <a:srgbClr val="0000FF"/>
              </a:buClr>
            </a:pPr>
            <a:r>
              <a:rPr lang="en-US" dirty="0"/>
              <a:t> </a:t>
            </a:r>
            <a:r>
              <a:rPr lang="en-US" dirty="0" smtClean="0"/>
              <a:t>  forward </a:t>
            </a:r>
            <a:r>
              <a:rPr lang="en-US" dirty="0" err="1" smtClean="0"/>
              <a:t>rapidities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1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  <p:bldP spid="50" grpId="0"/>
      <p:bldP spid="49" grpId="0"/>
      <p:bldP spid="65" grpId="0"/>
      <p:bldP spid="6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99" y="23872"/>
            <a:ext cx="8842908" cy="6096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How Does The initial state IN AA Look?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63536" y="609600"/>
            <a:ext cx="8464" cy="59859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-108520" y="766987"/>
            <a:ext cx="2790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pA</a:t>
            </a:r>
            <a:r>
              <a:rPr lang="en-US" dirty="0" smtClean="0">
                <a:solidFill>
                  <a:srgbClr val="0000FF"/>
                </a:solidFill>
              </a:rPr>
              <a:t>: DY</a:t>
            </a:r>
            <a:r>
              <a:rPr lang="en-US" dirty="0">
                <a:solidFill>
                  <a:srgbClr val="0000FF"/>
                </a:solidFill>
              </a:rPr>
              <a:t>@2.5 &lt; </a:t>
            </a:r>
            <a:r>
              <a:rPr lang="en-US" dirty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dirty="0">
                <a:solidFill>
                  <a:srgbClr val="0000FF"/>
                </a:solidFill>
              </a:rPr>
              <a:t> &lt; 4.5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55976" y="800241"/>
            <a:ext cx="400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pA</a:t>
            </a:r>
            <a:r>
              <a:rPr lang="en-US" dirty="0" smtClean="0">
                <a:solidFill>
                  <a:srgbClr val="0000FF"/>
                </a:solidFill>
              </a:rPr>
              <a:t>: Direct Photon@</a:t>
            </a:r>
            <a:r>
              <a:rPr lang="en-US" dirty="0">
                <a:solidFill>
                  <a:srgbClr val="0000FF"/>
                </a:solidFill>
              </a:rPr>
              <a:t>2.5 &lt; </a:t>
            </a:r>
            <a:r>
              <a:rPr lang="en-US" dirty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dirty="0">
                <a:solidFill>
                  <a:srgbClr val="0000FF"/>
                </a:solidFill>
              </a:rPr>
              <a:t> &lt; 4.5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7" r="8025"/>
          <a:stretch/>
        </p:blipFill>
        <p:spPr bwMode="auto">
          <a:xfrm>
            <a:off x="-10571" y="1549679"/>
            <a:ext cx="3493346" cy="28176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82" r="13364" b="2850"/>
          <a:stretch/>
        </p:blipFill>
        <p:spPr bwMode="auto">
          <a:xfrm>
            <a:off x="1576565" y="3413020"/>
            <a:ext cx="2987818" cy="28509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0" y="4533977"/>
            <a:ext cx="16033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Impact on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err="1" smtClean="0">
                <a:solidFill>
                  <a:srgbClr val="0000FF"/>
                </a:solidFill>
              </a:rPr>
              <a:t>nPDFs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  <a:sym typeface="Wingdings"/>
              </a:rPr>
              <a:t> sea quarks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2" name="Picture 2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" t="2494" r="4206" b="1368"/>
          <a:stretch/>
        </p:blipFill>
        <p:spPr bwMode="auto">
          <a:xfrm>
            <a:off x="4595676" y="1648542"/>
            <a:ext cx="3257613" cy="24853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679644" y="4310459"/>
            <a:ext cx="1261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Impact on </a:t>
            </a:r>
          </a:p>
          <a:p>
            <a:pPr algn="l"/>
            <a:r>
              <a:rPr lang="en-US" dirty="0" err="1" smtClean="0">
                <a:solidFill>
                  <a:srgbClr val="0000FF"/>
                </a:solidFill>
              </a:rPr>
              <a:t>nPDFs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  <a:sym typeface="Wingdings"/>
              </a:rPr>
              <a:t> gluons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6" name="Picture 2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9" r="14645" b="2995"/>
          <a:stretch/>
        </p:blipFill>
        <p:spPr bwMode="auto">
          <a:xfrm>
            <a:off x="6164910" y="3413020"/>
            <a:ext cx="2991876" cy="28242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5059874" y="1160911"/>
            <a:ext cx="355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  <a:sym typeface="Wingdings"/>
              </a:rPr>
              <a:t>direct photon:</a:t>
            </a:r>
            <a:r>
              <a:rPr lang="en-US" dirty="0" smtClean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Q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: ~</a:t>
            </a:r>
            <a:r>
              <a:rPr lang="en-US" sz="1400" dirty="0" smtClean="0"/>
              <a:t>p</a:t>
            </a:r>
            <a:r>
              <a:rPr lang="en-US" sz="1400" baseline="-25000" dirty="0" smtClean="0"/>
              <a:t>t</a:t>
            </a:r>
            <a:r>
              <a:rPr lang="en-US" sz="1400" baseline="30000" dirty="0" smtClean="0"/>
              <a:t>2</a:t>
            </a:r>
            <a:r>
              <a:rPr lang="en-US" sz="1400" dirty="0" smtClean="0">
                <a:sym typeface="Wingdings"/>
              </a:rPr>
              <a:t>;Q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&gt;5 GeV</a:t>
            </a:r>
            <a:r>
              <a:rPr lang="en-US" sz="1400" baseline="30000" dirty="0" smtClean="0">
                <a:sym typeface="Wingdings"/>
              </a:rPr>
              <a:t>2</a:t>
            </a:r>
          </a:p>
          <a:p>
            <a:pPr algn="l"/>
            <a:r>
              <a:rPr lang="en-US" sz="1400" dirty="0" smtClean="0"/>
              <a:t>Uncertainties:2015 </a:t>
            </a:r>
            <a:r>
              <a:rPr lang="en-US" sz="1400" dirty="0"/>
              <a:t>+ 2023 </a:t>
            </a:r>
            <a:r>
              <a:rPr lang="en-US" sz="1400" dirty="0" err="1"/>
              <a:t>pp&amp;pA</a:t>
            </a:r>
            <a:r>
              <a:rPr lang="en-US" sz="1400" dirty="0"/>
              <a:t>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67268" y="1063767"/>
            <a:ext cx="2466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  <a:sym typeface="Wingdings"/>
              </a:rPr>
              <a:t>DY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: </a:t>
            </a:r>
            <a:r>
              <a:rPr lang="en-US" sz="1400" dirty="0" smtClean="0">
                <a:sym typeface="Wingdings"/>
              </a:rPr>
              <a:t>Q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: ~M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; Q</a:t>
            </a:r>
            <a:r>
              <a:rPr lang="en-US" sz="1400" baseline="30000" dirty="0" smtClean="0">
                <a:sym typeface="Wingdings"/>
              </a:rPr>
              <a:t>2</a:t>
            </a:r>
            <a:r>
              <a:rPr lang="en-US" sz="1400" dirty="0" smtClean="0">
                <a:sym typeface="Wingdings"/>
              </a:rPr>
              <a:t>&gt;16 GeV</a:t>
            </a:r>
            <a:r>
              <a:rPr lang="en-US" sz="1400" baseline="30000" dirty="0" smtClean="0">
                <a:sym typeface="Wingdings"/>
              </a:rPr>
              <a:t>2</a:t>
            </a:r>
          </a:p>
          <a:p>
            <a:pPr algn="l"/>
            <a:r>
              <a:rPr lang="en-US" sz="1400" dirty="0" smtClean="0"/>
              <a:t>Uncertainties: 2023 pp &amp; </a:t>
            </a:r>
            <a:r>
              <a:rPr lang="en-US" sz="1400" dirty="0" err="1" smtClean="0"/>
              <a:t>pA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202443" y="120226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118533" y="5833534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118533" y="6286423"/>
            <a:ext cx="857993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101600">
              <a:schemeClr val="tx1">
                <a:lumMod val="9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/>
                <a:cs typeface="Comic Sans MS"/>
              </a:rPr>
              <a:t>Both DY and direct photon </a:t>
            </a:r>
            <a:r>
              <a:rPr lang="en-US" dirty="0" err="1" smtClean="0">
                <a:latin typeface="Comic Sans MS"/>
                <a:cs typeface="Comic Sans MS"/>
              </a:rPr>
              <a:t>R</a:t>
            </a:r>
            <a:r>
              <a:rPr lang="en-US" baseline="-25000" dirty="0" err="1" smtClean="0">
                <a:latin typeface="Comic Sans MS"/>
                <a:cs typeface="Comic Sans MS"/>
              </a:rPr>
              <a:t>pA</a:t>
            </a:r>
            <a:r>
              <a:rPr lang="en-US" dirty="0" smtClean="0">
                <a:latin typeface="Comic Sans MS"/>
                <a:cs typeface="Comic Sans MS"/>
              </a:rPr>
              <a:t> give significant constraints on </a:t>
            </a:r>
            <a:r>
              <a:rPr lang="en-US" dirty="0" err="1" smtClean="0">
                <a:latin typeface="Comic Sans MS"/>
                <a:cs typeface="Comic Sans MS"/>
              </a:rPr>
              <a:t>nPDF</a:t>
            </a:r>
            <a:endParaRPr lang="en-US" dirty="0" smtClean="0">
              <a:latin typeface="Comic Sans MS"/>
              <a:cs typeface="Comic Sans MS"/>
            </a:endParaRPr>
          </a:p>
          <a:p>
            <a:pPr algn="ctr"/>
            <a:r>
              <a:rPr lang="en-US" dirty="0" smtClean="0">
                <a:latin typeface="Comic Sans MS"/>
                <a:cs typeface="Comic Sans MS"/>
              </a:rPr>
              <a:t>alternative observables and kinematics to EIC</a:t>
            </a:r>
            <a:endParaRPr lang="en-US" baseline="-25000" dirty="0" smtClean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39546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Rapidity (de)correlations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596" y="1417638"/>
            <a:ext cx="4248472" cy="4248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453642"/>
            <a:ext cx="4573400" cy="4176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450" y="5805264"/>
            <a:ext cx="4809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Cold QCD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dirty="0" smtClean="0"/>
              <a:t>-h correlation =&gt; saturation effect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08189" y="5647770"/>
            <a:ext cx="4475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Hot QCD study 𝞰/s and dynamic 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3113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36" y="6005"/>
            <a:ext cx="82296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Summary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312" y="908720"/>
            <a:ext cx="8604448" cy="567464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 smtClean="0"/>
              <a:t>Successful and Compelling Spin Program in run17</a:t>
            </a:r>
            <a:br>
              <a:rPr lang="en-US" sz="2000" dirty="0" smtClean="0"/>
            </a:br>
            <a:r>
              <a:rPr lang="en-US" sz="1600" dirty="0" smtClean="0"/>
              <a:t>Three measurements related to TMD evolution and sign change </a:t>
            </a:r>
            <a:br>
              <a:rPr lang="en-US" sz="1600" dirty="0" smtClean="0"/>
            </a:br>
            <a:r>
              <a:rPr lang="en-US" sz="1600" dirty="0" smtClean="0"/>
              <a:t>(A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W</a:t>
            </a:r>
            <a:r>
              <a:rPr lang="en-US" sz="1600" baseline="30000" dirty="0" smtClean="0"/>
              <a:t>+/-</a:t>
            </a:r>
            <a:r>
              <a:rPr lang="en-US" sz="1600" dirty="0" smtClean="0"/>
              <a:t>, </a:t>
            </a:r>
            <a:r>
              <a:rPr lang="en-US" sz="1600" dirty="0" smtClean="0">
                <a:latin typeface="Symbol" panose="05050102010706020507" pitchFamily="18" charset="2"/>
              </a:rPr>
              <a:t>g</a:t>
            </a:r>
            <a:r>
              <a:rPr lang="en-US" sz="1600" dirty="0" smtClean="0"/>
              <a:t>, DY)</a:t>
            </a:r>
            <a:br>
              <a:rPr lang="en-US" sz="1600" dirty="0" smtClean="0"/>
            </a:br>
            <a:r>
              <a:rPr lang="en-US" sz="1600" dirty="0" smtClean="0"/>
              <a:t>Rapidity Correlation and temperature dependence of eta/s from 54GeV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/>
              <a:t>Compelling Heavy-Ion Programs for run 18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/>
              <a:t>Decisive test of Chiral Magnetic Effect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/>
              <a:t>Quantifying the role of external field in Global Hyperon Polarization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/>
              <a:t>Bridge the BES-II and world programs (HADES/CBM/NICA/JPARC) </a:t>
            </a:r>
            <a:br>
              <a:rPr lang="en-US" sz="1600" dirty="0"/>
            </a:br>
            <a:r>
              <a:rPr lang="en-US" sz="1600" dirty="0"/>
              <a:t>with competitive FXT program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 smtClean="0"/>
              <a:t>Preparation for BES-II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 smtClean="0"/>
              <a:t>Science cases and Detector upgrades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 smtClean="0"/>
              <a:t>New compelling and complimentary measurements (FXT)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 smtClean="0"/>
              <a:t>and beyond </a:t>
            </a:r>
            <a:br>
              <a:rPr lang="en-US" sz="2000" dirty="0" smtClean="0"/>
            </a:br>
            <a:r>
              <a:rPr lang="en-US" sz="2000" dirty="0" smtClean="0"/>
              <a:t>(3+1D hydro and Cold QCD)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/>
              <a:t>Maintain track record in Results and </a:t>
            </a:r>
            <a:r>
              <a:rPr lang="en-US" sz="2000" dirty="0" smtClean="0"/>
              <a:t>Publications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 smtClean="0"/>
              <a:t>Productivities in paper publication and PhD graduations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 smtClean="0"/>
              <a:t>Continue to find external resources (computing), funding (hardware) and attract new members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761431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3090" y="116632"/>
            <a:ext cx="8229600" cy="821113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Probe Nucleon Structure: </a:t>
            </a:r>
            <a:r>
              <a:rPr lang="en-US" sz="3600" b="1" dirty="0">
                <a:solidFill>
                  <a:srgbClr val="FF0000"/>
                </a:solidFill>
              </a:rPr>
              <a:t>jets and W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±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254086" y="771562"/>
          <a:ext cx="8794957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Document" r:id="rId5" imgW="6527560" imgH="2565306" progId="Word.Document.12">
                  <p:embed/>
                </p:oleObj>
              </mc:Choice>
              <mc:Fallback>
                <p:oleObj name="Document" r:id="rId5" imgW="6527560" imgH="256530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86" y="771562"/>
                        <a:ext cx="8794957" cy="345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46128" y="4024037"/>
            <a:ext cx="5223510" cy="144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55576" y="5483829"/>
            <a:ext cx="7778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dirty="0" smtClean="0"/>
              <a:t> of </a:t>
            </a:r>
            <a:r>
              <a:rPr lang="en-US" dirty="0" err="1" smtClean="0"/>
              <a:t>W</a:t>
            </a:r>
            <a:r>
              <a:rPr lang="en-US" baseline="30000" dirty="0" err="1" smtClean="0"/>
              <a:t>±</a:t>
            </a:r>
            <a:r>
              <a:rPr lang="en-US" dirty="0" err="1" smtClean="0"/>
              <a:t>,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, DY in pp 500 are all sensitive to the </a:t>
            </a:r>
            <a:r>
              <a:rPr lang="en-US" dirty="0" err="1" smtClean="0"/>
              <a:t>Sivers</a:t>
            </a:r>
            <a:r>
              <a:rPr lang="en-US" dirty="0" smtClean="0"/>
              <a:t> sign-change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STAR can access all three world-class measurements in the data-taken 2017 Run – </a:t>
            </a:r>
            <a:r>
              <a:rPr lang="en-US" b="1" dirty="0" smtClean="0">
                <a:solidFill>
                  <a:srgbClr val="FF0000"/>
                </a:solidFill>
              </a:rPr>
              <a:t>Significant  discovery potential before 2020!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521" y="1709306"/>
            <a:ext cx="415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8521" y="2466468"/>
            <a:ext cx="415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8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/>
          <a:lstStyle/>
          <a:p>
            <a:r>
              <a:rPr lang="en-US" sz="3600" b="1" smtClean="0">
                <a:solidFill>
                  <a:srgbClr val="FF0000"/>
                </a:solidFill>
              </a:rPr>
              <a:t>Constraining </a:t>
            </a:r>
            <a:r>
              <a:rPr lang="en-US" sz="3600" b="1" dirty="0" smtClean="0">
                <a:solidFill>
                  <a:srgbClr val="FF0000"/>
                </a:solidFill>
              </a:rPr>
              <a:t>Gluon polarization with </a:t>
            </a:r>
            <a:r>
              <a:rPr lang="en-US" sz="3600" b="1" dirty="0" err="1" smtClean="0">
                <a:solidFill>
                  <a:srgbClr val="FF0000"/>
                </a:solidFill>
              </a:rPr>
              <a:t>dijets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52269"/>
            <a:ext cx="4038600" cy="4421824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52269"/>
            <a:ext cx="4038600" cy="4421824"/>
          </a:xfrm>
        </p:spPr>
      </p:pic>
      <p:sp>
        <p:nvSpPr>
          <p:cNvPr id="9" name="TextBox 8"/>
          <p:cNvSpPr txBox="1"/>
          <p:nvPr/>
        </p:nvSpPr>
        <p:spPr>
          <a:xfrm>
            <a:off x="1187624" y="1050306"/>
            <a:ext cx="1723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PRD 95 (2015)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339409" y="976667"/>
            <a:ext cx="4314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</a:t>
            </a:r>
            <a:r>
              <a:rPr lang="en-US" dirty="0" err="1" smtClean="0"/>
              <a:t>dijet</a:t>
            </a:r>
            <a:r>
              <a:rPr lang="en-US" dirty="0" smtClean="0"/>
              <a:t> measurement;</a:t>
            </a:r>
          </a:p>
          <a:p>
            <a:r>
              <a:rPr lang="en-US" dirty="0" smtClean="0"/>
              <a:t>Non-zero Gluon polarization contribution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4847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W</a:t>
            </a:r>
            <a:r>
              <a:rPr lang="en-US" sz="3600" b="1" baseline="30000" dirty="0">
                <a:solidFill>
                  <a:srgbClr val="FF0000"/>
                </a:solidFill>
              </a:rPr>
              <a:t> ±</a:t>
            </a:r>
            <a:r>
              <a:rPr lang="en-US" sz="3600" b="1" dirty="0" smtClean="0">
                <a:solidFill>
                  <a:srgbClr val="FF0000"/>
                </a:solidFill>
              </a:rPr>
              <a:t> probes Sea Quark Polarization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231" y="1124745"/>
            <a:ext cx="4616969" cy="534418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556992"/>
          </a:xfrm>
        </p:spPr>
        <p:txBody>
          <a:bodyPr/>
          <a:lstStyle/>
          <a:p>
            <a:r>
              <a:rPr lang="en-US" sz="1800" dirty="0"/>
              <a:t>New preliminary AL </a:t>
            </a:r>
            <a:r>
              <a:rPr lang="en-US" sz="1800" dirty="0" smtClean="0"/>
              <a:t>results at </a:t>
            </a:r>
            <a:r>
              <a:rPr lang="en-US" sz="1800" dirty="0"/>
              <a:t>near-forward rapidity </a:t>
            </a:r>
            <a:r>
              <a:rPr lang="en-US" sz="1800" dirty="0" smtClean="0"/>
              <a:t>!</a:t>
            </a:r>
          </a:p>
          <a:p>
            <a:endParaRPr lang="en-US" sz="1800" dirty="0"/>
          </a:p>
          <a:p>
            <a:r>
              <a:rPr lang="en-US" sz="1800" dirty="0" smtClean="0"/>
              <a:t>STAR </a:t>
            </a:r>
            <a:r>
              <a:rPr lang="en-US" sz="1800" dirty="0"/>
              <a:t>2013 results are </a:t>
            </a:r>
            <a:r>
              <a:rPr lang="en-US" sz="1800" dirty="0" smtClean="0"/>
              <a:t>the most </a:t>
            </a:r>
            <a:r>
              <a:rPr lang="en-US" sz="1800" dirty="0"/>
              <a:t>precise </a:t>
            </a:r>
            <a:r>
              <a:rPr lang="en-US" sz="1800" dirty="0" smtClean="0"/>
              <a:t>measurements of </a:t>
            </a:r>
            <a:r>
              <a:rPr lang="en-US" sz="1800" dirty="0"/>
              <a:t>W AL so far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Consistent </a:t>
            </a:r>
            <a:r>
              <a:rPr lang="en-US" sz="1800" dirty="0"/>
              <a:t>with </a:t>
            </a:r>
            <a:r>
              <a:rPr lang="en-US" sz="1800" dirty="0" smtClean="0"/>
              <a:t>2011+2012published </a:t>
            </a:r>
            <a:r>
              <a:rPr lang="en-US" sz="1800" dirty="0"/>
              <a:t>results, with </a:t>
            </a:r>
            <a:r>
              <a:rPr lang="en-US" sz="1800" dirty="0" smtClean="0"/>
              <a:t>40% uncertainty </a:t>
            </a:r>
            <a:r>
              <a:rPr lang="en-US" sz="1800" dirty="0"/>
              <a:t>reduced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Further </a:t>
            </a:r>
            <a:r>
              <a:rPr lang="en-US" sz="1800" dirty="0"/>
              <a:t>confirmed </a:t>
            </a:r>
            <a:r>
              <a:rPr lang="en-US" sz="1800" dirty="0" smtClean="0"/>
              <a:t>the preference </a:t>
            </a:r>
            <a:r>
              <a:rPr lang="en-US" sz="1800" dirty="0"/>
              <a:t>of </a:t>
            </a:r>
            <a:r>
              <a:rPr lang="en-US" sz="1800" dirty="0" smtClean="0"/>
              <a:t>positive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u</a:t>
            </a:r>
            <a:endParaRPr lang="en-US" sz="2000" dirty="0" smtClean="0"/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740352" y="5339756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_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9594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Glimpse of </a:t>
            </a:r>
            <a:r>
              <a:rPr lang="en-US" sz="3600" b="1" smtClean="0">
                <a:solidFill>
                  <a:srgbClr val="FF0000"/>
                </a:solidFill>
              </a:rPr>
              <a:t>the </a:t>
            </a:r>
            <a:r>
              <a:rPr lang="en-US" sz="3600" b="1" smtClean="0">
                <a:solidFill>
                  <a:srgbClr val="FF0000"/>
                </a:solidFill>
              </a:rPr>
              <a:t>recent</a:t>
            </a:r>
            <a:r>
              <a:rPr lang="en-US" sz="3600" b="1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publications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846137"/>
            <a:ext cx="8712968" cy="59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99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74369" y="89495"/>
            <a:ext cx="8229600" cy="81480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New Heavy-Flavor results from upgrades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2975" y="904297"/>
            <a:ext cx="3505200" cy="2467447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28600" y="3414210"/>
            <a:ext cx="3798130" cy="33114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430" y="2438400"/>
            <a:ext cx="4701539" cy="327308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98175" y="1812497"/>
            <a:ext cx="748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HFT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400800" y="2071287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MTD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4383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RHIC has been adaptable to science needs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17075" y="908720"/>
          <a:ext cx="8942959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549"/>
                <a:gridCol w="936104"/>
                <a:gridCol w="864096"/>
                <a:gridCol w="936104"/>
                <a:gridCol w="936104"/>
                <a:gridCol w="936104"/>
                <a:gridCol w="936104"/>
                <a:gridCol w="1003390"/>
                <a:gridCol w="208280"/>
                <a:gridCol w="1116124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2010-2013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2014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2015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2016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2017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</a:t>
                      </a:r>
                      <a:r>
                        <a:rPr lang="en-US" sz="1600" smtClean="0"/>
                        <a:t>018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2022+</a:t>
                      </a:r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 smtClean="0"/>
                    </a:p>
                    <a:p>
                      <a:pPr algn="l"/>
                      <a:r>
                        <a:rPr lang="en-US" sz="1600" dirty="0" err="1" smtClean="0"/>
                        <a:t>p+p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p+p</a:t>
                      </a:r>
                      <a:endParaRPr lang="en-US" sz="1600" dirty="0" smtClean="0"/>
                    </a:p>
                    <a:p>
                      <a:pPr algn="l"/>
                      <a:r>
                        <a:rPr lang="en-US" sz="1600" dirty="0" err="1" smtClean="0"/>
                        <a:t>p+A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r>
                        <a:rPr lang="en-US" sz="1600" dirty="0" smtClean="0"/>
                        <a:t/>
                      </a:r>
                      <a:br>
                        <a:rPr lang="en-US" sz="1600" dirty="0" smtClean="0"/>
                      </a:br>
                      <a:r>
                        <a:rPr lang="en-US" sz="1600" dirty="0" err="1" smtClean="0"/>
                        <a:t>d+Au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p+p</a:t>
                      </a:r>
                      <a:endParaRPr lang="en-US" sz="1600" dirty="0" smtClean="0"/>
                    </a:p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Isobar</a:t>
                      </a:r>
                    </a:p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Au+Au</a:t>
                      </a:r>
                      <a:endParaRPr lang="en-US" sz="1600" dirty="0" smtClean="0"/>
                    </a:p>
                    <a:p>
                      <a:pPr algn="l"/>
                      <a:r>
                        <a:rPr lang="en-US" sz="1600" dirty="0" err="1" smtClean="0"/>
                        <a:t>pp,pA</a:t>
                      </a:r>
                      <a:endParaRPr lang="en-US" sz="1600" dirty="0"/>
                    </a:p>
                  </a:txBody>
                  <a:tcPr>
                    <a:solidFill>
                      <a:srgbClr val="C5ECE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600" dirty="0" smtClean="0"/>
                        <a:t>G,</a:t>
                      </a:r>
                    </a:p>
                    <a:p>
                      <a:pPr algn="l"/>
                      <a:r>
                        <a:rPr lang="en-US" sz="1600" dirty="0" smtClean="0"/>
                        <a:t>QGP property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Charm flow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Ref.</a:t>
                      </a:r>
                    </a:p>
                    <a:p>
                      <a:pPr algn="l"/>
                      <a:r>
                        <a:rPr lang="en-US" sz="1600" dirty="0" smtClean="0"/>
                        <a:t>A</a:t>
                      </a:r>
                      <a:r>
                        <a:rPr lang="en-US" sz="1600" baseline="-25000" dirty="0" smtClean="0"/>
                        <a:t>N</a:t>
                      </a:r>
                      <a:endParaRPr lang="en-US" sz="1600" baseline="-250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D</a:t>
                      </a:r>
                      <a:r>
                        <a:rPr lang="en-US" sz="1600" baseline="-25000" dirty="0" smtClean="0"/>
                        <a:t>c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>
                          <a:latin typeface="Symbol" panose="05050102010706020507" pitchFamily="18" charset="2"/>
                        </a:rPr>
                        <a:t>L</a:t>
                      </a:r>
                      <a:r>
                        <a:rPr lang="en-US" sz="1600" baseline="-25000" dirty="0" err="1" smtClean="0"/>
                        <a:t>c</a:t>
                      </a:r>
                      <a:endParaRPr lang="en-US" sz="1600" baseline="-25000" dirty="0" smtClean="0"/>
                    </a:p>
                    <a:p>
                      <a:pPr algn="l"/>
                      <a:r>
                        <a:rPr lang="el-GR" sz="1600" dirty="0" smtClean="0">
                          <a:latin typeface="Times New Roman"/>
                          <a:cs typeface="Times New Roman"/>
                        </a:rPr>
                        <a:t>ϒ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, </a:t>
                      </a:r>
                      <a:r>
                        <a:rPr lang="en-US" sz="1600" dirty="0" smtClean="0"/>
                        <a:t>Jets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Fc</a:t>
                      </a:r>
                      <a:r>
                        <a:rPr lang="en-US" sz="1600" baseline="0" dirty="0" smtClean="0"/>
                        <a:t> sign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CME,</a:t>
                      </a:r>
                    </a:p>
                    <a:p>
                      <a:pPr algn="l"/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L</a:t>
                      </a:r>
                      <a:r>
                        <a:rPr lang="en-US" sz="1600" dirty="0" smtClean="0">
                          <a:latin typeface="Symbol" panose="05050102010706020507" pitchFamily="18" charset="2"/>
                          <a:sym typeface="Symbol"/>
                        </a:rPr>
                        <a:t></a:t>
                      </a:r>
                      <a:endParaRPr lang="en-US" sz="1600" dirty="0">
                        <a:latin typeface="Symbol" panose="05050102010706020507" pitchFamily="18" charset="2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Critical Point,</a:t>
                      </a:r>
                    </a:p>
                    <a:p>
                      <a:pPr algn="l"/>
                      <a:r>
                        <a:rPr lang="en-US" sz="1600" dirty="0" smtClean="0"/>
                        <a:t>Phase Transition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Jets, </a:t>
                      </a:r>
                      <a:r>
                        <a:rPr lang="el-GR" sz="1600" dirty="0" smtClean="0">
                          <a:latin typeface="Times New Roman"/>
                          <a:cs typeface="Times New Roman"/>
                        </a:rPr>
                        <a:t>ϒ</a:t>
                      </a:r>
                      <a:endParaRPr lang="en-US" sz="1600" dirty="0" smtClean="0">
                        <a:latin typeface="Times New Roman"/>
                        <a:cs typeface="Times New Roman"/>
                      </a:endParaRPr>
                    </a:p>
                    <a:p>
                      <a:pPr algn="l"/>
                      <a:r>
                        <a:rPr lang="en-US" sz="1600" dirty="0" err="1" smtClean="0">
                          <a:latin typeface="Times New Roman"/>
                          <a:cs typeface="Times New Roman"/>
                        </a:rPr>
                        <a:t>forwardA</a:t>
                      </a:r>
                      <a:r>
                        <a:rPr lang="en-US" sz="1600" baseline="-25000" dirty="0" err="1" smtClean="0">
                          <a:latin typeface="Times New Roman"/>
                          <a:cs typeface="Times New Roman"/>
                        </a:rPr>
                        <a:t>N</a:t>
                      </a:r>
                      <a:endParaRPr lang="en-US" sz="1600" baseline="-250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BES-I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200,</a:t>
                      </a:r>
                    </a:p>
                    <a:p>
                      <a:pPr algn="l"/>
                      <a:r>
                        <a:rPr lang="en-US" sz="1600" dirty="0" smtClean="0"/>
                        <a:t>14.5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200-19.6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500,</a:t>
                      </a:r>
                    </a:p>
                    <a:p>
                      <a:pPr algn="l"/>
                      <a:r>
                        <a:rPr lang="en-US" sz="1600" dirty="0" smtClean="0"/>
                        <a:t>54.4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200,</a:t>
                      </a:r>
                    </a:p>
                    <a:p>
                      <a:pPr algn="l"/>
                      <a:r>
                        <a:rPr lang="en-US" sz="1600" dirty="0" smtClean="0"/>
                        <a:t>27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BES-II</a:t>
                      </a:r>
                    </a:p>
                    <a:p>
                      <a:pPr algn="l"/>
                      <a:r>
                        <a:rPr lang="en-US" sz="1600" dirty="0" smtClean="0"/>
                        <a:t>11-20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BES-II</a:t>
                      </a:r>
                    </a:p>
                    <a:p>
                      <a:pPr algn="l"/>
                      <a:r>
                        <a:rPr lang="en-US" sz="1600" dirty="0" smtClean="0"/>
                        <a:t>7-11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3585181"/>
            <a:ext cx="1530896" cy="584775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 BES-I  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49782" y="3600150"/>
            <a:ext cx="1845733" cy="584775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BES-II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7279" y="4509120"/>
            <a:ext cx="680186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Expand to include several programs: </a:t>
            </a:r>
          </a:p>
          <a:p>
            <a:pPr algn="l"/>
            <a:r>
              <a:rPr lang="en-US" dirty="0" err="1" smtClean="0"/>
              <a:t>p+A</a:t>
            </a:r>
            <a:r>
              <a:rPr lang="en-US" dirty="0" smtClean="0"/>
              <a:t> in run 15, </a:t>
            </a:r>
          </a:p>
          <a:p>
            <a:pPr algn="l"/>
            <a:r>
              <a:rPr lang="en-US" dirty="0" smtClean="0"/>
              <a:t>pp500 and 54.4GeV </a:t>
            </a:r>
            <a:r>
              <a:rPr lang="en-US" dirty="0" err="1" smtClean="0"/>
              <a:t>Au+Au</a:t>
            </a:r>
            <a:r>
              <a:rPr lang="en-US" dirty="0" smtClean="0"/>
              <a:t> in run17, </a:t>
            </a:r>
          </a:p>
          <a:p>
            <a:pPr algn="l"/>
            <a:r>
              <a:rPr lang="en-US" dirty="0" smtClean="0"/>
              <a:t>Isobar (</a:t>
            </a:r>
            <a:r>
              <a:rPr lang="en-US" dirty="0" err="1" smtClean="0"/>
              <a:t>Zr</a:t>
            </a:r>
            <a:r>
              <a:rPr lang="en-US" dirty="0" smtClean="0"/>
              <a:t>, Ru-96) and 27GeV </a:t>
            </a:r>
            <a:r>
              <a:rPr lang="en-US" dirty="0" err="1" smtClean="0"/>
              <a:t>Au+Au</a:t>
            </a:r>
            <a:r>
              <a:rPr lang="en-US" dirty="0" smtClean="0"/>
              <a:t> in run 18</a:t>
            </a:r>
          </a:p>
          <a:p>
            <a:pPr algn="l"/>
            <a:r>
              <a:rPr lang="en-US" dirty="0" smtClean="0"/>
              <a:t>BES-II more compelling, detector and machine upgrades in 2018</a:t>
            </a:r>
          </a:p>
          <a:p>
            <a:pPr algn="l"/>
            <a:r>
              <a:rPr lang="en-US" dirty="0" smtClean="0"/>
              <a:t>Future high-luminosity jets and Upsilon in 2020+</a:t>
            </a:r>
            <a:br>
              <a:rPr lang="en-US" dirty="0" smtClean="0"/>
            </a:br>
            <a:r>
              <a:rPr lang="en-US" dirty="0" smtClean="0"/>
              <a:t>3+1D hydrodynamics and Unique Cold QCD (DY) portal to EIC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19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theme/theme1.xml><?xml version="1.0" encoding="utf-8"?>
<a:theme xmlns:a="http://schemas.openxmlformats.org/drawingml/2006/main" name="BNL">
  <a:themeElements>
    <a:clrScheme name="SINAP-template1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SINAP-template1">
      <a:majorFont>
        <a:latin typeface="Garamond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SINAP-template1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-template1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-template1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-template1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-template1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-template1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-template1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-template1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42007</TotalTime>
  <Words>1837</Words>
  <Application>Microsoft Macintosh PowerPoint</Application>
  <PresentationFormat>On-screen Show (4:3)</PresentationFormat>
  <Paragraphs>588</Paragraphs>
  <Slides>35</Slides>
  <Notes>13</Notes>
  <HiddenSlides>0</HiddenSlides>
  <MMClips>1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53" baseType="lpstr">
      <vt:lpstr>Calibri</vt:lpstr>
      <vt:lpstr>Cambria Math</vt:lpstr>
      <vt:lpstr>Comic Sans MS</vt:lpstr>
      <vt:lpstr>Garamond</vt:lpstr>
      <vt:lpstr>Gill Sans</vt:lpstr>
      <vt:lpstr>MS Mincho</vt:lpstr>
      <vt:lpstr>ＭＳ Ｐゴシック</vt:lpstr>
      <vt:lpstr>Symbol</vt:lpstr>
      <vt:lpstr>Times</vt:lpstr>
      <vt:lpstr>Times New Roman</vt:lpstr>
      <vt:lpstr>Verdana</vt:lpstr>
      <vt:lpstr>Wingdings</vt:lpstr>
      <vt:lpstr>Zapf Dingbats</vt:lpstr>
      <vt:lpstr>宋体</vt:lpstr>
      <vt:lpstr>Arial</vt:lpstr>
      <vt:lpstr>BNL</vt:lpstr>
      <vt:lpstr>Photo Editor Photo</vt:lpstr>
      <vt:lpstr>Document</vt:lpstr>
      <vt:lpstr>PowerPoint Presentation</vt:lpstr>
      <vt:lpstr>PowerPoint Presentation</vt:lpstr>
      <vt:lpstr>Particle Identification at STAR</vt:lpstr>
      <vt:lpstr>Probe Nucleon Structure: jets and W±</vt:lpstr>
      <vt:lpstr>Constraining Gluon polarization with dijets</vt:lpstr>
      <vt:lpstr>W ± probes Sea Quark Polarization</vt:lpstr>
      <vt:lpstr>Glimpse of the recent publications</vt:lpstr>
      <vt:lpstr>New Heavy-Flavor results from upgrades</vt:lpstr>
      <vt:lpstr>RHIC has been adaptable to science needs</vt:lpstr>
      <vt:lpstr>PowerPoint Presentation</vt:lpstr>
      <vt:lpstr>Run 18 Beam Use Request</vt:lpstr>
      <vt:lpstr>Observing Topological Charge Transitions</vt:lpstr>
      <vt:lpstr>PowerPoint Presentation</vt:lpstr>
      <vt:lpstr>A decisive test with Isobars</vt:lpstr>
      <vt:lpstr>Chiral Symmetry &amp; Magnetic Field</vt:lpstr>
      <vt:lpstr>QCD phase transition is a chiral phase transition</vt:lpstr>
      <vt:lpstr>Coherent photoproduction  in violent non-central A+A collisions?</vt:lpstr>
      <vt:lpstr>Au+Au at &lt;=27GeV</vt:lpstr>
      <vt:lpstr>Global Hyperon Polarization</vt:lpstr>
      <vt:lpstr>QCD fluid responds to external field</vt:lpstr>
      <vt:lpstr>Mapping the QCD Phase Diagram</vt:lpstr>
      <vt:lpstr>Highlights of BES-II and Upgrades in LRP 2015</vt:lpstr>
      <vt:lpstr>BES-II Physics highlights (I):  net-proton  Kurtosis</vt:lpstr>
      <vt:lpstr>BES-II Physics highlights (II):  Di-electron measurements </vt:lpstr>
      <vt:lpstr>PowerPoint Presentation</vt:lpstr>
      <vt:lpstr>RHIC has been adaptable to science needs</vt:lpstr>
      <vt:lpstr>STAR is a multi-purpose detector;  with modern capabilities</vt:lpstr>
      <vt:lpstr>Possible Forward Implementation</vt:lpstr>
      <vt:lpstr>The STAR Forward Upgrade</vt:lpstr>
      <vt:lpstr>Physics Cases</vt:lpstr>
      <vt:lpstr>Transverse Momentum Distributions</vt:lpstr>
      <vt:lpstr>Initial State in Heavy-Ion Collisions</vt:lpstr>
      <vt:lpstr>How Does The initial state IN AA Look?</vt:lpstr>
      <vt:lpstr>Rapidity (de)correlations</vt:lpstr>
      <vt:lpstr>Summary</vt:lpstr>
    </vt:vector>
  </TitlesOfParts>
  <Company>BNL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Zhangbu Xu</dc:creator>
  <cp:lastModifiedBy>mike poat</cp:lastModifiedBy>
  <cp:revision>4833</cp:revision>
  <cp:lastPrinted>2017-06-27T07:16:12Z</cp:lastPrinted>
  <dcterms:created xsi:type="dcterms:W3CDTF">2006-02-23T15:10:09Z</dcterms:created>
  <dcterms:modified xsi:type="dcterms:W3CDTF">2017-11-07T06:58:15Z</dcterms:modified>
</cp:coreProperties>
</file>