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8" r:id="rId2"/>
    <p:sldId id="270" r:id="rId3"/>
    <p:sldId id="277" r:id="rId4"/>
    <p:sldId id="272" r:id="rId5"/>
    <p:sldId id="276" r:id="rId6"/>
    <p:sldId id="274" r:id="rId7"/>
    <p:sldId id="27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0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E420C-ED29-4D3E-BA39-7454CCA355D2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FF138-9695-4F3F-8432-C0C8F310C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21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9987-5878-486E-BDAD-85A023D58AA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080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17" descr="unige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438397" y="0"/>
            <a:ext cx="727075" cy="727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65871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89A1-A151-44A6-91C2-AB9A6021B8CE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11.05.2017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988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E223C-FEA1-407E-B2D1-B899734B9A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1800" y="6381328"/>
            <a:ext cx="34640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36" y="33184"/>
            <a:ext cx="1355598" cy="56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144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9347" y="476672"/>
            <a:ext cx="6766019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3200" dirty="0" smtClean="0"/>
              <a:t>8th FCC-</a:t>
            </a:r>
            <a:r>
              <a:rPr lang="fr-CH" sz="3200" dirty="0" err="1" smtClean="0"/>
              <a:t>ee</a:t>
            </a:r>
            <a:r>
              <a:rPr lang="fr-CH" sz="3200" dirty="0" smtClean="0"/>
              <a:t> EPOL meeting 1</a:t>
            </a:r>
            <a:r>
              <a:rPr lang="fr-CH" sz="3200" dirty="0" smtClean="0"/>
              <a:t>1</a:t>
            </a:r>
            <a:r>
              <a:rPr lang="fr-CH" sz="3200" dirty="0" smtClean="0"/>
              <a:t> May </a:t>
            </a:r>
            <a:r>
              <a:rPr lang="fr-CH" sz="3200" dirty="0" smtClean="0"/>
              <a:t>2017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8065298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9987-5878-486E-BDAD-85A023D58AA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404664"/>
            <a:ext cx="377314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News </a:t>
            </a:r>
            <a:r>
              <a:rPr lang="fr-CH" dirty="0" err="1" smtClean="0"/>
              <a:t>from</a:t>
            </a:r>
            <a:r>
              <a:rPr lang="fr-CH" dirty="0" smtClean="0"/>
              <a:t> FCC coordination group (1)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33724" y="1219974"/>
            <a:ext cx="8883522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fr-CH" b="1" dirty="0" smtClean="0"/>
              <a:t>An ITN (training network) </a:t>
            </a:r>
            <a:r>
              <a:rPr lang="fr-CH" b="1" dirty="0" err="1" smtClean="0"/>
              <a:t>was</a:t>
            </a:r>
            <a:r>
              <a:rPr lang="fr-CH" b="1" dirty="0" smtClean="0"/>
              <a:t> </a:t>
            </a:r>
            <a:r>
              <a:rPr lang="fr-CH" b="1" dirty="0" err="1" smtClean="0"/>
              <a:t>approved</a:t>
            </a:r>
            <a:r>
              <a:rPr lang="fr-CH" b="1" dirty="0" smtClean="0"/>
              <a:t> for </a:t>
            </a:r>
            <a:r>
              <a:rPr lang="fr-CH" b="1" dirty="0" err="1" smtClean="0"/>
              <a:t>Superconductivity</a:t>
            </a:r>
            <a:r>
              <a:rPr lang="fr-CH" b="1" dirty="0" smtClean="0"/>
              <a:t>.  </a:t>
            </a:r>
          </a:p>
          <a:p>
            <a:pPr marL="342900" indent="-342900">
              <a:buAutoNum type="arabicPeriod"/>
            </a:pPr>
            <a:endParaRPr lang="fr-CH" dirty="0"/>
          </a:p>
          <a:p>
            <a:r>
              <a:rPr lang="fr-CH" dirty="0" err="1" smtClean="0"/>
              <a:t>Selected</a:t>
            </a:r>
            <a:r>
              <a:rPr lang="fr-CH" dirty="0" smtClean="0"/>
              <a:t> </a:t>
            </a:r>
            <a:r>
              <a:rPr lang="fr-CH" dirty="0" err="1" smtClean="0"/>
              <a:t>Students</a:t>
            </a:r>
            <a:r>
              <a:rPr lang="fr-CH" dirty="0" smtClean="0"/>
              <a:t> topics: </a:t>
            </a:r>
          </a:p>
          <a:p>
            <a:endParaRPr lang="en-GB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GB" b="1" dirty="0" smtClean="0">
                <a:solidFill>
                  <a:srgbClr val="C00000"/>
                </a:solidFill>
              </a:rPr>
              <a:t>Cryogenic </a:t>
            </a:r>
            <a:r>
              <a:rPr lang="en-GB" b="1" dirty="0">
                <a:solidFill>
                  <a:srgbClr val="C00000"/>
                </a:solidFill>
              </a:rPr>
              <a:t>properties of Nb3Sn and </a:t>
            </a:r>
            <a:r>
              <a:rPr lang="en-GB" b="1" dirty="0" err="1">
                <a:solidFill>
                  <a:srgbClr val="C00000"/>
                </a:solidFill>
              </a:rPr>
              <a:t>NbN</a:t>
            </a:r>
            <a:r>
              <a:rPr lang="en-GB" b="1" dirty="0">
                <a:solidFill>
                  <a:srgbClr val="C00000"/>
                </a:solidFill>
              </a:rPr>
              <a:t> superconductors on </a:t>
            </a:r>
            <a:r>
              <a:rPr lang="en-GB" b="1" dirty="0" smtClean="0">
                <a:solidFill>
                  <a:srgbClr val="C00000"/>
                </a:solidFill>
              </a:rPr>
              <a:t>substrate</a:t>
            </a:r>
          </a:p>
          <a:p>
            <a:r>
              <a:rPr lang="en-GB" b="1" dirty="0" smtClean="0">
                <a:solidFill>
                  <a:srgbClr val="C00000"/>
                </a:solidFill>
              </a:rPr>
              <a:t>Radiofrequency </a:t>
            </a:r>
            <a:r>
              <a:rPr lang="en-GB" b="1" dirty="0">
                <a:solidFill>
                  <a:srgbClr val="C00000"/>
                </a:solidFill>
              </a:rPr>
              <a:t>properties of superconducting Nb3Sn and </a:t>
            </a:r>
            <a:r>
              <a:rPr lang="en-GB" b="1" dirty="0" err="1">
                <a:solidFill>
                  <a:srgbClr val="C00000"/>
                </a:solidFill>
              </a:rPr>
              <a:t>NbN</a:t>
            </a:r>
            <a:r>
              <a:rPr lang="en-GB" b="1" dirty="0">
                <a:solidFill>
                  <a:srgbClr val="C00000"/>
                </a:solidFill>
              </a:rPr>
              <a:t> thin </a:t>
            </a:r>
            <a:r>
              <a:rPr lang="en-GB" b="1" dirty="0" smtClean="0">
                <a:solidFill>
                  <a:srgbClr val="C00000"/>
                </a:solidFill>
              </a:rPr>
              <a:t>films</a:t>
            </a:r>
          </a:p>
          <a:p>
            <a:r>
              <a:rPr lang="en-GB" b="1" dirty="0">
                <a:solidFill>
                  <a:srgbClr val="C00000"/>
                </a:solidFill>
              </a:rPr>
              <a:t>High velocity forming of superconducting structures with bulk </a:t>
            </a:r>
            <a:r>
              <a:rPr lang="en-GB" b="1" dirty="0" err="1">
                <a:solidFill>
                  <a:srgbClr val="C00000"/>
                </a:solidFill>
              </a:rPr>
              <a:t>Nb</a:t>
            </a:r>
            <a:r>
              <a:rPr lang="en-GB" b="1" dirty="0">
                <a:solidFill>
                  <a:srgbClr val="C00000"/>
                </a:solidFill>
              </a:rPr>
              <a:t> and Cu substrate</a:t>
            </a:r>
            <a:endParaRPr lang="en-GB" b="1" dirty="0" smtClean="0">
              <a:solidFill>
                <a:srgbClr val="C00000"/>
              </a:solidFill>
            </a:endParaRPr>
          </a:p>
          <a:p>
            <a:r>
              <a:rPr lang="en-GB" b="1" dirty="0">
                <a:solidFill>
                  <a:srgbClr val="C00000"/>
                </a:solidFill>
              </a:rPr>
              <a:t>Advanced surface coating techniques for superconducting radiofrequency </a:t>
            </a:r>
            <a:r>
              <a:rPr lang="en-GB" b="1" dirty="0" smtClean="0">
                <a:solidFill>
                  <a:srgbClr val="C00000"/>
                </a:solidFill>
              </a:rPr>
              <a:t>cavities</a:t>
            </a:r>
          </a:p>
          <a:p>
            <a:r>
              <a:rPr lang="en-GB" b="1" dirty="0">
                <a:solidFill>
                  <a:srgbClr val="C00000"/>
                </a:solidFill>
              </a:rPr>
              <a:t>Production of superconducting Nb3Sn and </a:t>
            </a:r>
            <a:r>
              <a:rPr lang="en-GB" b="1" dirty="0" err="1">
                <a:solidFill>
                  <a:srgbClr val="C00000"/>
                </a:solidFill>
              </a:rPr>
              <a:t>NbN</a:t>
            </a:r>
            <a:r>
              <a:rPr lang="en-GB" b="1" dirty="0">
                <a:solidFill>
                  <a:srgbClr val="C00000"/>
                </a:solidFill>
              </a:rPr>
              <a:t> thin </a:t>
            </a:r>
            <a:r>
              <a:rPr lang="en-GB" b="1" dirty="0" smtClean="0">
                <a:solidFill>
                  <a:srgbClr val="C00000"/>
                </a:solidFill>
              </a:rPr>
              <a:t>films</a:t>
            </a:r>
          </a:p>
          <a:p>
            <a:r>
              <a:rPr lang="fr-CH" b="1" dirty="0" smtClean="0"/>
              <a:t>… </a:t>
            </a:r>
          </a:p>
          <a:p>
            <a:endParaRPr lang="en-GB" b="1" dirty="0" smtClean="0"/>
          </a:p>
          <a:p>
            <a:r>
              <a:rPr lang="en-GB" b="1" dirty="0">
                <a:solidFill>
                  <a:schemeClr val="tx2">
                    <a:lumMod val="75000"/>
                  </a:schemeClr>
                </a:solidFill>
              </a:rPr>
              <a:t>Assessment of high-performance Nb3Sn 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wires</a:t>
            </a:r>
          </a:p>
          <a:p>
            <a:r>
              <a:rPr lang="en-GB" b="1" dirty="0">
                <a:solidFill>
                  <a:schemeClr val="tx2">
                    <a:lumMod val="75000"/>
                  </a:schemeClr>
                </a:solidFill>
              </a:rPr>
              <a:t>Cryogenic and thermal properties of superconducting magnet 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coils</a:t>
            </a:r>
          </a:p>
          <a:p>
            <a:r>
              <a:rPr lang="en-GB" b="1" dirty="0">
                <a:solidFill>
                  <a:schemeClr val="tx2">
                    <a:lumMod val="75000"/>
                  </a:schemeClr>
                </a:solidFill>
              </a:rPr>
              <a:t>Cooling architectures and cryogen distribution in superconducting magnets</a:t>
            </a:r>
            <a:endParaRPr lang="en-GB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b="1" dirty="0">
                <a:solidFill>
                  <a:schemeClr val="tx2">
                    <a:lumMod val="75000"/>
                  </a:schemeClr>
                </a:solidFill>
              </a:rPr>
              <a:t>Development of MgB2 wire for high-field magnet 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applications</a:t>
            </a:r>
          </a:p>
          <a:p>
            <a:r>
              <a:rPr lang="en-GB" b="1" dirty="0">
                <a:solidFill>
                  <a:schemeClr val="tx2">
                    <a:lumMod val="75000"/>
                  </a:schemeClr>
                </a:solidFill>
              </a:rPr>
              <a:t>Characterisation of superconducting properties of Thallium-based coatings and MgB2 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wires</a:t>
            </a:r>
          </a:p>
          <a:p>
            <a:r>
              <a:rPr lang="fr-CH" b="1" dirty="0" smtClean="0">
                <a:solidFill>
                  <a:schemeClr val="tx2">
                    <a:lumMod val="75000"/>
                  </a:schemeClr>
                </a:solidFill>
              </a:rPr>
              <a:t>….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9512" y="6021288"/>
            <a:ext cx="7851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smtClean="0"/>
              <a:t>As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seen</a:t>
            </a:r>
            <a:r>
              <a:rPr lang="fr-CH" dirty="0" smtClean="0"/>
              <a:t> ~</a:t>
            </a:r>
            <a:r>
              <a:rPr lang="fr-CH" dirty="0" err="1" smtClean="0"/>
              <a:t>similar</a:t>
            </a:r>
            <a:r>
              <a:rPr lang="fr-CH" dirty="0" smtClean="0"/>
              <a:t> </a:t>
            </a:r>
            <a:r>
              <a:rPr lang="fr-CH" dirty="0" err="1" smtClean="0"/>
              <a:t>weight</a:t>
            </a:r>
            <a:r>
              <a:rPr lang="fr-CH" dirty="0" smtClean="0"/>
              <a:t> on SC RF and SC High </a:t>
            </a:r>
            <a:r>
              <a:rPr lang="fr-CH" dirty="0" err="1" smtClean="0"/>
              <a:t>field</a:t>
            </a:r>
            <a:r>
              <a:rPr lang="fr-CH" dirty="0" smtClean="0"/>
              <a:t> </a:t>
            </a:r>
            <a:r>
              <a:rPr lang="fr-CH" dirty="0" err="1" smtClean="0"/>
              <a:t>magnet</a:t>
            </a:r>
            <a:r>
              <a:rPr lang="fr-CH" dirty="0" smtClean="0"/>
              <a:t> applications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206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908720"/>
            <a:ext cx="4758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FCC </a:t>
            </a:r>
            <a:r>
              <a:rPr lang="fr-CH" dirty="0" err="1" smtClean="0"/>
              <a:t>week</a:t>
            </a:r>
            <a:r>
              <a:rPr lang="fr-CH" dirty="0" smtClean="0"/>
              <a:t> </a:t>
            </a:r>
            <a:r>
              <a:rPr lang="fr-CH" dirty="0" err="1" smtClean="0"/>
              <a:t>Epol</a:t>
            </a:r>
            <a:r>
              <a:rPr lang="fr-CH" dirty="0" smtClean="0"/>
              <a:t> Session </a:t>
            </a:r>
            <a:r>
              <a:rPr lang="fr-CH" dirty="0" err="1"/>
              <a:t>W</a:t>
            </a:r>
            <a:r>
              <a:rPr lang="fr-CH" dirty="0" err="1" smtClean="0"/>
              <a:t>ednesday</a:t>
            </a:r>
            <a:r>
              <a:rPr lang="fr-CH" dirty="0" smtClean="0"/>
              <a:t> </a:t>
            </a:r>
            <a:r>
              <a:rPr lang="en-GB" dirty="0"/>
              <a:t>13:30-15:00. </a:t>
            </a:r>
            <a:r>
              <a:rPr lang="fr-CH" dirty="0" smtClean="0"/>
              <a:t> 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84010" y="2364758"/>
            <a:ext cx="885999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Energy calibration &amp; polarization </a:t>
            </a:r>
            <a:endParaRPr lang="en-GB" b="1" dirty="0" smtClean="0"/>
          </a:p>
          <a:p>
            <a:endParaRPr lang="en-GB" dirty="0"/>
          </a:p>
          <a:p>
            <a:r>
              <a:rPr lang="en-GB" dirty="0" smtClean="0"/>
              <a:t>chair</a:t>
            </a:r>
            <a:r>
              <a:rPr lang="en-GB" dirty="0"/>
              <a:t>: J. </a:t>
            </a:r>
            <a:r>
              <a:rPr lang="en-GB" dirty="0" err="1"/>
              <a:t>Wenninger</a:t>
            </a:r>
            <a:r>
              <a:rPr lang="en-GB" dirty="0"/>
              <a:t> (CERN)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Review </a:t>
            </a:r>
            <a:r>
              <a:rPr lang="en-GB" dirty="0"/>
              <a:t>Overview Alain </a:t>
            </a:r>
            <a:r>
              <a:rPr lang="en-GB" dirty="0" err="1"/>
              <a:t>Blondel</a:t>
            </a:r>
            <a:r>
              <a:rPr lang="en-GB" dirty="0"/>
              <a:t> (U. Geneva) 20 </a:t>
            </a:r>
            <a:endParaRPr lang="en-GB" dirty="0" smtClean="0"/>
          </a:p>
          <a:p>
            <a:r>
              <a:rPr lang="en-GB" dirty="0" smtClean="0"/>
              <a:t>Review </a:t>
            </a:r>
            <a:r>
              <a:rPr lang="en-GB" dirty="0"/>
              <a:t>Transverse polarization Eliana </a:t>
            </a:r>
            <a:r>
              <a:rPr lang="en-GB" dirty="0" err="1"/>
              <a:t>Gianfelice</a:t>
            </a:r>
            <a:r>
              <a:rPr lang="en-GB" dirty="0"/>
              <a:t> (FNAL) 20 </a:t>
            </a:r>
            <a:endParaRPr lang="en-GB" dirty="0" smtClean="0"/>
          </a:p>
          <a:p>
            <a:r>
              <a:rPr lang="en-GB" dirty="0" smtClean="0"/>
              <a:t>Review </a:t>
            </a:r>
            <a:r>
              <a:rPr lang="en-GB" dirty="0"/>
              <a:t>Resonant depolarization process and systematic errors Anton </a:t>
            </a:r>
            <a:r>
              <a:rPr lang="en-GB" dirty="0" err="1"/>
              <a:t>Bogomyakov</a:t>
            </a:r>
            <a:r>
              <a:rPr lang="en-GB" dirty="0"/>
              <a:t> (BINP) 20 </a:t>
            </a:r>
            <a:endParaRPr lang="en-GB" dirty="0" smtClean="0"/>
          </a:p>
          <a:p>
            <a:r>
              <a:rPr lang="en-GB" dirty="0" smtClean="0"/>
              <a:t>Review </a:t>
            </a:r>
            <a:r>
              <a:rPr lang="en-GB" dirty="0"/>
              <a:t>Polarimeter design </a:t>
            </a:r>
            <a:r>
              <a:rPr lang="en-GB" b="1" dirty="0"/>
              <a:t>*</a:t>
            </a:r>
            <a:r>
              <a:rPr lang="en-GB" b="1" dirty="0" err="1"/>
              <a:t>Jorg</a:t>
            </a:r>
            <a:r>
              <a:rPr lang="en-GB" b="1" dirty="0"/>
              <a:t> </a:t>
            </a:r>
            <a:r>
              <a:rPr lang="en-GB" b="1" dirty="0" err="1"/>
              <a:t>Wenninger</a:t>
            </a:r>
            <a:r>
              <a:rPr lang="en-GB" b="1" dirty="0"/>
              <a:t>*</a:t>
            </a:r>
            <a:r>
              <a:rPr lang="en-GB" dirty="0"/>
              <a:t> </a:t>
            </a:r>
            <a:r>
              <a:rPr lang="en-GB" dirty="0" smtClean="0"/>
              <a:t>(CERN) </a:t>
            </a:r>
            <a:r>
              <a:rPr lang="en-GB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86540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7956550" cy="528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7544" y="3697511"/>
            <a:ext cx="7311764" cy="8116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835696" y="404664"/>
            <a:ext cx="377314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News </a:t>
            </a:r>
            <a:r>
              <a:rPr lang="fr-CH" dirty="0" err="1" smtClean="0"/>
              <a:t>from</a:t>
            </a:r>
            <a:r>
              <a:rPr lang="fr-CH" dirty="0" smtClean="0"/>
              <a:t> FCC coordination group (2)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7976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460375"/>
            <a:ext cx="8293100" cy="593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7766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552450"/>
            <a:ext cx="8216900" cy="575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3094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50"/>
          <a:stretch/>
        </p:blipFill>
        <p:spPr bwMode="auto">
          <a:xfrm>
            <a:off x="561771" y="642636"/>
            <a:ext cx="8007350" cy="482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39752" y="5623268"/>
            <a:ext cx="4842479" cy="369332"/>
          </a:xfrm>
          <a:prstGeom prst="rect">
            <a:avLst/>
          </a:prstGeom>
          <a:solidFill>
            <a:srgbClr val="FFFF00"/>
          </a:solidFill>
          <a:ln w="57150" cmpd="thickThin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b="1" dirty="0" smtClean="0"/>
              <a:t>THESE ARE THE OFFICIAL LUMINOSITY NUMBERS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39351498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252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12</cp:revision>
  <dcterms:created xsi:type="dcterms:W3CDTF">2017-03-23T08:46:28Z</dcterms:created>
  <dcterms:modified xsi:type="dcterms:W3CDTF">2017-05-11T13:40:42Z</dcterms:modified>
</cp:coreProperties>
</file>