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28"/>
  </p:notesMasterIdLst>
  <p:sldIdLst>
    <p:sldId id="256" r:id="rId2"/>
    <p:sldId id="258" r:id="rId3"/>
    <p:sldId id="259" r:id="rId4"/>
    <p:sldId id="261" r:id="rId5"/>
    <p:sldId id="262" r:id="rId6"/>
    <p:sldId id="268" r:id="rId7"/>
    <p:sldId id="267" r:id="rId8"/>
    <p:sldId id="269" r:id="rId9"/>
    <p:sldId id="270" r:id="rId10"/>
    <p:sldId id="271" r:id="rId11"/>
    <p:sldId id="272" r:id="rId12"/>
    <p:sldId id="265" r:id="rId13"/>
    <p:sldId id="274" r:id="rId14"/>
    <p:sldId id="275" r:id="rId15"/>
    <p:sldId id="276" r:id="rId16"/>
    <p:sldId id="273" r:id="rId17"/>
    <p:sldId id="263" r:id="rId18"/>
    <p:sldId id="260" r:id="rId19"/>
    <p:sldId id="281" r:id="rId20"/>
    <p:sldId id="278" r:id="rId21"/>
    <p:sldId id="277" r:id="rId22"/>
    <p:sldId id="264" r:id="rId23"/>
    <p:sldId id="279" r:id="rId24"/>
    <p:sldId id="266" r:id="rId25"/>
    <p:sldId id="280" r:id="rId26"/>
    <p:sldId id="282" r:id="rId27"/>
  </p:sldIdLst>
  <p:sldSz cx="12192000" cy="6858000"/>
  <p:notesSz cx="6858000" cy="9144000"/>
  <p:embeddedFontLst>
    <p:embeddedFont>
      <p:font typeface="ＭＳ Ｐゴシック" panose="020B0600070205080204" pitchFamily="34" charset="-128"/>
      <p:regular r:id="rId29"/>
    </p:embeddedFont>
    <p:embeddedFont>
      <p:font typeface="Wingdings 3" panose="05040102010807070707" pitchFamily="18" charset="2"/>
      <p:regular r:id="rId30"/>
    </p:embeddedFont>
    <p:embeddedFont>
      <p:font typeface="Cambria Math" panose="02040503050406030204" pitchFamily="18" charset="0"/>
      <p:regular r:id="rId31"/>
    </p:embeddedFont>
    <p:embeddedFont>
      <p:font typeface="ＭＳ Ｐゴシック" panose="020B0600070205080204" pitchFamily="34" charset="-128"/>
      <p:regular r:id="rId29"/>
    </p:embeddedFont>
    <p:embeddedFont>
      <p:font typeface="Tahoma" panose="020B0604030504040204" pitchFamily="34" charset="0"/>
      <p:regular r:id="rId32"/>
      <p:bold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Century Gothic" panose="020B0502020202020204" pitchFamily="34" charset="0"/>
      <p:regular r:id="rId38"/>
      <p:bold r:id="rId39"/>
      <p:italic r:id="rId40"/>
      <p:boldItalic r:id="rId4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E4F8FD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88" d="100"/>
          <a:sy n="88" d="100"/>
        </p:scale>
        <p:origin x="567" y="5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4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6666676290466216E-2"/>
          <c:y val="6.5476190476190479E-2"/>
          <c:w val="0.96333332370953373"/>
          <c:h val="0.6549943757030370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Talks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DC</c:v>
                </c:pt>
                <c:pt idx="1">
                  <c:v>SRF injector</c:v>
                </c:pt>
                <c:pt idx="2">
                  <c:v>VHF injector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C7-4206-8583-79802524E1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"/>
          <c:y val="0.75618485189351337"/>
          <c:w val="1"/>
          <c:h val="0.231910386201724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538461538461539"/>
          <c:y val="7.8650894039199337E-2"/>
          <c:w val="0.82692307692307687"/>
          <c:h val="0.6773568761593672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Talks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K2CsSb</c:v>
                </c:pt>
                <c:pt idx="1">
                  <c:v>K2NaSb</c:v>
                </c:pt>
                <c:pt idx="2">
                  <c:v>Cs3Sb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27-487C-86BD-7A3068E2CF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6.6025641025641027E-2"/>
          <c:y val="0.80705958784854859"/>
          <c:w val="0.9"/>
          <c:h val="0.1797390920194381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950617283950615E-2"/>
          <c:y val="7.0512820512820512E-2"/>
          <c:w val="0.94729203154433439"/>
          <c:h val="0.5268903863626088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High QE</c:v>
                </c:pt>
                <c:pt idx="1">
                  <c:v>Low emittance</c:v>
                </c:pt>
                <c:pt idx="2">
                  <c:v>short tail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B0-4A64-A6AF-EB997B0998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2660197559924539E-2"/>
          <c:y val="0.6457893744900336"/>
          <c:w val="0.95195412229643372"/>
          <c:h val="0.2825472818028436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DC GUN</c:v>
                </c:pt>
                <c:pt idx="1">
                  <c:v>SRF GUN</c:v>
                </c:pt>
                <c:pt idx="2">
                  <c:v>DC SRF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3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41-4CFC-B199-265C92CBFA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In preparation</c:v>
                </c:pt>
                <c:pt idx="1">
                  <c:v>Beam commissioning</c:v>
                </c:pt>
                <c:pt idx="2">
                  <c:v>User</c:v>
                </c:pt>
                <c:pt idx="3">
                  <c:v>Finish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3.2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F2-4803-A021-5BC47B891C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218345020506293"/>
          <c:y val="7.1142080691241033E-2"/>
          <c:w val="0.38781654979493713"/>
          <c:h val="0.8577158386175179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0.21739</cdr:x>
      <cdr:y>0.49635</cdr:y>
    </cdr:from>
    <cdr:to>
      <cdr:x>0.3913</cdr:x>
      <cdr:y>0.75912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43000" y="1727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0.21739</cdr:x>
      <cdr:y>0.40876</cdr:y>
    </cdr:from>
    <cdr:to>
      <cdr:x>0.3913</cdr:x>
      <cdr:y>0.67153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3000" y="14224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zh-CN" sz="1800" dirty="0" smtClean="0"/>
            <a:t>3</a:t>
          </a:r>
          <a:endParaRPr lang="en-US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319AA-B8BC-4ED8-8130-AFF07EE3FB30}" type="datetimeFigureOut">
              <a:rPr lang="en-GB" smtClean="0"/>
              <a:t>10/09/2017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0D9E7-9627-4142-BB81-A73AEBAC4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067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767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1328057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4638524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595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234868"/>
            <a:ext cx="9553802" cy="4806703"/>
          </a:xfrm>
        </p:spPr>
        <p:txBody>
          <a:bodyPr anchor="ctr"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460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05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1213757"/>
            <a:ext cx="4937655" cy="32735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1213757"/>
            <a:ext cx="4934479" cy="327357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694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262062"/>
            <a:ext cx="493765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838323"/>
            <a:ext cx="4937655" cy="4252234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06545" y="1262062"/>
            <a:ext cx="4937655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829856"/>
            <a:ext cx="4929188" cy="4252234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835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16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47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488927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4889274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96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7240588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4211" y="1404257"/>
            <a:ext cx="3866017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724249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93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234868"/>
            <a:ext cx="8534400" cy="3252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9229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108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39A5143-1C14-4AC9-9DF2-1FD08B16DA5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0" y="0"/>
            <a:ext cx="12192000" cy="1214305"/>
            <a:chOff x="0" y="0"/>
            <a:chExt cx="12192000" cy="1214305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0"/>
              <a:ext cx="12192000" cy="1214305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 rotWithShape="1">
            <a:blip r:embed="rId12"/>
            <a:srcRect t="7584"/>
            <a:stretch/>
          </p:blipFill>
          <p:spPr>
            <a:xfrm>
              <a:off x="265612" y="20564"/>
              <a:ext cx="5079274" cy="1193741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4425" y="299357"/>
            <a:ext cx="8238067" cy="91494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0204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r" defTabSz="457200" rtl="0" eaLnBrk="1" latinLnBrk="0" hangingPunct="1">
        <a:spcBef>
          <a:spcPct val="0"/>
        </a:spcBef>
        <a:buNone/>
        <a:defRPr sz="3600" kern="1200" cap="none" baseline="0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hyperlink" Target="http://www.cern.ch/ERL17" TargetMode="External"/><Relationship Id="rId4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4582" y="294679"/>
            <a:ext cx="5262112" cy="1631887"/>
          </a:xfrm>
          <a:ln w="28575">
            <a:solidFill>
              <a:schemeClr val="tx2">
                <a:lumMod val="50000"/>
              </a:schemeClr>
            </a:solidFill>
          </a:ln>
        </p:spPr>
        <p:txBody>
          <a:bodyPr anchor="ctr"/>
          <a:lstStyle/>
          <a:p>
            <a:pPr algn="ctr"/>
            <a:r>
              <a:rPr lang="en-GB" dirty="0" smtClean="0"/>
              <a:t>Report from the ERL17 Workshop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Erk JENSEN/CERN</a:t>
            </a:r>
            <a:endParaRPr lang="en-GB" dirty="0"/>
          </a:p>
        </p:txBody>
      </p:sp>
      <p:pic>
        <p:nvPicPr>
          <p:cNvPr id="4" name="Content Placeholder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63395" y="2215107"/>
            <a:ext cx="6573329" cy="4594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7584"/>
          <a:stretch/>
        </p:blipFill>
        <p:spPr>
          <a:xfrm>
            <a:off x="6772897" y="149525"/>
            <a:ext cx="5263827" cy="123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574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681639" y="1278411"/>
                <a:ext cx="9553802" cy="4806703"/>
              </a:xfrm>
            </p:spPr>
            <p:txBody>
              <a:bodyPr anchor="t">
                <a:normAutofit/>
              </a:bodyPr>
              <a:lstStyle/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r>
                  <a:rPr lang="en-GB" dirty="0" smtClean="0"/>
                  <a:t>“Low frequency SRF gun at BNL” (I. </a:t>
                </a:r>
                <a:r>
                  <a:rPr lang="en-GB" dirty="0" err="1" smtClean="0"/>
                  <a:t>Pinarev</a:t>
                </a:r>
                <a:r>
                  <a:rPr lang="en-GB" dirty="0" smtClean="0"/>
                  <a:t>)</a:t>
                </a:r>
                <a:br>
                  <a:rPr lang="en-GB" dirty="0" smtClean="0"/>
                </a:br>
                <a:r>
                  <a:rPr lang="en-GB" dirty="0" smtClean="0"/>
                  <a:t>QWR operated at 119 MHz,</a:t>
                </a:r>
                <a:br>
                  <a:rPr lang="en-GB" dirty="0" smtClean="0"/>
                </a:br>
                <a:r>
                  <a:rPr lang="en-GB" dirty="0" smtClean="0"/>
                  <a:t>for Coherent e-Cooling (</a:t>
                </a:r>
                <a:r>
                  <a:rPr lang="en-GB" dirty="0" err="1" smtClean="0"/>
                  <a:t>CeC</a:t>
                </a:r>
                <a:r>
                  <a:rPr lang="en-GB" dirty="0" smtClean="0"/>
                  <a:t>)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SRF gun for </a:t>
                </a:r>
                <a:r>
                  <a:rPr lang="en-GB" dirty="0" err="1" smtClean="0"/>
                  <a:t>bERLinPro</a:t>
                </a:r>
                <a:r>
                  <a:rPr lang="en-GB" dirty="0" smtClean="0"/>
                  <a:t> (A Neumann) </a:t>
                </a:r>
                <a:br>
                  <a:rPr lang="en-GB" dirty="0" smtClean="0"/>
                </a:br>
                <a:r>
                  <a:rPr lang="en-GB" dirty="0" smtClean="0"/>
                  <a:t>design to deliver 100 mA/1.3 GHz</a:t>
                </a:r>
              </a:p>
              <a:p>
                <a:r>
                  <a:rPr lang="en-GB" dirty="0" smtClean="0"/>
                  <a:t>Achieved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=26</m:t>
                    </m:r>
                    <m:f>
                      <m:fPr>
                        <m:type m:val="lin"/>
                        <m:ctrlPr>
                          <a:rPr lang="en-GB" b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MV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=5∙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 @</m:t>
                    </m:r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1.8 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1639" y="1278411"/>
                <a:ext cx="9553802" cy="4806703"/>
              </a:xfrm>
              <a:blipFill>
                <a:blip r:embed="rId2"/>
                <a:stretch>
                  <a:fillRect l="-319" b="-68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Highlight: SRF guns</a:t>
            </a:r>
            <a:endParaRPr lang="en-GB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335508"/>
              </p:ext>
            </p:extLst>
          </p:nvPr>
        </p:nvGraphicFramePr>
        <p:xfrm>
          <a:off x="799372" y="1114669"/>
          <a:ext cx="6624636" cy="1876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3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98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8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360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FZDR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HZB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Wisconsin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CeC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Charge [</a:t>
                      </a:r>
                      <a:r>
                        <a:rPr lang="en-US" dirty="0" err="1" smtClean="0"/>
                        <a:t>pC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3900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 [MV/m]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5-7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 [MHz]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Cathode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Cs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Pb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CsK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Sb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2" name="Grafik 6" descr="erl-g-mca-1000_fuer_axel.jpg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77" t="13646" r="14737" b="19859"/>
          <a:stretch/>
        </p:blipFill>
        <p:spPr>
          <a:xfrm>
            <a:off x="6471558" y="4673780"/>
            <a:ext cx="3222171" cy="1922963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4175187" y="1455644"/>
            <a:ext cx="7925515" cy="3687856"/>
            <a:chOff x="4137087" y="1760870"/>
            <a:chExt cx="7925515" cy="368785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/>
            <a:srcRect r="54940"/>
            <a:stretch/>
          </p:blipFill>
          <p:spPr>
            <a:xfrm>
              <a:off x="6433458" y="3360964"/>
              <a:ext cx="5629144" cy="155393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9942640" y="2866115"/>
              <a:ext cx="1170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cathode</a:t>
              </a:r>
              <a:endParaRPr lang="en-GB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006806" y="2866115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FPC</a:t>
              </a:r>
              <a:endParaRPr lang="en-GB" dirty="0"/>
            </a:p>
          </p:txBody>
        </p:sp>
        <p:cxnSp>
          <p:nvCxnSpPr>
            <p:cNvPr id="8" name="Straight Connector 7"/>
            <p:cNvCxnSpPr>
              <a:stCxn id="5" idx="2"/>
            </p:cNvCxnSpPr>
            <p:nvPr/>
          </p:nvCxnSpPr>
          <p:spPr>
            <a:xfrm flipH="1">
              <a:off x="9627489" y="3235447"/>
              <a:ext cx="900408" cy="863450"/>
            </a:xfrm>
            <a:prstGeom prst="line">
              <a:avLst/>
            </a:prstGeom>
            <a:ln w="28575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6" idx="2"/>
            </p:cNvCxnSpPr>
            <p:nvPr/>
          </p:nvCxnSpPr>
          <p:spPr>
            <a:xfrm flipH="1">
              <a:off x="8221556" y="3235447"/>
              <a:ext cx="1095592" cy="863450"/>
            </a:xfrm>
            <a:prstGeom prst="line">
              <a:avLst/>
            </a:prstGeom>
            <a:ln w="28575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536111" y="2867903"/>
              <a:ext cx="1370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Laser cross</a:t>
              </a:r>
              <a:endParaRPr lang="en-GB" dirty="0"/>
            </a:p>
          </p:txBody>
        </p:sp>
        <p:cxnSp>
          <p:nvCxnSpPr>
            <p:cNvPr id="17" name="Straight Connector 16"/>
            <p:cNvCxnSpPr>
              <a:stCxn id="16" idx="2"/>
            </p:cNvCxnSpPr>
            <p:nvPr/>
          </p:nvCxnSpPr>
          <p:spPr>
            <a:xfrm flipH="1">
              <a:off x="6841671" y="3237235"/>
              <a:ext cx="1379884" cy="1079377"/>
            </a:xfrm>
            <a:prstGeom prst="line">
              <a:avLst/>
            </a:prstGeom>
            <a:ln w="28575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141545" y="1775042"/>
              <a:ext cx="1441841" cy="863905"/>
            </a:xfrm>
            <a:prstGeom prst="line">
              <a:avLst/>
            </a:prstGeom>
            <a:ln w="28575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137087" y="1760870"/>
              <a:ext cx="2168811" cy="3687856"/>
            </a:xfrm>
            <a:prstGeom prst="line">
              <a:avLst/>
            </a:prstGeom>
            <a:ln w="28575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758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DC Photo-injectors mature</a:t>
            </a:r>
          </a:p>
          <a:p>
            <a:r>
              <a:rPr lang="en-GB" dirty="0" smtClean="0"/>
              <a:t>High QE photocathodes – alkali-</a:t>
            </a:r>
            <a:r>
              <a:rPr lang="en-GB" dirty="0" err="1" smtClean="0"/>
              <a:t>antimonide</a:t>
            </a:r>
            <a:r>
              <a:rPr lang="en-GB" dirty="0" smtClean="0"/>
              <a:t>: lifetime!!</a:t>
            </a:r>
          </a:p>
          <a:p>
            <a:r>
              <a:rPr lang="en-GB" dirty="0" smtClean="0"/>
              <a:t>SRF guns have made significant progress (HZDR, BNL)</a:t>
            </a:r>
          </a:p>
          <a:p>
            <a:r>
              <a:rPr lang="en-GB" dirty="0" smtClean="0"/>
              <a:t>Semiconductor cathodes show encouraging lifetimes (months!)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9797" y="299357"/>
            <a:ext cx="8562696" cy="914948"/>
          </a:xfrm>
        </p:spPr>
        <p:txBody>
          <a:bodyPr>
            <a:normAutofit/>
          </a:bodyPr>
          <a:lstStyle/>
          <a:p>
            <a:r>
              <a:rPr lang="en-GB" dirty="0" smtClean="0"/>
              <a:t>WG1 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19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10626046" cy="2281600"/>
          </a:xfrm>
        </p:spPr>
        <p:txBody>
          <a:bodyPr>
            <a:normAutofit/>
          </a:bodyPr>
          <a:lstStyle/>
          <a:p>
            <a:r>
              <a:rPr lang="en-GB" dirty="0" smtClean="0"/>
              <a:t>WG2: </a:t>
            </a:r>
            <a:br>
              <a:rPr lang="en-GB" dirty="0" smtClean="0"/>
            </a:br>
            <a:r>
              <a:rPr lang="en-GB" dirty="0" smtClean="0"/>
              <a:t>Beam Dynamics, Optics and Instrumentation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D. Schulte, A. </a:t>
            </a:r>
            <a:r>
              <a:rPr lang="en-GB" sz="2400" dirty="0" err="1"/>
              <a:t>Bogacz</a:t>
            </a:r>
            <a:endParaRPr lang="en-GB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868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defRPr/>
            </a:pPr>
            <a:r>
              <a:rPr lang="en-GB" sz="1800" dirty="0" smtClean="0"/>
              <a:t>Projects discussed </a:t>
            </a:r>
            <a:r>
              <a:rPr lang="en-US" sz="1800" dirty="0">
                <a:ea typeface="MS PGothic" pitchFamily="34" charset="-128"/>
              </a:rPr>
              <a:t>(</a:t>
            </a:r>
            <a:r>
              <a:rPr lang="en-US" sz="1800" dirty="0">
                <a:solidFill>
                  <a:schemeClr val="bg1"/>
                </a:solidFill>
                <a:ea typeface="MS PGothic" pitchFamily="34" charset="-128"/>
              </a:rPr>
              <a:t>present and past, </a:t>
            </a:r>
            <a:r>
              <a:rPr lang="en-US" sz="1800" dirty="0">
                <a:solidFill>
                  <a:srgbClr val="FFFF00"/>
                </a:solidFill>
                <a:ea typeface="MS PGothic" pitchFamily="34" charset="-128"/>
              </a:rPr>
              <a:t>construction, </a:t>
            </a:r>
            <a:r>
              <a:rPr lang="en-US" sz="1800" dirty="0">
                <a:solidFill>
                  <a:srgbClr val="E4F8FD"/>
                </a:solidFill>
                <a:ea typeface="MS PGothic" pitchFamily="34" charset="-128"/>
              </a:rPr>
              <a:t>planned</a:t>
            </a:r>
            <a:r>
              <a:rPr lang="en-US" sz="1800" dirty="0" smtClean="0">
                <a:ea typeface="MS PGothic" pitchFamily="34" charset="-128"/>
              </a:rPr>
              <a:t>)</a:t>
            </a:r>
            <a:r>
              <a:rPr lang="en-GB" sz="1800" dirty="0" smtClean="0"/>
              <a:t>: </a:t>
            </a:r>
            <a:br>
              <a:rPr lang="en-GB" sz="1800" dirty="0" smtClean="0"/>
            </a:br>
            <a:r>
              <a:rPr lang="en-GB" sz="1800" dirty="0" smtClean="0">
                <a:solidFill>
                  <a:schemeClr val="bg1"/>
                </a:solidFill>
              </a:rPr>
              <a:t>c</a:t>
            </a:r>
            <a:r>
              <a:rPr lang="en-US" sz="1800" dirty="0" smtClean="0">
                <a:solidFill>
                  <a:schemeClr val="bg1"/>
                </a:solidFill>
                <a:ea typeface="MS PGothic" pitchFamily="34" charset="-128"/>
              </a:rPr>
              <a:t>ERL, ALICE, </a:t>
            </a:r>
            <a:r>
              <a:rPr lang="en-US" sz="1800" dirty="0" smtClean="0">
                <a:solidFill>
                  <a:srgbClr val="FFFF00"/>
                </a:solidFill>
                <a:ea typeface="MS PGothic" pitchFamily="34" charset="-128"/>
              </a:rPr>
              <a:t>CBETA, MESA, </a:t>
            </a:r>
            <a:r>
              <a:rPr lang="en-US" sz="1800" dirty="0" err="1" smtClean="0">
                <a:solidFill>
                  <a:srgbClr val="FFFF00"/>
                </a:solidFill>
                <a:ea typeface="MS PGothic" pitchFamily="34" charset="-128"/>
              </a:rPr>
              <a:t>bERLinPro</a:t>
            </a:r>
            <a:r>
              <a:rPr lang="en-US" sz="1800" dirty="0">
                <a:solidFill>
                  <a:srgbClr val="FFFF00"/>
                </a:solidFill>
                <a:ea typeface="MS PGothic" pitchFamily="34" charset="-128"/>
              </a:rPr>
              <a:t>, </a:t>
            </a:r>
            <a:r>
              <a:rPr lang="en-US" sz="1800" dirty="0">
                <a:solidFill>
                  <a:schemeClr val="tx2">
                    <a:lumMod val="20000"/>
                    <a:lumOff val="80000"/>
                  </a:schemeClr>
                </a:solidFill>
                <a:ea typeface="MS PGothic" pitchFamily="34" charset="-128"/>
              </a:rPr>
              <a:t>PERLE, </a:t>
            </a:r>
            <a:r>
              <a:rPr lang="en-US" sz="1800" dirty="0" err="1">
                <a:solidFill>
                  <a:schemeClr val="tx2">
                    <a:lumMod val="20000"/>
                    <a:lumOff val="80000"/>
                  </a:schemeClr>
                </a:solidFill>
                <a:ea typeface="MS PGothic" pitchFamily="34" charset="-128"/>
              </a:rPr>
              <a:t>LHeC</a:t>
            </a:r>
            <a:r>
              <a:rPr lang="en-US" sz="1800" dirty="0">
                <a:solidFill>
                  <a:schemeClr val="tx2">
                    <a:lumMod val="20000"/>
                    <a:lumOff val="80000"/>
                  </a:schemeClr>
                </a:solidFill>
                <a:ea typeface="MS PGothic" pitchFamily="34" charset="-128"/>
              </a:rPr>
              <a:t>, </a:t>
            </a:r>
            <a:r>
              <a:rPr lang="en-US" sz="1800" dirty="0" err="1" smtClean="0">
                <a:solidFill>
                  <a:schemeClr val="tx2">
                    <a:lumMod val="20000"/>
                    <a:lumOff val="80000"/>
                  </a:schemeClr>
                </a:solidFill>
                <a:ea typeface="MS PGothic" pitchFamily="34" charset="-128"/>
              </a:rPr>
              <a:t>eRHIC</a:t>
            </a:r>
            <a:r>
              <a:rPr lang="en-US" sz="1800" dirty="0">
                <a:ea typeface="MS PGothic" pitchFamily="34" charset="-128"/>
              </a:rPr>
              <a:t/>
            </a:r>
            <a:br>
              <a:rPr lang="en-US" sz="1800" dirty="0">
                <a:ea typeface="MS PGothic" pitchFamily="34" charset="-128"/>
              </a:rPr>
            </a:br>
            <a:r>
              <a:rPr lang="en-US" sz="1800" dirty="0" smtClean="0">
                <a:solidFill>
                  <a:srgbClr val="003366"/>
                </a:solidFill>
                <a:ea typeface="MS PGothic" pitchFamily="34" charset="-128"/>
              </a:rPr>
              <a:t>Lessons learnt from past ERLs (e.g. ALICE): </a:t>
            </a: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003366"/>
                </a:solidFill>
                <a:ea typeface="MS PGothic" pitchFamily="34" charset="-128"/>
              </a:rPr>
              <a:t>Provide diagnostics to verify your lattice</a:t>
            </a:r>
            <a:r>
              <a:rPr lang="en-GB" sz="1600" dirty="0" smtClean="0"/>
              <a:t> and your beam in all planes!</a:t>
            </a: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rgbClr val="003366"/>
                </a:solidFill>
                <a:ea typeface="MS PGothic" pitchFamily="34" charset="-128"/>
              </a:rPr>
              <a:t>Model step-by-step procedures how you will commission and operate!</a:t>
            </a:r>
          </a:p>
          <a:p>
            <a:pPr lvl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rgbClr val="003366"/>
                </a:solidFill>
                <a:ea typeface="MS PGothic" pitchFamily="34" charset="-128"/>
              </a:rPr>
              <a:t>Don’t compromise on feedback systems – they’re key to stability!</a:t>
            </a:r>
          </a:p>
          <a:p>
            <a:pPr>
              <a:defRPr/>
            </a:pPr>
            <a:r>
              <a:rPr lang="en-GB" sz="1800" dirty="0" smtClean="0">
                <a:solidFill>
                  <a:srgbClr val="003366"/>
                </a:solidFill>
                <a:ea typeface="MS PGothic" pitchFamily="34" charset="-128"/>
              </a:rPr>
              <a:t>Issues to be solved for multi-turn ERLs (e.g. CBETA):</a:t>
            </a:r>
          </a:p>
          <a:p>
            <a:pPr lvl="1">
              <a:defRPr/>
            </a:pPr>
            <a:endParaRPr lang="en-US" sz="1600" dirty="0">
              <a:solidFill>
                <a:srgbClr val="003366"/>
              </a:solidFill>
              <a:ea typeface="MS PGothic" pitchFamily="3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 from past experience</a:t>
            </a:r>
            <a:endParaRPr lang="en-GB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684212" y="3460786"/>
            <a:ext cx="3047320" cy="27549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en-US" sz="1800" u="sng" dirty="0" smtClean="0"/>
              <a:t>High current effects</a:t>
            </a:r>
          </a:p>
          <a:p>
            <a:pPr lvl="1" indent="-342900">
              <a:buAutoNum type="alphaLcParenR"/>
            </a:pPr>
            <a:r>
              <a:rPr lang="en-US" sz="1400" dirty="0" smtClean="0"/>
              <a:t>space charge</a:t>
            </a:r>
          </a:p>
          <a:p>
            <a:pPr lvl="1" indent="-342900">
              <a:buAutoNum type="alphaLcParenR"/>
            </a:pPr>
            <a:r>
              <a:rPr lang="en-US" sz="1400" b="1" dirty="0" smtClean="0">
                <a:solidFill>
                  <a:srgbClr val="FF0000"/>
                </a:solidFill>
              </a:rPr>
              <a:t>halo dynamics</a:t>
            </a:r>
          </a:p>
          <a:p>
            <a:pPr lvl="1" indent="-342900">
              <a:buAutoNum type="alphaLcParenR"/>
            </a:pPr>
            <a:r>
              <a:rPr lang="en-US" sz="1400" dirty="0" smtClean="0"/>
              <a:t>HOM heating</a:t>
            </a:r>
          </a:p>
          <a:p>
            <a:pPr lvl="1" indent="-342900">
              <a:buAutoNum type="alphaLcParenR"/>
            </a:pPr>
            <a:r>
              <a:rPr lang="en-US" sz="1400" dirty="0" smtClean="0"/>
              <a:t>Intra-Beam Scattering</a:t>
            </a:r>
          </a:p>
          <a:p>
            <a:pPr lvl="1" indent="-342900">
              <a:buAutoNum type="alphaLcParenR"/>
            </a:pPr>
            <a:r>
              <a:rPr lang="en-US" sz="1400" dirty="0" err="1" smtClean="0"/>
              <a:t>Touschek</a:t>
            </a:r>
            <a:r>
              <a:rPr lang="en-US" sz="1400" dirty="0" smtClean="0"/>
              <a:t> scattering</a:t>
            </a:r>
          </a:p>
          <a:p>
            <a:pPr lvl="1" indent="-342900">
              <a:buAutoNum type="alphaLcParenR"/>
            </a:pPr>
            <a:r>
              <a:rPr lang="en-US" sz="1400" dirty="0" smtClean="0"/>
              <a:t>Rest Gas scattering</a:t>
            </a:r>
          </a:p>
          <a:p>
            <a:pPr lvl="1" indent="-342900">
              <a:buAutoNum type="alphaLcParenR"/>
            </a:pPr>
            <a:r>
              <a:rPr lang="en-US" sz="1400" dirty="0" smtClean="0"/>
              <a:t>Ion accumulation</a:t>
            </a:r>
          </a:p>
          <a:p>
            <a:pPr marL="1085850" lvl="2" indent="-285750">
              <a:buAutoNum type="romanLcParenR"/>
            </a:pPr>
            <a:r>
              <a:rPr lang="en-US" sz="1000" dirty="0" smtClean="0"/>
              <a:t>optics changes</a:t>
            </a:r>
          </a:p>
          <a:p>
            <a:pPr marL="1085850" lvl="2" indent="-285750">
              <a:buAutoNum type="romanLcParenR"/>
            </a:pPr>
            <a:r>
              <a:rPr lang="en-US" sz="1000" dirty="0" smtClean="0"/>
              <a:t>nonlinear dynamics</a:t>
            </a:r>
          </a:p>
          <a:p>
            <a:pPr marL="1085850" lvl="2" indent="-285750">
              <a:buAutoNum type="romanLcParenR"/>
            </a:pPr>
            <a:r>
              <a:rPr lang="en-US" sz="1000" dirty="0" smtClean="0"/>
              <a:t>scattering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453945" y="3460786"/>
            <a:ext cx="4457019" cy="27549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 startAt="2"/>
            </a:pPr>
            <a:r>
              <a:rPr lang="en-US" sz="1800" u="sng" dirty="0"/>
              <a:t>B</a:t>
            </a:r>
            <a:r>
              <a:rPr lang="en-US" sz="1800" u="sng" dirty="0" smtClean="0"/>
              <a:t>eam Quality</a:t>
            </a:r>
            <a:endParaRPr lang="en-US" sz="1800" u="sng" dirty="0" smtClean="0"/>
          </a:p>
          <a:p>
            <a:pPr lvl="1" indent="-342900">
              <a:buAutoNum type="alphaLcParenR"/>
            </a:pPr>
            <a:r>
              <a:rPr lang="en-US" sz="1400" dirty="0" smtClean="0"/>
              <a:t>Emittance matching</a:t>
            </a:r>
          </a:p>
          <a:p>
            <a:pPr lvl="1" indent="-342900">
              <a:buAutoNum type="alphaLcParenR"/>
            </a:pPr>
            <a:r>
              <a:rPr lang="en-US" sz="1400" b="1" dirty="0">
                <a:solidFill>
                  <a:srgbClr val="FF0000"/>
                </a:solidFill>
              </a:rPr>
              <a:t>Time of flight control of energy spread</a:t>
            </a:r>
          </a:p>
          <a:p>
            <a:pPr lvl="1" indent="-342900">
              <a:buAutoNum type="alphaLcParenR"/>
            </a:pPr>
            <a:r>
              <a:rPr lang="en-US" sz="1400" dirty="0"/>
              <a:t>Wakefield interactions</a:t>
            </a:r>
          </a:p>
          <a:p>
            <a:pPr lvl="1" indent="-342900">
              <a:buAutoNum type="alphaLcParenR"/>
            </a:pPr>
            <a:r>
              <a:rPr lang="en-US" sz="1400" dirty="0"/>
              <a:t>Micro bunching instability</a:t>
            </a:r>
          </a:p>
          <a:p>
            <a:pPr lvl="1" indent="-342900">
              <a:buAutoNum type="alphaLcParenR"/>
            </a:pPr>
            <a:r>
              <a:rPr lang="en-US" sz="1400" b="1" dirty="0">
                <a:solidFill>
                  <a:srgbClr val="FF0000"/>
                </a:solidFill>
              </a:rPr>
              <a:t>Coherent Synchrotron Radiation</a:t>
            </a:r>
          </a:p>
          <a:p>
            <a:pPr>
              <a:buAutoNum type="arabicPeriod" startAt="2"/>
            </a:pPr>
            <a:r>
              <a:rPr lang="en-US" sz="1800" u="sng" dirty="0" smtClean="0"/>
              <a:t>Transport of damaged beam</a:t>
            </a:r>
          </a:p>
          <a:p>
            <a:pPr lvl="1" indent="-342900">
              <a:buAutoNum type="alphaLcParenR"/>
            </a:pPr>
            <a:r>
              <a:rPr lang="en-US" sz="1400" dirty="0"/>
              <a:t>Phase space rotation for energy spread</a:t>
            </a:r>
          </a:p>
          <a:p>
            <a:pPr lvl="1" indent="-342900">
              <a:buAutoNum type="alphaLcParenR"/>
            </a:pPr>
            <a:r>
              <a:rPr lang="en-US" sz="1400" dirty="0"/>
              <a:t>Large 6-D phase-space-aperture </a:t>
            </a:r>
            <a:r>
              <a:rPr lang="en-US" sz="1400" dirty="0" smtClean="0"/>
              <a:t>optics</a:t>
            </a:r>
            <a:endParaRPr lang="en-US" sz="14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7562617" y="3461125"/>
            <a:ext cx="4457019" cy="27549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 startAt="4"/>
            </a:pPr>
            <a:r>
              <a:rPr lang="en-US" sz="1800" u="sng" dirty="0" smtClean="0"/>
              <a:t>Recovery topics</a:t>
            </a:r>
          </a:p>
          <a:p>
            <a:pPr lvl="1" indent="-342900">
              <a:buAutoNum type="alphaLcParenR"/>
            </a:pPr>
            <a:r>
              <a:rPr lang="en-US" sz="1400" dirty="0"/>
              <a:t>Energy spread growth during deceleration.</a:t>
            </a:r>
          </a:p>
          <a:p>
            <a:pPr lvl="1" indent="-342900">
              <a:buAutoNum type="alphaLcParenR"/>
            </a:pPr>
            <a:r>
              <a:rPr lang="en-US" sz="1400" dirty="0"/>
              <a:t>Halo transverse growth during deceleration.</a:t>
            </a:r>
          </a:p>
          <a:p>
            <a:pPr lvl="1" indent="-342900">
              <a:buAutoNum type="alphaLcParenR"/>
            </a:pPr>
            <a:r>
              <a:rPr lang="en-US" sz="1400" b="1" dirty="0" err="1">
                <a:solidFill>
                  <a:srgbClr val="FF0000"/>
                </a:solidFill>
              </a:rPr>
              <a:t>Recirculative</a:t>
            </a:r>
            <a:r>
              <a:rPr lang="en-US" sz="1400" b="1" dirty="0">
                <a:solidFill>
                  <a:srgbClr val="FF0000"/>
                </a:solidFill>
              </a:rPr>
              <a:t> Beam Breakup instabilities.</a:t>
            </a:r>
          </a:p>
          <a:p>
            <a:pPr marL="1085850" lvl="2" indent="-285750">
              <a:buAutoNum type="romanLcParenR"/>
            </a:pPr>
            <a:r>
              <a:rPr lang="en-US" sz="1000" b="1" dirty="0">
                <a:solidFill>
                  <a:srgbClr val="FF0000"/>
                </a:solidFill>
              </a:rPr>
              <a:t>Transverse Dipole BBU</a:t>
            </a:r>
          </a:p>
          <a:p>
            <a:pPr marL="1085850" lvl="2" indent="-285750">
              <a:buAutoNum type="romanLcParenR"/>
            </a:pPr>
            <a:r>
              <a:rPr lang="en-US" sz="1000" b="1" dirty="0">
                <a:solidFill>
                  <a:srgbClr val="FF0000"/>
                </a:solidFill>
              </a:rPr>
              <a:t>Longitudinal BBU</a:t>
            </a:r>
          </a:p>
          <a:p>
            <a:pPr marL="1085850" lvl="2" indent="-285750">
              <a:buAutoNum type="romanLcParenR"/>
            </a:pPr>
            <a:r>
              <a:rPr lang="en-US" sz="1000" b="1" dirty="0">
                <a:solidFill>
                  <a:srgbClr val="FF0000"/>
                </a:solidFill>
              </a:rPr>
              <a:t>Quadrupole BBU</a:t>
            </a:r>
          </a:p>
          <a:p>
            <a:pPr lvl="1" indent="-342900">
              <a:buAutoNum type="alphaLcParenR"/>
            </a:pPr>
            <a:r>
              <a:rPr lang="en-US" sz="1400" dirty="0"/>
              <a:t>Ion instabilities</a:t>
            </a:r>
          </a:p>
          <a:p>
            <a:pPr lvl="1" indent="-342900">
              <a:buAutoNum type="alphaLcParenR"/>
            </a:pPr>
            <a:r>
              <a:rPr lang="en-US" sz="1400" b="1" dirty="0">
                <a:solidFill>
                  <a:srgbClr val="FF0000"/>
                </a:solidFill>
              </a:rPr>
              <a:t>Simultaneous control of multiple </a:t>
            </a:r>
            <a:r>
              <a:rPr lang="en-US" sz="1400" b="1" dirty="0" smtClean="0">
                <a:solidFill>
                  <a:srgbClr val="FF0000"/>
                </a:solidFill>
              </a:rPr>
              <a:t>beams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3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48743" y="299357"/>
            <a:ext cx="8343749" cy="9149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break-up – the current </a:t>
            </a:r>
            <a:r>
              <a:rPr lang="en-GB" dirty="0" err="1" smtClean="0"/>
              <a:t>current</a:t>
            </a:r>
            <a:r>
              <a:rPr lang="en-GB" dirty="0" smtClean="0"/>
              <a:t> limit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3015343" y="1252405"/>
            <a:ext cx="8534400" cy="5486400"/>
            <a:chOff x="1981200" y="1273629"/>
            <a:chExt cx="8534400" cy="5486400"/>
          </a:xfrm>
        </p:grpSpPr>
        <p:sp>
          <p:nvSpPr>
            <p:cNvPr id="4" name="Line 3"/>
            <p:cNvSpPr>
              <a:spLocks noChangeShapeType="1"/>
            </p:cNvSpPr>
            <p:nvPr/>
          </p:nvSpPr>
          <p:spPr bwMode="auto">
            <a:xfrm>
              <a:off x="1981200" y="2950029"/>
              <a:ext cx="853440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8839200" y="1426029"/>
              <a:ext cx="1219200" cy="1524000"/>
              <a:chOff x="2112" y="2064"/>
              <a:chExt cx="240" cy="960"/>
            </a:xfrm>
          </p:grpSpPr>
          <p:sp>
            <p:nvSpPr>
              <p:cNvPr id="6" name="Arc 5"/>
              <p:cNvSpPr>
                <a:spLocks/>
              </p:cNvSpPr>
              <p:nvPr/>
            </p:nvSpPr>
            <p:spPr bwMode="auto">
              <a:xfrm flipV="1">
                <a:off x="2112" y="2496"/>
                <a:ext cx="240" cy="52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Arc 6"/>
              <p:cNvSpPr>
                <a:spLocks/>
              </p:cNvSpPr>
              <p:nvPr/>
            </p:nvSpPr>
            <p:spPr bwMode="auto">
              <a:xfrm>
                <a:off x="2112" y="2064"/>
                <a:ext cx="240" cy="4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" name="Group 7"/>
            <p:cNvGrpSpPr>
              <a:grpSpLocks/>
            </p:cNvGrpSpPr>
            <p:nvPr/>
          </p:nvGrpSpPr>
          <p:grpSpPr bwMode="auto">
            <a:xfrm flipH="1" flipV="1">
              <a:off x="2133600" y="1426029"/>
              <a:ext cx="1219200" cy="1524000"/>
              <a:chOff x="2112" y="2064"/>
              <a:chExt cx="240" cy="960"/>
            </a:xfrm>
          </p:grpSpPr>
          <p:sp>
            <p:nvSpPr>
              <p:cNvPr id="9" name="Arc 8"/>
              <p:cNvSpPr>
                <a:spLocks/>
              </p:cNvSpPr>
              <p:nvPr/>
            </p:nvSpPr>
            <p:spPr bwMode="auto">
              <a:xfrm flipV="1">
                <a:off x="2112" y="2496"/>
                <a:ext cx="240" cy="52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9"/>
              <p:cNvSpPr>
                <a:spLocks/>
              </p:cNvSpPr>
              <p:nvPr/>
            </p:nvSpPr>
            <p:spPr bwMode="auto">
              <a:xfrm>
                <a:off x="2112" y="2064"/>
                <a:ext cx="240" cy="4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3352800" y="1426029"/>
              <a:ext cx="548640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184400" y="1273629"/>
              <a:ext cx="8064500" cy="1752600"/>
            </a:xfrm>
            <a:custGeom>
              <a:avLst/>
              <a:gdLst>
                <a:gd name="T0" fmla="*/ 3472 w 5080"/>
                <a:gd name="T1" fmla="*/ 1056 h 1104"/>
                <a:gd name="T2" fmla="*/ 4768 w 5080"/>
                <a:gd name="T3" fmla="*/ 816 h 1104"/>
                <a:gd name="T4" fmla="*/ 4912 w 5080"/>
                <a:gd name="T5" fmla="*/ 240 h 1104"/>
                <a:gd name="T6" fmla="*/ 3760 w 5080"/>
                <a:gd name="T7" fmla="*/ 144 h 1104"/>
                <a:gd name="T8" fmla="*/ 2512 w 5080"/>
                <a:gd name="T9" fmla="*/ 0 h 1104"/>
                <a:gd name="T10" fmla="*/ 1408 w 5080"/>
                <a:gd name="T11" fmla="*/ 144 h 1104"/>
                <a:gd name="T12" fmla="*/ 256 w 5080"/>
                <a:gd name="T13" fmla="*/ 144 h 1104"/>
                <a:gd name="T14" fmla="*/ 16 w 5080"/>
                <a:gd name="T15" fmla="*/ 576 h 1104"/>
                <a:gd name="T16" fmla="*/ 352 w 5080"/>
                <a:gd name="T17" fmla="*/ 1008 h 1104"/>
                <a:gd name="T18" fmla="*/ 1408 w 5080"/>
                <a:gd name="T19" fmla="*/ 1104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80" h="1104">
                  <a:moveTo>
                    <a:pt x="3472" y="1056"/>
                  </a:moveTo>
                  <a:cubicBezTo>
                    <a:pt x="4000" y="1004"/>
                    <a:pt x="4528" y="952"/>
                    <a:pt x="4768" y="816"/>
                  </a:cubicBezTo>
                  <a:cubicBezTo>
                    <a:pt x="5008" y="680"/>
                    <a:pt x="5080" y="352"/>
                    <a:pt x="4912" y="240"/>
                  </a:cubicBezTo>
                  <a:cubicBezTo>
                    <a:pt x="4744" y="128"/>
                    <a:pt x="4160" y="184"/>
                    <a:pt x="3760" y="144"/>
                  </a:cubicBezTo>
                  <a:cubicBezTo>
                    <a:pt x="3360" y="104"/>
                    <a:pt x="2904" y="0"/>
                    <a:pt x="2512" y="0"/>
                  </a:cubicBezTo>
                  <a:cubicBezTo>
                    <a:pt x="2120" y="0"/>
                    <a:pt x="1784" y="120"/>
                    <a:pt x="1408" y="144"/>
                  </a:cubicBezTo>
                  <a:cubicBezTo>
                    <a:pt x="1032" y="168"/>
                    <a:pt x="488" y="72"/>
                    <a:pt x="256" y="144"/>
                  </a:cubicBezTo>
                  <a:cubicBezTo>
                    <a:pt x="24" y="216"/>
                    <a:pt x="0" y="432"/>
                    <a:pt x="16" y="576"/>
                  </a:cubicBezTo>
                  <a:cubicBezTo>
                    <a:pt x="32" y="720"/>
                    <a:pt x="120" y="920"/>
                    <a:pt x="352" y="1008"/>
                  </a:cubicBezTo>
                  <a:cubicBezTo>
                    <a:pt x="584" y="1096"/>
                    <a:pt x="996" y="1100"/>
                    <a:pt x="1408" y="1104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7620000" y="3026229"/>
              <a:ext cx="25908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endParaRPr lang="en-US"/>
            </a:p>
          </p:txBody>
        </p:sp>
        <p:pic>
          <p:nvPicPr>
            <p:cNvPr id="14" name="Picture 13" descr="9cel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1025" y="2683329"/>
              <a:ext cx="3305175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4978442" y="2292594"/>
              <a:ext cx="233910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dirty="0">
                  <a:latin typeface="Arial Unicode MS" charset="0"/>
                </a:rPr>
                <a:t>Higher Order </a:t>
              </a:r>
              <a:r>
                <a:rPr lang="en-US" sz="1800" dirty="0" smtClean="0">
                  <a:latin typeface="Arial Unicode MS" charset="0"/>
                </a:rPr>
                <a:t>Modes!</a:t>
              </a:r>
              <a:endParaRPr lang="en-US" sz="1800" dirty="0">
                <a:latin typeface="Arial Unicode MS" charset="0"/>
              </a:endParaRPr>
            </a:p>
          </p:txBody>
        </p:sp>
        <p:sp>
          <p:nvSpPr>
            <p:cNvPr id="16" name="Text Box 22"/>
            <p:cNvSpPr txBox="1">
              <a:spLocks noChangeArrowheads="1"/>
            </p:cNvSpPr>
            <p:nvPr/>
          </p:nvSpPr>
          <p:spPr bwMode="auto">
            <a:xfrm>
              <a:off x="2561113" y="1766696"/>
              <a:ext cx="717375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i="1" dirty="0">
                  <a:solidFill>
                    <a:srgbClr val="FF0000"/>
                  </a:solidFill>
                </a:rPr>
                <a:t>Beam </a:t>
              </a:r>
              <a:r>
                <a:rPr lang="en-US" sz="2400" b="1" i="1" dirty="0" smtClean="0">
                  <a:solidFill>
                    <a:srgbClr val="FF0000"/>
                  </a:solidFill>
                </a:rPr>
                <a:t>break-up</a:t>
              </a:r>
              <a:r>
                <a:rPr lang="en-US" sz="2400" b="1" i="1" dirty="0">
                  <a:solidFill>
                    <a:srgbClr val="FF0000"/>
                  </a:solidFill>
                </a:rPr>
                <a:t>: a potential limit to ERL currents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51330" y="3254829"/>
              <a:ext cx="4308475" cy="350520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158385" y="3284405"/>
                <a:ext cx="4447949" cy="20436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G. </a:t>
                </a:r>
                <a:r>
                  <a:rPr lang="en-GB" dirty="0" err="1" smtClean="0"/>
                  <a:t>Hoffstaetter</a:t>
                </a:r>
                <a:r>
                  <a:rPr lang="en-GB" dirty="0" smtClean="0"/>
                  <a:t>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n-GB" dirty="0" smtClean="0"/>
              </a:p>
              <a:p>
                <a:r>
                  <a:rPr lang="en-GB" dirty="0" smtClean="0"/>
                  <a:t>… and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threshold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HOM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85" y="3284405"/>
                <a:ext cx="4447949" cy="2043636"/>
              </a:xfrm>
              <a:prstGeom prst="rect">
                <a:avLst/>
              </a:prstGeom>
              <a:blipFill>
                <a:blip r:embed="rId4"/>
                <a:stretch>
                  <a:fillRect l="-1233" t="-17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740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Virtual power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575" y="1234148"/>
            <a:ext cx="5888037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4"/>
          <p:cNvSpPr txBox="1">
            <a:spLocks noChangeArrowheads="1"/>
          </p:cNvSpPr>
          <p:nvPr/>
        </p:nvSpPr>
        <p:spPr bwMode="auto">
          <a:xfrm>
            <a:off x="8075612" y="1251281"/>
            <a:ext cx="1111931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>
                <a:solidFill>
                  <a:srgbClr val="000090"/>
                </a:solidFill>
              </a:rPr>
              <a:t>100 </a:t>
            </a:r>
            <a:r>
              <a:rPr lang="en-US" altLang="en-US" sz="1800" dirty="0" smtClean="0">
                <a:solidFill>
                  <a:srgbClr val="000090"/>
                </a:solidFill>
              </a:rPr>
              <a:t>mA</a:t>
            </a:r>
            <a:endParaRPr lang="en-US" altLang="en-US" sz="1800" dirty="0">
              <a:solidFill>
                <a:srgbClr val="000090"/>
              </a:solidFill>
            </a:endParaRPr>
          </a:p>
          <a:p>
            <a:r>
              <a:rPr lang="en-US" altLang="en-US" sz="1800" dirty="0">
                <a:solidFill>
                  <a:srgbClr val="000090"/>
                </a:solidFill>
              </a:rPr>
              <a:t>50 MeV</a:t>
            </a: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9" y="1234148"/>
            <a:ext cx="20605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4"/>
          <p:cNvSpPr txBox="1">
            <a:spLocks noChangeArrowheads="1"/>
          </p:cNvSpPr>
          <p:nvPr/>
        </p:nvSpPr>
        <p:spPr bwMode="auto">
          <a:xfrm>
            <a:off x="8113713" y="3925049"/>
            <a:ext cx="13192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1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>
                <a:solidFill>
                  <a:srgbClr val="000090"/>
                </a:solidFill>
              </a:rPr>
              <a:t>15 </a:t>
            </a:r>
            <a:r>
              <a:rPr lang="en-US" altLang="en-US" sz="1800" dirty="0" smtClean="0">
                <a:solidFill>
                  <a:srgbClr val="000090"/>
                </a:solidFill>
              </a:rPr>
              <a:t>mA</a:t>
            </a:r>
            <a:endParaRPr lang="en-US" altLang="en-US" sz="1800" dirty="0">
              <a:solidFill>
                <a:srgbClr val="000090"/>
              </a:solidFill>
            </a:endParaRPr>
          </a:p>
          <a:p>
            <a:r>
              <a:rPr lang="en-US" altLang="en-US" sz="1800" dirty="0">
                <a:solidFill>
                  <a:srgbClr val="000090"/>
                </a:solidFill>
              </a:rPr>
              <a:t>400 MeV</a:t>
            </a:r>
          </a:p>
        </p:txBody>
      </p:sp>
      <p:pic>
        <p:nvPicPr>
          <p:cNvPr id="13" name="Picture 11" descr="perle-01-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t="29218" r="47514" b="35181"/>
          <a:stretch>
            <a:fillRect/>
          </a:stretch>
        </p:blipFill>
        <p:spPr bwMode="auto">
          <a:xfrm>
            <a:off x="-23814" y="3856925"/>
            <a:ext cx="1642336" cy="108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8899" y="1841612"/>
            <a:ext cx="1865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Jankowiak</a:t>
            </a:r>
            <a:r>
              <a:rPr lang="en-GB" dirty="0" smtClean="0"/>
              <a:t>, M. Abo-Bakr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8899" y="4913997"/>
            <a:ext cx="1435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W. </a:t>
            </a:r>
            <a:r>
              <a:rPr lang="en-GB" dirty="0" err="1" smtClean="0"/>
              <a:t>Kaabi</a:t>
            </a:r>
            <a:r>
              <a:rPr lang="en-GB" dirty="0" smtClean="0"/>
              <a:t>, A. </a:t>
            </a:r>
            <a:r>
              <a:rPr lang="en-GB" dirty="0" err="1" smtClean="0"/>
              <a:t>Bogacz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7575" y="3925049"/>
            <a:ext cx="5890750" cy="26063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9078686" y="2400300"/>
                <a:ext cx="24416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Virtual power: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5 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MW</m:t>
                    </m:r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8686" y="2400300"/>
                <a:ext cx="2441694" cy="369332"/>
              </a:xfrm>
              <a:prstGeom prst="rect">
                <a:avLst/>
              </a:prstGeom>
              <a:blipFill>
                <a:blip r:embed="rId6"/>
                <a:stretch>
                  <a:fillRect l="-1995" t="-10000" r="-124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9078686" y="5052496"/>
                <a:ext cx="24416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Virtual power: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6 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MW</m:t>
                    </m:r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8686" y="5052496"/>
                <a:ext cx="2441694" cy="369332"/>
              </a:xfrm>
              <a:prstGeom prst="rect">
                <a:avLst/>
              </a:prstGeom>
              <a:blipFill>
                <a:blip r:embed="rId7"/>
                <a:stretch>
                  <a:fillRect l="-1995" t="-10000" r="-124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120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is valuable experience out there with existing/past ERL’s – use it: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dirty="0" smtClean="0"/>
              <a:t>Think of plenty diagnostics for lattice and beam!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dirty="0" smtClean="0"/>
              <a:t>Think of how you will set up your machine!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dirty="0" smtClean="0"/>
              <a:t>Invest in sufficient feedback!</a:t>
            </a:r>
          </a:p>
          <a:p>
            <a:r>
              <a:rPr lang="en-GB" dirty="0" smtClean="0"/>
              <a:t>There are a number of multi-turn ERL’s planned, conceived or under construction! Especially for those, BBU limits the current – an substantial effort is underway to overcome this limit.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9797" y="299357"/>
            <a:ext cx="8562696" cy="914948"/>
          </a:xfrm>
        </p:spPr>
        <p:txBody>
          <a:bodyPr>
            <a:normAutofit/>
          </a:bodyPr>
          <a:lstStyle/>
          <a:p>
            <a:r>
              <a:rPr lang="en-GB" dirty="0" smtClean="0"/>
              <a:t>WG2 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030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WG3:</a:t>
            </a:r>
            <a:br>
              <a:rPr lang="en-GB" dirty="0" smtClean="0"/>
            </a:br>
            <a:r>
              <a:rPr lang="en-GB" dirty="0" smtClean="0"/>
              <a:t>Facilities around the world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G. </a:t>
            </a:r>
            <a:r>
              <a:rPr lang="en-GB" dirty="0" err="1"/>
              <a:t>Hoffstaetter</a:t>
            </a:r>
            <a:r>
              <a:rPr lang="en-GB" dirty="0"/>
              <a:t>, A. </a:t>
            </a:r>
            <a:r>
              <a:rPr lang="en-GB" dirty="0" err="1"/>
              <a:t>Stocchi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821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Highlight Outcome: table of ERLs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3780683"/>
              </p:ext>
            </p:extLst>
          </p:nvPr>
        </p:nvGraphicFramePr>
        <p:xfrm>
          <a:off x="816428" y="1390435"/>
          <a:ext cx="10485664" cy="4716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Worksheet" r:id="rId3" imgW="12587514" imgH="5662526" progId="Excel.Sheet.12">
                  <p:embed/>
                </p:oleObj>
              </mc:Choice>
              <mc:Fallback>
                <p:oleObj name="Worksheet" r:id="rId3" imgW="12587514" imgH="566252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6428" y="1390435"/>
                        <a:ext cx="10485664" cy="47164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16428" y="6106886"/>
            <a:ext cx="1051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Live document – at present 30 entries! See under </a:t>
            </a:r>
            <a:r>
              <a:rPr lang="en-GB" dirty="0" smtClean="0">
                <a:hlinkClick r:id="rId5"/>
              </a:rPr>
              <a:t>www.cern.ch/ERL17</a:t>
            </a:r>
            <a:r>
              <a:rPr lang="en-GB" dirty="0" smtClean="0"/>
              <a:t> “ERL Facility Summary”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66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Global ERL Landscape (C. Tennant)</a:t>
            </a:r>
            <a:endParaRPr lang="en-GB" dirty="0"/>
          </a:p>
        </p:txBody>
      </p:sp>
      <p:pic>
        <p:nvPicPr>
          <p:cNvPr id="21" name="Picture 7" descr="C:\Users\tennant\Desktop\ERL Landscape Graphics (03-24-2017) A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473" y="1109614"/>
            <a:ext cx="7984670" cy="563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2949340" y="1376256"/>
            <a:ext cx="7088277" cy="4710043"/>
            <a:chOff x="1082440" y="826008"/>
            <a:chExt cx="7711583" cy="5124219"/>
          </a:xfrm>
        </p:grpSpPr>
        <p:cxnSp>
          <p:nvCxnSpPr>
            <p:cNvPr id="23" name="Straight Connector 22"/>
            <p:cNvCxnSpPr>
              <a:cxnSpLocks noChangeAspect="1"/>
            </p:cNvCxnSpPr>
            <p:nvPr/>
          </p:nvCxnSpPr>
          <p:spPr>
            <a:xfrm>
              <a:off x="1096618" y="3910053"/>
              <a:ext cx="3044952" cy="202996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lgDash"/>
            </a:ln>
            <a:effectLst/>
          </p:spPr>
        </p:cxnSp>
        <p:cxnSp>
          <p:nvCxnSpPr>
            <p:cNvPr id="24" name="Straight Connector 23"/>
            <p:cNvCxnSpPr>
              <a:cxnSpLocks noChangeAspect="1"/>
            </p:cNvCxnSpPr>
            <p:nvPr/>
          </p:nvCxnSpPr>
          <p:spPr>
            <a:xfrm>
              <a:off x="1082440" y="2871747"/>
              <a:ext cx="4617720" cy="307848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lgDash"/>
            </a:ln>
            <a:effectLst/>
          </p:spPr>
        </p:cxnSp>
        <p:cxnSp>
          <p:nvCxnSpPr>
            <p:cNvPr id="25" name="Straight Connector 24"/>
            <p:cNvCxnSpPr>
              <a:cxnSpLocks noChangeAspect="1"/>
            </p:cNvCxnSpPr>
            <p:nvPr/>
          </p:nvCxnSpPr>
          <p:spPr>
            <a:xfrm>
              <a:off x="1082702" y="1852653"/>
              <a:ext cx="6126480" cy="408432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lgDash"/>
            </a:ln>
            <a:effectLst/>
          </p:spPr>
        </p:cxnSp>
        <p:cxnSp>
          <p:nvCxnSpPr>
            <p:cNvPr id="26" name="Straight Connector 25"/>
            <p:cNvCxnSpPr>
              <a:cxnSpLocks noChangeAspect="1"/>
            </p:cNvCxnSpPr>
            <p:nvPr/>
          </p:nvCxnSpPr>
          <p:spPr>
            <a:xfrm>
              <a:off x="1084052" y="846826"/>
              <a:ext cx="7635240" cy="509016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lgDash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3166875" y="5638800"/>
              <a:ext cx="6431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 kW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66176" y="5638800"/>
              <a:ext cx="7569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 kW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08914" y="5638800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100 kW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729522" y="5638800"/>
              <a:ext cx="6960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 MW</a:t>
              </a:r>
            </a:p>
          </p:txBody>
        </p:sp>
        <p:cxnSp>
          <p:nvCxnSpPr>
            <p:cNvPr id="31" name="Straight Connector 30"/>
            <p:cNvCxnSpPr>
              <a:cxnSpLocks noChangeAspect="1"/>
            </p:cNvCxnSpPr>
            <p:nvPr/>
          </p:nvCxnSpPr>
          <p:spPr>
            <a:xfrm>
              <a:off x="2575560" y="831668"/>
              <a:ext cx="6144768" cy="409651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lgDash"/>
            </a:ln>
            <a:effectLst/>
          </p:spPr>
        </p:cxnSp>
        <p:cxnSp>
          <p:nvCxnSpPr>
            <p:cNvPr id="32" name="Straight Connector 31"/>
            <p:cNvCxnSpPr>
              <a:cxnSpLocks noChangeAspect="1"/>
            </p:cNvCxnSpPr>
            <p:nvPr/>
          </p:nvCxnSpPr>
          <p:spPr>
            <a:xfrm>
              <a:off x="4125686" y="827314"/>
              <a:ext cx="4590288" cy="306019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lgDash"/>
            </a:ln>
            <a:effectLst/>
          </p:spPr>
        </p:cxnSp>
        <p:cxnSp>
          <p:nvCxnSpPr>
            <p:cNvPr id="33" name="Straight Connector 32"/>
            <p:cNvCxnSpPr>
              <a:cxnSpLocks noChangeAspect="1"/>
            </p:cNvCxnSpPr>
            <p:nvPr/>
          </p:nvCxnSpPr>
          <p:spPr>
            <a:xfrm>
              <a:off x="5653170" y="826008"/>
              <a:ext cx="3044952" cy="202996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lgDash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7979228" y="4082140"/>
              <a:ext cx="8098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 MW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70372" y="3080656"/>
              <a:ext cx="9236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100 MW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115999" y="2177140"/>
              <a:ext cx="6687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 GW</a:t>
              </a:r>
            </a:p>
          </p:txBody>
        </p:sp>
      </p:grpSp>
      <p:sp>
        <p:nvSpPr>
          <p:cNvPr id="37" name="Date Placeholder 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3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Scientific Program Committee (chair O. </a:t>
            </a:r>
            <a:r>
              <a:rPr lang="en-GB" dirty="0" err="1" smtClean="0"/>
              <a:t>Brüning</a:t>
            </a:r>
            <a:r>
              <a:rPr lang="en-GB" dirty="0" smtClean="0"/>
              <a:t>), working groups: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ERL Injectors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ERL Optics, beam dynamics &amp; instrumentation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Test Facilities around the world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Superconducting RF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Applications</a:t>
            </a:r>
          </a:p>
          <a:p>
            <a:r>
              <a:rPr lang="en-GB" dirty="0" smtClean="0"/>
              <a:t>International Organizing Committee (chair: E. Jensen)</a:t>
            </a:r>
          </a:p>
          <a:p>
            <a:r>
              <a:rPr lang="en-GB" dirty="0" smtClean="0"/>
              <a:t>Local Organizing Committee (chair: L. Hemery)</a:t>
            </a:r>
          </a:p>
          <a:p>
            <a:r>
              <a:rPr lang="en-GB" dirty="0"/>
              <a:t> </a:t>
            </a:r>
            <a:r>
              <a:rPr lang="en-GB" dirty="0" smtClean="0"/>
              <a:t>…. Plus the Editors team  - publications via </a:t>
            </a:r>
            <a:r>
              <a:rPr lang="en-GB" dirty="0" err="1" smtClean="0"/>
              <a:t>Jacow</a:t>
            </a:r>
            <a:endParaRPr lang="en-GB" dirty="0" smtClean="0"/>
          </a:p>
          <a:p>
            <a:endParaRPr lang="en-GB" dirty="0"/>
          </a:p>
          <a:p>
            <a:pPr marL="0" indent="0" algn="ctr">
              <a:buNone/>
            </a:pPr>
            <a:r>
              <a:rPr lang="en-GB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Big thanks! </a:t>
            </a:r>
            <a:r>
              <a:rPr lang="en-GB" dirty="0" smtClean="0"/>
              <a:t>The committees were very efficient and did a great job!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Committees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5" r="34788"/>
          <a:stretch/>
        </p:blipFill>
        <p:spPr>
          <a:xfrm>
            <a:off x="7887685" y="3519221"/>
            <a:ext cx="1299858" cy="16834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" t="8829" r="8002" b="16104"/>
          <a:stretch/>
        </p:blipFill>
        <p:spPr>
          <a:xfrm>
            <a:off x="9406721" y="3774603"/>
            <a:ext cx="2688718" cy="15070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348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/>
              <p:cNvSpPr txBox="1">
                <a:spLocks/>
              </p:cNvSpPr>
              <p:nvPr/>
            </p:nvSpPr>
            <p:spPr>
              <a:xfrm>
                <a:off x="8196944" y="1213756"/>
                <a:ext cx="3816348" cy="5535387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lnSpcReduction="10000"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20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8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6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b="1" u="sng" dirty="0" smtClean="0"/>
                  <a:t>Common research interests</a:t>
                </a:r>
                <a:endParaRPr lang="en-GB" b="1" u="sng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 smtClean="0"/>
                  <a:t>Cathodes </a:t>
                </a:r>
                <a:r>
                  <a:rPr lang="en-US" dirty="0"/>
                  <a:t>with higher QE, better lifetime, low thermal emittance</a:t>
                </a:r>
                <a:endParaRPr lang="en-GB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 smtClean="0"/>
                  <a:t>Polarized </a:t>
                </a:r>
                <a:r>
                  <a:rPr lang="en-US" dirty="0"/>
                  <a:t>cathodes</a:t>
                </a:r>
                <a:endParaRPr lang="en-GB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 smtClean="0"/>
                  <a:t>Design </a:t>
                </a:r>
                <a:r>
                  <a:rPr lang="en-US" dirty="0"/>
                  <a:t>of </a:t>
                </a:r>
                <a:r>
                  <a:rPr lang="en-US" dirty="0" err="1"/>
                  <a:t>cryomodules</a:t>
                </a:r>
                <a:r>
                  <a:rPr lang="en-US" dirty="0"/>
                  <a:t> </a:t>
                </a:r>
                <a:r>
                  <a:rPr lang="en-US" dirty="0" smtClean="0"/>
                  <a:t>for low </a:t>
                </a:r>
                <a:r>
                  <a:rPr lang="en-US" dirty="0" err="1" smtClean="0"/>
                  <a:t>microphonics</a:t>
                </a:r>
                <a:endParaRPr lang="en-GB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 smtClean="0"/>
                  <a:t>LLRF </a:t>
                </a:r>
                <a:r>
                  <a:rPr lang="en-US" dirty="0"/>
                  <a:t>control for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dirty="0"/>
                  <a:t> operation with </a:t>
                </a:r>
                <a:r>
                  <a:rPr lang="en-US" dirty="0" err="1"/>
                  <a:t>microphonics</a:t>
                </a:r>
                <a:endParaRPr lang="en-GB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 smtClean="0"/>
                  <a:t>Multi-turn </a:t>
                </a:r>
                <a:r>
                  <a:rPr lang="en-US" dirty="0"/>
                  <a:t>beam control</a:t>
                </a:r>
                <a:endParaRPr lang="en-GB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 smtClean="0"/>
                  <a:t>Halo </a:t>
                </a:r>
                <a:r>
                  <a:rPr lang="en-US" dirty="0"/>
                  <a:t>control and machine protection</a:t>
                </a:r>
                <a:endParaRPr lang="en-GB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dirty="0" smtClean="0"/>
                  <a:t>Benchmarking </a:t>
                </a:r>
                <a:r>
                  <a:rPr lang="en-US" dirty="0"/>
                  <a:t>of simulations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6944" y="1213756"/>
                <a:ext cx="3816348" cy="5535387"/>
              </a:xfrm>
              <a:prstGeom prst="rect">
                <a:avLst/>
              </a:prstGeom>
              <a:blipFill>
                <a:blip r:embed="rId2"/>
                <a:stretch>
                  <a:fillRect l="-1757" t="-1101" r="-30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1"/>
              <p:cNvSpPr txBox="1">
                <a:spLocks/>
              </p:cNvSpPr>
              <p:nvPr/>
            </p:nvSpPr>
            <p:spPr>
              <a:xfrm>
                <a:off x="4272644" y="1213756"/>
                <a:ext cx="3679972" cy="5535387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20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8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6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1"/>
                  </a:buClr>
                  <a:buSzPct val="80000"/>
                  <a:buFont typeface="Wingdings 3" panose="05040102010807070707" pitchFamily="18" charset="2"/>
                  <a:buChar char=""/>
                  <a:defRPr sz="1400" kern="1200" cap="none">
                    <a:solidFill>
                      <a:schemeClr val="bg2">
                        <a:lumMod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b="1" u="sng" dirty="0"/>
                  <a:t>Main common challenges:</a:t>
                </a:r>
                <a:endParaRPr lang="en-GB" b="1" u="sng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Multi-pass operation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Higher </a:t>
                </a:r>
                <a:r>
                  <a:rPr lang="en-US" dirty="0"/>
                  <a:t>current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mA</m:t>
                    </m:r>
                  </m:oMath>
                </a14:m>
                <a:r>
                  <a:rPr lang="en-US" dirty="0"/>
                  <a:t>)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Higher </a:t>
                </a:r>
                <a:r>
                  <a:rPr lang="en-US" dirty="0"/>
                  <a:t>power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8 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MW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in near </a:t>
                </a:r>
                <a:r>
                  <a:rPr lang="en-US" dirty="0" smtClean="0"/>
                  <a:t>term,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900 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MW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for </a:t>
                </a:r>
                <a:r>
                  <a:rPr lang="en-US" dirty="0" err="1"/>
                  <a:t>LHeC</a:t>
                </a:r>
                <a:r>
                  <a:rPr lang="en-US" dirty="0"/>
                  <a:t>)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Polarized </a:t>
                </a:r>
                <a:r>
                  <a:rPr lang="en-US" dirty="0"/>
                  <a:t>beams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Stable </a:t>
                </a:r>
                <a:r>
                  <a:rPr lang="en-US" dirty="0"/>
                  <a:t>SRF </a:t>
                </a:r>
                <a:r>
                  <a:rPr lang="en-US" dirty="0" err="1"/>
                  <a:t>microphonics</a:t>
                </a:r>
                <a:r>
                  <a:rPr lang="en-US" dirty="0"/>
                  <a:t> 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Permanent </a:t>
                </a:r>
                <a:r>
                  <a:rPr lang="en-US" dirty="0"/>
                  <a:t>magnets and FFAG transport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Networking</a:t>
                </a:r>
                <a:r>
                  <a:rPr lang="en-US" dirty="0"/>
                  <a:t>, sharing of information, </a:t>
                </a:r>
                <a:r>
                  <a:rPr lang="en-US" dirty="0" smtClean="0"/>
                  <a:t>micro-workshops</a:t>
                </a:r>
                <a:r>
                  <a:rPr lang="en-US" dirty="0"/>
                  <a:t>, </a:t>
                </a:r>
                <a:r>
                  <a:rPr lang="en-US" dirty="0" smtClean="0"/>
                  <a:t>commissioning sharing</a:t>
                </a:r>
                <a:endParaRPr lang="en-GB" dirty="0"/>
              </a:p>
            </p:txBody>
          </p:sp>
        </mc:Choice>
        <mc:Fallback>
          <p:sp>
            <p:nvSpPr>
              <p:cNvPr id="9" name="Content Placehol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2644" y="1213756"/>
                <a:ext cx="3679972" cy="5535387"/>
              </a:xfrm>
              <a:prstGeom prst="rect">
                <a:avLst/>
              </a:prstGeom>
              <a:blipFill>
                <a:blip r:embed="rId3"/>
                <a:stretch>
                  <a:fillRect l="-1821" t="-551" r="-4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Common achievements &amp; challenges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77586" y="1213756"/>
                <a:ext cx="3750730" cy="5535387"/>
              </a:xfrm>
            </p:spPr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r>
                  <a:rPr lang="en-US" b="1" u="sng" dirty="0"/>
                  <a:t>I</a:t>
                </a:r>
                <a:r>
                  <a:rPr lang="en-US" b="1" u="sng" dirty="0" smtClean="0"/>
                  <a:t>nternational </a:t>
                </a:r>
                <a:r>
                  <a:rPr lang="en-US" b="1" u="sng" dirty="0"/>
                  <a:t>achievements:</a:t>
                </a:r>
                <a:endParaRPr lang="en-GB" b="1" u="sng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About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0.75 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MW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injector power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Stable </a:t>
                </a:r>
                <a:r>
                  <a:rPr lang="en-US" dirty="0"/>
                  <a:t>DC-gun operation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Low </a:t>
                </a:r>
                <a:r>
                  <a:rPr lang="en-US" dirty="0"/>
                  <a:t>emittance tuning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About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MW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virtual beam power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About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75 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mA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current through SRF cavity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Applications </a:t>
                </a:r>
                <a:r>
                  <a:rPr lang="en-US" dirty="0"/>
                  <a:t>for FEL, THz, and </a:t>
                </a:r>
                <a:r>
                  <a:rPr lang="en-US" dirty="0" smtClean="0"/>
                  <a:t>Compton </a:t>
                </a:r>
                <a:r>
                  <a:rPr lang="en-US" dirty="0"/>
                  <a:t>S</a:t>
                </a:r>
                <a:r>
                  <a:rPr lang="en-US" dirty="0" smtClean="0"/>
                  <a:t>cattering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Operation </a:t>
                </a:r>
                <a:r>
                  <a:rPr lang="en-US" dirty="0"/>
                  <a:t>stability for many </a:t>
                </a:r>
                <a:r>
                  <a:rPr lang="en-US" dirty="0" smtClean="0"/>
                  <a:t>days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77586" y="1213756"/>
                <a:ext cx="3750730" cy="5535387"/>
              </a:xfrm>
              <a:blipFill>
                <a:blip r:embed="rId4"/>
                <a:stretch>
                  <a:fillRect l="-1789" t="-551" r="-27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23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the first time, facilities (in construction or planned) reach the multi-MW-range for the virtual beam power (MESA: 1 MW, </a:t>
            </a:r>
            <a:r>
              <a:rPr lang="en-GB" dirty="0" err="1" smtClean="0"/>
              <a:t>bERLinPro</a:t>
            </a:r>
            <a:r>
              <a:rPr lang="en-GB" dirty="0" smtClean="0"/>
              <a:t>: 5 MW, C-BETA: 6 MW, PERLE: 8 MW)</a:t>
            </a:r>
          </a:p>
          <a:p>
            <a:r>
              <a:rPr lang="en-GB" dirty="0" smtClean="0"/>
              <a:t>The trend clearly goes towards multi-pass operation</a:t>
            </a:r>
          </a:p>
          <a:p>
            <a:r>
              <a:rPr lang="en-GB" dirty="0" smtClean="0"/>
              <a:t>Both these features mean new challenges that are now addressed.</a:t>
            </a:r>
          </a:p>
          <a:p>
            <a:r>
              <a:rPr lang="en-GB" dirty="0" smtClean="0"/>
              <a:t>The community is coherent and working together well. Common interests are clearly identified.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WG3 Summary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5080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WG4: </a:t>
            </a:r>
            <a:br>
              <a:rPr lang="en-GB" dirty="0" smtClean="0"/>
            </a:br>
            <a:r>
              <a:rPr lang="en-GB" dirty="0" smtClean="0"/>
              <a:t>Superconducting RF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I. Ben-</a:t>
            </a:r>
            <a:r>
              <a:rPr lang="en-GB" dirty="0" err="1"/>
              <a:t>Zvi</a:t>
            </a:r>
            <a:r>
              <a:rPr lang="en-GB" dirty="0"/>
              <a:t>, F. Gerigk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103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 smtClean="0"/>
                  <a:t>Due to the ERL principle, CW fundamental power is relatively low (tens of kW), while the stored energy is large. Cryogenic losses are very important!</a:t>
                </a:r>
              </a:p>
              <a:p>
                <a:r>
                  <a:rPr lang="en-GB" dirty="0"/>
                  <a:t>Recent progress in SRF (nitrogen treatments – significantly improved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) are </a:t>
                </a:r>
                <a:r>
                  <a:rPr lang="en-GB" dirty="0" smtClean="0"/>
                  <a:t>very relevant </a:t>
                </a:r>
                <a:r>
                  <a:rPr lang="en-GB" dirty="0"/>
                  <a:t>for ERLs</a:t>
                </a:r>
                <a:r>
                  <a:rPr lang="en-GB" dirty="0" smtClean="0"/>
                  <a:t>!</a:t>
                </a:r>
              </a:p>
              <a:p>
                <a:r>
                  <a:rPr lang="en-GB" dirty="0" smtClean="0"/>
                  <a:t>To allow the CW </a:t>
                </a:r>
                <a:r>
                  <a:rPr lang="en-GB" dirty="0"/>
                  <a:t>power to be low, </a:t>
                </a:r>
                <a:r>
                  <a:rPr lang="en-GB" dirty="0" err="1"/>
                  <a:t>microphonics</a:t>
                </a:r>
                <a:r>
                  <a:rPr lang="en-GB" dirty="0"/>
                  <a:t> are of paramount </a:t>
                </a:r>
                <a:r>
                  <a:rPr lang="en-GB" dirty="0" smtClean="0"/>
                  <a:t>importance!</a:t>
                </a:r>
                <a:endParaRPr lang="en-GB" dirty="0"/>
              </a:p>
              <a:p>
                <a:r>
                  <a:rPr lang="en-GB" dirty="0" smtClean="0"/>
                  <a:t>Main </a:t>
                </a:r>
                <a:r>
                  <a:rPr lang="en-GB" dirty="0"/>
                  <a:t>remaining issues: </a:t>
                </a:r>
              </a:p>
              <a:p>
                <a:pPr lvl="1"/>
                <a:r>
                  <a:rPr lang="en-GB" dirty="0"/>
                  <a:t>Keep </a:t>
                </a:r>
                <a:r>
                  <a:rPr lang="en-GB" dirty="0" err="1"/>
                  <a:t>microphonics</a:t>
                </a:r>
                <a:r>
                  <a:rPr lang="en-GB" dirty="0"/>
                  <a:t> at </a:t>
                </a:r>
                <a:r>
                  <a:rPr lang="en-GB" dirty="0" smtClean="0"/>
                  <a:t>bay (stiffer cavities, CM design, </a:t>
                </a:r>
                <a:r>
                  <a:rPr lang="en-GB" dirty="0" err="1" smtClean="0"/>
                  <a:t>LHe</a:t>
                </a:r>
                <a:r>
                  <a:rPr lang="en-GB" dirty="0" smtClean="0"/>
                  <a:t> feed, …)</a:t>
                </a:r>
                <a:endParaRPr lang="en-GB" dirty="0"/>
              </a:p>
              <a:p>
                <a:pPr lvl="1"/>
                <a:r>
                  <a:rPr lang="en-GB" dirty="0" smtClean="0"/>
                  <a:t>Large current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</m:oMath>
                </a14:m>
                <a:r>
                  <a:rPr lang="en-GB" dirty="0" smtClean="0"/>
                  <a:t> strong </a:t>
                </a:r>
                <a:r>
                  <a:rPr lang="en-GB" dirty="0"/>
                  <a:t>HOM </a:t>
                </a:r>
                <a:r>
                  <a:rPr lang="en-GB" dirty="0" smtClean="0"/>
                  <a:t>damping! HOM couplers same power </a:t>
                </a:r>
                <a:br>
                  <a:rPr lang="en-GB" dirty="0" smtClean="0"/>
                </a:br>
                <a:r>
                  <a:rPr lang="en-GB" dirty="0" smtClean="0"/>
                  <a:t>level as FPCs!</a:t>
                </a:r>
                <a:endParaRPr lang="en-GB" dirty="0"/>
              </a:p>
              <a:p>
                <a:r>
                  <a:rPr lang="en-GB" dirty="0" smtClean="0"/>
                  <a:t>Coaxial </a:t>
                </a:r>
                <a:r>
                  <a:rPr lang="en-GB" dirty="0"/>
                  <a:t>couplers seem very interesting, in particular 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TE11 </a:t>
                </a:r>
                <a:r>
                  <a:rPr lang="en-GB" dirty="0"/>
                  <a:t>type coaxial, which </a:t>
                </a:r>
                <a:r>
                  <a:rPr lang="en-GB" dirty="0" smtClean="0"/>
                  <a:t>would allow </a:t>
                </a:r>
                <a:r>
                  <a:rPr lang="en-GB" dirty="0"/>
                  <a:t>easier </a:t>
                </a:r>
                <a:r>
                  <a:rPr lang="en-GB" dirty="0" smtClean="0"/>
                  <a:t>cooling (thermal anchor).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55" r="-2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WG4 Summary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0292443" y="2821227"/>
            <a:ext cx="1661759" cy="1633984"/>
            <a:chOff x="9726385" y="2589196"/>
            <a:chExt cx="2492642" cy="2450981"/>
          </a:xfrm>
        </p:grpSpPr>
        <p:pic>
          <p:nvPicPr>
            <p:cNvPr id="4" name="Picture 3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6385" y="2699567"/>
              <a:ext cx="2286000" cy="2340610"/>
            </a:xfrm>
            <a:prstGeom prst="rect">
              <a:avLst/>
            </a:prstGeom>
            <a:noFill/>
            <a:ln>
              <a:noFill/>
            </a:ln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/>
                <p:cNvSpPr txBox="1"/>
                <p:nvPr/>
              </p:nvSpPr>
              <p:spPr>
                <a:xfrm>
                  <a:off x="11231832" y="2589196"/>
                  <a:ext cx="987195" cy="507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003366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  <m:sSub>
                          <m:sSubPr>
                            <m:ctrlPr>
                              <a:rPr lang="en-GB" sz="1600" b="0" smtClean="0">
                                <a:solidFill>
                                  <a:srgbClr val="00336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1600" b="0" i="0" smtClean="0">
                                <a:solidFill>
                                  <a:srgbClr val="003366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a:rPr lang="en-GB" sz="1600" b="0" i="0" smtClean="0">
                                <a:solidFill>
                                  <a:srgbClr val="003366"/>
                                </a:solidFill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</m:oMath>
                    </m:oMathPara>
                  </a14:m>
                  <a:endParaRPr lang="en-GB" sz="1600" dirty="0">
                    <a:solidFill>
                      <a:srgbClr val="003366"/>
                    </a:solidFill>
                  </a:endParaRPr>
                </a:p>
              </p:txBody>
            </p:sp>
          </mc:Choice>
          <mc:Fallback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1832" y="2589196"/>
                  <a:ext cx="987195" cy="5078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7" name="Content Placeholder 3"/>
          <p:cNvPicPr preferRelativeResize="0">
            <a:picLocks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3" r="25109" b="3057"/>
          <a:stretch/>
        </p:blipFill>
        <p:spPr bwMode="auto">
          <a:xfrm>
            <a:off x="9885917" y="4610099"/>
            <a:ext cx="2068285" cy="200297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378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WG5: </a:t>
            </a:r>
            <a:br>
              <a:rPr lang="en-GB" dirty="0" smtClean="0"/>
            </a:br>
            <a:r>
              <a:rPr lang="en-GB" dirty="0" smtClean="0"/>
              <a:t>Applications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</a:t>
            </a:r>
            <a:r>
              <a:rPr lang="en-GB" dirty="0"/>
              <a:t>. </a:t>
            </a:r>
            <a:r>
              <a:rPr lang="en-GB" dirty="0" err="1"/>
              <a:t>Konoplev</a:t>
            </a:r>
            <a:r>
              <a:rPr lang="en-GB" dirty="0"/>
              <a:t>, P. </a:t>
            </a:r>
            <a:r>
              <a:rPr lang="en-GB" dirty="0" err="1" smtClean="0"/>
              <a:t>MacIntosh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4857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234868"/>
            <a:ext cx="9553802" cy="5182261"/>
          </a:xfrm>
        </p:spPr>
        <p:txBody>
          <a:bodyPr anchor="t">
            <a:normAutofit fontScale="77500" lnSpcReduction="20000"/>
          </a:bodyPr>
          <a:lstStyle/>
          <a:p>
            <a:r>
              <a:rPr lang="en-GB" dirty="0"/>
              <a:t>A</a:t>
            </a:r>
            <a:r>
              <a:rPr lang="en-GB" dirty="0" smtClean="0"/>
              <a:t>n increasing interest in a variety of </a:t>
            </a:r>
            <a:r>
              <a:rPr lang="en-GB" b="1" i="1" dirty="0" smtClean="0"/>
              <a:t>photon applications</a:t>
            </a:r>
            <a:r>
              <a:rPr lang="en-GB" b="1" dirty="0" smtClean="0"/>
              <a:t> </a:t>
            </a:r>
            <a:r>
              <a:rPr lang="en-GB" dirty="0" smtClean="0"/>
              <a:t>can be observed.</a:t>
            </a:r>
          </a:p>
          <a:p>
            <a:r>
              <a:rPr lang="en-GB" dirty="0"/>
              <a:t>THz, </a:t>
            </a:r>
            <a:r>
              <a:rPr lang="en-GB" dirty="0" smtClean="0"/>
              <a:t>IR-FEL, EUV-FEL </a:t>
            </a:r>
            <a:r>
              <a:rPr lang="en-GB" dirty="0"/>
              <a:t>and </a:t>
            </a:r>
            <a:r>
              <a:rPr lang="en-GB" dirty="0" smtClean="0"/>
              <a:t>Laser Compton Scattering (LCS) X-Ray applications, all require</a:t>
            </a:r>
          </a:p>
          <a:p>
            <a:pPr lvl="1"/>
            <a:r>
              <a:rPr lang="en-GB" dirty="0" smtClean="0"/>
              <a:t>Good stability, low emittance, good availability!</a:t>
            </a:r>
          </a:p>
          <a:p>
            <a:r>
              <a:rPr lang="en-GB" dirty="0" smtClean="0"/>
              <a:t>Applications presented:</a:t>
            </a:r>
          </a:p>
          <a:p>
            <a:pPr lvl="1"/>
            <a:r>
              <a:rPr lang="en-GB" dirty="0" smtClean="0"/>
              <a:t>LERF: “Dark Light” experiments (e- p interaction internal target)</a:t>
            </a:r>
          </a:p>
          <a:p>
            <a:pPr lvl="1"/>
            <a:r>
              <a:rPr lang="en-GB" dirty="0" err="1" smtClean="0"/>
              <a:t>NovoFEL</a:t>
            </a:r>
            <a:r>
              <a:rPr lang="en-GB" dirty="0" smtClean="0"/>
              <a:t> (BINP), user facility: THz, IR and EUV. E.g.: Spectrometry, photo-chemistry, surface </a:t>
            </a:r>
            <a:r>
              <a:rPr lang="en-GB" dirty="0" err="1" smtClean="0"/>
              <a:t>plasmon</a:t>
            </a:r>
            <a:r>
              <a:rPr lang="en-GB" dirty="0" smtClean="0"/>
              <a:t> </a:t>
            </a:r>
            <a:r>
              <a:rPr lang="en-GB" dirty="0" err="1" smtClean="0"/>
              <a:t>polaritons</a:t>
            </a:r>
            <a:r>
              <a:rPr lang="en-GB" dirty="0" smtClean="0"/>
              <a:t> (SPP)</a:t>
            </a:r>
          </a:p>
          <a:p>
            <a:pPr lvl="1"/>
            <a:r>
              <a:rPr lang="en-GB" dirty="0" smtClean="0"/>
              <a:t>Asymmetric ERL (JAI proposal): THz: security, EUV: lithography</a:t>
            </a:r>
          </a:p>
          <a:p>
            <a:pPr lvl="1"/>
            <a:r>
              <a:rPr lang="en-GB" dirty="0"/>
              <a:t>CBETA: </a:t>
            </a:r>
            <a:r>
              <a:rPr lang="en-GB" dirty="0" smtClean="0"/>
              <a:t>Specific test facility for e-RHIC, many </a:t>
            </a:r>
            <a:r>
              <a:rPr lang="en-GB" dirty="0"/>
              <a:t>of the above plus: </a:t>
            </a:r>
            <a:endParaRPr lang="en-GB" dirty="0" smtClean="0"/>
          </a:p>
          <a:p>
            <a:pPr lvl="2"/>
            <a:r>
              <a:rPr lang="en-GB" dirty="0" smtClean="0"/>
              <a:t>Beam </a:t>
            </a:r>
            <a:r>
              <a:rPr lang="en-GB" dirty="0"/>
              <a:t>for time-resolved electron diffraction from </a:t>
            </a:r>
            <a:r>
              <a:rPr lang="en-GB" dirty="0" smtClean="0"/>
              <a:t>1-6 MeV,</a:t>
            </a:r>
          </a:p>
          <a:p>
            <a:pPr lvl="2"/>
            <a:r>
              <a:rPr lang="en-GB" dirty="0" smtClean="0"/>
              <a:t>Beam </a:t>
            </a:r>
            <a:r>
              <a:rPr lang="en-GB" dirty="0"/>
              <a:t>for Plasma Wakefield Acceleration with High Transformer </a:t>
            </a:r>
            <a:r>
              <a:rPr lang="en-GB" dirty="0" smtClean="0"/>
              <a:t>Ratio</a:t>
            </a:r>
          </a:p>
          <a:p>
            <a:pPr lvl="1"/>
            <a:r>
              <a:rPr lang="en-GB" dirty="0" smtClean="0"/>
              <a:t>PERLE: Many of the above plus:</a:t>
            </a:r>
          </a:p>
          <a:p>
            <a:pPr lvl="2"/>
            <a:r>
              <a:rPr lang="en-GB" dirty="0" smtClean="0"/>
              <a:t>Testing of SRF components with beam,</a:t>
            </a:r>
          </a:p>
          <a:p>
            <a:pPr lvl="2"/>
            <a:r>
              <a:rPr lang="en-GB" dirty="0" smtClean="0"/>
              <a:t>Testing of detector components for LHC &amp; FCC</a:t>
            </a:r>
          </a:p>
          <a:p>
            <a:pPr lvl="1"/>
            <a:r>
              <a:rPr lang="en-GB" dirty="0" smtClean="0"/>
              <a:t>With LCS: Vortex beams (beams with helical wave front, could solve “proton spin puzzle”)</a:t>
            </a:r>
          </a:p>
          <a:p>
            <a:pPr lvl="1"/>
            <a:r>
              <a:rPr lang="en-GB" dirty="0" smtClean="0"/>
              <a:t>MESA: nuclear physics applications, proposed </a:t>
            </a:r>
            <a:r>
              <a:rPr lang="en-GB" dirty="0" err="1" smtClean="0"/>
              <a:t>eperiments</a:t>
            </a:r>
            <a:endParaRPr lang="en-GB" dirty="0"/>
          </a:p>
          <a:p>
            <a:pPr lvl="2"/>
            <a:r>
              <a:rPr lang="en-GB" dirty="0" smtClean="0"/>
              <a:t>“MAGIX” (</a:t>
            </a:r>
            <a:r>
              <a:rPr lang="en-GB" u="sng" dirty="0" err="1" smtClean="0"/>
              <a:t>MA</a:t>
            </a:r>
            <a:r>
              <a:rPr lang="en-GB" dirty="0" err="1" smtClean="0"/>
              <a:t>inz</a:t>
            </a:r>
            <a:r>
              <a:rPr lang="en-GB" dirty="0" smtClean="0"/>
              <a:t> </a:t>
            </a:r>
            <a:r>
              <a:rPr lang="en-GB" u="sng" dirty="0" smtClean="0"/>
              <a:t>G</a:t>
            </a:r>
            <a:r>
              <a:rPr lang="en-GB" dirty="0" smtClean="0"/>
              <a:t>as </a:t>
            </a:r>
            <a:r>
              <a:rPr lang="en-GB" u="sng" dirty="0" smtClean="0"/>
              <a:t>I</a:t>
            </a:r>
            <a:r>
              <a:rPr lang="en-GB" dirty="0" smtClean="0"/>
              <a:t>nternal </a:t>
            </a:r>
            <a:r>
              <a:rPr lang="en-GB" dirty="0" err="1" smtClean="0"/>
              <a:t>e</a:t>
            </a:r>
            <a:r>
              <a:rPr lang="en-GB" u="sng" dirty="0" err="1" smtClean="0"/>
              <a:t>X</a:t>
            </a:r>
            <a:r>
              <a:rPr lang="en-GB" dirty="0" err="1" smtClean="0"/>
              <a:t>periment</a:t>
            </a:r>
            <a:r>
              <a:rPr lang="en-GB" dirty="0" smtClean="0"/>
              <a:t>, to solve “</a:t>
            </a:r>
            <a:r>
              <a:rPr lang="de-DE" dirty="0" err="1"/>
              <a:t>proton</a:t>
            </a:r>
            <a:r>
              <a:rPr lang="de-DE" dirty="0"/>
              <a:t> </a:t>
            </a:r>
            <a:r>
              <a:rPr lang="de-DE" dirty="0" err="1"/>
              <a:t>radius</a:t>
            </a:r>
            <a:r>
              <a:rPr lang="de-DE" dirty="0"/>
              <a:t> puzzle</a:t>
            </a:r>
            <a:r>
              <a:rPr lang="en-GB" dirty="0" smtClean="0"/>
              <a:t>”, dark photon searches, …)</a:t>
            </a:r>
          </a:p>
          <a:p>
            <a:pPr lvl="2"/>
            <a:r>
              <a:rPr lang="en-GB" dirty="0" smtClean="0"/>
              <a:t> “P2” (external target experiment, no energy recovery)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WG5 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9136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very much!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72" y="1274177"/>
            <a:ext cx="11890070" cy="5344338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489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parallel sessions</a:t>
            </a:r>
          </a:p>
          <a:p>
            <a:r>
              <a:rPr lang="en-GB" dirty="0" smtClean="0"/>
              <a:t>Posters on display during the entire workshop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Particular choices: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205" y="2813957"/>
            <a:ext cx="5239471" cy="27070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115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8755" y="4397829"/>
            <a:ext cx="9553802" cy="1872342"/>
          </a:xfrm>
        </p:spPr>
        <p:txBody>
          <a:bodyPr/>
          <a:lstStyle/>
          <a:p>
            <a:r>
              <a:rPr lang="en-GB" dirty="0" smtClean="0"/>
              <a:t>90 participants</a:t>
            </a:r>
          </a:p>
          <a:p>
            <a:r>
              <a:rPr lang="en-GB" dirty="0" smtClean="0"/>
              <a:t>60 plenary talks</a:t>
            </a:r>
          </a:p>
          <a:p>
            <a:r>
              <a:rPr lang="en-GB" dirty="0" smtClean="0"/>
              <a:t>20 posters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statistics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02" y="1279619"/>
            <a:ext cx="11282390" cy="33084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49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WG1:</a:t>
            </a:r>
            <a:br>
              <a:rPr lang="en-GB" dirty="0" smtClean="0"/>
            </a:br>
            <a:r>
              <a:rPr lang="en-GB" dirty="0" smtClean="0"/>
              <a:t>Injectors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K. </a:t>
            </a:r>
            <a:r>
              <a:rPr lang="en-GB" sz="2400" dirty="0" err="1"/>
              <a:t>Aulenbacher</a:t>
            </a:r>
            <a:r>
              <a:rPr lang="en-GB" sz="2400" dirty="0"/>
              <a:t>, E. Wang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248" y="1501480"/>
            <a:ext cx="4937760" cy="32918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57935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Photocathodes: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827314" y="3776739"/>
            <a:ext cx="4261757" cy="2133600"/>
            <a:chOff x="2315523" y="3672319"/>
            <a:chExt cx="4488180" cy="2692400"/>
          </a:xfrm>
        </p:grpSpPr>
        <p:graphicFrame>
          <p:nvGraphicFramePr>
            <p:cNvPr id="9" name="Chart 8"/>
            <p:cNvGraphicFramePr/>
            <p:nvPr>
              <p:extLst>
                <p:ext uri="{D42A27DB-BD31-4B8C-83A1-F6EECF244321}">
                  <p14:modId xmlns:p14="http://schemas.microsoft.com/office/powerpoint/2010/main" val="230133029"/>
                </p:ext>
              </p:extLst>
            </p:nvPr>
          </p:nvGraphicFramePr>
          <p:xfrm>
            <a:off x="2315523" y="3672319"/>
            <a:ext cx="4488180" cy="2692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4148671" y="3813217"/>
              <a:ext cx="386256" cy="4660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57800" y="4114799"/>
              <a:ext cx="384235" cy="4660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dirty="0"/>
                <a:t>3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 flipH="1">
              <a:off x="4081271" y="4450896"/>
              <a:ext cx="304801" cy="466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3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097226" y="1586960"/>
            <a:ext cx="1877429" cy="369328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dirty="0" smtClean="0"/>
              <a:t>7</a:t>
            </a:r>
            <a:r>
              <a:rPr lang="zh-CN" altLang="en-US" dirty="0" smtClean="0"/>
              <a:t> </a:t>
            </a:r>
            <a:r>
              <a:rPr lang="en-GB" altLang="zh-CN" dirty="0" smtClean="0"/>
              <a:t>presentations</a:t>
            </a:r>
            <a:endParaRPr lang="en-US" altLang="zh-CN" dirty="0" smtClean="0"/>
          </a:p>
        </p:txBody>
      </p:sp>
      <p:grpSp>
        <p:nvGrpSpPr>
          <p:cNvPr id="19" name="Group 18"/>
          <p:cNvGrpSpPr/>
          <p:nvPr/>
        </p:nvGrpSpPr>
        <p:grpSpPr>
          <a:xfrm>
            <a:off x="1027316" y="1327638"/>
            <a:ext cx="3962400" cy="2101362"/>
            <a:chOff x="1988389" y="1421921"/>
            <a:chExt cx="3962400" cy="1924050"/>
          </a:xfrm>
        </p:grpSpPr>
        <p:grpSp>
          <p:nvGrpSpPr>
            <p:cNvPr id="4" name="Group 3"/>
            <p:cNvGrpSpPr/>
            <p:nvPr/>
          </p:nvGrpSpPr>
          <p:grpSpPr>
            <a:xfrm>
              <a:off x="1988389" y="1421921"/>
              <a:ext cx="3962400" cy="1924050"/>
              <a:chOff x="2667000" y="990600"/>
              <a:chExt cx="3962400" cy="2565400"/>
            </a:xfrm>
          </p:grpSpPr>
          <p:graphicFrame>
            <p:nvGraphicFramePr>
              <p:cNvPr id="5" name="Chart 4"/>
              <p:cNvGraphicFramePr/>
              <p:nvPr>
                <p:extLst>
                  <p:ext uri="{D42A27DB-BD31-4B8C-83A1-F6EECF244321}">
                    <p14:modId xmlns:p14="http://schemas.microsoft.com/office/powerpoint/2010/main" val="3470111468"/>
                  </p:ext>
                </p:extLst>
              </p:nvPr>
            </p:nvGraphicFramePr>
            <p:xfrm>
              <a:off x="2667000" y="990600"/>
              <a:ext cx="3962400" cy="25654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6" name="TextBox 5"/>
              <p:cNvSpPr txBox="1"/>
              <p:nvPr/>
            </p:nvSpPr>
            <p:spPr>
              <a:xfrm>
                <a:off x="4363845" y="1178899"/>
                <a:ext cx="301660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1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836909" y="1839742"/>
                <a:ext cx="9144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6</a:t>
                </a:r>
                <a:endParaRPr lang="en-US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237536" y="1747811"/>
              <a:ext cx="301660" cy="369332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3570515"/>
            <a:ext cx="5713102" cy="2658263"/>
            <a:chOff x="6179390" y="3479320"/>
            <a:chExt cx="5713102" cy="2455543"/>
          </a:xfrm>
        </p:grpSpPr>
        <p:graphicFrame>
          <p:nvGraphicFramePr>
            <p:cNvPr id="15" name="Chart 14"/>
            <p:cNvGraphicFramePr/>
            <p:nvPr>
              <p:extLst>
                <p:ext uri="{D42A27DB-BD31-4B8C-83A1-F6EECF244321}">
                  <p14:modId xmlns:p14="http://schemas.microsoft.com/office/powerpoint/2010/main" val="2916020398"/>
                </p:ext>
              </p:extLst>
            </p:nvPr>
          </p:nvGraphicFramePr>
          <p:xfrm>
            <a:off x="6179390" y="3479320"/>
            <a:ext cx="5713102" cy="245554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6" name="TextBox 15"/>
            <p:cNvSpPr txBox="1"/>
            <p:nvPr/>
          </p:nvSpPr>
          <p:spPr>
            <a:xfrm>
              <a:off x="8972095" y="4111845"/>
              <a:ext cx="301660" cy="369332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en-US" altLang="zh-CN" dirty="0" smtClean="0"/>
                <a:t>5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21779" y="3776739"/>
              <a:ext cx="301660" cy="369332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555179" y="3624339"/>
              <a:ext cx="301660" cy="369332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en-US" dirty="0"/>
            </a:p>
          </p:txBody>
        </p:sp>
      </p:grp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53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GB" dirty="0" smtClean="0"/>
              <a:t>KEK (T. Konomi): Development of cathodes with laser back-illumination, 					        		using a transparent superconducting layer.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Cornell (I. </a:t>
            </a:r>
            <a:r>
              <a:rPr lang="en-GB" dirty="0" err="1" smtClean="0"/>
              <a:t>Bazarov</a:t>
            </a:r>
            <a:r>
              <a:rPr lang="en-GB" dirty="0" smtClean="0"/>
              <a:t>):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Highlight: back-illuminated cathodes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283" y="1580819"/>
            <a:ext cx="2498835" cy="2057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555" t="19985" r="7985" b="16769"/>
          <a:stretch/>
        </p:blipFill>
        <p:spPr>
          <a:xfrm>
            <a:off x="3997442" y="1968321"/>
            <a:ext cx="2481111" cy="861983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235433" y="3221651"/>
            <a:ext cx="5192792" cy="3261554"/>
            <a:chOff x="5102475" y="2719903"/>
            <a:chExt cx="5980985" cy="3756612"/>
          </a:xfrm>
        </p:grpSpPr>
        <p:sp>
          <p:nvSpPr>
            <p:cNvPr id="12" name="Rectangle 11"/>
            <p:cNvSpPr/>
            <p:nvPr/>
          </p:nvSpPr>
          <p:spPr>
            <a:xfrm>
              <a:off x="8092967" y="3494522"/>
              <a:ext cx="2990493" cy="195110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300" r="8149" b="1690"/>
            <a:stretch/>
          </p:blipFill>
          <p:spPr>
            <a:xfrm>
              <a:off x="5102475" y="2719903"/>
              <a:ext cx="5980985" cy="3756612"/>
            </a:xfrm>
            <a:prstGeom prst="rect">
              <a:avLst/>
            </a:prstGeom>
          </p:spPr>
        </p:pic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5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Guns: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097226" y="1586960"/>
            <a:ext cx="1877429" cy="369328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dirty="0" smtClean="0"/>
              <a:t>8</a:t>
            </a:r>
            <a:r>
              <a:rPr lang="zh-CN" altLang="en-US" dirty="0" smtClean="0"/>
              <a:t> </a:t>
            </a:r>
            <a:r>
              <a:rPr lang="en-GB" altLang="zh-CN" dirty="0" smtClean="0"/>
              <a:t>presentations</a:t>
            </a:r>
            <a:endParaRPr lang="en-US" altLang="zh-CN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555172" y="1510393"/>
            <a:ext cx="4648200" cy="2324100"/>
            <a:chOff x="1524000" y="1397000"/>
            <a:chExt cx="5257800" cy="3479800"/>
          </a:xfrm>
        </p:grpSpPr>
        <p:graphicFrame>
          <p:nvGraphicFramePr>
            <p:cNvPr id="22" name="Chart 21"/>
            <p:cNvGraphicFramePr/>
            <p:nvPr>
              <p:extLst>
                <p:ext uri="{D42A27DB-BD31-4B8C-83A1-F6EECF244321}">
                  <p14:modId xmlns:p14="http://schemas.microsoft.com/office/powerpoint/2010/main" val="2739968759"/>
                </p:ext>
              </p:extLst>
            </p:nvPr>
          </p:nvGraphicFramePr>
          <p:xfrm>
            <a:off x="1524000" y="1397000"/>
            <a:ext cx="5257800" cy="3479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4038600" y="2743199"/>
              <a:ext cx="339437" cy="552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dirty="0"/>
                <a:t>4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03095" y="1874311"/>
              <a:ext cx="341222" cy="552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559629" y="3937907"/>
            <a:ext cx="7402285" cy="2152650"/>
            <a:chOff x="2362199" y="2457450"/>
            <a:chExt cx="6226627" cy="2152650"/>
          </a:xfrm>
        </p:grpSpPr>
        <p:graphicFrame>
          <p:nvGraphicFramePr>
            <p:cNvPr id="26" name="Chart 25"/>
            <p:cNvGraphicFramePr/>
            <p:nvPr>
              <p:extLst>
                <p:ext uri="{D42A27DB-BD31-4B8C-83A1-F6EECF244321}">
                  <p14:modId xmlns:p14="http://schemas.microsoft.com/office/powerpoint/2010/main" val="179101966"/>
                </p:ext>
              </p:extLst>
            </p:nvPr>
          </p:nvGraphicFramePr>
          <p:xfrm>
            <a:off x="2362199" y="2457450"/>
            <a:ext cx="6226627" cy="21526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7" name="TextBox 26"/>
            <p:cNvSpPr txBox="1"/>
            <p:nvPr/>
          </p:nvSpPr>
          <p:spPr>
            <a:xfrm>
              <a:off x="4721260" y="2672835"/>
              <a:ext cx="301660" cy="369332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21287" y="2661168"/>
              <a:ext cx="301660" cy="369332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en-US" altLang="zh-CN" dirty="0" smtClean="0"/>
                <a:t>1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44877" y="3173969"/>
              <a:ext cx="301660" cy="369332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en-US" altLang="zh-CN" dirty="0" smtClean="0"/>
                <a:t>2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872090" y="3358635"/>
              <a:ext cx="301660" cy="369332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en-US" altLang="zh-CN" dirty="0" smtClean="0"/>
                <a:t>4</a:t>
              </a:r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10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Highlights: some DC guns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 anchor="t"/>
              <a:lstStyle/>
              <a:p>
                <a:r>
                  <a:rPr lang="en-GB" dirty="0" smtClean="0"/>
                  <a:t>DC gun at KEK (N. </a:t>
                </a:r>
                <a:r>
                  <a:rPr lang="en-GB" dirty="0" err="1" smtClean="0"/>
                  <a:t>Nishimori</a:t>
                </a:r>
                <a:r>
                  <a:rPr lang="en-GB" dirty="0" smtClean="0"/>
                  <a:t>) – operated at 550 kV, </a:t>
                </a:r>
                <a:br>
                  <a:rPr lang="en-GB" dirty="0" smtClean="0"/>
                </a:br>
                <a:r>
                  <a:rPr lang="en-GB" dirty="0" smtClean="0"/>
                  <a:t>1 mA stable at 390 kV, &gt; 30 C from GaAs cathode:</a:t>
                </a:r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r>
                  <a:rPr lang="en-GB" dirty="0" smtClean="0"/>
                  <a:t>DC gun for CBETA (K. </a:t>
                </a:r>
                <a:r>
                  <a:rPr lang="en-GB" dirty="0" err="1" smtClean="0"/>
                  <a:t>Smolenski</a:t>
                </a:r>
                <a:r>
                  <a:rPr lang="en-GB" dirty="0" smtClean="0"/>
                  <a:t>) – delivered 75 mA (!)</a:t>
                </a:r>
                <a:r>
                  <a:rPr lang="en-GB" dirty="0"/>
                  <a:t/>
                </a:r>
                <a:br>
                  <a:rPr lang="en-GB" dirty="0"/>
                </a:br>
                <a:r>
                  <a:rPr lang="en-GB" dirty="0" smtClean="0"/>
                  <a:t>2.6 days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ⅇ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dirty="0" smtClean="0"/>
                  <a:t> lifetime @ 65 mA</a:t>
                </a:r>
                <a:br>
                  <a:rPr lang="en-GB" dirty="0" smtClean="0"/>
                </a:br>
                <a:r>
                  <a:rPr lang="en-GB" dirty="0" smtClean="0"/>
                  <a:t>Satisfies needs for CBETA!</a:t>
                </a: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55" t="-7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図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210" t="2635" r="5267" b="17745"/>
          <a:stretch/>
        </p:blipFill>
        <p:spPr>
          <a:xfrm>
            <a:off x="7674428" y="1234868"/>
            <a:ext cx="2726872" cy="2196993"/>
          </a:xfrm>
          <a:prstGeom prst="rect">
            <a:avLst/>
          </a:prstGeom>
        </p:spPr>
      </p:pic>
      <p:pic>
        <p:nvPicPr>
          <p:cNvPr id="11" name="Picture 10" descr="newgun_cutout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607" y="3638219"/>
            <a:ext cx="2733085" cy="2753947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12-Sep-17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LHeC and FCC-he Workshop        EJ: Report from ERL17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5143-1C14-4AC9-9DF2-1FD08B16DA5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26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11869</TotalTime>
  <Words>1311</Words>
  <Application>Microsoft Office PowerPoint</Application>
  <PresentationFormat>Widescreen</PresentationFormat>
  <Paragraphs>311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ＭＳ Ｐゴシック</vt:lpstr>
      <vt:lpstr>Wingdings 3</vt:lpstr>
      <vt:lpstr>Cambria Math</vt:lpstr>
      <vt:lpstr>ＭＳ Ｐゴシック</vt:lpstr>
      <vt:lpstr>Tahoma</vt:lpstr>
      <vt:lpstr>Arial</vt:lpstr>
      <vt:lpstr>Calibri</vt:lpstr>
      <vt:lpstr>Century Gothic</vt:lpstr>
      <vt:lpstr>幼圆</vt:lpstr>
      <vt:lpstr>Arial Unicode MS</vt:lpstr>
      <vt:lpstr>Slice</vt:lpstr>
      <vt:lpstr>Microsoft Excel Worksheet</vt:lpstr>
      <vt:lpstr>Report from the ERL17 Workshop</vt:lpstr>
      <vt:lpstr>Committees</vt:lpstr>
      <vt:lpstr>Particular choices:</vt:lpstr>
      <vt:lpstr>Some statistics</vt:lpstr>
      <vt:lpstr>WG1: Injectors</vt:lpstr>
      <vt:lpstr>Photocathodes:</vt:lpstr>
      <vt:lpstr>Highlight: back-illuminated cathodes</vt:lpstr>
      <vt:lpstr>Electron Guns:</vt:lpstr>
      <vt:lpstr>Highlights: some DC guns</vt:lpstr>
      <vt:lpstr>Highlight: SRF guns</vt:lpstr>
      <vt:lpstr>WG1 Summary</vt:lpstr>
      <vt:lpstr>WG2:  Beam Dynamics, Optics and Instrumentation</vt:lpstr>
      <vt:lpstr>Learn from past experience</vt:lpstr>
      <vt:lpstr>Beam break-up – the current current limit</vt:lpstr>
      <vt:lpstr>Virtual power</vt:lpstr>
      <vt:lpstr>WG2 Summary</vt:lpstr>
      <vt:lpstr>WG3: Facilities around the world</vt:lpstr>
      <vt:lpstr>Highlight Outcome: table of ERLs</vt:lpstr>
      <vt:lpstr>Global ERL Landscape (C. Tennant)</vt:lpstr>
      <vt:lpstr>Common achievements &amp; challenges</vt:lpstr>
      <vt:lpstr>WG3 Summary</vt:lpstr>
      <vt:lpstr>WG4:  Superconducting RF</vt:lpstr>
      <vt:lpstr>WG4 Summary</vt:lpstr>
      <vt:lpstr>WG5:  Applications </vt:lpstr>
      <vt:lpstr>WG5 Summary</vt:lpstr>
      <vt:lpstr>Thank you very much!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Erk Jensen</dc:creator>
  <cp:lastModifiedBy>Erk Jensen</cp:lastModifiedBy>
  <cp:revision>51</cp:revision>
  <dcterms:created xsi:type="dcterms:W3CDTF">2017-09-02T08:26:46Z</dcterms:created>
  <dcterms:modified xsi:type="dcterms:W3CDTF">2017-09-10T14:16:26Z</dcterms:modified>
</cp:coreProperties>
</file>