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8"/>
  </p:notesMasterIdLst>
  <p:sldIdLst>
    <p:sldId id="1550" r:id="rId2"/>
    <p:sldId id="1555" r:id="rId3"/>
    <p:sldId id="1551" r:id="rId4"/>
    <p:sldId id="1552" r:id="rId5"/>
    <p:sldId id="1553" r:id="rId6"/>
    <p:sldId id="1554" r:id="rId7"/>
    <p:sldId id="1579" r:id="rId8"/>
    <p:sldId id="1556" r:id="rId9"/>
    <p:sldId id="1557" r:id="rId10"/>
    <p:sldId id="1558" r:id="rId11"/>
    <p:sldId id="1559" r:id="rId12"/>
    <p:sldId id="1581" r:id="rId13"/>
    <p:sldId id="1561" r:id="rId14"/>
    <p:sldId id="1582" r:id="rId15"/>
    <p:sldId id="1562" r:id="rId16"/>
    <p:sldId id="1563" r:id="rId17"/>
    <p:sldId id="1585" r:id="rId18"/>
    <p:sldId id="1565" r:id="rId19"/>
    <p:sldId id="1566" r:id="rId20"/>
    <p:sldId id="1587" r:id="rId21"/>
    <p:sldId id="1575" r:id="rId22"/>
    <p:sldId id="1592" r:id="rId23"/>
    <p:sldId id="1567" r:id="rId24"/>
    <p:sldId id="1570" r:id="rId25"/>
    <p:sldId id="1571" r:id="rId26"/>
    <p:sldId id="1597" r:id="rId27"/>
    <p:sldId id="1568" r:id="rId28"/>
    <p:sldId id="1583" r:id="rId29"/>
    <p:sldId id="1584" r:id="rId30"/>
    <p:sldId id="1588" r:id="rId31"/>
    <p:sldId id="1593" r:id="rId32"/>
    <p:sldId id="1576" r:id="rId33"/>
    <p:sldId id="1578" r:id="rId34"/>
    <p:sldId id="1577" r:id="rId35"/>
    <p:sldId id="1596" r:id="rId36"/>
    <p:sldId id="1591" r:id="rId37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  <a:srgbClr val="009900"/>
    <a:srgbClr val="990099"/>
    <a:srgbClr val="FDFFE3"/>
    <a:srgbClr val="F7CDDB"/>
    <a:srgbClr val="FF6600"/>
    <a:srgbClr val="0066FF"/>
    <a:srgbClr val="CC0000"/>
    <a:srgbClr val="FFF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59" autoAdjust="0"/>
    <p:restoredTop sz="96998" autoAdjust="0"/>
  </p:normalViewPr>
  <p:slideViewPr>
    <p:cSldViewPr>
      <p:cViewPr varScale="1">
        <p:scale>
          <a:sx n="61" d="100"/>
          <a:sy n="61" d="100"/>
        </p:scale>
        <p:origin x="896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>
            <a:lvl1pPr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>
            <a:lvl1pPr algn="r"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b" anchorCtr="0" compatLnSpc="1">
            <a:prstTxWarp prst="textNoShape">
              <a:avLst/>
            </a:prstTxWarp>
          </a:bodyPr>
          <a:lstStyle>
            <a:lvl1pPr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b" anchorCtr="0" compatLnSpc="1">
            <a:prstTxWarp prst="textNoShape">
              <a:avLst/>
            </a:prstTxWarp>
          </a:bodyPr>
          <a:lstStyle>
            <a:lvl1pPr algn="r" defTabSz="946150">
              <a:defRPr sz="1200"/>
            </a:lvl1pPr>
          </a:lstStyle>
          <a:p>
            <a:pPr>
              <a:defRPr/>
            </a:pPr>
            <a:fld id="{FD397294-3FD5-4E85-BE3B-625EF8958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91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0CFCE-C943-43F3-BBEF-903904311E7F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96020-EEA9-4D3C-B87B-000380D579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B8F95-2A3F-4AE0-9D94-2598315EE592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EC1AD-FF7F-430E-AB58-CC9E6CE5E8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64D50-C811-43B8-A845-45F06D6C2D3C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9AE5D-6749-48B6-8E76-CB225621E6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812A2-B96E-4016-94A7-AB05F5394A47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1BA8A-B252-41B4-9EBD-47EF7D1734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F14F2-A243-4998-B00E-2A21210FFE32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E472D-6BF8-49B3-AC9A-46E26D1176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C66ED-FBC2-4F53-B9CA-F184864F03AC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5CD15-EFFF-47AB-BF6A-3BD232391A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BDC03-C838-4BB1-BE00-F328FBF7D6EF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042E7-5644-40F3-B068-F39947BEC5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FF849-9457-4F32-AC46-8B349FD0F4C1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7C3E7-B95B-433C-B684-E665F01F27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D2504-B1D9-4E99-9330-8264CE8B8202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0F3EA-F3E4-450E-8EF1-55128E22B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ED8E4-A842-46C8-B85E-FAEE1CB7679E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A4DB5-0262-44B9-98B9-78C7D6DC64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5F01D-F7C2-4F92-B21E-2470FF1990EA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3AA39-A1D2-4C3D-94EB-55D3E3524A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4DA933E1-3B02-4B54-8845-0BFCE6BD1E89}" type="datetime1">
              <a:rPr lang="en-US"/>
              <a:pPr>
                <a:defRPr/>
              </a:pPr>
              <a:t>9/13/2017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35E188-B62E-49DB-A8EC-123E640121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0801"/>
          <a:stretch/>
        </p:blipFill>
        <p:spPr>
          <a:xfrm>
            <a:off x="766800" y="2276872"/>
            <a:ext cx="7920000" cy="29119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548680"/>
            <a:ext cx="63367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What can the </a:t>
            </a:r>
            <a:r>
              <a:rPr lang="en-GB" sz="2400" dirty="0" err="1" smtClean="0"/>
              <a:t>LHeC</a:t>
            </a:r>
            <a:r>
              <a:rPr lang="en-GB" sz="2400" dirty="0" smtClean="0"/>
              <a:t>/</a:t>
            </a:r>
            <a:r>
              <a:rPr lang="en-GB" sz="2400" dirty="0" err="1" smtClean="0"/>
              <a:t>FCCeh</a:t>
            </a:r>
            <a:r>
              <a:rPr lang="en-GB" sz="2400" dirty="0" smtClean="0"/>
              <a:t> and LHC achieve in terms of precision on PDFs</a:t>
            </a:r>
          </a:p>
          <a:p>
            <a:pPr algn="ctr"/>
            <a:r>
              <a:rPr lang="en-GB" dirty="0" err="1" smtClean="0"/>
              <a:t>LHeC</a:t>
            </a:r>
            <a:r>
              <a:rPr lang="en-GB" dirty="0" smtClean="0"/>
              <a:t> workshop CERN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2731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34484"/>
            <a:ext cx="8640000" cy="6486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" y="4433086"/>
            <a:ext cx="3420000" cy="2319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" y="2113776"/>
            <a:ext cx="3420000" cy="231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9" y="-13259"/>
            <a:ext cx="8640000" cy="66746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04664"/>
            <a:ext cx="3780000" cy="25634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33056"/>
            <a:ext cx="3600000" cy="24413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28384" y="3324056"/>
            <a:ext cx="504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3.1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18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94134"/>
            <a:ext cx="8280000" cy="518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30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8" y="299273"/>
            <a:ext cx="8640000" cy="6422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77" y="4149080"/>
            <a:ext cx="3877436" cy="2350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3877436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8280000" cy="523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89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0533"/>
            <a:ext cx="8280000" cy="61446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3600000" cy="2441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45" y="3360948"/>
            <a:ext cx="3600000" cy="244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00" y="404664"/>
            <a:ext cx="8280000" cy="61373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23" y="1484784"/>
            <a:ext cx="3600000" cy="2441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4001482"/>
            <a:ext cx="3600000" cy="244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7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12808"/>
            <a:ext cx="8280000" cy="620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147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00" y="444907"/>
            <a:ext cx="8280000" cy="60079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055" y="903687"/>
            <a:ext cx="3600000" cy="244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6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1520" y="0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have been discussing how much better the </a:t>
            </a:r>
            <a:r>
              <a:rPr lang="en-GB" dirty="0" err="1" smtClean="0"/>
              <a:t>LheC</a:t>
            </a:r>
            <a:r>
              <a:rPr lang="en-GB" dirty="0" smtClean="0"/>
              <a:t> in terms of PDF precision and comparing to today’s LHC results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But how well can the LHC itself do in future-in the next few years?</a:t>
            </a:r>
          </a:p>
          <a:p>
            <a:r>
              <a:rPr lang="en-GB" dirty="0" smtClean="0"/>
              <a:t>The change from NNPDF3.0 to 3.1 shows us how much improvement is coming from </a:t>
            </a:r>
            <a:r>
              <a:rPr lang="en-GB" smtClean="0"/>
              <a:t>recent LHC </a:t>
            </a:r>
            <a:r>
              <a:rPr lang="en-GB" smtClean="0"/>
              <a:t>measurements </a:t>
            </a:r>
            <a:r>
              <a:rPr lang="en-GB" dirty="0" smtClean="0"/>
              <a:t>on </a:t>
            </a:r>
            <a:r>
              <a:rPr lang="en-GB" dirty="0" err="1" smtClean="0"/>
              <a:t>W,Z+jets+top+Zpt</a:t>
            </a:r>
            <a:r>
              <a:rPr lang="en-GB" dirty="0" smtClean="0"/>
              <a:t> 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-227" b="48814"/>
          <a:stretch/>
        </p:blipFill>
        <p:spPr>
          <a:xfrm>
            <a:off x="-4495" y="1556792"/>
            <a:ext cx="4959451" cy="33993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50070" r="50986" b="25168"/>
          <a:stretch/>
        </p:blipFill>
        <p:spPr>
          <a:xfrm>
            <a:off x="0" y="4846081"/>
            <a:ext cx="2430821" cy="16372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48845" t="74706"/>
          <a:stretch/>
        </p:blipFill>
        <p:spPr>
          <a:xfrm>
            <a:off x="2417942" y="4810869"/>
            <a:ext cx="2537014" cy="16724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6056" y="1844824"/>
            <a:ext cx="38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improvements are substantial but still modest compared to the potential of the LHC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But won’t this level of improvement keep on happening?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ALMOST CERTAINLY NOT </a:t>
            </a:r>
            <a:r>
              <a:rPr lang="en-GB" dirty="0" smtClean="0"/>
              <a:t>because we have already hit the ultimate limit of precision- at least with regard to q-</a:t>
            </a:r>
            <a:r>
              <a:rPr lang="en-GB" dirty="0" err="1" smtClean="0"/>
              <a:t>qbar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NNPDF3.1 already contains the ultimate precision on W,Z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00" y="548680"/>
            <a:ext cx="7920000" cy="575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35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8101" r="3189" b="-2885"/>
          <a:stretch/>
        </p:blipFill>
        <p:spPr>
          <a:xfrm>
            <a:off x="251520" y="404664"/>
            <a:ext cx="8712968" cy="53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721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0325" r="21842"/>
          <a:stretch/>
        </p:blipFill>
        <p:spPr>
          <a:xfrm>
            <a:off x="251560" y="650305"/>
            <a:ext cx="7920000" cy="6353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6" y="3828251"/>
            <a:ext cx="3960000" cy="2685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3960000" cy="26855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8864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Now let’s consider </a:t>
            </a:r>
            <a:r>
              <a:rPr lang="en-GB" sz="2400" dirty="0" err="1" smtClean="0"/>
              <a:t>parton</a:t>
            </a:r>
            <a:r>
              <a:rPr lang="en-GB" sz="2400" dirty="0" smtClean="0"/>
              <a:t> luminosities at future colliders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2359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80728"/>
            <a:ext cx="7920000" cy="56212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What if we put the electron LINAC in the FCC ring– how much could we improve on the </a:t>
            </a:r>
            <a:r>
              <a:rPr lang="en-GB" sz="2400" dirty="0" err="1" smtClean="0"/>
              <a:t>LHeC</a:t>
            </a:r>
            <a:r>
              <a:rPr lang="en-GB" sz="2400" dirty="0" smtClean="0"/>
              <a:t>?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50645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4801"/>
          <a:stretch/>
        </p:blipFill>
        <p:spPr>
          <a:xfrm>
            <a:off x="2664000" y="87493"/>
            <a:ext cx="6480000" cy="41451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0507" r="39654" b="45726"/>
          <a:stretch/>
        </p:blipFill>
        <p:spPr>
          <a:xfrm>
            <a:off x="70759" y="4149080"/>
            <a:ext cx="5400000" cy="2871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764704"/>
            <a:ext cx="255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FCCeh</a:t>
            </a:r>
            <a:r>
              <a:rPr lang="en-GB" sz="2400" b="1" dirty="0" smtClean="0"/>
              <a:t> vs </a:t>
            </a:r>
            <a:r>
              <a:rPr lang="en-GB" sz="2400" b="1" dirty="0" err="1" smtClean="0"/>
              <a:t>LHeC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04339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6036"/>
            <a:ext cx="7920000" cy="608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8640000" cy="6024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594928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estimated accuracy of 0.3% comes from </a:t>
            </a:r>
            <a:r>
              <a:rPr lang="en-GB" dirty="0" err="1" smtClean="0"/>
              <a:t>te</a:t>
            </a:r>
            <a:r>
              <a:rPr lang="en-GB" dirty="0" smtClean="0"/>
              <a:t> inclusive data scaling violations- there will also be </a:t>
            </a:r>
            <a:r>
              <a:rPr lang="en-GB" dirty="0" err="1" smtClean="0"/>
              <a:t>LHeC</a:t>
            </a:r>
            <a:r>
              <a:rPr lang="en-GB" dirty="0" smtClean="0"/>
              <a:t> jet data, to improve on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87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-2633" b="18478"/>
          <a:stretch/>
        </p:blipFill>
        <p:spPr>
          <a:xfrm>
            <a:off x="473156" y="553857"/>
            <a:ext cx="7920000" cy="4603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850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Furthermore PDF uncertainties and </a:t>
            </a:r>
            <a:r>
              <a:rPr lang="el-GR" dirty="0" smtClean="0"/>
              <a:t>α</a:t>
            </a:r>
            <a:r>
              <a:rPr lang="en-GB" baseline="-25000" dirty="0" smtClean="0"/>
              <a:t>S</a:t>
            </a:r>
            <a:r>
              <a:rPr lang="en-GB" dirty="0" smtClean="0"/>
              <a:t> DOMINATE the Higgs cross-section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157193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LHeC</a:t>
            </a:r>
            <a:r>
              <a:rPr lang="en-GB" dirty="0" smtClean="0"/>
              <a:t> can give a tremendous improvement on this– see talks in the Higgs</a:t>
            </a:r>
          </a:p>
          <a:p>
            <a:r>
              <a:rPr lang="en-GB" dirty="0" smtClean="0"/>
              <a:t>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39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0251" y="0"/>
            <a:ext cx="856895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Summary</a:t>
            </a:r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 err="1" smtClean="0"/>
              <a:t>LHeC</a:t>
            </a:r>
            <a:r>
              <a:rPr lang="en-GB" dirty="0" smtClean="0"/>
              <a:t>/FCC-eh can give an increase in the kinematic reach of Deep Inelastic Scattering and an increase in the luminosity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This would yield a tremendous increase in the precision of Parton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Data from the LHC itself cannot improve current PDFs to the same degree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Precision PDFs are needed for BSM physics- both at the LHC and FCC-</a:t>
            </a:r>
            <a:r>
              <a:rPr lang="en-GB" dirty="0" err="1" smtClean="0"/>
              <a:t>hh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Furthermore the </a:t>
            </a:r>
            <a:r>
              <a:rPr lang="en-GB" dirty="0" err="1" smtClean="0">
                <a:solidFill>
                  <a:srgbClr val="00B050"/>
                </a:solidFill>
              </a:rPr>
              <a:t>LHeC</a:t>
            </a:r>
            <a:r>
              <a:rPr lang="en-GB" dirty="0" smtClean="0">
                <a:solidFill>
                  <a:srgbClr val="00B050"/>
                </a:solidFill>
              </a:rPr>
              <a:t> could yield per mille precision on </a:t>
            </a:r>
            <a:r>
              <a:rPr lang="el-GR" dirty="0" smtClean="0">
                <a:solidFill>
                  <a:srgbClr val="00B050"/>
                </a:solidFill>
              </a:rPr>
              <a:t>α</a:t>
            </a:r>
            <a:r>
              <a:rPr lang="en-GB" baseline="-25000" dirty="0" smtClean="0">
                <a:solidFill>
                  <a:srgbClr val="00B050"/>
                </a:solidFill>
              </a:rPr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-250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Reduction in </a:t>
            </a:r>
            <a:r>
              <a:rPr lang="el-GR" dirty="0" smtClean="0">
                <a:solidFill>
                  <a:srgbClr val="00B050"/>
                </a:solidFill>
              </a:rPr>
              <a:t>α</a:t>
            </a:r>
            <a:r>
              <a:rPr lang="en-GB" baseline="-25000" dirty="0" smtClean="0">
                <a:solidFill>
                  <a:srgbClr val="00B050"/>
                </a:solidFill>
              </a:rPr>
              <a:t>S</a:t>
            </a:r>
            <a:r>
              <a:rPr lang="en-GB" dirty="0" smtClean="0">
                <a:solidFill>
                  <a:srgbClr val="00B050"/>
                </a:solidFill>
              </a:rPr>
              <a:t> uncertainty and PDF </a:t>
            </a:r>
            <a:r>
              <a:rPr lang="en-GB" dirty="0" err="1" smtClean="0">
                <a:solidFill>
                  <a:srgbClr val="00B050"/>
                </a:solidFill>
              </a:rPr>
              <a:t>uncerarinty</a:t>
            </a:r>
            <a:r>
              <a:rPr lang="en-GB" dirty="0" smtClean="0">
                <a:solidFill>
                  <a:srgbClr val="00B050"/>
                </a:solidFill>
              </a:rPr>
              <a:t> together will reduce the uncertainty predictions for the Higgs cross section substantially</a:t>
            </a:r>
            <a:endParaRPr lang="en-GB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Finally the </a:t>
            </a:r>
            <a:r>
              <a:rPr lang="en-GB" dirty="0" err="1" smtClean="0"/>
              <a:t>LHeC</a:t>
            </a:r>
            <a:r>
              <a:rPr lang="en-GB" dirty="0" smtClean="0"/>
              <a:t> allows </a:t>
            </a:r>
            <a:r>
              <a:rPr lang="en-GB" dirty="0"/>
              <a:t>the exploration of a kinematic regime at low-x where we learn more about QCD beyond DGLAP evolution and beyond linear </a:t>
            </a:r>
            <a:r>
              <a:rPr lang="en-GB" dirty="0" smtClean="0"/>
              <a:t>evolution. The FCC-eh extends this further- see tomorrow’s session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52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843808" y="206084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 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292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6002326" cy="42746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563" y="2292068"/>
            <a:ext cx="6210901" cy="458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6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774" y="1311999"/>
            <a:ext cx="5886451" cy="4234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052736"/>
            <a:ext cx="7920000" cy="560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99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116632"/>
            <a:ext cx="6141376" cy="4558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402" y="2560199"/>
            <a:ext cx="6141376" cy="429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188639"/>
            <a:ext cx="7920000" cy="571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315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6632"/>
            <a:ext cx="6071851" cy="4147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2190132"/>
            <a:ext cx="6326776" cy="455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56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6632"/>
            <a:ext cx="5260726" cy="38802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712" y="2780928"/>
            <a:ext cx="5770576" cy="426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70576" cy="4094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038475"/>
            <a:ext cx="5307076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6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6631"/>
            <a:ext cx="7920000" cy="600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7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32656"/>
            <a:ext cx="7920000" cy="605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6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56268"/>
            <a:ext cx="7920000" cy="47230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00" y="5243528"/>
            <a:ext cx="7920000" cy="123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5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19" y="836712"/>
            <a:ext cx="7920000" cy="521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29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524916"/>
            <a:ext cx="7920000" cy="572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2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60977"/>
            <a:ext cx="7200000" cy="49797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So let’s see how well the LHC is doing </a:t>
            </a:r>
          </a:p>
          <a:p>
            <a:r>
              <a:rPr lang="en-GB" dirty="0" smtClean="0"/>
              <a:t>NNPDF3.1 includes modern LHC data on W,Z +</a:t>
            </a:r>
            <a:r>
              <a:rPr lang="en-GB" dirty="0" err="1" smtClean="0"/>
              <a:t>jets+top+Zpt</a:t>
            </a:r>
            <a:r>
              <a:rPr lang="en-GB" dirty="0" smtClean="0"/>
              <a:t> from 7 and 8 </a:t>
            </a:r>
            <a:r>
              <a:rPr lang="en-GB" dirty="0" err="1" smtClean="0"/>
              <a:t>TeV</a:t>
            </a:r>
            <a:r>
              <a:rPr lang="en-GB" dirty="0" smtClean="0"/>
              <a:t> running </a:t>
            </a:r>
            <a:endParaRPr lang="en-GB" dirty="0"/>
          </a:p>
          <a:p>
            <a:r>
              <a:rPr lang="en-GB" dirty="0" smtClean="0"/>
              <a:t>Compare PDFs with an without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3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06" y="80452"/>
            <a:ext cx="8640000" cy="6697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8" y="3501008"/>
            <a:ext cx="3600000" cy="25640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8" y="620688"/>
            <a:ext cx="360000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64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40"/>
            <a:ext cx="9000000" cy="65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426213</TotalTime>
  <Words>401</Words>
  <Application>Microsoft Office PowerPoint</Application>
  <PresentationFormat>On-screen Show (4:3)</PresentationFormat>
  <Paragraphs>72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Oxford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 and Z production at the Tevatron</dc:title>
  <dc:creator>Administrator</dc:creator>
  <cp:lastModifiedBy>Amanda Cooper-Sarkar</cp:lastModifiedBy>
  <cp:revision>1384</cp:revision>
  <dcterms:created xsi:type="dcterms:W3CDTF">2004-05-20T11:07:45Z</dcterms:created>
  <dcterms:modified xsi:type="dcterms:W3CDTF">2017-09-13T10:27:12Z</dcterms:modified>
</cp:coreProperties>
</file>