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0" r:id="rId3"/>
    <p:sldMasterId id="2147483692" r:id="rId4"/>
    <p:sldMasterId id="2147483716" r:id="rId5"/>
    <p:sldMasterId id="2147483728" r:id="rId6"/>
    <p:sldMasterId id="2147483759" r:id="rId7"/>
  </p:sldMasterIdLst>
  <p:notesMasterIdLst>
    <p:notesMasterId r:id="rId52"/>
  </p:notesMasterIdLst>
  <p:sldIdLst>
    <p:sldId id="256" r:id="rId8"/>
    <p:sldId id="259" r:id="rId9"/>
    <p:sldId id="309" r:id="rId10"/>
    <p:sldId id="310" r:id="rId11"/>
    <p:sldId id="311" r:id="rId12"/>
    <p:sldId id="262" r:id="rId13"/>
    <p:sldId id="258" r:id="rId14"/>
    <p:sldId id="260" r:id="rId15"/>
    <p:sldId id="317" r:id="rId16"/>
    <p:sldId id="263" r:id="rId17"/>
    <p:sldId id="265" r:id="rId18"/>
    <p:sldId id="269" r:id="rId19"/>
    <p:sldId id="270" r:id="rId20"/>
    <p:sldId id="271" r:id="rId21"/>
    <p:sldId id="272" r:id="rId22"/>
    <p:sldId id="273" r:id="rId23"/>
    <p:sldId id="274" r:id="rId24"/>
    <p:sldId id="326" r:id="rId25"/>
    <p:sldId id="275" r:id="rId26"/>
    <p:sldId id="276" r:id="rId27"/>
    <p:sldId id="277" r:id="rId28"/>
    <p:sldId id="279" r:id="rId29"/>
    <p:sldId id="299" r:id="rId30"/>
    <p:sldId id="280" r:id="rId31"/>
    <p:sldId id="281" r:id="rId32"/>
    <p:sldId id="282" r:id="rId33"/>
    <p:sldId id="324" r:id="rId34"/>
    <p:sldId id="283" r:id="rId35"/>
    <p:sldId id="284" r:id="rId36"/>
    <p:sldId id="285" r:id="rId37"/>
    <p:sldId id="325" r:id="rId38"/>
    <p:sldId id="286" r:id="rId39"/>
    <p:sldId id="293" r:id="rId40"/>
    <p:sldId id="318" r:id="rId41"/>
    <p:sldId id="313" r:id="rId42"/>
    <p:sldId id="297" r:id="rId43"/>
    <p:sldId id="298" r:id="rId44"/>
    <p:sldId id="319" r:id="rId45"/>
    <p:sldId id="321" r:id="rId46"/>
    <p:sldId id="323" r:id="rId47"/>
    <p:sldId id="322" r:id="rId48"/>
    <p:sldId id="294" r:id="rId49"/>
    <p:sldId id="316" r:id="rId50"/>
    <p:sldId id="296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39" d="100"/>
          <a:sy n="39" d="100"/>
        </p:scale>
        <p:origin x="39" y="7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8A4F4-9051-44E4-B06A-3B298CC7C056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DF8F-0001-45F8-BA38-09170AA22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3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5435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6230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469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2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5F8272-F6F2-49A2-A260-F68A535C5E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3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60253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874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8700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0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383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2127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11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037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6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540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3202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05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4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021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99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9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296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315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17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1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23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8412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1758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36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4784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038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4066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732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46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20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3123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988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0550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130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56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5298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064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26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7152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155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75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848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760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712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583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784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6908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654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2A3B8-6B8B-4CF8-B108-D6C90B1281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789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C2891-9350-4EF9-85B1-7C42B1BB290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689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AE0B7-9C98-44C0-9F3A-A1C74013A7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409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52D64-0691-4B41-A7E4-266AF65E0E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5853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F7E74-8A7C-409F-8E75-625F2AC764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137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C975F-AAF9-4D68-B41E-E6C42B177B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0415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74B4C-9D78-409F-A227-9DD023F46F0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592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43638-E210-44EA-8A80-E7F84C8543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0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284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24921-381B-4358-84D5-B5D8536118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392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B4E96-5590-4D8D-89B4-0A7C0EB206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164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46494-8E12-4AB0-8733-FD50B00872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775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6164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78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66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7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02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79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68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15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B36C8-A362-4812-A574-793B26DF99FE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38A2-23D0-497A-BA1A-3EF71E2D1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59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45321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CC5-A307-46F7-841D-152CFC14163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65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0AA7C-7BB1-404A-925B-7E83DA6985EF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81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CC2EE-A8A6-4123-B753-604A696CD3C9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2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8A4A809-B6CD-417B-8018-F0BDABC5F2A6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4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6321" y="6261913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Higgs Factory Concepts</a:t>
            </a:r>
          </a:p>
          <a:p>
            <a:r>
              <a:rPr lang="en-GB" sz="1000" b="1" baseline="0" dirty="0" smtClean="0">
                <a:solidFill>
                  <a:schemeClr val="bg1"/>
                </a:solidFill>
              </a:rPr>
              <a:t>Frank Zimmermann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GB" sz="1000" b="1" dirty="0" smtClean="0">
                <a:solidFill>
                  <a:schemeClr val="bg1"/>
                </a:solidFill>
              </a:rPr>
              <a:t>eeFACT2016,</a:t>
            </a:r>
            <a:r>
              <a:rPr lang="en-GB" sz="1000" b="1" baseline="0" dirty="0" smtClean="0">
                <a:solidFill>
                  <a:schemeClr val="bg1"/>
                </a:solidFill>
              </a:rPr>
              <a:t> 24 October2016</a:t>
            </a:r>
            <a:endParaRPr lang="en-GB" sz="1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0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4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163" y="0"/>
            <a:ext cx="8946292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f</a:t>
            </a:r>
            <a:r>
              <a:rPr lang="en-GB" dirty="0" smtClean="0"/>
              <a:t>uture uses of the </a:t>
            </a:r>
            <a:r>
              <a:rPr lang="en-GB" dirty="0" err="1" smtClean="0"/>
              <a:t>LHeC</a:t>
            </a:r>
            <a:r>
              <a:rPr lang="en-GB" dirty="0" smtClean="0"/>
              <a:t> – </a:t>
            </a:r>
            <a:br>
              <a:rPr lang="en-GB" dirty="0" smtClean="0"/>
            </a:br>
            <a:r>
              <a:rPr lang="en-GB" sz="4900" dirty="0" smtClean="0"/>
              <a:t>motivation, ERL </a:t>
            </a:r>
            <a:r>
              <a:rPr lang="en-GB" sz="4900" dirty="0"/>
              <a:t>as </a:t>
            </a:r>
            <a:r>
              <a:rPr lang="en-GB" sz="4900" dirty="0" smtClean="0">
                <a:latin typeface="Symbol" panose="05050102010706020507" pitchFamily="18" charset="2"/>
              </a:rPr>
              <a:t>gg</a:t>
            </a:r>
            <a:r>
              <a:rPr lang="en-GB" sz="4900" dirty="0" smtClean="0"/>
              <a:t> collider </a:t>
            </a:r>
            <a:r>
              <a:rPr lang="en-GB" sz="4900" dirty="0" err="1" smtClean="0"/>
              <a:t>SAPPHiRE</a:t>
            </a:r>
            <a:r>
              <a:rPr lang="en-GB" sz="4900" dirty="0" smtClean="0"/>
              <a:t>,</a:t>
            </a:r>
            <a:r>
              <a:rPr lang="en-GB" sz="4900" dirty="0" smtClean="0"/>
              <a:t> </a:t>
            </a:r>
            <a:r>
              <a:rPr lang="en-GB" sz="4900" dirty="0" smtClean="0"/>
              <a:t>as injector for </a:t>
            </a:r>
            <a:r>
              <a:rPr lang="en-GB" sz="4900" dirty="0" smtClean="0"/>
              <a:t>FCC-</a:t>
            </a:r>
            <a:r>
              <a:rPr lang="en-GB" sz="4900" dirty="0" err="1" smtClean="0"/>
              <a:t>ee</a:t>
            </a:r>
            <a:r>
              <a:rPr lang="en-GB" sz="4900" dirty="0" smtClean="0"/>
              <a:t> ,or …</a:t>
            </a:r>
            <a:endParaRPr lang="en-GB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383" y="2955046"/>
            <a:ext cx="6858000" cy="1655762"/>
          </a:xfrm>
        </p:spPr>
        <p:txBody>
          <a:bodyPr>
            <a:noAutofit/>
          </a:bodyPr>
          <a:lstStyle/>
          <a:p>
            <a:r>
              <a:rPr lang="en-US" dirty="0" smtClean="0"/>
              <a:t>Frank Zimmermann</a:t>
            </a:r>
          </a:p>
          <a:p>
            <a:r>
              <a:rPr lang="en-US" dirty="0" smtClean="0"/>
              <a:t>LHeC &amp; FCC-eh workshop </a:t>
            </a:r>
          </a:p>
          <a:p>
            <a:r>
              <a:rPr lang="en-US" dirty="0" smtClean="0"/>
              <a:t>CERN, 13 September </a:t>
            </a:r>
            <a:r>
              <a:rPr lang="en-US" dirty="0" smtClean="0"/>
              <a:t>2017</a:t>
            </a:r>
          </a:p>
          <a:p>
            <a:endParaRPr lang="en-US" dirty="0" smtClean="0"/>
          </a:p>
          <a:p>
            <a:r>
              <a:rPr lang="en-US" sz="2000" dirty="0" smtClean="0"/>
              <a:t>many thanks to </a:t>
            </a:r>
            <a:r>
              <a:rPr lang="en-US" sz="2000" dirty="0"/>
              <a:t>I</a:t>
            </a:r>
            <a:r>
              <a:rPr lang="en-US" sz="2000" dirty="0" smtClean="0"/>
              <a:t>. Chaikovska, F. Hug, 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. Ogur, Y. </a:t>
            </a:r>
            <a:r>
              <a:rPr lang="en-US" sz="2000" dirty="0" err="1" smtClean="0"/>
              <a:t>Papaphilippou</a:t>
            </a:r>
            <a:r>
              <a:rPr lang="en-US" sz="2000" dirty="0" smtClean="0"/>
              <a:t>, D. Shatilov, </a:t>
            </a:r>
          </a:p>
          <a:p>
            <a:r>
              <a:rPr lang="en-US" sz="2000" dirty="0" smtClean="0"/>
              <a:t>V. Shiltsev,..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3" y="2983256"/>
            <a:ext cx="2028825" cy="1162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843" y="2955046"/>
            <a:ext cx="2711201" cy="11338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95" y="4269386"/>
            <a:ext cx="2022944" cy="1421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575" y="4145306"/>
            <a:ext cx="2330465" cy="17669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5163" y="6036337"/>
            <a:ext cx="8541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ARIES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en-GB" dirty="0"/>
              <a:t>co-funded by the European Commission </a:t>
            </a:r>
            <a:r>
              <a:rPr lang="en-GB" dirty="0" smtClean="0"/>
              <a:t>in </a:t>
            </a:r>
            <a:r>
              <a:rPr lang="en-GB" dirty="0"/>
              <a:t>the HORIZON 2020  Research and Innovation programme under grant agreement no 730871. </a:t>
            </a:r>
          </a:p>
        </p:txBody>
      </p:sp>
    </p:spTree>
    <p:extLst>
      <p:ext uri="{BB962C8B-B14F-4D97-AF65-F5344CB8AC3E}">
        <p14:creationId xmlns:p14="http://schemas.microsoft.com/office/powerpoint/2010/main" val="20648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217"/>
            <a:ext cx="8964488" cy="67275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9470" y="2698173"/>
            <a:ext cx="51810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SAPPHiRE</a:t>
            </a:r>
            <a:endParaRPr kumimoji="0" lang="en-GB" sz="9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4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002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+mn-lt"/>
              </a:rPr>
              <a:t> a new type of collider?</a:t>
            </a:r>
            <a:r>
              <a:rPr lang="en-US" sz="6000" dirty="0" smtClean="0">
                <a:latin typeface="Symbol" pitchFamily="18" charset="2"/>
              </a:rPr>
              <a:t/>
            </a:r>
            <a:br>
              <a:rPr lang="en-US" sz="6000" dirty="0" smtClean="0">
                <a:latin typeface="Symbol" pitchFamily="18" charset="2"/>
              </a:rPr>
            </a:br>
            <a:endParaRPr lang="en-GB" sz="6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750485" y="1188345"/>
            <a:ext cx="4503705" cy="4411652"/>
            <a:chOff x="1715282" y="1681644"/>
            <a:chExt cx="2994087" cy="311756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368319">
              <a:off x="1715282" y="2032781"/>
              <a:ext cx="2257425" cy="20288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998137" y="1681644"/>
              <a:ext cx="3321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g</a:t>
              </a:r>
              <a:endPara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04253" y="4275986"/>
              <a:ext cx="3321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g</a:t>
              </a:r>
              <a:endPara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37406" y="2821993"/>
              <a:ext cx="271963" cy="36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  <a:endParaRPr kumimoji="0" lang="en-GB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59832" y="2441443"/>
              <a:ext cx="12956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</a:t>
              </a:r>
              <a:r>
                <a:rPr kumimoji="0" lang="en-US" sz="28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W,  …</a:t>
              </a:r>
              <a:endParaRPr kumimoji="0" lang="en-GB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1527142" y="5832250"/>
            <a:ext cx="71860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 Higgs factory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09386" y="3803983"/>
            <a:ext cx="349320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nother advantage: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→ higher energy reach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28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colliders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98760" y="1085774"/>
            <a:ext cx="33720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-channel production;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ower energy;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8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64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4928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i="1" dirty="0"/>
              <a:t>c</a:t>
            </a:r>
            <a:r>
              <a:rPr lang="en-US" sz="3600" i="1" dirty="0" smtClean="0"/>
              <a:t>ombining photon science &amp; particle physics!</a:t>
            </a:r>
            <a:endParaRPr lang="en-GB" sz="36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469305" cy="5112568"/>
          </a:xfrm>
        </p:spPr>
      </p:pic>
      <p:sp>
        <p:nvSpPr>
          <p:cNvPr id="5" name="TextBox 4"/>
          <p:cNvSpPr txBox="1"/>
          <p:nvPr/>
        </p:nvSpPr>
        <p:spPr>
          <a:xfrm>
            <a:off x="467544" y="5013176"/>
            <a:ext cx="151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K.-J. Kim, A.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Sessler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Spring/Summer 1996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gg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 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collider based on </a:t>
            </a:r>
            <a:r>
              <a:rPr kumimoji="0" lang="en-US" sz="6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</a:t>
            </a:r>
            <a:r>
              <a:rPr kumimoji="0" lang="en-US" sz="66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-</a:t>
            </a:r>
            <a:endParaRPr kumimoji="0" lang="en-GB" sz="6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0774" y="4997878"/>
            <a:ext cx="15222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few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pulse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 with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~350 nm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7" y="1106919"/>
            <a:ext cx="846930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2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2524" y="1010432"/>
                <a:ext cx="4533532" cy="1050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𝐸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𝛾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𝑥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1+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𝑥</m:t>
                          </m:r>
                        </m:den>
                      </m:f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𝐸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24" y="1010432"/>
                <a:ext cx="4533532" cy="105041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42523" y="2661012"/>
            <a:ext cx="8453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xample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≈ 4.3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(for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&gt;4.83 coherent pair production occurs)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35771" y="3641434"/>
                <a:ext cx="7689669" cy="2906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m:t>with</m:t>
                    </m:r>
                    <m:r>
                      <m:rPr>
                        <m:nor/>
                      </m:rPr>
                      <a:rPr kumimoji="0" 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𝑏𝑒𝑎𝑚</m:t>
                        </m:r>
                      </m:sub>
                    </m:sSub>
                    <m:r>
                      <a:rPr kumimoji="0" lang="en-US" sz="3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≈80 </m:t>
                    </m:r>
                    <m:r>
                      <m:rPr>
                        <m:nor/>
                      </m:rPr>
                      <a:rPr kumimoji="0" 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Cambria Math"/>
                        <a:cs typeface="+mn-cs"/>
                      </a:rPr>
                      <m:t>GeV</m:t>
                    </m:r>
                    <m:r>
                      <m:rPr>
                        <m:nor/>
                      </m:rPr>
                      <a:rPr kumimoji="0" 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Cambria Math"/>
                        <a:cs typeface="+mn-cs"/>
                      </a:rPr>
                      <m:t>:</m:t>
                    </m:r>
                    <m:sSub>
                      <m:sSubPr>
                        <m:ctrlPr>
                          <a:rPr kumimoji="0" lang="en-GB" sz="3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US" sz="3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sz="3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𝛾</m:t>
                        </m:r>
                        <m:r>
                          <a:rPr kumimoji="0" lang="en-US" sz="3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3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3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≈</m:t>
                    </m:r>
                  </m:oMath>
                </a14:m>
                <a:r>
                  <a:rPr kumimoji="0" lang="en-GB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66 GeV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3600" b="0" i="1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CM,max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3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≈</m:t>
                    </m:r>
                    <m:r>
                      <a:rPr kumimoji="0" 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132</m:t>
                    </m:r>
                  </m:oMath>
                </a14:m>
                <a:r>
                  <a:rPr kumimoji="0" lang="en-GB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GeV</a:t>
                </a:r>
                <a:endPara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3600" b="0" i="1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photon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~3.53 </a:t>
                </a:r>
                <a:r>
                  <a:rPr kumimoji="0" lang="en-US" sz="36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eV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, 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l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~351 nm</a:t>
                </a:r>
                <a:endPara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771" y="3641434"/>
                <a:ext cx="7689669" cy="2906565"/>
              </a:xfrm>
              <a:prstGeom prst="rect">
                <a:avLst/>
              </a:prstGeom>
              <a:blipFill rotWithShape="1">
                <a:blip r:embed="rId3"/>
                <a:stretch>
                  <a:fillRect l="-2458" b="-7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05471" y="141178"/>
            <a:ext cx="8491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hich beam &amp; photon energy / wavelength?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364088" y="1916832"/>
                <a:ext cx="3310717" cy="9780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𝑥</m:t>
                      </m:r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4</m:t>
                          </m:r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𝜔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sub>
                            <m:sup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unc>
                        <m:func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kumimoji="0" lang="en-GB" sz="2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cos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𝜃</m:t>
                              </m:r>
                            </m:num>
                            <m:den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916832"/>
                <a:ext cx="3310717" cy="9780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57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01" y="1412776"/>
            <a:ext cx="9151101" cy="25202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4180344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Left: The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cross sections for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→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for different values of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M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as functions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of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CM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(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8"/>
                <a:ea typeface="+mn-ea"/>
                <a:cs typeface="+mn-cs"/>
              </a:rPr>
              <a:t>−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8"/>
                <a:ea typeface="+mn-ea"/>
                <a:cs typeface="+mn-cs"/>
              </a:rPr>
              <a:t>−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)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Right: The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cross section for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→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as a function of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M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h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for three different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values of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8"/>
                <a:ea typeface="+mn-ea"/>
                <a:cs typeface="+mn-cs"/>
              </a:rPr>
              <a:t>CM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(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8"/>
                <a:ea typeface="+mn-ea"/>
                <a:cs typeface="+mn-cs"/>
              </a:rPr>
              <a:t>−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MI12"/>
                <a:ea typeface="+mn-ea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SY8"/>
                <a:ea typeface="+mn-ea"/>
                <a:cs typeface="+mn-cs"/>
              </a:rPr>
              <a:t>−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)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. 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TI1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Assumptions: electrons have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80% longitudinal polarization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lasers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are circularly polarized, so that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produced photons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are highly circularly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polarized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at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TI12"/>
                <a:ea typeface="+mn-ea"/>
                <a:cs typeface="+mn-cs"/>
              </a:rPr>
              <a:t>their maximum energy.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2600" y="144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Higgs </a:t>
            </a:r>
            <a:r>
              <a:rPr kumimoji="0" lang="en-GB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gg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production cross section </a:t>
            </a:r>
            <a:endParaRPr kumimoji="0" lang="en-GB" sz="4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2600" y="873100"/>
            <a:ext cx="9061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61950">
              <a:defRPr/>
            </a:pPr>
            <a:r>
              <a:rPr lang="en-GB" sz="1600" dirty="0" smtClean="0">
                <a:solidFill>
                  <a:prstClr val="black"/>
                </a:solidFill>
              </a:rPr>
              <a:t>S</a:t>
            </a:r>
            <a:r>
              <a:rPr lang="en-GB" sz="1600" dirty="0">
                <a:solidFill>
                  <a:prstClr val="black"/>
                </a:solidFill>
              </a:rPr>
              <a:t>. A. Bogacz, J. Ellis, L. </a:t>
            </a:r>
            <a:r>
              <a:rPr lang="en-GB" sz="1600" dirty="0" err="1">
                <a:solidFill>
                  <a:prstClr val="black"/>
                </a:solidFill>
              </a:rPr>
              <a:t>Lusito</a:t>
            </a:r>
            <a:r>
              <a:rPr lang="en-GB" sz="1600" dirty="0">
                <a:solidFill>
                  <a:prstClr val="black"/>
                </a:solidFill>
              </a:rPr>
              <a:t>, D. Schulte, T. Takahashi, M. Velasco, M. Zanetti, F. Zimmermann</a:t>
            </a:r>
            <a:r>
              <a:rPr lang="en-GB" sz="1600" dirty="0" smtClean="0">
                <a:solidFill>
                  <a:prstClr val="black"/>
                </a:solidFill>
              </a:rPr>
              <a:t>,</a:t>
            </a:r>
          </a:p>
          <a:p>
            <a:pPr lvl="0" defTabSz="361950">
              <a:defRPr/>
            </a:pPr>
            <a:r>
              <a:rPr lang="en-GB" sz="1600" dirty="0" smtClean="0">
                <a:solidFill>
                  <a:prstClr val="black"/>
                </a:solidFill>
              </a:rPr>
              <a:t>‘</a:t>
            </a:r>
            <a:r>
              <a:rPr lang="en-GB" sz="1600" dirty="0" err="1">
                <a:solidFill>
                  <a:prstClr val="black"/>
                </a:solidFill>
              </a:rPr>
              <a:t>SAPPHiRE</a:t>
            </a:r>
            <a:r>
              <a:rPr lang="en-GB" sz="1600" dirty="0">
                <a:solidFill>
                  <a:prstClr val="black"/>
                </a:solidFill>
              </a:rPr>
              <a:t>: a Small Gamma-Gamma Higgs Factory,’ arXiv:1208.2827</a:t>
            </a:r>
          </a:p>
        </p:txBody>
      </p:sp>
    </p:spTree>
    <p:extLst>
      <p:ext uri="{BB962C8B-B14F-4D97-AF65-F5344CB8AC3E}">
        <p14:creationId xmlns:p14="http://schemas.microsoft.com/office/powerpoint/2010/main" val="2659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523246"/>
            <a:ext cx="4752528" cy="2880321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817" y="2369062"/>
            <a:ext cx="4218397" cy="3034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81841"/>
            <a:ext cx="19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LHeC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-ERL</a:t>
            </a:r>
            <a:endParaRPr kumimoji="0" lang="en-GB" sz="3600" b="1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1819" y="1404841"/>
            <a:ext cx="32169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3600" b="1" i="1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factory</a:t>
            </a:r>
            <a:endParaRPr kumimoji="0" lang="en-GB" sz="3600" b="1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041" y="5879262"/>
            <a:ext cx="9191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mall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ccelerator for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hoton-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hoton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ggs production using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ecirculating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lectrons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7552" y="26064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Reconfiguring </a:t>
            </a:r>
            <a:r>
              <a:rPr lang="en-US" b="1" i="1" dirty="0" smtClean="0">
                <a:solidFill>
                  <a:srgbClr val="FF0000"/>
                </a:solidFill>
              </a:rPr>
              <a:t>LHeC → </a:t>
            </a:r>
            <a:r>
              <a:rPr lang="en-US" b="1" i="1" dirty="0" err="1" smtClean="0">
                <a:solidFill>
                  <a:srgbClr val="FF0000"/>
                </a:solidFill>
              </a:rPr>
              <a:t>SAPPHiRE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5974" y="6229584"/>
            <a:ext cx="9061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361950">
              <a:defRPr/>
            </a:pPr>
            <a:r>
              <a:rPr lang="en-GB" sz="1600" dirty="0" smtClean="0">
                <a:solidFill>
                  <a:prstClr val="black"/>
                </a:solidFill>
              </a:rPr>
              <a:t>S</a:t>
            </a:r>
            <a:r>
              <a:rPr lang="en-GB" sz="1600" dirty="0">
                <a:solidFill>
                  <a:prstClr val="black"/>
                </a:solidFill>
              </a:rPr>
              <a:t>. A. Bogacz, J. Ellis, L. </a:t>
            </a:r>
            <a:r>
              <a:rPr lang="en-GB" sz="1600" dirty="0" err="1">
                <a:solidFill>
                  <a:prstClr val="black"/>
                </a:solidFill>
              </a:rPr>
              <a:t>Lusito</a:t>
            </a:r>
            <a:r>
              <a:rPr lang="en-GB" sz="1600" dirty="0">
                <a:solidFill>
                  <a:prstClr val="black"/>
                </a:solidFill>
              </a:rPr>
              <a:t>, D. Schulte, T. Takahashi, M. Velasco, M. Zanetti, </a:t>
            </a:r>
            <a:r>
              <a:rPr lang="en-GB" sz="1600" u="sng" dirty="0">
                <a:solidFill>
                  <a:prstClr val="black"/>
                </a:solidFill>
              </a:rPr>
              <a:t>F. Zimmermann</a:t>
            </a:r>
            <a:r>
              <a:rPr lang="en-GB" sz="1600" dirty="0" smtClean="0">
                <a:solidFill>
                  <a:prstClr val="black"/>
                </a:solidFill>
              </a:rPr>
              <a:t>,</a:t>
            </a:r>
          </a:p>
          <a:p>
            <a:pPr lvl="0" defTabSz="361950">
              <a:defRPr/>
            </a:pPr>
            <a:r>
              <a:rPr lang="en-GB" sz="1600" dirty="0" smtClean="0">
                <a:solidFill>
                  <a:prstClr val="black"/>
                </a:solidFill>
              </a:rPr>
              <a:t>‘</a:t>
            </a:r>
            <a:r>
              <a:rPr lang="en-GB" sz="1600" dirty="0" err="1">
                <a:solidFill>
                  <a:prstClr val="black"/>
                </a:solidFill>
              </a:rPr>
              <a:t>SAPPHiRE</a:t>
            </a:r>
            <a:r>
              <a:rPr lang="en-GB" sz="1600" dirty="0">
                <a:solidFill>
                  <a:prstClr val="black"/>
                </a:solidFill>
              </a:rPr>
              <a:t>: a Small Gamma-Gamma Higgs Factory,’ arXiv:1208.2827</a:t>
            </a:r>
          </a:p>
        </p:txBody>
      </p:sp>
    </p:spTree>
    <p:extLst>
      <p:ext uri="{BB962C8B-B14F-4D97-AF65-F5344CB8AC3E}">
        <p14:creationId xmlns:p14="http://schemas.microsoft.com/office/powerpoint/2010/main" val="393758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904"/>
            <a:ext cx="9144000" cy="5797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414" y="0"/>
            <a:ext cx="8836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a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mall </a:t>
            </a:r>
            <a:r>
              <a:rPr kumimoji="0" lang="en-US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Factory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396335"/>
            <a:ext cx="961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Small Accelerator for Photon-Photon Higgs production using  Recirculating Electrons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893121" y="5462093"/>
                <a:ext cx="428732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cale </a:t>
                </a: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European XFEL,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bout 10-20k Higgs per year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121" y="5462093"/>
                <a:ext cx="4287328" cy="954107"/>
              </a:xfrm>
              <a:prstGeom prst="rect">
                <a:avLst/>
              </a:prstGeom>
              <a:blipFill>
                <a:blip r:embed="rId3"/>
                <a:stretch>
                  <a:fillRect l="-2987" t="-5732" r="-1849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7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519022"/>
              </p:ext>
            </p:extLst>
          </p:nvPr>
        </p:nvGraphicFramePr>
        <p:xfrm>
          <a:off x="0" y="44625"/>
          <a:ext cx="8964488" cy="6741407"/>
        </p:xfrm>
        <a:graphic>
          <a:graphicData uri="http://schemas.openxmlformats.org/drawingml/2006/table">
            <a:tbl>
              <a:tblPr firstRow="1" firstCol="1" bandRow="1"/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SAPPHiRE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symbol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 electric power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 MW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beam energy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80 GeV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beam polarization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bunch population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GB" sz="2400" i="1" baseline="-25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en-GB" sz="2400" i="1" baseline="-25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repetition 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 kHz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bunch length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z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 </a:t>
                      </a: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crossing angle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Calibri"/>
                        </a:rPr>
                        <a:t>≥20 mrad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normalized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horizontal/vert. </a:t>
                      </a: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emittance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solidFill>
                            <a:schemeClr val="tx1"/>
                          </a:solidFill>
                          <a:effectLst/>
                          <a:latin typeface="Symbol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GB" sz="2400" baseline="-250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5,0.5 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IP beta function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IP beta function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rms IP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rms IP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</a:t>
                      </a: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rms CP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440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geometric luminosity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2x10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476672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645190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642" y="1753418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642" y="6353984"/>
            <a:ext cx="8964488" cy="43204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0464919">
            <a:off x="1072338" y="2676221"/>
            <a:ext cx="6819816" cy="707886"/>
          </a:xfrm>
          <a:prstGeom prst="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/>
              <a:t>a</a:t>
            </a:r>
            <a:r>
              <a:rPr lang="en-US" sz="4000" dirty="0" smtClean="0"/>
              <a:t>verage beam current 2x0.3 mA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7279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901792"/>
              </p:ext>
            </p:extLst>
          </p:nvPr>
        </p:nvGraphicFramePr>
        <p:xfrm>
          <a:off x="0" y="44625"/>
          <a:ext cx="8964488" cy="6741407"/>
        </p:xfrm>
        <a:graphic>
          <a:graphicData uri="http://schemas.openxmlformats.org/drawingml/2006/table">
            <a:tbl>
              <a:tblPr firstRow="1" firstCol="1" bandRow="1"/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SAPPHiRE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symbol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 electric power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 MW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beam energy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80 GeV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beam polarization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bunch population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GB" sz="2400" i="1" baseline="-25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en-GB" sz="2400" i="1" baseline="-25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repetition 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 kHz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bunch length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z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 </a:t>
                      </a: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crossing angle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Calibri"/>
                        </a:rPr>
                        <a:t>≥20 mrad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normalized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horizontal/vert. </a:t>
                      </a: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emittance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solidFill>
                            <a:srgbClr val="0000FF"/>
                          </a:solidFill>
                          <a:effectLst/>
                          <a:latin typeface="Symbol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GB" sz="2400" baseline="-25000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endParaRPr lang="en-GB" sz="24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5,0.5 </a:t>
                      </a:r>
                      <a:r>
                        <a:rPr lang="en-GB" sz="2400" dirty="0">
                          <a:solidFill>
                            <a:srgbClr val="0000FF"/>
                          </a:solidFill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24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IP beta function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IP beta function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rms IP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rms IP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horizontal </a:t>
                      </a: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24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 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vertical rms CP spot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GB" sz="24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CP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440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geometric luminosity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en-GB" sz="2400" i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2x10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24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476672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645190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642" y="1753418"/>
            <a:ext cx="8964488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642" y="6353984"/>
            <a:ext cx="8964488" cy="43204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0464919">
            <a:off x="1072338" y="2676221"/>
            <a:ext cx="6819816" cy="707886"/>
          </a:xfrm>
          <a:prstGeom prst="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verage beam current 2x0.3 mA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11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32" y="1287800"/>
            <a:ext cx="9017532" cy="33843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1560" y="4672176"/>
            <a:ext cx="81857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luminosity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spectra for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computed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using Guinea-Pig 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three possible normalized distances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r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≡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CP-IP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gs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*) (left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and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different polarizations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in-coming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(right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82600" y="144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SAPPHiRE</a:t>
            </a:r>
            <a:r>
              <a:rPr kumimoji="0" lang="en-GB" sz="4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 </a:t>
            </a:r>
            <a:r>
              <a:rPr kumimoji="0" lang="en-GB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gg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luminosity </a:t>
            </a:r>
            <a:endParaRPr kumimoji="0" lang="en-GB" sz="44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8304" y="1103134"/>
            <a:ext cx="114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Zanetti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flipH="1">
                <a:off x="3319847" y="6488058"/>
                <a:ext cx="41683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panose="05050102010706020507" pitchFamily="18" charset="2"/>
                  </a:rPr>
                  <a:t>r</a:t>
                </a:r>
                <a:r>
                  <a:rPr lang="en-US" dirty="0" smtClean="0"/>
                  <a:t>=1 ↔ </a:t>
                </a:r>
                <a:r>
                  <a:rPr lang="en-US" i="1" dirty="0" smtClean="0"/>
                  <a:t>l</a:t>
                </a:r>
                <a:r>
                  <a:rPr lang="en-US" i="1" baseline="-25000" dirty="0" smtClean="0"/>
                  <a:t>C</a:t>
                </a:r>
                <a:r>
                  <a:rPr lang="en-US" baseline="-25000" dirty="0" smtClean="0"/>
                  <a:t>P-IP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 smtClean="0"/>
                  <a:t>2 mm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319847" y="6488058"/>
                <a:ext cx="4168346" cy="369332"/>
              </a:xfrm>
              <a:prstGeom prst="rect">
                <a:avLst/>
              </a:prstGeom>
              <a:blipFill>
                <a:blip r:embed="rId3"/>
                <a:stretch>
                  <a:fillRect l="-1318" t="-1147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5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038600" y="996151"/>
            <a:ext cx="5105400" cy="56130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074305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nternational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FCC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collaboration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(CERN as host lab) to design: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pp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-collider 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     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defining infrastructure requirements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1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80-100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km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tunnel infrastructure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 Geneva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area, site specific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+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collider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FCC-ee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 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as a possible first step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p-e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FCC-he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option,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one IP, FCC-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ERL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HE-LHC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w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technology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3" y="3382903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6188" y="-42040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Future Circular Collider Study            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Goal: CDR for European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Strategy Update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2019/20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35577" y="5383226"/>
            <a:ext cx="2240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suggested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5294832" y="1378952"/>
            <a:ext cx="1055167" cy="108484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2131" y="2012284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204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57859" y="2514541"/>
          <a:ext cx="8640958" cy="4255104"/>
        </p:xfrm>
        <a:graphic>
          <a:graphicData uri="http://schemas.openxmlformats.org/drawingml/2006/table">
            <a:tbl>
              <a:tblPr firstRow="1" firstCol="1" bandRow="1"/>
              <a:tblGrid>
                <a:gridCol w="307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8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9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beam energy [ GeV]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2400" i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GB" sz="2400" baseline="-250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arc</a:t>
                      </a:r>
                      <a:r>
                        <a:rPr lang="en-GB" sz="2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[GeV]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Symbol"/>
                          <a:ea typeface="Times New Roman"/>
                          <a:cs typeface="Times New Roman"/>
                        </a:rPr>
                        <a:t>Ds</a:t>
                      </a:r>
                      <a:r>
                        <a:rPr lang="en-GB" sz="2400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[MeV]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0.0006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0.038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0.009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0.43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0.05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0.15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0.36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0.75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1.39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1.19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3.89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 (0.071%)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 noChangeArrowheads="1"/>
              </p:cNvSpPr>
              <p:nvPr/>
            </p:nvSpPr>
            <p:spPr bwMode="auto">
              <a:xfrm>
                <a:off x="105831" y="-61555"/>
                <a:ext cx="9145015" cy="26849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Energy loss on multiple passes</a:t>
                </a:r>
                <a:endPara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The energy loss per arc is </a:t>
                </a:r>
                <a14:m>
                  <m:oMath xmlns:m="http://schemas.openxmlformats.org/officeDocument/2006/math"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∆</m:t>
                    </m:r>
                    <m:sSub>
                      <m:sSub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𝐸</m:t>
                        </m:r>
                      </m:e>
                      <m:sub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𝑎𝑟𝑐</m:t>
                        </m:r>
                      </m:sub>
                    </m:sSub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kumimoji="0" lang="en-GB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GeV</m:t>
                        </m:r>
                      </m:e>
                    </m:d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=8.846×</m:t>
                    </m:r>
                    <m:sSup>
                      <m:sSup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pPr>
                      <m:e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10</m:t>
                        </m:r>
                      </m:e>
                      <m:sup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−5</m:t>
                        </m:r>
                      </m:sup>
                    </m:sSup>
                    <m:f>
                      <m:fPr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/>
                                    <a:cs typeface="Times New Roman"/>
                                  </a:rPr>
                                </m:ctrlPr>
                              </m:dPr>
                              <m:e>
                                <m: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𝐸</m:t>
                                </m:r>
                                <m: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[</m:t>
                                </m:r>
                                <m: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𝐺𝑒𝑉</m:t>
                                </m:r>
                                <m:r>
                                  <a:rPr kumimoji="0" lang="en-GB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]</m:t>
                                </m:r>
                              </m:e>
                            </m:d>
                          </m:e>
                          <m:sup>
                            <m:r>
                              <a:rPr kumimoji="0" lang="en-GB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 2</m:t>
                        </m:r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𝜌</m:t>
                        </m:r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[</m:t>
                        </m:r>
                        <m:r>
                          <m:rPr>
                            <m:nor/>
                          </m:rPr>
                          <a:rPr kumimoji="0" lang="en-GB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m</m:t>
                        </m:r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]</m:t>
                        </m:r>
                      </m:den>
                    </m:f>
                  </m:oMath>
                </a14:m>
                <a:endPara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For </a:t>
                </a:r>
                <a:r>
                  <a:rPr kumimoji="0" lang="en-GB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18" charset="2"/>
                    <a:ea typeface="Times New Roman" pitchFamily="18" charset="0"/>
                    <a:cs typeface="Times New Roman" pitchFamily="18" charset="0"/>
                  </a:rPr>
                  <a:t>r</a:t>
                </a:r>
                <a:r>
                  <a:rPr kumimoji="0" lang="en-GB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=764 m </a:t>
                </a: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(</a:t>
                </a:r>
                <a:r>
                  <a:rPr kumimoji="0" lang="en-GB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LHeC</a:t>
                </a: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design) the energy loss in the various arcs is summarized in the following table. </a:t>
                </a:r>
                <a:r>
                  <a:rPr kumimoji="0" lang="en-GB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e</a:t>
                </a:r>
                <a:r>
                  <a:rPr kumimoji="0" lang="en-GB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-</a:t>
                </a: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lose about 4 GeV in energy, which can be compensated by increasing the voltage of the two </a:t>
                </a:r>
                <a:r>
                  <a:rPr kumimoji="0" lang="en-GB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linacs</a:t>
                </a: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from 10 GV to 10.5 GV. We take 11 GV per </a:t>
                </a:r>
                <a:r>
                  <a:rPr kumimoji="0" lang="en-GB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linac</a:t>
                </a: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to be conservative. </a:t>
                </a:r>
                <a:endParaRPr kumimoji="0" lang="en-GB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831" y="-61555"/>
                <a:ext cx="9145015" cy="2684966"/>
              </a:xfrm>
              <a:prstGeom prst="rect">
                <a:avLst/>
              </a:prstGeom>
              <a:blipFill rotWithShape="1">
                <a:blip r:embed="rId2"/>
                <a:stretch>
                  <a:fillRect l="-1666" t="-2273" r="-533" b="-47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186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71172" y="-13834"/>
                <a:ext cx="9145016" cy="6413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Emittance</a:t>
                </a:r>
                <a:r>
                  <a:rPr kumimoji="0" lang="en-GB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kumimoji="0" lang="en-GB" sz="3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growth</a:t>
                </a:r>
                <a:endPara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The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emittance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 growth is </a:t>
                </a:r>
                <a14:m>
                  <m:oMath xmlns:m="http://schemas.openxmlformats.org/officeDocument/2006/math">
                    <m:r>
                      <a:rPr kumimoji="0" lang="fr-FR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∆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𝜀</m:t>
                        </m:r>
                      </m:e>
                      <m:sub>
                        <m: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𝑁</m:t>
                        </m:r>
                      </m:sub>
                    </m:sSub>
                    <m:r>
                      <a:rPr kumimoji="0" lang="fr-FR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kumimoji="0" lang="fr-FR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  <m: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𝜋</m:t>
                        </m:r>
                      </m:num>
                      <m:den>
                        <m:r>
                          <a:rPr kumimoji="0" lang="fr-FR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𝑞</m:t>
                            </m:r>
                          </m:sub>
                        </m:s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𝑟</m:t>
                            </m:r>
                          </m:e>
                          <m:sub>
                            <m: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𝜌</m:t>
                            </m:r>
                          </m:e>
                          <m:sup>
                            <m:r>
                              <a:rPr kumimoji="0" lang="fr-FR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libri"/>
                                <a:cs typeface="Times New Roman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pPr>
                      <m:e>
                        <m: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𝛾</m:t>
                        </m:r>
                      </m:e>
                      <m:sup>
                        <m:r>
                          <a:rPr kumimoji="0" lang="fr-FR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6</m:t>
                        </m:r>
                      </m:sup>
                    </m:sSup>
                    <m:d>
                      <m:dPr>
                        <m:begChr m:val="〈"/>
                        <m:endChr m:val="〉"/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𝐻</m:t>
                        </m:r>
                      </m:e>
                    </m:d>
                  </m:oMath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with </a:t>
                </a:r>
                <a:r>
                  <a:rPr kumimoji="0" lang="en-GB" sz="2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C</a:t>
                </a:r>
                <a:r>
                  <a:rPr kumimoji="0" lang="en-GB" sz="28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q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=3.8319x10</a:t>
                </a:r>
                <a:r>
                  <a:rPr kumimoji="0" lang="en-GB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-13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m, and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/>
                    <a:ea typeface="Times New Roman"/>
                    <a:cs typeface="Times New Roman"/>
                  </a:rPr>
                  <a:t>r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the bending radius. </a:t>
                </a:r>
                <a:endParaRPr kumimoji="0" lang="en-GB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Times New Roman"/>
                  <a:cs typeface="Times New Roman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For </a:t>
                </a:r>
                <a:r>
                  <a:rPr kumimoji="0" lang="en-GB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LHeC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RLA design with </a:t>
                </a:r>
                <a:r>
                  <a:rPr kumimoji="0" lang="en-GB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l</a:t>
                </a:r>
                <a:r>
                  <a:rPr kumimoji="0" lang="en-GB" sz="28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bend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~10 m, and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/>
                    <a:ea typeface="Times New Roman"/>
                    <a:cs typeface="Times New Roman"/>
                  </a:rPr>
                  <a:t>r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=764 m,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&lt;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H&gt;=1.2x10</a:t>
                </a:r>
                <a:r>
                  <a:rPr kumimoji="0" lang="en-GB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-3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m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[Bogacz et al].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At 60 GeV the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emittance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growth of </a:t>
                </a:r>
                <a:r>
                  <a:rPr kumimoji="0" lang="en-GB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LHeC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optics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is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13 micron, too high for our purpose, and e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xtrapolation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to 80 GeV is unfavourable with 6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th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power of energy. From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L. </a:t>
                </a:r>
                <a:r>
                  <a:rPr kumimoji="0" lang="en-GB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Teng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we also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have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scaling law </a:t>
                </a:r>
                <a14:m>
                  <m:oMath xmlns:m="http://schemas.openxmlformats.org/officeDocument/2006/math">
                    <m:r>
                      <a:rPr kumimoji="0" lang="en-GB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/>
                        <a:ea typeface="Times New Roman"/>
                        <a:cs typeface="Times New Roman"/>
                      </a:rPr>
                      <m:t>&lt;</m:t>
                    </m:r>
                    <m:r>
                      <a:rPr kumimoji="0" lang="en-GB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/>
                        <a:ea typeface="Times New Roman"/>
                        <a:cs typeface="Times New Roman"/>
                      </a:rPr>
                      <m:t>𝑯</m:t>
                    </m:r>
                    <m:r>
                      <a:rPr kumimoji="0" lang="en-GB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/>
                        <a:ea typeface="Times New Roman"/>
                        <a:cs typeface="Times New Roman"/>
                      </a:rPr>
                      <m:t>&gt;∝</m:t>
                    </m:r>
                    <m:f>
                      <m:fPr>
                        <m:type m:val="lin"/>
                        <m:ctrlPr>
                          <a:rPr kumimoji="0" lang="en-GB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SupPr>
                          <m:e>
                            <m: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𝒍</m:t>
                            </m:r>
                          </m:e>
                          <m:sub>
                            <m: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𝒃𝒆𝒏𝒅</m:t>
                            </m:r>
                          </m:sub>
                          <m:sup>
                            <m: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𝝆</m:t>
                            </m:r>
                          </m:e>
                          <m:sup>
                            <m:r>
                              <a:rPr kumimoji="0" lang="en-GB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, which suggests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that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by reducing the cell length and dipole length by a factor of 4 we can bring the </a:t>
                </a:r>
                <a:r>
                  <a:rPr kumimoji="0" lang="en-GB" sz="28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horiz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. norm. </a:t>
                </a:r>
                <a:r>
                  <a:rPr kumimoji="0" lang="en-GB" sz="2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emittance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growth at 80 GeV down to 1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micron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.</a:t>
                </a: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72" y="-13834"/>
                <a:ext cx="9145016" cy="6413872"/>
              </a:xfrm>
              <a:prstGeom prst="rect">
                <a:avLst/>
              </a:prstGeom>
              <a:blipFill rotWithShape="1">
                <a:blip r:embed="rId2"/>
                <a:stretch>
                  <a:fillRect l="-2000" t="-665" r="-533" b="-13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067944" y="6400038"/>
            <a:ext cx="472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Valery Telnov  thinks this scaling is too optimistic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 rot="20555356">
            <a:off x="1571025" y="1382172"/>
            <a:ext cx="5933804" cy="2800767"/>
          </a:xfrm>
          <a:prstGeom prst="rect">
            <a:avLst/>
          </a:prstGeom>
          <a:solidFill>
            <a:srgbClr val="0000CC">
              <a:alpha val="5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De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N,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≤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m: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reduced LHeC cell length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52 → 13 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ill do</a:t>
            </a:r>
          </a:p>
        </p:txBody>
      </p:sp>
    </p:spTree>
    <p:extLst>
      <p:ext uri="{BB962C8B-B14F-4D97-AF65-F5344CB8AC3E}">
        <p14:creationId xmlns:p14="http://schemas.microsoft.com/office/powerpoint/2010/main" val="127406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0"/>
                <a:ext cx="9381765" cy="6032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flat polarized electron source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arget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0" i="0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x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/</a:t>
                </a:r>
                <a:r>
                  <a:rPr kumimoji="0" lang="en-GB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0" i="0" u="none" strike="noStrike" kern="1200" cap="none" spc="0" normalizeH="0" baseline="-25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~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10 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flat-beam gun based on flat-beam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transformer concept of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Derbenev et al.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tarting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ge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~4-5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 at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0.5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nC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injector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test facility at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GB" sz="2800" b="1" i="0" u="sng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Fermilab</a:t>
                </a:r>
                <a:r>
                  <a:rPr kumimoji="0" lang="en-GB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A0 line achieved </a:t>
                </a:r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emittance </a:t>
                </a:r>
                <a14:m>
                  <m:oMath xmlns:m="http://schemas.openxmlformats.org/officeDocument/2006/math">
                    <m:r>
                      <a:rPr kumimoji="0" lang="en-GB" sz="2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40 </a:t>
                </a:r>
                <a:r>
                  <a:rPr kumimoji="0" lang="en-GB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 horizontally and 0.4 </a:t>
                </a:r>
                <a:r>
                  <a:rPr kumimoji="0" lang="en-GB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 vertically, with </a:t>
                </a:r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1" i="0" u="sng" strike="noStrike" kern="1200" cap="none" spc="0" normalizeH="0" baseline="-25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x</a:t>
                </a:r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/</a:t>
                </a:r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1" i="0" u="sng" strike="noStrike" kern="1200" cap="none" spc="0" normalizeH="0" baseline="-25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14:m>
                  <m:oMath xmlns:m="http://schemas.openxmlformats.org/officeDocument/2006/math">
                    <m:r>
                      <a:rPr kumimoji="0" lang="en-GB" sz="2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1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or </a:t>
                </a:r>
                <a:r>
                  <a:rPr kumimoji="0" lang="en-GB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SAPPHiRE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we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only need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1" i="0" u="none" strike="noStrike" kern="1200" cap="none" spc="0" normalizeH="0" baseline="-25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x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/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e</a:t>
                </a:r>
                <a:r>
                  <a:rPr kumimoji="0" lang="en-GB" sz="2800" b="1" i="0" u="none" strike="noStrike" kern="1200" cap="none" spc="0" normalizeH="0" baseline="-25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14:m>
                  <m:oMath xmlns:m="http://schemas.openxmlformats.org/officeDocument/2006/math">
                    <m:r>
                      <a:rPr kumimoji="0" lang="en-GB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but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three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times larger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bunch charge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(1.6 </a:t>
                </a:r>
                <a:r>
                  <a:rPr kumimoji="0" lang="en-GB" sz="2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nC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and smaller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initial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ge</a:t>
                </a:r>
                <a14:m>
                  <m:oMath xmlns:m="http://schemas.openxmlformats.org/officeDocument/2006/math">
                    <m:r>
                      <a:rPr kumimoji="0" lang="en-GB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1.5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these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parameters are within the present state of the art (e.g. the LCLS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photoinjector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routinely achieves 1.2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emittance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at 1 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nC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charge)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owever, </a:t>
                </a:r>
                <a:r>
                  <a:rPr kumimoji="0" lang="en-GB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we need a polarized beam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…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381765" cy="6032421"/>
              </a:xfrm>
              <a:prstGeom prst="rect">
                <a:avLst/>
              </a:prstGeom>
              <a:blipFill>
                <a:blip r:embed="rId2"/>
                <a:stretch>
                  <a:fillRect l="-1949" t="-1515" b="-1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272437" y="6343200"/>
            <a:ext cx="357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Valery Telnov  stressed this difficulty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6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70C0"/>
          </a:solidFill>
        </p:spPr>
        <p:txBody>
          <a:bodyPr/>
          <a:lstStyle/>
          <a:p>
            <a:r>
              <a:rPr lang="en-US" alt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ormalized </a:t>
            </a:r>
            <a:r>
              <a:rPr lang="en-US" altLang="en-US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emittance</a:t>
            </a:r>
            <a:r>
              <a:rPr lang="en-US" alt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for 1 </a:t>
            </a:r>
            <a:r>
              <a:rPr lang="en-US" altLang="en-US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nC</a:t>
            </a:r>
            <a:r>
              <a:rPr lang="en-US" alt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has been reduced from tens of </a:t>
            </a:r>
            <a:r>
              <a:rPr lang="en-US" altLang="en-US" sz="3600" dirty="0" smtClean="0">
                <a:solidFill>
                  <a:schemeClr val="bg1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alt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 to 1 </a:t>
            </a:r>
            <a:r>
              <a:rPr lang="en-US" altLang="en-US" sz="3600" dirty="0" smtClean="0">
                <a:solidFill>
                  <a:schemeClr val="bg1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alt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976313" y="1501775"/>
            <a:ext cx="7234237" cy="4168775"/>
            <a:chOff x="762" y="960"/>
            <a:chExt cx="4557" cy="2626"/>
          </a:xfrm>
        </p:grpSpPr>
        <p:graphicFrame>
          <p:nvGraphicFramePr>
            <p:cNvPr id="6152" name="Object 4"/>
            <p:cNvGraphicFramePr>
              <a:graphicFrameLocks noChangeAspect="1"/>
            </p:cNvGraphicFramePr>
            <p:nvPr/>
          </p:nvGraphicFramePr>
          <p:xfrm>
            <a:off x="762" y="960"/>
            <a:ext cx="4230" cy="2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8" name="Chart" r:id="rId3" imgW="7334719" imgH="4553201" progId="Excel.Chart.8">
                    <p:embed/>
                  </p:oleObj>
                </mc:Choice>
                <mc:Fallback>
                  <p:oleObj name="Chart" r:id="rId3" imgW="7334719" imgH="4553201" progId="Excel.Chart.8">
                    <p:embed/>
                    <p:pic>
                      <p:nvPicPr>
                        <p:cNvPr id="615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" y="960"/>
                          <a:ext cx="4230" cy="26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3" name="Text Box 5"/>
            <p:cNvSpPr txBox="1">
              <a:spLocks noChangeArrowheads="1"/>
            </p:cNvSpPr>
            <p:nvPr/>
          </p:nvSpPr>
          <p:spPr bwMode="auto">
            <a:xfrm>
              <a:off x="1400" y="1334"/>
              <a:ext cx="32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SLAC</a:t>
              </a:r>
            </a:p>
          </p:txBody>
        </p:sp>
        <p:sp>
          <p:nvSpPr>
            <p:cNvPr id="6154" name="Text Box 6"/>
            <p:cNvSpPr txBox="1">
              <a:spLocks noChangeArrowheads="1"/>
            </p:cNvSpPr>
            <p:nvPr/>
          </p:nvSpPr>
          <p:spPr bwMode="auto">
            <a:xfrm>
              <a:off x="2114" y="2213"/>
              <a:ext cx="36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Boeing</a:t>
              </a:r>
            </a:p>
          </p:txBody>
        </p:sp>
        <p:sp>
          <p:nvSpPr>
            <p:cNvPr id="6155" name="Text Box 7"/>
            <p:cNvSpPr txBox="1">
              <a:spLocks noChangeArrowheads="1"/>
            </p:cNvSpPr>
            <p:nvPr/>
          </p:nvSpPr>
          <p:spPr bwMode="auto">
            <a:xfrm>
              <a:off x="2676" y="2682"/>
              <a:ext cx="27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BNL</a:t>
              </a:r>
            </a:p>
          </p:txBody>
        </p:sp>
        <p:sp>
          <p:nvSpPr>
            <p:cNvPr id="6156" name="Text Box 8"/>
            <p:cNvSpPr txBox="1">
              <a:spLocks noChangeArrowheads="1"/>
            </p:cNvSpPr>
            <p:nvPr/>
          </p:nvSpPr>
          <p:spPr bwMode="auto">
            <a:xfrm>
              <a:off x="2780" y="2898"/>
              <a:ext cx="59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LANL - APEX</a:t>
              </a:r>
            </a:p>
          </p:txBody>
        </p:sp>
        <p:sp>
          <p:nvSpPr>
            <p:cNvPr id="6157" name="Text Box 9"/>
            <p:cNvSpPr txBox="1">
              <a:spLocks noChangeArrowheads="1"/>
            </p:cNvSpPr>
            <p:nvPr/>
          </p:nvSpPr>
          <p:spPr bwMode="auto">
            <a:xfrm>
              <a:off x="3734" y="2704"/>
              <a:ext cx="736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LANL – AFEL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BNL/UCLA/SLAC</a:t>
              </a:r>
            </a:p>
          </p:txBody>
        </p:sp>
        <p:sp>
          <p:nvSpPr>
            <p:cNvPr id="6158" name="Text Box 10"/>
            <p:cNvSpPr txBox="1">
              <a:spLocks noChangeArrowheads="1"/>
            </p:cNvSpPr>
            <p:nvPr/>
          </p:nvSpPr>
          <p:spPr bwMode="auto">
            <a:xfrm>
              <a:off x="4583" y="2873"/>
              <a:ext cx="736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BNL/KEK/SHI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BNL/UCLA/SLAC</a:t>
              </a:r>
            </a:p>
          </p:txBody>
        </p:sp>
      </p:grpSp>
      <p:sp>
        <p:nvSpPr>
          <p:cNvPr id="6148" name="Rectangle 11"/>
          <p:cNvSpPr>
            <a:spLocks noChangeArrowheads="1"/>
          </p:cNvSpPr>
          <p:nvPr/>
        </p:nvSpPr>
        <p:spPr bwMode="auto">
          <a:xfrm>
            <a:off x="1571625" y="6019800"/>
            <a:ext cx="31019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PITZ scaling:</a:t>
            </a:r>
          </a:p>
        </p:txBody>
      </p:sp>
      <p:graphicFrame>
        <p:nvGraphicFramePr>
          <p:cNvPr id="6149" name="Object 1"/>
          <p:cNvGraphicFramePr>
            <a:graphicFrameLocks noChangeAspect="1"/>
          </p:cNvGraphicFramePr>
          <p:nvPr/>
        </p:nvGraphicFramePr>
        <p:xfrm>
          <a:off x="4522788" y="6083300"/>
          <a:ext cx="27098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5" imgW="1993900" imgH="330200" progId="Equation.3">
                  <p:embed/>
                </p:oleObj>
              </mc:Choice>
              <mc:Fallback>
                <p:oleObj name="Equation" r:id="rId5" imgW="1993900" imgH="330200" progId="Equation.3">
                  <p:embed/>
                  <p:pic>
                    <p:nvPicPr>
                      <p:cNvPr id="614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788" y="6083300"/>
                        <a:ext cx="270986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11"/>
          <p:cNvSpPr>
            <a:spLocks noChangeArrowheads="1"/>
          </p:cNvSpPr>
          <p:nvPr/>
        </p:nvSpPr>
        <p:spPr bwMode="auto">
          <a:xfrm>
            <a:off x="1590675" y="5445125"/>
            <a:ext cx="31019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LCLS scaling:</a:t>
            </a:r>
          </a:p>
        </p:txBody>
      </p:sp>
      <p:graphicFrame>
        <p:nvGraphicFramePr>
          <p:cNvPr id="6151" name="Object 2"/>
          <p:cNvGraphicFramePr>
            <a:graphicFrameLocks noChangeAspect="1"/>
          </p:cNvGraphicFramePr>
          <p:nvPr/>
        </p:nvGraphicFramePr>
        <p:xfrm>
          <a:off x="4560888" y="5510213"/>
          <a:ext cx="24161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7" imgW="1778000" imgH="330200" progId="Equation.3">
                  <p:embed/>
                </p:oleObj>
              </mc:Choice>
              <mc:Fallback>
                <p:oleObj name="Equation" r:id="rId7" imgW="1778000" imgH="330200" progId="Equation.3">
                  <p:embed/>
                  <p:pic>
                    <p:nvPicPr>
                      <p:cNvPr id="615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0888" y="5510213"/>
                        <a:ext cx="24161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300" y="1228109"/>
            <a:ext cx="358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Bruce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Carlsten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SPACE CHARGE 2013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rot="20500153">
            <a:off x="4114153" y="2948518"/>
            <a:ext cx="2509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p</a:t>
            </a:r>
            <a:r>
              <a:rPr lang="en-US" sz="3200" b="1" dirty="0" smtClean="0">
                <a:solidFill>
                  <a:srgbClr val="FF0000"/>
                </a:solidFill>
              </a:rPr>
              <a:t>olarization?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5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67544" y="188640"/>
                <a:ext cx="8579336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an we get </a:t>
                </a:r>
                <a14:m>
                  <m:oMath xmlns:m="http://schemas.openxmlformats.org/officeDocument/2006/math">
                    <m:r>
                      <a:rPr kumimoji="0" lang="en-US" sz="4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1-nC polarized e</a:t>
                </a:r>
                <a:r>
                  <a:rPr kumimoji="0" lang="en-US" sz="4000" b="1" i="1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bunches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</a:t>
                </a:r>
                <a14:m>
                  <m:oMath xmlns:m="http://schemas.openxmlformats.org/officeDocument/2006/math">
                    <m:r>
                      <a:rPr kumimoji="0" lang="en-US" sz="4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 </a:t>
                </a: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 </a:t>
                </a:r>
                <a:r>
                  <a:rPr kumimoji="0" lang="en-US" sz="4000" b="1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emittance</a:t>
                </a:r>
                <a:r>
                  <a:rPr kumimoji="0" lang="en-US" sz="4000" b="1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? </a:t>
                </a:r>
                <a:endParaRPr kumimoji="0" lang="en-GB" sz="40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88640"/>
                <a:ext cx="8579336" cy="1323439"/>
              </a:xfrm>
              <a:prstGeom prst="rect">
                <a:avLst/>
              </a:prstGeom>
              <a:blipFill>
                <a:blip r:embed="rId2"/>
                <a:stretch>
                  <a:fillRect l="-2559" t="-8295" r="-1493" b="-19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19222" y="1606091"/>
            <a:ext cx="855323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prstClr val="black"/>
                </a:solidFill>
                <a:latin typeface="Calibri"/>
              </a:rPr>
              <a:t>l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ong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-standing R&amp;D efforts: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ow-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DC guns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(MIT-Bates, Cornell, SACLA?, JAEA, KEK,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4000" dirty="0" smtClean="0">
                <a:solidFill>
                  <a:prstClr val="black"/>
                </a:solidFill>
                <a:latin typeface="Calibri"/>
              </a:rPr>
              <a:t>Daresbury,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[E.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Tsentalovich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I.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Bazarov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B.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Militsyn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et al]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olarized SRF guns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(FZD, BNL, 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[J.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Teichert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J.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Kewisch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et al]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0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615"/>
            <a:ext cx="358303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Cornell DC gun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794890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answer is a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qualified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'yes‘.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Presently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have demonstrated 90% </a:t>
            </a: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emittances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0.5mm-mrad at 80pC/bunch and 0.2mm-mrad at 20pC/bunch for 2ps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rms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bunches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gun voltage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photocathode we are using. The scaling with charge is </a:t>
            </a: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bunch_charge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^(1/2) meaning that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numbers around 2-3 mm-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mrad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should be doable from our gun 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today [for 1-2 </a:t>
            </a:r>
            <a:r>
              <a:rPr kumimoji="0" lang="en-GB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nC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charge].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are working on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further improving our gun and laser 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shaping, expecting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halve the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even when using the same photocathodes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have today. Better photocathodes automatically translate into smaller </a:t>
            </a: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emittances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many pursue this venue as well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192" y="4562909"/>
            <a:ext cx="2514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Ivan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Bazarov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7 Nov 12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948" y="5480938"/>
            <a:ext cx="84193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think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gun almost meets your requirement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except 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repetition rate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864" y="4757663"/>
            <a:ext cx="55048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SACLA pulsed “DC” gun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1801" y="6204213"/>
            <a:ext cx="2796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Hitoshi Tanaka, 7 Nov 12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17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-21375"/>
            <a:ext cx="69395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Rossendorf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polarized SRF gun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622455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Für</a:t>
            </a:r>
            <a:r>
              <a:rPr kumimoji="0" lang="de-DE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2013 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wollen wir die 2. Version der SRF-Gun in Betrieb nehmen. Das neue Cavity erreichte im Test am Jlab ein Peakfeld von 43 MV/m. Mit diesen Werten sollten wir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nC Ladung mit 500 kHz Reprate im CW 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(0.5 mA average current) erreichen. Die Emittanz könnte etwa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µm 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sein. Auf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µm 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könnte man etwa kommen, wenn wir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vom Gausslaser zum Flat-top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übergehen (analog zu PITZ/XFEL gun</a:t>
            </a:r>
            <a:r>
              <a:rPr kumimoji="0" lang="de-DE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).</a:t>
            </a:r>
            <a:endParaRPr kumimoji="0" lang="de-DE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Mit der Inbetriebnahme der 2. Gun, wird dann auch das Kathodentransfersystem ausgetauscht, und wir denken dann auch die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GaAs-Kathoden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zu testen. Ergebnisse dann </a:t>
            </a:r>
            <a:r>
              <a:rPr kumimoji="0" lang="de-DE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 Jahr 2014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301091"/>
            <a:ext cx="3517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Tor Raubenheimer, 14 Nov 2012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760" y="4783890"/>
            <a:ext cx="4446240" cy="198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72732" y="4911611"/>
            <a:ext cx="43168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simulations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5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10 </a:t>
            </a:r>
            <a:r>
              <a:rPr kumimoji="0" lang="en-US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nC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112 MHz gun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0503" y="3988022"/>
            <a:ext cx="297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Jochen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Teichert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12 Nov 12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4241184"/>
            <a:ext cx="65533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BNL QWT polarized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SRF gun</a:t>
            </a:r>
          </a:p>
        </p:txBody>
      </p:sp>
    </p:spTree>
    <p:extLst>
      <p:ext uri="{BB962C8B-B14F-4D97-AF65-F5344CB8AC3E}">
        <p14:creationId xmlns:p14="http://schemas.microsoft.com/office/powerpoint/2010/main" val="39329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-21375"/>
            <a:ext cx="88932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ecent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gun progress (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/FCC-eh)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480" y="1356360"/>
            <a:ext cx="90374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  <a:r>
              <a:rPr lang="en-US" sz="3200" dirty="0" smtClean="0"/>
              <a:t>ryogenic photocathodes (L. </a:t>
            </a:r>
            <a:r>
              <a:rPr lang="en-US" sz="3200" dirty="0" err="1" smtClean="0"/>
              <a:t>Cultrera</a:t>
            </a:r>
            <a:r>
              <a:rPr lang="en-US" sz="3200" dirty="0" smtClean="0"/>
              <a:t> et al.,</a:t>
            </a:r>
            <a:r>
              <a:rPr lang="en-US" sz="3200" dirty="0"/>
              <a:t>	</a:t>
            </a:r>
            <a:endParaRPr lang="en-US" sz="3200" dirty="0" smtClean="0"/>
          </a:p>
          <a:p>
            <a:r>
              <a:rPr lang="en-US" sz="3200" dirty="0" smtClean="0"/>
              <a:t>Cornell, PRST-AB 18, 113401 (2015); F. Hug)</a:t>
            </a:r>
          </a:p>
          <a:p>
            <a:endParaRPr lang="en-US" sz="3200" dirty="0" smtClean="0"/>
          </a:p>
          <a:p>
            <a:r>
              <a:rPr lang="en-US" sz="3200" dirty="0"/>
              <a:t>DC gun for CBETA (K. </a:t>
            </a:r>
            <a:r>
              <a:rPr lang="en-US" sz="3200" dirty="0" smtClean="0"/>
              <a:t>Smolenski, Cornell; E. Jensen) </a:t>
            </a:r>
            <a:r>
              <a:rPr lang="en-US" sz="3200" dirty="0"/>
              <a:t>– 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delivered </a:t>
            </a:r>
            <a:r>
              <a:rPr lang="en-US" sz="3200" dirty="0">
                <a:solidFill>
                  <a:srgbClr val="00B050"/>
                </a:solidFill>
              </a:rPr>
              <a:t>75 mA </a:t>
            </a:r>
            <a:r>
              <a:rPr lang="en-US" sz="3200" dirty="0"/>
              <a:t>(!) 2.6 </a:t>
            </a:r>
            <a:r>
              <a:rPr lang="en-US" sz="3200" dirty="0" smtClean="0"/>
              <a:t>days </a:t>
            </a:r>
            <a:r>
              <a:rPr lang="en-US" sz="3200" dirty="0"/>
              <a:t>lifetime @ 65 </a:t>
            </a:r>
            <a:r>
              <a:rPr lang="en-US" sz="3200" dirty="0" smtClean="0"/>
              <a:t>mA</a:t>
            </a:r>
          </a:p>
          <a:p>
            <a:endParaRPr lang="en-US" sz="3200" dirty="0" smtClean="0"/>
          </a:p>
          <a:p>
            <a:r>
              <a:rPr lang="en-US" sz="3200" dirty="0" smtClean="0"/>
              <a:t>PERLE gun design (Daresbury, B. </a:t>
            </a:r>
            <a:r>
              <a:rPr lang="en-US" sz="3200" dirty="0" err="1" smtClean="0"/>
              <a:t>Militsyn</a:t>
            </a:r>
            <a:r>
              <a:rPr lang="en-US" sz="3200" dirty="0" smtClean="0"/>
              <a:t>, T. </a:t>
            </a:r>
            <a:r>
              <a:rPr lang="en-US" sz="3200" dirty="0" err="1" smtClean="0"/>
              <a:t>Noakes</a:t>
            </a:r>
            <a:r>
              <a:rPr lang="en-US" sz="3200" dirty="0" smtClean="0"/>
              <a:t>)</a:t>
            </a:r>
          </a:p>
          <a:p>
            <a:r>
              <a:rPr lang="en-GB" sz="32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ge</a:t>
            </a:r>
            <a:r>
              <a:rPr lang="en-GB" sz="3200" dirty="0" smtClean="0">
                <a:solidFill>
                  <a:srgbClr val="FF0000"/>
                </a:solidFill>
              </a:rPr>
              <a:t>&lt; </a:t>
            </a:r>
            <a:r>
              <a:rPr lang="en-GB" sz="3200" dirty="0">
                <a:solidFill>
                  <a:srgbClr val="FF0000"/>
                </a:solidFill>
              </a:rPr>
              <a:t>25 </a:t>
            </a:r>
            <a:r>
              <a:rPr lang="en-GB" sz="32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3200" dirty="0" smtClean="0">
                <a:solidFill>
                  <a:srgbClr val="FF0000"/>
                </a:solidFill>
              </a:rPr>
              <a:t>m (!?), </a:t>
            </a:r>
            <a:r>
              <a:rPr lang="en-GB" sz="3200" dirty="0" smtClean="0">
                <a:solidFill>
                  <a:srgbClr val="00B050"/>
                </a:solidFill>
              </a:rPr>
              <a:t>20 </a:t>
            </a:r>
            <a:r>
              <a:rPr lang="en-GB" sz="3200" dirty="0">
                <a:solidFill>
                  <a:srgbClr val="00B050"/>
                </a:solidFill>
              </a:rPr>
              <a:t>mA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792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39159"/>
            <a:ext cx="8064896" cy="5884767"/>
          </a:xfrm>
          <a:prstGeom prst="rect">
            <a:avLst/>
          </a:prstGeom>
        </p:spPr>
      </p:pic>
      <p:sp>
        <p:nvSpPr>
          <p:cNvPr id="136194" name="Rectangle 2"/>
          <p:cNvSpPr>
            <a:spLocks noChangeArrowheads="1"/>
          </p:cNvSpPr>
          <p:nvPr/>
        </p:nvSpPr>
        <p:spPr bwMode="auto">
          <a:xfrm>
            <a:off x="0" y="6214159"/>
            <a:ext cx="913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Source: Fiber lasers and amplifiers: an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ultrafast performance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evolution,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Jens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Limpert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Thomas Schreiber, and Andreas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Tünnermann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Applied Optics, Vol. 49, No. 25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(2010)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1938829" y="766919"/>
            <a:ext cx="52702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power evolution of </a:t>
            </a:r>
            <a:r>
              <a:rPr kumimoji="0" lang="en-US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cw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double-clad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fiber lasers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with diffraction limited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beam quality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over the past decade: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factor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100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increase!</a:t>
            </a: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10834" y="-24064"/>
            <a:ext cx="912621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aser progress: example fiber lasers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36199" name="Picture 7" descr="fibre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774065"/>
            <a:ext cx="3273672" cy="252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7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232" y="139726"/>
            <a:ext cx="5549596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assive optical cavity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→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relaxed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4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parameters</a:t>
            </a:r>
            <a:endParaRPr kumimoji="0" lang="en-GB" sz="48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526" y="956221"/>
            <a:ext cx="6084168" cy="3947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00192" y="6393338"/>
            <a:ext cx="2685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K.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Moenig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al, DESY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Zeuthen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804166"/>
            <a:ext cx="4710737" cy="304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788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p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roject costs fitted by 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abg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 model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Shiltsev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" y="1604147"/>
            <a:ext cx="6783977" cy="517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60019" y="4751052"/>
            <a:ext cx="3233179" cy="1133282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The </a:t>
            </a:r>
            <a:r>
              <a:rPr kumimoji="0" lang="el-GR" sz="40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αβγ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model is good to +-30%</a:t>
            </a:r>
            <a:endParaRPr kumimoji="0" lang="en-US" sz="4400" b="1" i="1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573819" y="948267"/>
            <a:ext cx="90012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Cost(TPC) = </a:t>
            </a:r>
            <a:r>
              <a:rPr kumimoji="0" lang="el-GR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α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741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L</a:t>
            </a:r>
            <a:r>
              <a:rPr kumimoji="0" 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+ </a:t>
            </a:r>
            <a:r>
              <a:rPr kumimoji="0" lang="el-GR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β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E</a:t>
            </a:r>
            <a:r>
              <a:rPr kumimoji="0" 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+ </a:t>
            </a:r>
            <a:r>
              <a:rPr kumimoji="0" lang="el-GR" sz="4000" b="1" i="1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γ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P</a:t>
            </a:r>
            <a:r>
              <a:rPr kumimoji="0" 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  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74184"/>
              </a:solidFill>
              <a:effectLst/>
              <a:uLnTx/>
              <a:uFillTx/>
              <a:latin typeface="Calibri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0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802" y="55937"/>
            <a:ext cx="8816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LAL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MightyLaser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experiment at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KEK-ATF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2301" y="70226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non-planar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finesse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mirror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Fabry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-Perot cavity;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irst Compton collisions observed in October 2010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524" y="4530297"/>
            <a:ext cx="2592288" cy="20559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4947" y="1656375"/>
            <a:ext cx="539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 </a:t>
            </a:r>
            <a:r>
              <a:rPr kumimoji="0" lang="en-US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Chaikovska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N.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Delerue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A. Variola, F.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Zomer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0613" y="4584940"/>
            <a:ext cx="14569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Comparison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measured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simulated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gamma-ray energy spectra from Compton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scattering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13" y="4658929"/>
            <a:ext cx="2808312" cy="21810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25483" y="4800262"/>
            <a:ext cx="13681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 ray spectrum for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different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FPC stored laser power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118" y="1987318"/>
            <a:ext cx="5184861" cy="18901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14192" y="393848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Vacuum vessel for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Fabry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-Perot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cavity installed at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ATF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00497"/>
            <a:ext cx="2955904" cy="266381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2730" y="4107765"/>
            <a:ext cx="36251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ptical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 used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amplification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to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 laser into FPC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86239" y="4338719"/>
            <a:ext cx="1375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mprove laser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 FPC  mirrors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&amp; gain several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orders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24" y="6586250"/>
            <a:ext cx="314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Chaikovska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PhD thesis to be published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81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88640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ThomX at LAL – commissioning in 2018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3" name="Slide Number Placeholder 3"/>
          <p:cNvSpPr txBox="1">
            <a:spLocks/>
          </p:cNvSpPr>
          <p:nvPr/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24" y="954163"/>
            <a:ext cx="7956376" cy="54021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72761" y="6396335"/>
            <a:ext cx="152214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H.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Monard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5326340"/>
            <a:ext cx="3755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</a:rPr>
              <a:t>under construction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157A4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 rot="19895431">
            <a:off x="6317" y="2545018"/>
            <a:ext cx="8895320" cy="707886"/>
          </a:xfrm>
          <a:prstGeom prst="rect">
            <a:avLst/>
          </a:prstGeo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/>
              <a:t>d</a:t>
            </a:r>
            <a:r>
              <a:rPr lang="en-US" sz="4000" dirty="0" smtClean="0"/>
              <a:t>emonstrator for </a:t>
            </a:r>
            <a:r>
              <a:rPr lang="en-US" sz="4000" dirty="0" smtClean="0">
                <a:latin typeface="Symbol" panose="05050102010706020507" pitchFamily="18" charset="2"/>
              </a:rPr>
              <a:t>gg </a:t>
            </a:r>
            <a:r>
              <a:rPr lang="en-US" sz="4000" dirty="0" smtClean="0"/>
              <a:t>collider technologies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36197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2319" y="0"/>
            <a:ext cx="74482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self-generated FEL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beams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(instead of laser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)?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Block Arc 13"/>
          <p:cNvSpPr/>
          <p:nvPr/>
        </p:nvSpPr>
        <p:spPr>
          <a:xfrm rot="15054647">
            <a:off x="824774" y="5355262"/>
            <a:ext cx="914400" cy="457200"/>
          </a:xfrm>
          <a:prstGeom prst="blockArc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Block Arc 14"/>
          <p:cNvSpPr/>
          <p:nvPr/>
        </p:nvSpPr>
        <p:spPr>
          <a:xfrm rot="4249664">
            <a:off x="7544017" y="2618604"/>
            <a:ext cx="914400" cy="521586"/>
          </a:xfrm>
          <a:prstGeom prst="blockArc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6012674" y="2618826"/>
            <a:ext cx="2592288" cy="102845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173528" y="3659224"/>
            <a:ext cx="839146" cy="596792"/>
          </a:xfrm>
          <a:prstGeom prst="line">
            <a:avLst/>
          </a:prstGeom>
          <a:ln w="476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Block Arc 50"/>
          <p:cNvSpPr/>
          <p:nvPr/>
        </p:nvSpPr>
        <p:spPr>
          <a:xfrm rot="6226427" flipH="1">
            <a:off x="8071562" y="5414562"/>
            <a:ext cx="914400" cy="457200"/>
          </a:xfrm>
          <a:prstGeom prst="blockArc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Block Arc 51"/>
          <p:cNvSpPr/>
          <p:nvPr/>
        </p:nvSpPr>
        <p:spPr>
          <a:xfrm rot="17350336" flipH="1">
            <a:off x="1237526" y="2771004"/>
            <a:ext cx="914400" cy="521586"/>
          </a:xfrm>
          <a:prstGeom prst="blockArc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1090981" y="2771226"/>
            <a:ext cx="2592288" cy="102845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75" idx="1"/>
          </p:cNvCxnSpPr>
          <p:nvPr/>
        </p:nvCxnSpPr>
        <p:spPr>
          <a:xfrm>
            <a:off x="3683269" y="3799683"/>
            <a:ext cx="613068" cy="488233"/>
          </a:xfrm>
          <a:prstGeom prst="line">
            <a:avLst/>
          </a:prstGeom>
          <a:ln w="476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1090981" y="2771228"/>
            <a:ext cx="7134986" cy="2871934"/>
          </a:xfrm>
          <a:prstGeom prst="line">
            <a:avLst/>
          </a:prstGeom>
          <a:ln w="349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52" idx="2"/>
          </p:cNvCxnSpPr>
          <p:nvPr/>
        </p:nvCxnSpPr>
        <p:spPr>
          <a:xfrm>
            <a:off x="1694726" y="3031797"/>
            <a:ext cx="6910236" cy="2611365"/>
          </a:xfrm>
          <a:prstGeom prst="line">
            <a:avLst/>
          </a:prstGeom>
          <a:ln w="349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xplosion 1 74"/>
          <p:cNvSpPr/>
          <p:nvPr/>
        </p:nvSpPr>
        <p:spPr>
          <a:xfrm>
            <a:off x="4296337" y="4207195"/>
            <a:ext cx="228600" cy="202387"/>
          </a:xfrm>
          <a:prstGeom prst="irregularSeal1">
            <a:avLst/>
          </a:prstGeom>
          <a:solidFill>
            <a:srgbClr val="FF66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Explosion 1 75"/>
          <p:cNvSpPr/>
          <p:nvPr/>
        </p:nvSpPr>
        <p:spPr>
          <a:xfrm>
            <a:off x="5035544" y="4207194"/>
            <a:ext cx="228600" cy="202387"/>
          </a:xfrm>
          <a:prstGeom prst="irregularSeal1">
            <a:avLst/>
          </a:prstGeom>
          <a:solidFill>
            <a:srgbClr val="FF66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892164" y="3506313"/>
            <a:ext cx="11180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ptical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mirrors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465153" y="1640255"/>
            <a:ext cx="27721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wiggler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onverting some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 into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hotons 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≈350 nm)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5578" y="1730888"/>
            <a:ext cx="129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(80 GeV)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53262" y="1667267"/>
            <a:ext cx="129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(80 GeV)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392944" y="3780084"/>
            <a:ext cx="1341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onversion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Explosion 1 98"/>
          <p:cNvSpPr/>
          <p:nvPr/>
        </p:nvSpPr>
        <p:spPr>
          <a:xfrm>
            <a:off x="4586220" y="4535532"/>
            <a:ext cx="296057" cy="337615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4432953" y="4413359"/>
            <a:ext cx="306534" cy="244116"/>
          </a:xfrm>
          <a:prstGeom prst="line">
            <a:avLst/>
          </a:prstGeom>
          <a:ln w="47625">
            <a:solidFill>
              <a:srgbClr val="FF66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4747952" y="4389827"/>
            <a:ext cx="287592" cy="247894"/>
          </a:xfrm>
          <a:prstGeom prst="line">
            <a:avLst/>
          </a:prstGeom>
          <a:ln w="47625">
            <a:solidFill>
              <a:srgbClr val="FF66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421399" y="4829752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IP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872540" y="3674467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bend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742175" y="3423155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824" y="6216179"/>
            <a:ext cx="7179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xample: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=200 cm,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=0.625 T,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=100 m,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0,SR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=0.16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GeV,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0.1%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≈25 kW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1" name="Group 150"/>
          <p:cNvGrpSpPr/>
          <p:nvPr/>
        </p:nvGrpSpPr>
        <p:grpSpPr>
          <a:xfrm rot="1354358">
            <a:off x="1664652" y="3137040"/>
            <a:ext cx="1844605" cy="493636"/>
            <a:chOff x="337885" y="3769023"/>
            <a:chExt cx="2214247" cy="663970"/>
          </a:xfrm>
        </p:grpSpPr>
        <p:grpSp>
          <p:nvGrpSpPr>
            <p:cNvPr id="132" name="Group 131"/>
            <p:cNvGrpSpPr/>
            <p:nvPr/>
          </p:nvGrpSpPr>
          <p:grpSpPr>
            <a:xfrm>
              <a:off x="337885" y="3784894"/>
              <a:ext cx="1111514" cy="648099"/>
              <a:chOff x="337885" y="3784894"/>
              <a:chExt cx="1309642" cy="648099"/>
            </a:xfrm>
          </p:grpSpPr>
          <p:grpSp>
            <p:nvGrpSpPr>
              <p:cNvPr id="130" name="Group 129"/>
              <p:cNvGrpSpPr/>
              <p:nvPr/>
            </p:nvGrpSpPr>
            <p:grpSpPr>
              <a:xfrm>
                <a:off x="337885" y="3800765"/>
                <a:ext cx="428910" cy="632228"/>
                <a:chOff x="337885" y="3800765"/>
                <a:chExt cx="428910" cy="632228"/>
              </a:xfrm>
            </p:grpSpPr>
            <p:grpSp>
              <p:nvGrpSpPr>
                <p:cNvPr id="109" name="Group 108"/>
                <p:cNvGrpSpPr/>
                <p:nvPr/>
              </p:nvGrpSpPr>
              <p:grpSpPr>
                <a:xfrm>
                  <a:off x="337885" y="3803496"/>
                  <a:ext cx="210854" cy="629497"/>
                  <a:chOff x="326253" y="3780084"/>
                  <a:chExt cx="285307" cy="629497"/>
                </a:xfrm>
              </p:grpSpPr>
              <p:sp>
                <p:nvSpPr>
                  <p:cNvPr id="106" name="Rectangle 105"/>
                  <p:cNvSpPr/>
                  <p:nvPr/>
                </p:nvSpPr>
                <p:spPr>
                  <a:xfrm>
                    <a:off x="326253" y="3780084"/>
                    <a:ext cx="285307" cy="629497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" name="Down Arrow 107"/>
                  <p:cNvSpPr/>
                  <p:nvPr/>
                </p:nvSpPr>
                <p:spPr>
                  <a:xfrm>
                    <a:off x="343473" y="3864538"/>
                    <a:ext cx="250865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9" name="Group 128"/>
                <p:cNvGrpSpPr/>
                <p:nvPr/>
              </p:nvGrpSpPr>
              <p:grpSpPr>
                <a:xfrm>
                  <a:off x="555941" y="3800765"/>
                  <a:ext cx="210854" cy="629497"/>
                  <a:chOff x="555941" y="3800765"/>
                  <a:chExt cx="210854" cy="629497"/>
                </a:xfrm>
              </p:grpSpPr>
              <p:sp>
                <p:nvSpPr>
                  <p:cNvPr id="111" name="Rectangle 110"/>
                  <p:cNvSpPr/>
                  <p:nvPr/>
                </p:nvSpPr>
                <p:spPr>
                  <a:xfrm flipV="1">
                    <a:off x="555941" y="3800765"/>
                    <a:ext cx="210854" cy="6294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2" name="Down Arrow 111"/>
                  <p:cNvSpPr/>
                  <p:nvPr/>
                </p:nvSpPr>
                <p:spPr>
                  <a:xfrm flipV="1">
                    <a:off x="568667" y="3872867"/>
                    <a:ext cx="185400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5" name="Group 114"/>
              <p:cNvGrpSpPr/>
              <p:nvPr/>
            </p:nvGrpSpPr>
            <p:grpSpPr>
              <a:xfrm>
                <a:off x="768584" y="3787625"/>
                <a:ext cx="210854" cy="629497"/>
                <a:chOff x="326253" y="3780084"/>
                <a:chExt cx="285307" cy="629497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Down Arrow 119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7" name="Rectangle 116"/>
              <p:cNvSpPr/>
              <p:nvPr/>
            </p:nvSpPr>
            <p:spPr>
              <a:xfrm flipV="1">
                <a:off x="986640" y="3784894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Down Arrow 117"/>
              <p:cNvSpPr/>
              <p:nvPr/>
            </p:nvSpPr>
            <p:spPr>
              <a:xfrm flipV="1">
                <a:off x="999366" y="3856996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1218617" y="3795166"/>
                <a:ext cx="210854" cy="629497"/>
                <a:chOff x="326253" y="3780084"/>
                <a:chExt cx="285307" cy="629497"/>
              </a:xfrm>
            </p:grpSpPr>
            <p:sp>
              <p:nvSpPr>
                <p:cNvPr id="126" name="Rectangle 125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Down Arrow 126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4" name="Rectangle 123"/>
              <p:cNvSpPr/>
              <p:nvPr/>
            </p:nvSpPr>
            <p:spPr>
              <a:xfrm flipV="1">
                <a:off x="1436673" y="3792435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5" name="Down Arrow 124"/>
              <p:cNvSpPr/>
              <p:nvPr/>
            </p:nvSpPr>
            <p:spPr>
              <a:xfrm flipV="1">
                <a:off x="1449399" y="3864537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1440618" y="3769023"/>
              <a:ext cx="1111514" cy="648099"/>
              <a:chOff x="337885" y="3784894"/>
              <a:chExt cx="1309642" cy="648099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337885" y="3800765"/>
                <a:ext cx="428910" cy="632228"/>
                <a:chOff x="337885" y="3800765"/>
                <a:chExt cx="428910" cy="632228"/>
              </a:xfrm>
            </p:grpSpPr>
            <p:grpSp>
              <p:nvGrpSpPr>
                <p:cNvPr id="145" name="Group 144"/>
                <p:cNvGrpSpPr/>
                <p:nvPr/>
              </p:nvGrpSpPr>
              <p:grpSpPr>
                <a:xfrm>
                  <a:off x="337885" y="3803496"/>
                  <a:ext cx="210854" cy="629497"/>
                  <a:chOff x="326253" y="3780084"/>
                  <a:chExt cx="285307" cy="629497"/>
                </a:xfrm>
              </p:grpSpPr>
              <p:sp>
                <p:nvSpPr>
                  <p:cNvPr id="149" name="Rectangle 148"/>
                  <p:cNvSpPr/>
                  <p:nvPr/>
                </p:nvSpPr>
                <p:spPr>
                  <a:xfrm>
                    <a:off x="326253" y="3780084"/>
                    <a:ext cx="285307" cy="629497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0" name="Down Arrow 149"/>
                  <p:cNvSpPr/>
                  <p:nvPr/>
                </p:nvSpPr>
                <p:spPr>
                  <a:xfrm>
                    <a:off x="343473" y="3864538"/>
                    <a:ext cx="250865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46" name="Group 145"/>
                <p:cNvGrpSpPr/>
                <p:nvPr/>
              </p:nvGrpSpPr>
              <p:grpSpPr>
                <a:xfrm>
                  <a:off x="555941" y="3800765"/>
                  <a:ext cx="210854" cy="629497"/>
                  <a:chOff x="555941" y="3800765"/>
                  <a:chExt cx="210854" cy="629497"/>
                </a:xfrm>
              </p:grpSpPr>
              <p:sp>
                <p:nvSpPr>
                  <p:cNvPr id="147" name="Rectangle 146"/>
                  <p:cNvSpPr/>
                  <p:nvPr/>
                </p:nvSpPr>
                <p:spPr>
                  <a:xfrm flipV="1">
                    <a:off x="555941" y="3800765"/>
                    <a:ext cx="210854" cy="6294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8" name="Down Arrow 147"/>
                  <p:cNvSpPr/>
                  <p:nvPr/>
                </p:nvSpPr>
                <p:spPr>
                  <a:xfrm flipV="1">
                    <a:off x="568667" y="3872867"/>
                    <a:ext cx="185400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5" name="Group 134"/>
              <p:cNvGrpSpPr/>
              <p:nvPr/>
            </p:nvGrpSpPr>
            <p:grpSpPr>
              <a:xfrm>
                <a:off x="768584" y="3787625"/>
                <a:ext cx="210854" cy="629497"/>
                <a:chOff x="326253" y="3780084"/>
                <a:chExt cx="285307" cy="629497"/>
              </a:xfrm>
            </p:grpSpPr>
            <p:sp>
              <p:nvSpPr>
                <p:cNvPr id="143" name="Rectangle 142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Down Arrow 143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6" name="Rectangle 135"/>
              <p:cNvSpPr/>
              <p:nvPr/>
            </p:nvSpPr>
            <p:spPr>
              <a:xfrm flipV="1">
                <a:off x="986640" y="3784894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7" name="Down Arrow 136"/>
              <p:cNvSpPr/>
              <p:nvPr/>
            </p:nvSpPr>
            <p:spPr>
              <a:xfrm flipV="1">
                <a:off x="999366" y="3856996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38" name="Group 137"/>
              <p:cNvGrpSpPr/>
              <p:nvPr/>
            </p:nvGrpSpPr>
            <p:grpSpPr>
              <a:xfrm>
                <a:off x="1218617" y="3795166"/>
                <a:ext cx="210854" cy="629497"/>
                <a:chOff x="326253" y="3780084"/>
                <a:chExt cx="285307" cy="629497"/>
              </a:xfrm>
            </p:grpSpPr>
            <p:sp>
              <p:nvSpPr>
                <p:cNvPr id="141" name="Rectangle 140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Down Arrow 141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9" name="Rectangle 138"/>
              <p:cNvSpPr/>
              <p:nvPr/>
            </p:nvSpPr>
            <p:spPr>
              <a:xfrm flipV="1">
                <a:off x="1436673" y="3792435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0" name="Down Arrow 139"/>
              <p:cNvSpPr/>
              <p:nvPr/>
            </p:nvSpPr>
            <p:spPr>
              <a:xfrm flipV="1">
                <a:off x="1449399" y="3864537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52" name="Group 151"/>
          <p:cNvGrpSpPr/>
          <p:nvPr/>
        </p:nvGrpSpPr>
        <p:grpSpPr>
          <a:xfrm rot="20308373">
            <a:off x="6038905" y="3048678"/>
            <a:ext cx="1844605" cy="493636"/>
            <a:chOff x="337885" y="3769023"/>
            <a:chExt cx="2214247" cy="663970"/>
          </a:xfrm>
        </p:grpSpPr>
        <p:grpSp>
          <p:nvGrpSpPr>
            <p:cNvPr id="153" name="Group 152"/>
            <p:cNvGrpSpPr/>
            <p:nvPr/>
          </p:nvGrpSpPr>
          <p:grpSpPr>
            <a:xfrm>
              <a:off x="337885" y="3784894"/>
              <a:ext cx="1111514" cy="648099"/>
              <a:chOff x="337885" y="3784894"/>
              <a:chExt cx="1309642" cy="648099"/>
            </a:xfrm>
          </p:grpSpPr>
          <p:grpSp>
            <p:nvGrpSpPr>
              <p:cNvPr id="172" name="Group 171"/>
              <p:cNvGrpSpPr/>
              <p:nvPr/>
            </p:nvGrpSpPr>
            <p:grpSpPr>
              <a:xfrm>
                <a:off x="337885" y="3800765"/>
                <a:ext cx="428910" cy="632228"/>
                <a:chOff x="337885" y="3800765"/>
                <a:chExt cx="428910" cy="632228"/>
              </a:xfrm>
            </p:grpSpPr>
            <p:grpSp>
              <p:nvGrpSpPr>
                <p:cNvPr id="183" name="Group 182"/>
                <p:cNvGrpSpPr/>
                <p:nvPr/>
              </p:nvGrpSpPr>
              <p:grpSpPr>
                <a:xfrm>
                  <a:off x="337885" y="3803496"/>
                  <a:ext cx="210854" cy="629497"/>
                  <a:chOff x="326253" y="3780084"/>
                  <a:chExt cx="285307" cy="629497"/>
                </a:xfrm>
              </p:grpSpPr>
              <p:sp>
                <p:nvSpPr>
                  <p:cNvPr id="187" name="Rectangle 186"/>
                  <p:cNvSpPr/>
                  <p:nvPr/>
                </p:nvSpPr>
                <p:spPr>
                  <a:xfrm>
                    <a:off x="326253" y="3780084"/>
                    <a:ext cx="285307" cy="629497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8" name="Down Arrow 187"/>
                  <p:cNvSpPr/>
                  <p:nvPr/>
                </p:nvSpPr>
                <p:spPr>
                  <a:xfrm>
                    <a:off x="343473" y="3864538"/>
                    <a:ext cx="250865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4" name="Group 183"/>
                <p:cNvGrpSpPr/>
                <p:nvPr/>
              </p:nvGrpSpPr>
              <p:grpSpPr>
                <a:xfrm>
                  <a:off x="555941" y="3800765"/>
                  <a:ext cx="210854" cy="629497"/>
                  <a:chOff x="555941" y="3800765"/>
                  <a:chExt cx="210854" cy="629497"/>
                </a:xfrm>
              </p:grpSpPr>
              <p:sp>
                <p:nvSpPr>
                  <p:cNvPr id="185" name="Rectangle 184"/>
                  <p:cNvSpPr/>
                  <p:nvPr/>
                </p:nvSpPr>
                <p:spPr>
                  <a:xfrm flipV="1">
                    <a:off x="555941" y="3800765"/>
                    <a:ext cx="210854" cy="6294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6" name="Down Arrow 185"/>
                  <p:cNvSpPr/>
                  <p:nvPr/>
                </p:nvSpPr>
                <p:spPr>
                  <a:xfrm flipV="1">
                    <a:off x="568667" y="3872867"/>
                    <a:ext cx="185400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3" name="Group 172"/>
              <p:cNvGrpSpPr/>
              <p:nvPr/>
            </p:nvGrpSpPr>
            <p:grpSpPr>
              <a:xfrm>
                <a:off x="768584" y="3787625"/>
                <a:ext cx="210854" cy="629497"/>
                <a:chOff x="326253" y="3780084"/>
                <a:chExt cx="285307" cy="629497"/>
              </a:xfrm>
            </p:grpSpPr>
            <p:sp>
              <p:nvSpPr>
                <p:cNvPr id="181" name="Rectangle 180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2" name="Down Arrow 181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4" name="Rectangle 173"/>
              <p:cNvSpPr/>
              <p:nvPr/>
            </p:nvSpPr>
            <p:spPr>
              <a:xfrm flipV="1">
                <a:off x="986640" y="3784894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5" name="Down Arrow 174"/>
              <p:cNvSpPr/>
              <p:nvPr/>
            </p:nvSpPr>
            <p:spPr>
              <a:xfrm flipV="1">
                <a:off x="999366" y="3856996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1218617" y="3795166"/>
                <a:ext cx="210854" cy="629497"/>
                <a:chOff x="326253" y="3780084"/>
                <a:chExt cx="285307" cy="629497"/>
              </a:xfrm>
            </p:grpSpPr>
            <p:sp>
              <p:nvSpPr>
                <p:cNvPr id="179" name="Rectangle 178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0" name="Down Arrow 179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7" name="Rectangle 176"/>
              <p:cNvSpPr/>
              <p:nvPr/>
            </p:nvSpPr>
            <p:spPr>
              <a:xfrm flipV="1">
                <a:off x="1436673" y="3792435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8" name="Down Arrow 177"/>
              <p:cNvSpPr/>
              <p:nvPr/>
            </p:nvSpPr>
            <p:spPr>
              <a:xfrm flipV="1">
                <a:off x="1449399" y="3864537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1440618" y="3769023"/>
              <a:ext cx="1111514" cy="648099"/>
              <a:chOff x="337885" y="3784894"/>
              <a:chExt cx="1309642" cy="648099"/>
            </a:xfrm>
          </p:grpSpPr>
          <p:grpSp>
            <p:nvGrpSpPr>
              <p:cNvPr id="155" name="Group 154"/>
              <p:cNvGrpSpPr/>
              <p:nvPr/>
            </p:nvGrpSpPr>
            <p:grpSpPr>
              <a:xfrm>
                <a:off x="337885" y="3800765"/>
                <a:ext cx="428910" cy="632228"/>
                <a:chOff x="337885" y="3800765"/>
                <a:chExt cx="428910" cy="632228"/>
              </a:xfrm>
            </p:grpSpPr>
            <p:grpSp>
              <p:nvGrpSpPr>
                <p:cNvPr id="166" name="Group 165"/>
                <p:cNvGrpSpPr/>
                <p:nvPr/>
              </p:nvGrpSpPr>
              <p:grpSpPr>
                <a:xfrm>
                  <a:off x="337885" y="3803496"/>
                  <a:ext cx="210854" cy="629497"/>
                  <a:chOff x="326253" y="3780084"/>
                  <a:chExt cx="285307" cy="629497"/>
                </a:xfrm>
              </p:grpSpPr>
              <p:sp>
                <p:nvSpPr>
                  <p:cNvPr id="170" name="Rectangle 169"/>
                  <p:cNvSpPr/>
                  <p:nvPr/>
                </p:nvSpPr>
                <p:spPr>
                  <a:xfrm>
                    <a:off x="326253" y="3780084"/>
                    <a:ext cx="285307" cy="629497"/>
                  </a:xfrm>
                  <a:prstGeom prst="rect">
                    <a:avLst/>
                  </a:prstGeom>
                  <a:solidFill>
                    <a:schemeClr val="bg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1" name="Down Arrow 170"/>
                  <p:cNvSpPr/>
                  <p:nvPr/>
                </p:nvSpPr>
                <p:spPr>
                  <a:xfrm>
                    <a:off x="343473" y="3864538"/>
                    <a:ext cx="250865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67" name="Group 166"/>
                <p:cNvGrpSpPr/>
                <p:nvPr/>
              </p:nvGrpSpPr>
              <p:grpSpPr>
                <a:xfrm>
                  <a:off x="555941" y="3800765"/>
                  <a:ext cx="210854" cy="629497"/>
                  <a:chOff x="555941" y="3800765"/>
                  <a:chExt cx="210854" cy="629497"/>
                </a:xfrm>
              </p:grpSpPr>
              <p:sp>
                <p:nvSpPr>
                  <p:cNvPr id="168" name="Rectangle 167"/>
                  <p:cNvSpPr/>
                  <p:nvPr/>
                </p:nvSpPr>
                <p:spPr>
                  <a:xfrm flipV="1">
                    <a:off x="555941" y="3800765"/>
                    <a:ext cx="210854" cy="6294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9" name="Down Arrow 168"/>
                  <p:cNvSpPr/>
                  <p:nvPr/>
                </p:nvSpPr>
                <p:spPr>
                  <a:xfrm flipV="1">
                    <a:off x="568667" y="3872867"/>
                    <a:ext cx="185400" cy="472941"/>
                  </a:xfrm>
                  <a:prstGeom prst="down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6" name="Group 155"/>
              <p:cNvGrpSpPr/>
              <p:nvPr/>
            </p:nvGrpSpPr>
            <p:grpSpPr>
              <a:xfrm>
                <a:off x="768584" y="3787625"/>
                <a:ext cx="210854" cy="629497"/>
                <a:chOff x="326253" y="3780084"/>
                <a:chExt cx="285307" cy="629497"/>
              </a:xfrm>
            </p:grpSpPr>
            <p:sp>
              <p:nvSpPr>
                <p:cNvPr id="164" name="Rectangle 163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5" name="Down Arrow 164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7" name="Rectangle 156"/>
              <p:cNvSpPr/>
              <p:nvPr/>
            </p:nvSpPr>
            <p:spPr>
              <a:xfrm flipV="1">
                <a:off x="986640" y="3784894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Down Arrow 157"/>
              <p:cNvSpPr/>
              <p:nvPr/>
            </p:nvSpPr>
            <p:spPr>
              <a:xfrm flipV="1">
                <a:off x="999366" y="3856996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59" name="Group 158"/>
              <p:cNvGrpSpPr/>
              <p:nvPr/>
            </p:nvGrpSpPr>
            <p:grpSpPr>
              <a:xfrm>
                <a:off x="1218617" y="3795166"/>
                <a:ext cx="210854" cy="629497"/>
                <a:chOff x="326253" y="3780084"/>
                <a:chExt cx="285307" cy="629497"/>
              </a:xfrm>
            </p:grpSpPr>
            <p:sp>
              <p:nvSpPr>
                <p:cNvPr id="162" name="Rectangle 161"/>
                <p:cNvSpPr/>
                <p:nvPr/>
              </p:nvSpPr>
              <p:spPr>
                <a:xfrm>
                  <a:off x="326253" y="3780084"/>
                  <a:ext cx="285307" cy="629497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Down Arrow 162"/>
                <p:cNvSpPr/>
                <p:nvPr/>
              </p:nvSpPr>
              <p:spPr>
                <a:xfrm>
                  <a:off x="343473" y="3864538"/>
                  <a:ext cx="250865" cy="472941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0" name="Rectangle 159"/>
              <p:cNvSpPr/>
              <p:nvPr/>
            </p:nvSpPr>
            <p:spPr>
              <a:xfrm flipV="1">
                <a:off x="1436673" y="3792435"/>
                <a:ext cx="210854" cy="62949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1" name="Down Arrow 160"/>
              <p:cNvSpPr/>
              <p:nvPr/>
            </p:nvSpPr>
            <p:spPr>
              <a:xfrm flipV="1">
                <a:off x="1449399" y="3864537"/>
                <a:ext cx="185400" cy="472941"/>
              </a:xfrm>
              <a:prstGeom prst="downArrow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89" name="Rectangle 188"/>
          <p:cNvSpPr/>
          <p:nvPr/>
        </p:nvSpPr>
        <p:spPr>
          <a:xfrm>
            <a:off x="2284204" y="5583862"/>
            <a:ext cx="55690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intracavity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powers at MW levels are perfectly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reasonable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 – D. Douglas, 23 August 2012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6741" y="6277734"/>
            <a:ext cx="200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cheme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eveloped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Z. Huang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69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563755" cy="643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R&amp;D items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nteraction region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arge high-finesse optical cavity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 repetition rate laser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FEL in unusual regime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eparation scheme for beams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circulating in opposite directions</a:t>
            </a:r>
          </a:p>
          <a:p>
            <a:pPr marL="622300" marR="0" lvl="1" indent="-622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olarized low-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gun</a:t>
            </a:r>
          </a:p>
          <a:p>
            <a:pPr marL="622300" marR="0" lvl="1" indent="-622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23686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24" y="924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fitting the LHeC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8" y="7290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0011" y="899568"/>
            <a:ext cx="8644877" cy="39017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76508" y="4966487"/>
            <a:ext cx="2638697" cy="304800"/>
          </a:xfrm>
          <a:prstGeom prst="rect">
            <a:avLst/>
          </a:prstGeom>
          <a:gradFill>
            <a:gsLst>
              <a:gs pos="5000">
                <a:schemeClr val="bg1"/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5206" y="5312711"/>
            <a:ext cx="1767080" cy="314204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SAPPHiRE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6" y="5592991"/>
            <a:ext cx="1736034" cy="472128"/>
          </a:xfrm>
          <a:prstGeom prst="rect">
            <a:avLst/>
          </a:prstGeom>
          <a:gradFill>
            <a:gsLst>
              <a:gs pos="77000">
                <a:schemeClr val="accent6">
                  <a:lumMod val="60000"/>
                  <a:lumOff val="40000"/>
                </a:schemeClr>
              </a:gs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FCC-eh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39339" y="6035452"/>
            <a:ext cx="1577009" cy="388384"/>
          </a:xfrm>
          <a:prstGeom prst="rect">
            <a:avLst/>
          </a:prstGeom>
          <a:gradFill>
            <a:gsLst>
              <a:gs pos="77000">
                <a:schemeClr val="accent1">
                  <a:lumMod val="40000"/>
                  <a:lumOff val="60000"/>
                </a:schemeClr>
              </a:gs>
              <a:gs pos="0">
                <a:srgbClr val="00B0F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2286" y="6420746"/>
            <a:ext cx="2507686" cy="380989"/>
          </a:xfrm>
          <a:prstGeom prst="rect">
            <a:avLst/>
          </a:prstGeom>
          <a:gradFill>
            <a:gsLst>
              <a:gs pos="77000">
                <a:srgbClr val="0000FF"/>
              </a:gs>
              <a:gs pos="0">
                <a:srgbClr val="0000CC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injector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82287" y="5312710"/>
            <a:ext cx="1430480" cy="314206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52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5359"/>
            <a:ext cx="9148841" cy="52773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8344" y="31879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t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otal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 luminosity of proposed future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 colliders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43451" y="6519446"/>
            <a:ext cx="3090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Blondel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Lepton-Photon 2017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04060" y="3414001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FCC-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" y="6093712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2360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9270" y="215927"/>
            <a:ext cx="9222068" cy="579379"/>
          </a:xfrm>
        </p:spPr>
        <p:txBody>
          <a:bodyPr>
            <a:noAutofit/>
          </a:bodyPr>
          <a:lstStyle/>
          <a:p>
            <a:r>
              <a:rPr lang="en-US" sz="4000" dirty="0" smtClean="0"/>
              <a:t>FCC-</a:t>
            </a:r>
            <a:r>
              <a:rPr lang="en-US" sz="4000" dirty="0" err="1" smtClean="0"/>
              <a:t>ee</a:t>
            </a:r>
            <a:r>
              <a:rPr lang="en-US" sz="4000" dirty="0" smtClean="0"/>
              <a:t> injector parameters (summer 2017)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8002"/>
              </p:ext>
            </p:extLst>
          </p:nvPr>
        </p:nvGraphicFramePr>
        <p:xfrm>
          <a:off x="43423" y="722243"/>
          <a:ext cx="9059375" cy="5370232"/>
        </p:xfrm>
        <a:graphic>
          <a:graphicData uri="http://schemas.openxmlformats.org/drawingml/2006/table">
            <a:tbl>
              <a:tblPr/>
              <a:tblGrid>
                <a:gridCol w="364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5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6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98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5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09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50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0113">
                  <a:extLst>
                    <a:ext uri="{9D8B030D-6E8A-4147-A177-3AD203B41FA5}">
                      <a16:colId xmlns:a16="http://schemas.microsoft.com/office/drawing/2014/main" val="911523062"/>
                    </a:ext>
                  </a:extLst>
                </a:gridCol>
              </a:tblGrid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Accelerator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-Z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-W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-H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FCCee-tt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Energy [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GeV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175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 of filling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1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bunches,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2.8 GHz RF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 repetition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rate [Hz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1800" dirty="0"/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LINAC/SPS bunch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population [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1.28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LINAC injections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3538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364</a:t>
                      </a: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bunch spacing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[ns]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390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SPS cycles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SPS # of bunches</a:t>
                      </a:r>
                      <a:endParaRPr kumimoji="0"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7076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SPS cycle time [s]</a:t>
                      </a:r>
                      <a:endParaRPr kumimoji="0"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1.72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18.19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1.09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1.14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duty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factor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0.79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/>
                          <a:cs typeface="Garamond"/>
                        </a:rPr>
                        <a:t>0.16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/>
                        <a:cs typeface="Garamond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BR # of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bunches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70760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BR cycle time [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184.9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88.8</a:t>
                      </a: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#of BR cycles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injections/collider bucket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 number of bunches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70760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1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Filling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time (both species) [sec]</a:t>
                      </a: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1171.6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369.8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710.4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177.6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340.2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142.8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Injected bunch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population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[10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31/05/2017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FCC CG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6861" y="-41056"/>
            <a:ext cx="1727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Papaphilippou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1562" y="6163276"/>
            <a:ext cx="1079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0.8 </a:t>
            </a:r>
            <a:r>
              <a:rPr lang="en-US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 e-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0.8 </a:t>
            </a:r>
            <a:r>
              <a:rPr lang="en-US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 e+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649" y="6211543"/>
            <a:ext cx="268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aximum current needed:</a:t>
            </a:r>
            <a:endParaRPr lang="en-GB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50291" y="6268218"/>
                <a:ext cx="4582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 smtClean="0">
                    <a:solidFill>
                      <a:srgbClr val="0000CC"/>
                    </a:solidFill>
                  </a:rPr>
                  <a:t>1000x lower than LHeC</a:t>
                </a:r>
                <a:r>
                  <a:rPr lang="en-US" dirty="0">
                    <a:solidFill>
                      <a:srgbClr val="0000CC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CC"/>
                    </a:solidFill>
                  </a:rPr>
                  <a:t>w/o energy recovery!</a:t>
                </a:r>
                <a:endParaRPr lang="en-GB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291" y="6268218"/>
                <a:ext cx="4582216" cy="369332"/>
              </a:xfrm>
              <a:prstGeom prst="rect">
                <a:avLst/>
              </a:prstGeom>
              <a:blipFill>
                <a:blip r:embed="rId2"/>
                <a:stretch>
                  <a:fillRect t="-8197" r="-26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44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50" y="383861"/>
            <a:ext cx="8845494" cy="224261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04904" y="3905249"/>
            <a:ext cx="3186071" cy="2181225"/>
            <a:chOff x="852529" y="4228686"/>
            <a:chExt cx="2100221" cy="1362489"/>
          </a:xfrm>
        </p:grpSpPr>
        <p:grpSp>
          <p:nvGrpSpPr>
            <p:cNvPr id="12" name="Group 11"/>
            <p:cNvGrpSpPr/>
            <p:nvPr/>
          </p:nvGrpSpPr>
          <p:grpSpPr>
            <a:xfrm>
              <a:off x="1390650" y="4228686"/>
              <a:ext cx="1562100" cy="1362489"/>
              <a:chOff x="1390650" y="4228686"/>
              <a:chExt cx="1562100" cy="1362489"/>
            </a:xfrm>
          </p:grpSpPr>
          <p:sp>
            <p:nvSpPr>
              <p:cNvPr id="7" name="Arc 6"/>
              <p:cNvSpPr/>
              <p:nvPr/>
            </p:nvSpPr>
            <p:spPr>
              <a:xfrm>
                <a:off x="1876508" y="4333461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Arc 7"/>
              <p:cNvSpPr/>
              <p:nvPr/>
            </p:nvSpPr>
            <p:spPr>
              <a:xfrm flipV="1">
                <a:off x="1876508" y="4228686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" name="Straight Connector 9"/>
              <p:cNvCxnSpPr>
                <a:endCxn id="7" idx="0"/>
              </p:cNvCxnSpPr>
              <p:nvPr/>
            </p:nvCxnSpPr>
            <p:spPr>
              <a:xfrm>
                <a:off x="1390650" y="4333461"/>
                <a:ext cx="1023979" cy="0"/>
              </a:xfrm>
              <a:prstGeom prst="line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 flipH="1" flipV="1">
              <a:off x="852529" y="4228686"/>
              <a:ext cx="1562100" cy="1362489"/>
              <a:chOff x="1390650" y="4228686"/>
              <a:chExt cx="1562100" cy="1362489"/>
            </a:xfrm>
          </p:grpSpPr>
          <p:sp>
            <p:nvSpPr>
              <p:cNvPr id="14" name="Arc 13"/>
              <p:cNvSpPr/>
              <p:nvPr/>
            </p:nvSpPr>
            <p:spPr>
              <a:xfrm>
                <a:off x="1876508" y="4333461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Arc 14"/>
              <p:cNvSpPr/>
              <p:nvPr/>
            </p:nvSpPr>
            <p:spPr>
              <a:xfrm flipV="1">
                <a:off x="1876508" y="4228686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/>
              <p:cNvCxnSpPr>
                <a:endCxn id="14" idx="0"/>
              </p:cNvCxnSpPr>
              <p:nvPr/>
            </p:nvCxnSpPr>
            <p:spPr>
              <a:xfrm>
                <a:off x="1390650" y="4333461"/>
                <a:ext cx="1023979" cy="0"/>
              </a:xfrm>
              <a:prstGeom prst="line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Oval 17"/>
          <p:cNvSpPr/>
          <p:nvPr/>
        </p:nvSpPr>
        <p:spPr>
          <a:xfrm>
            <a:off x="2741758" y="6131288"/>
            <a:ext cx="814984" cy="619125"/>
          </a:xfrm>
          <a:prstGeom prst="ellipse">
            <a:avLst/>
          </a:prstGeom>
          <a:noFill/>
          <a:ln w="444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2732924" y="5896207"/>
            <a:ext cx="525427" cy="249771"/>
            <a:chOff x="2647395" y="5851393"/>
            <a:chExt cx="525427" cy="56541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172822" y="5851393"/>
              <a:ext cx="0" cy="330332"/>
            </a:xfrm>
            <a:prstGeom prst="line">
              <a:avLst/>
            </a:prstGeom>
            <a:ln w="444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/>
            <p:cNvSpPr/>
            <p:nvPr/>
          </p:nvSpPr>
          <p:spPr>
            <a:xfrm flipV="1">
              <a:off x="2647395" y="5851393"/>
              <a:ext cx="525427" cy="565414"/>
            </a:xfrm>
            <a:prstGeom prst="arc">
              <a:avLst/>
            </a:prstGeom>
            <a:ln w="444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Arc 31"/>
          <p:cNvSpPr/>
          <p:nvPr/>
        </p:nvSpPr>
        <p:spPr>
          <a:xfrm>
            <a:off x="2997434" y="5910897"/>
            <a:ext cx="495300" cy="235081"/>
          </a:xfrm>
          <a:prstGeom prst="arc">
            <a:avLst>
              <a:gd name="adj1" fmla="val 16200000"/>
              <a:gd name="adj2" fmla="val 942749"/>
            </a:avLst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60802" y="4072984"/>
            <a:ext cx="1176112" cy="389706"/>
          </a:xfrm>
          <a:prstGeom prst="line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107059" y="2737125"/>
                <a:ext cx="4283801" cy="4832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v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ery flexible, powerful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 	injection can boost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	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luminosity performance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higher e</a:t>
                </a:r>
                <a:r>
                  <a:rPr lang="en-US" sz="2800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yield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9 vs 4.5 GeV)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no need for pre-booster, 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n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o need for top-up booster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	at Z and W;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s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impler top up booster or 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2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nd ERL for H and top  </a:t>
                </a:r>
              </a:p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059" y="2737125"/>
                <a:ext cx="4283801" cy="4832092"/>
              </a:xfrm>
              <a:prstGeom prst="rect">
                <a:avLst/>
              </a:prstGeom>
              <a:blipFill>
                <a:blip r:embed="rId3"/>
                <a:stretch>
                  <a:fillRect l="-2991" t="-1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260802" y="276852"/>
            <a:ext cx="55571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present FCC-</a:t>
            </a:r>
            <a:r>
              <a:rPr lang="en-US" sz="3200" dirty="0" err="1" smtClean="0"/>
              <a:t>ee</a:t>
            </a:r>
            <a:r>
              <a:rPr lang="en-US" sz="3200" dirty="0" smtClean="0"/>
              <a:t> injector baseline</a:t>
            </a:r>
          </a:p>
          <a:p>
            <a:endParaRPr lang="en-GB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111063" y="3083279"/>
            <a:ext cx="58566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LHeC: perfect FCC-</a:t>
            </a:r>
            <a:r>
              <a:rPr lang="en-US" sz="3200" b="1" i="1" dirty="0" err="1" smtClean="0">
                <a:solidFill>
                  <a:srgbClr val="FF0000"/>
                </a:solidFill>
              </a:rPr>
              <a:t>ee</a:t>
            </a:r>
            <a:r>
              <a:rPr lang="en-US" sz="3200" b="1" i="1" dirty="0" smtClean="0">
                <a:solidFill>
                  <a:srgbClr val="FF0000"/>
                </a:solidFill>
              </a:rPr>
              <a:t> injector!</a:t>
            </a:r>
          </a:p>
          <a:p>
            <a:endParaRPr lang="en-GB" sz="32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804904" y="5933428"/>
            <a:ext cx="767821" cy="0"/>
          </a:xfrm>
          <a:prstGeom prst="line">
            <a:avLst/>
          </a:prstGeom>
          <a:ln w="444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69251" y="6305872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damping ring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Arc 33"/>
          <p:cNvSpPr/>
          <p:nvPr/>
        </p:nvSpPr>
        <p:spPr>
          <a:xfrm rot="8405427" flipV="1">
            <a:off x="3398870" y="6018669"/>
            <a:ext cx="338878" cy="201487"/>
          </a:xfrm>
          <a:prstGeom prst="arc">
            <a:avLst>
              <a:gd name="adj1" fmla="val 16200000"/>
              <a:gd name="adj2" fmla="val 942749"/>
            </a:avLst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468179" y="6033548"/>
            <a:ext cx="421062" cy="45699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3624263" y="5933428"/>
            <a:ext cx="302418" cy="269728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249870" y="599698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in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43282" y="5857062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out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450612" y="5457073"/>
                <a:ext cx="20088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e</a:t>
                </a:r>
                <a:r>
                  <a:rPr lang="en-US" baseline="30000" dirty="0">
                    <a:solidFill>
                      <a:schemeClr val="accent6">
                        <a:lumMod val="75000"/>
                      </a:schemeClr>
                    </a:solidFill>
                  </a:rPr>
                  <a:t>+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target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9 GeV</a:t>
                </a:r>
                <a:endParaRPr lang="en-GB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612" y="5457073"/>
                <a:ext cx="2008883" cy="369332"/>
              </a:xfrm>
              <a:prstGeom prst="rect">
                <a:avLst/>
              </a:prstGeom>
              <a:blipFill>
                <a:blip r:embed="rId4"/>
                <a:stretch>
                  <a:fillRect l="-2727" t="-8197" r="-1818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/>
          <p:cNvCxnSpPr/>
          <p:nvPr/>
        </p:nvCxnSpPr>
        <p:spPr>
          <a:xfrm>
            <a:off x="2559969" y="5765867"/>
            <a:ext cx="858" cy="284701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22534" y="5887549"/>
            <a:ext cx="1046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e</a:t>
            </a:r>
            <a:r>
              <a:rPr lang="en-US" baseline="30000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source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3838575" y="4988719"/>
            <a:ext cx="404813" cy="804862"/>
          </a:xfrm>
          <a:custGeom>
            <a:avLst/>
            <a:gdLst>
              <a:gd name="connsiteX0" fmla="*/ 0 w 404813"/>
              <a:gd name="connsiteY0" fmla="*/ 804862 h 804862"/>
              <a:gd name="connsiteX1" fmla="*/ 238125 w 404813"/>
              <a:gd name="connsiteY1" fmla="*/ 657225 h 804862"/>
              <a:gd name="connsiteX2" fmla="*/ 373856 w 404813"/>
              <a:gd name="connsiteY2" fmla="*/ 228600 h 804862"/>
              <a:gd name="connsiteX3" fmla="*/ 404813 w 404813"/>
              <a:gd name="connsiteY3" fmla="*/ 0 h 80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813" h="804862">
                <a:moveTo>
                  <a:pt x="0" y="804862"/>
                </a:moveTo>
                <a:cubicBezTo>
                  <a:pt x="87908" y="779065"/>
                  <a:pt x="175816" y="753269"/>
                  <a:pt x="238125" y="657225"/>
                </a:cubicBezTo>
                <a:cubicBezTo>
                  <a:pt x="300434" y="561181"/>
                  <a:pt x="346075" y="338137"/>
                  <a:pt x="373856" y="228600"/>
                </a:cubicBezTo>
                <a:cubicBezTo>
                  <a:pt x="401637" y="119062"/>
                  <a:pt x="403225" y="59531"/>
                  <a:pt x="404813" y="0"/>
                </a:cubicBezTo>
              </a:path>
            </a:pathLst>
          </a:custGeom>
          <a:noFill/>
          <a:ln w="38100">
            <a:solidFill>
              <a:srgbClr val="7030A0"/>
            </a:solidFill>
            <a:headEnd w="lg" len="lg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4148369" y="539115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e</a:t>
            </a:r>
            <a:r>
              <a:rPr lang="en-US" baseline="30000" dirty="0" smtClean="0">
                <a:solidFill>
                  <a:srgbClr val="7030A0"/>
                </a:solidFill>
              </a:rPr>
              <a:t>-</a:t>
            </a:r>
            <a:endParaRPr lang="en-GB" baseline="30000" dirty="0">
              <a:solidFill>
                <a:srgbClr val="7030A0"/>
              </a:solidFill>
            </a:endParaRPr>
          </a:p>
        </p:txBody>
      </p:sp>
      <p:sp>
        <p:nvSpPr>
          <p:cNvPr id="54" name="Freeform 53"/>
          <p:cNvSpPr/>
          <p:nvPr/>
        </p:nvSpPr>
        <p:spPr>
          <a:xfrm rot="1200000" flipH="1">
            <a:off x="457308" y="4641011"/>
            <a:ext cx="360298" cy="994610"/>
          </a:xfrm>
          <a:custGeom>
            <a:avLst/>
            <a:gdLst>
              <a:gd name="connsiteX0" fmla="*/ 0 w 404813"/>
              <a:gd name="connsiteY0" fmla="*/ 804862 h 804862"/>
              <a:gd name="connsiteX1" fmla="*/ 238125 w 404813"/>
              <a:gd name="connsiteY1" fmla="*/ 657225 h 804862"/>
              <a:gd name="connsiteX2" fmla="*/ 373856 w 404813"/>
              <a:gd name="connsiteY2" fmla="*/ 228600 h 804862"/>
              <a:gd name="connsiteX3" fmla="*/ 404813 w 404813"/>
              <a:gd name="connsiteY3" fmla="*/ 0 h 80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813" h="804862">
                <a:moveTo>
                  <a:pt x="0" y="804862"/>
                </a:moveTo>
                <a:cubicBezTo>
                  <a:pt x="87908" y="779065"/>
                  <a:pt x="175816" y="753269"/>
                  <a:pt x="238125" y="657225"/>
                </a:cubicBezTo>
                <a:cubicBezTo>
                  <a:pt x="300434" y="561181"/>
                  <a:pt x="346075" y="338137"/>
                  <a:pt x="373856" y="228600"/>
                </a:cubicBezTo>
                <a:cubicBezTo>
                  <a:pt x="401637" y="119062"/>
                  <a:pt x="403225" y="59531"/>
                  <a:pt x="404813" y="0"/>
                </a:cubicBezTo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  <a:headEnd w="lg" len="lg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536085" y="526572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endParaRPr lang="en-GB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1206194" y="3635692"/>
            <a:ext cx="1094391" cy="542105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644730" y="3861648"/>
            <a:ext cx="1286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3 or 4 loops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54788" y="407137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10 GeV </a:t>
            </a:r>
            <a:r>
              <a:rPr lang="en-US" dirty="0" err="1" smtClean="0">
                <a:solidFill>
                  <a:srgbClr val="0000CC"/>
                </a:solidFill>
              </a:rPr>
              <a:t>cw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linac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4837" y="5188539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10 GeV </a:t>
            </a:r>
            <a:r>
              <a:rPr lang="en-US" dirty="0" err="1" smtClean="0">
                <a:solidFill>
                  <a:srgbClr val="0000CC"/>
                </a:solidFill>
              </a:rPr>
              <a:t>cw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linac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98687" y="42376"/>
            <a:ext cx="18453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S. Ogur et al. 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598984" y="2155205"/>
                <a:ext cx="234500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dipole field at injection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dirty="0" smtClean="0"/>
                  <a:t>20 or 60 Gauss?!</a:t>
                </a:r>
                <a:endParaRPr lang="en-GB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8984" y="2155205"/>
                <a:ext cx="2345001" cy="646331"/>
              </a:xfrm>
              <a:prstGeom prst="rect">
                <a:avLst/>
              </a:prstGeom>
              <a:blipFill>
                <a:blip r:embed="rId5"/>
                <a:stretch>
                  <a:fillRect l="-2344" t="-5660" r="-1823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289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2" grpId="0" animBg="1"/>
      <p:bldP spid="36" grpId="0"/>
      <p:bldP spid="38" grpId="0"/>
      <p:bldP spid="2" grpId="0"/>
      <p:bldP spid="34" grpId="0" animBg="1"/>
      <p:bldP spid="43" grpId="0"/>
      <p:bldP spid="44" grpId="0"/>
      <p:bldP spid="45" grpId="0"/>
      <p:bldP spid="50" grpId="0"/>
      <p:bldP spid="52" grpId="0" animBg="1"/>
      <p:bldP spid="53" grpId="0"/>
      <p:bldP spid="54" grpId="0" animBg="1"/>
      <p:bldP spid="55" grpId="0"/>
      <p:bldP spid="59" grpId="0"/>
      <p:bldP spid="60" grpId="0"/>
      <p:bldP spid="6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862683"/>
              </p:ext>
            </p:extLst>
          </p:nvPr>
        </p:nvGraphicFramePr>
        <p:xfrm>
          <a:off x="0" y="0"/>
          <a:ext cx="8784977" cy="6850380"/>
        </p:xfrm>
        <a:graphic>
          <a:graphicData uri="http://schemas.openxmlformats.org/drawingml/2006/table">
            <a:tbl>
              <a:tblPr firstRow="1" bandRow="1"/>
              <a:tblGrid>
                <a:gridCol w="2553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2657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23020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1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de-AT" sz="1100" b="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(ZH)</a:t>
                      </a:r>
                      <a:endParaRPr lang="de-AT" sz="1100" b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20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45.6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175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arc cell optics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60/60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90/90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757867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momentum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compaction [10</a:t>
                      </a:r>
                      <a:r>
                        <a:rPr kumimoji="0" lang="en-US" sz="11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1.48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242056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emittance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1.34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emittance [pm]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1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length of interaction area [mm]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tunes, half-ring (x, y, s)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(0.569,  0.61,  0.0125)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(0.577,  0.61,  0.0115)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(0.565,  0.60,  0.0180)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(0.553</a:t>
                      </a:r>
                      <a:r>
                        <a:rPr kumimoji="0" lang="en-GB" sz="1100" b="0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,  0.59,  0.0343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longitudinal</a:t>
                      </a:r>
                      <a:r>
                        <a:rPr kumimoji="0" lang="en-GB" sz="11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</a:t>
                      </a:r>
                      <a:r>
                        <a:rPr kumimoji="0" lang="en-GB" sz="11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414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77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23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7.5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7.8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9.5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RF acceptance [%]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energy acceptance [%]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energy spread (SR / BS) [%]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0.038 / 0.132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0.153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0.099 / 0.151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0.147 / 0.192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bunch length (SR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/ BS)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[mm]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12.1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7.65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3.15 / 4.9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2.45 / 3.25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Piwinski angle (SR / BS)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8.2 / 28.5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6.6 / 15.3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3.4 / 5.3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 / 1.33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020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1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of  bunches /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beam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 [mA]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11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1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1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&gt;200</a:t>
                      </a:r>
                      <a:endParaRPr kumimoji="0" lang="en-GB" sz="1100" b="1" kern="1200" dirty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&gt;30</a:t>
                      </a:r>
                      <a:endParaRPr kumimoji="0" lang="en-GB" sz="1100" b="1" kern="1200" dirty="0" smtClean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&gt;7</a:t>
                      </a:r>
                      <a:endParaRPr kumimoji="0" lang="en-GB" sz="1100" b="1" kern="1200" dirty="0" smtClean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C00000"/>
                          </a:solidFill>
                          <a:latin typeface="Arial"/>
                          <a:ea typeface="+mn-ea"/>
                          <a:cs typeface="+mn-cs"/>
                        </a:rPr>
                        <a:t>&gt;1.6</a:t>
                      </a:r>
                      <a:endParaRPr kumimoji="0" lang="en-GB" sz="1100" b="1" kern="1200" dirty="0" smtClean="0">
                        <a:solidFill>
                          <a:srgbClr val="C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 parameter (x</a:t>
                      </a:r>
                      <a:r>
                        <a:rPr kumimoji="0" lang="en-GB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y)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0.004 / 0.133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0.0065 / 0.118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0.016 / 0.108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0.095 / 0.157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lifetime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50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time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between injections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 [sec]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179410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allowable</a:t>
                      </a:r>
                      <a:r>
                        <a:rPr kumimoji="0" lang="en-US" sz="11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asymmetry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%]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3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11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required lifetime by BS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actual lifetime by BS (“weak”) 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&gt; 200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de-AT" sz="11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30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1100" b="1" kern="1200" baseline="300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±</a:t>
                      </a: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current for required lifetime [</a:t>
                      </a: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A]</a:t>
                      </a:r>
                      <a:endParaRPr kumimoji="0" lang="en-GB" sz="11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0.26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0.05</a:t>
                      </a:r>
                      <a:endParaRPr kumimoji="0" lang="de-AT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0.014</a:t>
                      </a:r>
                      <a:endParaRPr kumimoji="0" lang="en-GB" sz="11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0.003</a:t>
                      </a:r>
                      <a:endParaRPr kumimoji="0" lang="en-GB" sz="11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48864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24548" y="-57665"/>
            <a:ext cx="11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 Shatilov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6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09915" y="0"/>
                <a:ext cx="8909427" cy="6740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few comments: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LHeC w/o energy recovery can continually produce  1 mA  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and 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beam current, </a:t>
                </a:r>
                <a:r>
                  <a:rPr lang="en-US" sz="2400" dirty="0" smtClean="0">
                    <a:solidFill>
                      <a:srgbClr val="0000FF"/>
                    </a:solidFill>
                    <a:latin typeface="Calibri"/>
                  </a:rPr>
                  <a:t>&gt;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1000x the</a:t>
                </a:r>
                <a:r>
                  <a:rPr kumimoji="0" lang="en-US" sz="24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current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required for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FCC-</a:t>
                </a:r>
                <a:r>
                  <a:rPr kumimoji="0" lang="en-US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ee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baseline</a:t>
                </a:r>
                <a:endPara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for 9 GeV 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energy on target (LHeC) the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yield is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2x higher </a:t>
                </a:r>
                <a:endPara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than for 4.5 GeV (present FCC-</a:t>
                </a:r>
                <a:r>
                  <a:rPr kumimoji="0" lang="en-US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ee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baseline)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											Iryna Chaikovska, LAL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with a much more precise injection colliding-bunch charge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asymmetry can be reduced and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luminosity be increased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from</a:t>
                </a:r>
              </a:p>
              <a:p>
                <a:pPr lvl="0"/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anywhere between a </a:t>
                </a:r>
                <a:r>
                  <a:rPr lang="en-US" sz="2400" dirty="0">
                    <a:solidFill>
                      <a:prstClr val="black"/>
                    </a:solidFill>
                  </a:rPr>
                  <a:t>few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percent (Dmitry </a:t>
                </a:r>
                <a:r>
                  <a:rPr lang="en-US" sz="2400" dirty="0">
                    <a:solidFill>
                      <a:prstClr val="black"/>
                    </a:solidFill>
                  </a:rPr>
                  <a:t>Shatilov,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BINP)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and perhaps a factor of 2 (F.Z.)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											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 may still need a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booster ring to go above 80 GeV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but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energy swing is much lower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and injection field poses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no problem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anymore;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alternatively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we could add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 few more RLA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return lines in the collider tunnel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15" y="0"/>
                <a:ext cx="8909427" cy="6740307"/>
              </a:xfrm>
              <a:prstGeom prst="rect">
                <a:avLst/>
              </a:prstGeom>
              <a:blipFill>
                <a:blip r:embed="rId2"/>
                <a:stretch>
                  <a:fillRect l="-1026" t="-723" b="-1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149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055" y="16933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technology cost drivers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Shiltsev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9659" y="1305160"/>
            <a:ext cx="7687733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“SRF 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most </a:t>
            </a: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expensive technology 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ever </a:t>
            </a: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invented”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	b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≈ 10 B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$/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sqrt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“only 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</a:t>
            </a: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acceleration is even more expensive”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	b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≈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XX B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$/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sqrt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5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24" y="924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fitting the LHeC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8" y="7290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0011" y="899568"/>
            <a:ext cx="8644877" cy="39017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76508" y="4966487"/>
            <a:ext cx="2638697" cy="304800"/>
          </a:xfrm>
          <a:prstGeom prst="rect">
            <a:avLst/>
          </a:prstGeom>
          <a:gradFill>
            <a:gsLst>
              <a:gs pos="5000">
                <a:schemeClr val="bg1"/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5206" y="5271288"/>
            <a:ext cx="3535090" cy="355627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prstClr val="white"/>
                </a:solidFill>
                <a:latin typeface="Calibri" panose="020F0502020204030204"/>
              </a:rPr>
              <a:t>LHeC-FEL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6" y="5592991"/>
            <a:ext cx="1736034" cy="472128"/>
          </a:xfrm>
          <a:prstGeom prst="rect">
            <a:avLst/>
          </a:prstGeom>
          <a:gradFill>
            <a:gsLst>
              <a:gs pos="77000">
                <a:schemeClr val="accent6">
                  <a:lumMod val="60000"/>
                  <a:lumOff val="40000"/>
                </a:schemeClr>
              </a:gs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FCC-eh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39339" y="6035452"/>
            <a:ext cx="1577009" cy="388384"/>
          </a:xfrm>
          <a:prstGeom prst="rect">
            <a:avLst/>
          </a:prstGeom>
          <a:gradFill>
            <a:gsLst>
              <a:gs pos="77000">
                <a:schemeClr val="accent1">
                  <a:lumMod val="40000"/>
                  <a:lumOff val="60000"/>
                </a:schemeClr>
              </a:gs>
              <a:gs pos="0">
                <a:srgbClr val="00B0F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2286" y="6420746"/>
            <a:ext cx="2507686" cy="380989"/>
          </a:xfrm>
          <a:prstGeom prst="rect">
            <a:avLst/>
          </a:prstGeom>
          <a:gradFill>
            <a:gsLst>
              <a:gs pos="77000">
                <a:srgbClr val="0000FF"/>
              </a:gs>
              <a:gs pos="0">
                <a:srgbClr val="0000CC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injector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82286" y="5271287"/>
            <a:ext cx="2861713" cy="355629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6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7"/>
          <a:stretch/>
        </p:blipFill>
        <p:spPr>
          <a:xfrm>
            <a:off x="0" y="505430"/>
            <a:ext cx="4411362" cy="2534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773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European XFEL, Hamburg, 2017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11089" y="2940436"/>
                <a:ext cx="468916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up to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dirty="0" smtClean="0"/>
                  <a:t>20 GeV</a:t>
                </a:r>
                <a:r>
                  <a:rPr lang="en-US" sz="2800" dirty="0" smtClean="0"/>
                  <a:t>, pulsed, </a:t>
                </a:r>
              </a:p>
              <a:p>
                <a:r>
                  <a:rPr lang="en-US" sz="2800" dirty="0" smtClean="0"/>
                  <a:t>0.03 mA, up to 24 </a:t>
                </a:r>
                <a:r>
                  <a:rPr lang="en-US" sz="2800" dirty="0" err="1" smtClean="0"/>
                  <a:t>keV</a:t>
                </a:r>
                <a:r>
                  <a:rPr lang="en-US" sz="2800" dirty="0" smtClean="0"/>
                  <a:t> photons</a:t>
                </a:r>
                <a:endParaRPr lang="en-GB" sz="2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89" y="2940436"/>
                <a:ext cx="4689169" cy="954107"/>
              </a:xfrm>
              <a:prstGeom prst="rect">
                <a:avLst/>
              </a:prstGeom>
              <a:blipFill>
                <a:blip r:embed="rId3"/>
                <a:stretch>
                  <a:fillRect l="-2731" t="-5732" r="-1300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09323" y="0"/>
            <a:ext cx="3079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LCLS-II, SLAC, 2021?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053" y="642294"/>
            <a:ext cx="4103749" cy="16433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773551" y="2285609"/>
                <a:ext cx="416178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up to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dirty="0" smtClean="0"/>
                  <a:t>4 GeV, </a:t>
                </a:r>
                <a:r>
                  <a:rPr lang="en-US" sz="2800" dirty="0" err="1" smtClean="0"/>
                  <a:t>cw</a:t>
                </a:r>
                <a:r>
                  <a:rPr lang="en-US" sz="2800" dirty="0" smtClean="0"/>
                  <a:t>, 0.06 mA,</a:t>
                </a:r>
              </a:p>
              <a:p>
                <a:r>
                  <a:rPr lang="en-US" sz="2800" dirty="0"/>
                  <a:t>u</a:t>
                </a:r>
                <a:r>
                  <a:rPr lang="en-US" sz="2800" dirty="0" smtClean="0"/>
                  <a:t>p to 5 </a:t>
                </a:r>
                <a:r>
                  <a:rPr lang="en-US" sz="2800" dirty="0" err="1" smtClean="0"/>
                  <a:t>keV</a:t>
                </a:r>
                <a:r>
                  <a:rPr lang="en-US" sz="2800" dirty="0" smtClean="0"/>
                  <a:t> photons</a:t>
                </a:r>
                <a:endParaRPr lang="en-GB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3551" y="2285609"/>
                <a:ext cx="4161780" cy="954107"/>
              </a:xfrm>
              <a:prstGeom prst="rect">
                <a:avLst/>
              </a:prstGeom>
              <a:blipFill>
                <a:blip r:embed="rId5"/>
                <a:stretch>
                  <a:fillRect l="-2928" t="-6410" r="-1903" b="-17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038309" y="4164521"/>
            <a:ext cx="3928463" cy="2633256"/>
            <a:chOff x="852529" y="4228686"/>
            <a:chExt cx="2100221" cy="1362489"/>
          </a:xfrm>
        </p:grpSpPr>
        <p:grpSp>
          <p:nvGrpSpPr>
            <p:cNvPr id="13" name="Group 12"/>
            <p:cNvGrpSpPr/>
            <p:nvPr/>
          </p:nvGrpSpPr>
          <p:grpSpPr>
            <a:xfrm>
              <a:off x="1390650" y="4228686"/>
              <a:ext cx="1562100" cy="1362489"/>
              <a:chOff x="1390650" y="4228686"/>
              <a:chExt cx="1562100" cy="1362489"/>
            </a:xfrm>
          </p:grpSpPr>
          <p:sp>
            <p:nvSpPr>
              <p:cNvPr id="18" name="Arc 17"/>
              <p:cNvSpPr/>
              <p:nvPr/>
            </p:nvSpPr>
            <p:spPr>
              <a:xfrm>
                <a:off x="1876508" y="4333461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c 18"/>
              <p:cNvSpPr/>
              <p:nvPr/>
            </p:nvSpPr>
            <p:spPr>
              <a:xfrm flipV="1">
                <a:off x="1876508" y="4228686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/>
              <p:cNvCxnSpPr>
                <a:endCxn id="18" idx="0"/>
              </p:cNvCxnSpPr>
              <p:nvPr/>
            </p:nvCxnSpPr>
            <p:spPr>
              <a:xfrm>
                <a:off x="1390650" y="4333461"/>
                <a:ext cx="1023979" cy="0"/>
              </a:xfrm>
              <a:prstGeom prst="line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 flipH="1" flipV="1">
              <a:off x="852529" y="4228686"/>
              <a:ext cx="1562100" cy="1362489"/>
              <a:chOff x="1390650" y="4228686"/>
              <a:chExt cx="1562100" cy="1362489"/>
            </a:xfrm>
          </p:grpSpPr>
          <p:sp>
            <p:nvSpPr>
              <p:cNvPr id="15" name="Arc 14"/>
              <p:cNvSpPr/>
              <p:nvPr/>
            </p:nvSpPr>
            <p:spPr>
              <a:xfrm>
                <a:off x="1876508" y="4333461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Arc 15"/>
              <p:cNvSpPr/>
              <p:nvPr/>
            </p:nvSpPr>
            <p:spPr>
              <a:xfrm flipV="1">
                <a:off x="1876508" y="4228686"/>
                <a:ext cx="1076242" cy="1257714"/>
              </a:xfrm>
              <a:prstGeom prst="arc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>
                <a:endCxn id="15" idx="0"/>
              </p:cNvCxnSpPr>
              <p:nvPr/>
            </p:nvCxnSpPr>
            <p:spPr>
              <a:xfrm>
                <a:off x="1390650" y="4333461"/>
                <a:ext cx="1023979" cy="0"/>
              </a:xfrm>
              <a:prstGeom prst="line">
                <a:avLst/>
              </a:prstGeom>
              <a:ln w="44450"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7" name="Straight Connector 26"/>
          <p:cNvCxnSpPr/>
          <p:nvPr/>
        </p:nvCxnSpPr>
        <p:spPr>
          <a:xfrm>
            <a:off x="1038309" y="6578899"/>
            <a:ext cx="767821" cy="0"/>
          </a:xfrm>
          <a:prstGeom prst="line">
            <a:avLst/>
          </a:prstGeom>
          <a:ln w="444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81387" y="4568556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10 GeV </a:t>
            </a:r>
            <a:r>
              <a:rPr lang="en-US" dirty="0" err="1" smtClean="0">
                <a:solidFill>
                  <a:srgbClr val="0000CC"/>
                </a:solidFill>
              </a:rPr>
              <a:t>cw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linac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19626" y="608079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10 GeV </a:t>
            </a:r>
            <a:r>
              <a:rPr lang="en-US" dirty="0" err="1" smtClean="0">
                <a:solidFill>
                  <a:srgbClr val="0000CC"/>
                </a:solidFill>
              </a:rPr>
              <a:t>cw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linac</a:t>
            </a:r>
            <a:endParaRPr lang="en-GB" dirty="0">
              <a:solidFill>
                <a:srgbClr val="0000CC"/>
              </a:solidFill>
            </a:endParaRPr>
          </a:p>
        </p:txBody>
      </p:sp>
      <p:cxnSp>
        <p:nvCxnSpPr>
          <p:cNvPr id="52" name="Curved Connector 51"/>
          <p:cNvCxnSpPr/>
          <p:nvPr/>
        </p:nvCxnSpPr>
        <p:spPr>
          <a:xfrm rot="10800000" flipV="1">
            <a:off x="758455" y="4367017"/>
            <a:ext cx="940142" cy="262789"/>
          </a:xfrm>
          <a:prstGeom prst="curvedConnector3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712703" y="4280492"/>
            <a:ext cx="519929" cy="2880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519341" y="3928924"/>
            <a:ext cx="112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undulator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51166" y="3698648"/>
            <a:ext cx="1914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LHeC-FEL</a:t>
            </a:r>
            <a:endParaRPr lang="en-GB" sz="3600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5403295" y="4091501"/>
                <a:ext cx="2590453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up to 60 GeV, 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dirty="0" smtClean="0"/>
                  <a:t>25 </a:t>
                </a:r>
                <a:r>
                  <a:rPr lang="en-US" sz="2800" dirty="0" smtClean="0"/>
                  <a:t>mA, </a:t>
                </a:r>
              </a:p>
              <a:p>
                <a:r>
                  <a:rPr lang="en-US" sz="2800" dirty="0" smtClean="0"/>
                  <a:t>1 MeV photons?</a:t>
                </a:r>
                <a:endParaRPr lang="en-GB" sz="2800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295" y="4091501"/>
                <a:ext cx="2590453" cy="1384995"/>
              </a:xfrm>
              <a:prstGeom prst="rect">
                <a:avLst/>
              </a:prstGeom>
              <a:blipFill>
                <a:blip r:embed="rId6"/>
                <a:stretch>
                  <a:fillRect l="-4706" t="-3965" r="-3294" b="-11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5310716" y="5481207"/>
            <a:ext cx="36477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3-15x higher beam energy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(10-200x higher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energies),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300-600x </a:t>
            </a:r>
            <a:r>
              <a:rPr lang="en-US" sz="2400" dirty="0" smtClean="0">
                <a:solidFill>
                  <a:srgbClr val="FF0000"/>
                </a:solidFill>
              </a:rPr>
              <a:t>higher </a:t>
            </a:r>
            <a:r>
              <a:rPr lang="en-US" sz="2400" dirty="0" smtClean="0">
                <a:solidFill>
                  <a:srgbClr val="FF0000"/>
                </a:solidFill>
              </a:rPr>
              <a:t>current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255736" y="3357393"/>
            <a:ext cx="170271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Schopper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65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56" grpId="0" animBg="1"/>
      <p:bldP spid="57" grpId="0"/>
      <p:bldP spid="58" grpId="0"/>
      <p:bldP spid="59" grpId="0"/>
      <p:bldP spid="60" grpId="0"/>
      <p:bldP spid="6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988" y="185351"/>
            <a:ext cx="8798012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latin typeface="Calibri"/>
              </a:rPr>
              <a:t>c</a:t>
            </a:r>
            <a:r>
              <a:rPr kumimoji="0" lang="en-US" sz="4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onclusions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LHeC + </a:t>
            </a:r>
            <a:r>
              <a:rPr kumimoji="0" lang="en-US" sz="32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SAPPHiRE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+ HE-LHC + FCC-</a:t>
            </a:r>
            <a:r>
              <a:rPr kumimoji="0" lang="en-US" sz="32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ee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+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FCC-eh are all tantalizing projects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 smtClean="0"/>
              <a:t>ERL complex offers natural staging scenarios and an optimum utilization of resources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SAPPHiRE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and LHeC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=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some of the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ch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eapest possible options to further study the Higgs –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but, esp. </a:t>
            </a:r>
            <a:r>
              <a:rPr kumimoji="0" lang="en-US" sz="32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SAPPHiRE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, not easy </a:t>
            </a:r>
            <a:r>
              <a:rPr kumimoji="0" lang="en-US" sz="7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(HE-)LHeC 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&amp; FCC-eh =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discovery machines</a:t>
            </a:r>
          </a:p>
          <a:p>
            <a:pPr marL="571500" indent="-571500" defTabSz="9144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dirty="0"/>
              <a:t>LHeC’s RLA = the perfect FCC-</a:t>
            </a:r>
            <a:r>
              <a:rPr lang="en-US" sz="3200" dirty="0" err="1"/>
              <a:t>ee</a:t>
            </a:r>
            <a:r>
              <a:rPr lang="en-US" sz="3200" dirty="0"/>
              <a:t> injector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LHeC-FEL =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</a:t>
            </a:r>
            <a:r>
              <a:rPr lang="en-US" sz="3200" dirty="0" smtClean="0">
                <a:latin typeface="Calibri"/>
              </a:rPr>
              <a:t>a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great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leap for X-ray science!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295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5702" y="4471650"/>
            <a:ext cx="5621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ARIES APEC Task 6.6  "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 Future Concepts &amp; Feasibility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1383" y="372427"/>
            <a:ext cx="80854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ARIES APEC workshop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“Compton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sources, gamma-gamma colliders and gamma </a:t>
            </a:r>
            <a:r>
              <a:rPr lang="en-GB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factories”</a:t>
            </a:r>
          </a:p>
          <a:p>
            <a:pPr algn="ctr">
              <a:spcAft>
                <a:spcPts val="0"/>
              </a:spcAft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Padua, 2 days, November or December 2017 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562" y="5004665"/>
            <a:ext cx="2670291" cy="1496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82" y="4779427"/>
            <a:ext cx="2770957" cy="19471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56" y="4869551"/>
            <a:ext cx="2330465" cy="1766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682" y="2214290"/>
            <a:ext cx="87881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Organizers: Marco Zanetti (INFN Padua), Frank </a:t>
            </a:r>
            <a:r>
              <a:rPr lang="en-US" dirty="0"/>
              <a:t>Z</a:t>
            </a:r>
            <a:r>
              <a:rPr lang="en-US" dirty="0" smtClean="0"/>
              <a:t>immermann (CERN)</a:t>
            </a:r>
          </a:p>
          <a:p>
            <a:endParaRPr lang="en-US" dirty="0"/>
          </a:p>
          <a:p>
            <a:r>
              <a:rPr lang="en-US" dirty="0" err="1" smtClean="0"/>
              <a:t>Programme</a:t>
            </a:r>
            <a:r>
              <a:rPr lang="en-US" dirty="0" smtClean="0"/>
              <a:t> Committee (tentative and tbc):  </a:t>
            </a:r>
          </a:p>
          <a:p>
            <a:r>
              <a:rPr lang="it-IT" dirty="0" smtClean="0"/>
              <a:t>Luca Serafini, INFN Milano; Alessandro Variola, INFN-LNF &amp; ELI; Witek Krasny, LNPHE </a:t>
            </a:r>
            <a:r>
              <a:rPr lang="it-IT" dirty="0" smtClean="0"/>
              <a:t>Paris; </a:t>
            </a:r>
            <a:endParaRPr lang="it-IT" dirty="0" smtClean="0"/>
          </a:p>
          <a:p>
            <a:r>
              <a:rPr lang="it-IT" dirty="0" smtClean="0"/>
              <a:t>Fabian Zomer, LAL Orsay ; Noboru Sasao, Okayama U.; Massimo Ferrario, INFN-LNF; </a:t>
            </a:r>
            <a:r>
              <a:rPr lang="it-IT" dirty="0" smtClean="0"/>
              <a:t>Zhirong </a:t>
            </a:r>
          </a:p>
          <a:p>
            <a:r>
              <a:rPr lang="it-IT" dirty="0" smtClean="0"/>
              <a:t>Huang, SLAC; Valery </a:t>
            </a:r>
            <a:r>
              <a:rPr lang="it-IT" dirty="0" smtClean="0"/>
              <a:t>Telnov, BINP &amp; NSU;  Weiren Chou, IHEP Beijing;  Yoann Zaouter, </a:t>
            </a:r>
            <a:endParaRPr lang="it-IT" dirty="0" smtClean="0"/>
          </a:p>
          <a:p>
            <a:r>
              <a:rPr lang="it-IT" dirty="0" smtClean="0"/>
              <a:t>Amplitude Systemes; 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1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225"/>
            <a:ext cx="94685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References for LHeC and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	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A. Bogacz, J. Ellis, L. Lusito, D. Schulte, T. Takahashi, M. Velasco, M. Zanetti, F.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Zimmermann, 	‘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SAPPHiRE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a Small Gamma-Gamma Higgs Factory,’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arXiv:1208.2827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Asner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al.,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‘Higgs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 with a gamma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 based on CLIC I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,’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Eur. Phys.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J.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 28 (2003) 27 [hep-ex/0111056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].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[3] J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Abelleira Fernandez et al,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‘A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Hadron Electron Collider at CERN - Report on the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Physics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Design Concepts for Machine and Detector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,’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Journal of Physics G: Nuclear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 Physics 39 Number 7 (2012) arXiv:1206.2913 [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physics.acc-ph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].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[4] Yuhong Zhang, ‘Design Concept of 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nap ITC" pitchFamily="82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g-g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nap ITC" pitchFamily="82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Collider-Based Higgs Factory Driven by Energy 	Recovery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,’ JLAB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Technote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JLAB-TN-12-053, 31 October 2012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[5]	E.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Nissen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‘Optimization of Recirculating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a Higgs Factory,’ prepared for HF2012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[6]	J.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Limpert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T. Schreiber, A.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Tünnermann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‘Fiber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lasers and amplifiers: an ultrafast performance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evolution,’ Applied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Optics, Vol. 49, No. 25 (2010)</a:t>
            </a:r>
          </a:p>
          <a:p>
            <a:pPr marL="0" marR="0" lvl="0" indent="0" algn="l" defTabSz="361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25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" y="0"/>
            <a:ext cx="894155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5988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predicting costs by 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abg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 model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Shiltsev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 rot="20649416">
                <a:off x="3841243" y="1015912"/>
                <a:ext cx="4756816" cy="95410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dirty="0" smtClean="0"/>
                  <a:t>all based on US accounting</a:t>
                </a:r>
              </a:p>
              <a:p>
                <a:pPr algn="ctr"/>
                <a:r>
                  <a:rPr lang="en-US" sz="2800" dirty="0" smtClean="0"/>
                  <a:t>divide by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dirty="0" smtClean="0"/>
                  <a:t>2 for European cost </a:t>
                </a:r>
                <a:endParaRPr lang="en-GB" sz="28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49416">
                <a:off x="3841243" y="1015912"/>
                <a:ext cx="4756816" cy="954107"/>
              </a:xfrm>
              <a:prstGeom prst="rect">
                <a:avLst/>
              </a:prstGeom>
              <a:blipFill>
                <a:blip r:embed="rId3"/>
                <a:stretch>
                  <a:fillRect r="-2897" b="-8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051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708" y="189928"/>
            <a:ext cx="89882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3 recipes to lower the cost of future highest-energy colliders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708" y="1125041"/>
            <a:ext cx="852116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reduce 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the technology cost</a:t>
            </a:r>
          </a:p>
          <a:p>
            <a:pPr lvl="1" defTabSz="914400">
              <a:spcBef>
                <a:spcPts val="1200"/>
              </a:spcBef>
            </a:pPr>
            <a:r>
              <a:rPr lang="en-US" sz="4400" dirty="0">
                <a:solidFill>
                  <a:prstClr val="black"/>
                </a:solidFill>
                <a:latin typeface="Constantia" panose="02030602050306030303" pitchFamily="18" charset="0"/>
              </a:rPr>
              <a:t>	</a:t>
            </a:r>
            <a:r>
              <a:rPr lang="en-US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- LHeC: </a:t>
            </a:r>
            <a:r>
              <a:rPr lang="en-US" sz="3600" i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N</a:t>
            </a:r>
            <a:r>
              <a:rPr lang="en-US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doping etc.</a:t>
            </a: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build on a site with existing injector complex</a:t>
            </a:r>
          </a:p>
          <a:p>
            <a:pPr lvl="1" defTabSz="914400">
              <a:spcBef>
                <a:spcPts val="1200"/>
              </a:spcBef>
              <a:defRPr/>
            </a:pPr>
            <a:r>
              <a:rPr lang="en-US" sz="3600" dirty="0">
                <a:solidFill>
                  <a:prstClr val="black"/>
                </a:solidFill>
                <a:latin typeface="Constantia" panose="02030602050306030303" pitchFamily="18" charset="0"/>
              </a:rPr>
              <a:t>	</a:t>
            </a:r>
            <a:r>
              <a:rPr lang="en-US" sz="3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- or make LHeC part of the complex</a:t>
            </a: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c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onsider staging (see next!)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71628" y="103487"/>
            <a:ext cx="112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Shiltsev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99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24" y="924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FCC Fastest Possible</a:t>
            </a:r>
            <a:r>
              <a:rPr lang="en-US" sz="2700" kern="0" dirty="0" smtClean="0">
                <a:latin typeface="Arial"/>
              </a:rPr>
              <a:t> Technical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Schedule</a:t>
            </a: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8" y="7290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7741052" y="581808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Benedikt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0891" y="4687782"/>
            <a:ext cx="62247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technical schedule defined by magnets program and by CE</a:t>
            </a:r>
          </a:p>
          <a:p>
            <a:r>
              <a:rPr lang="en-US" dirty="0" smtClean="0"/>
              <a:t>→ earliest possible physics starting dates: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: 2043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: 2039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HE-LHC:  2040 (with HL-LHC stop at LS5 / 2034)</a:t>
            </a:r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41" y="731504"/>
            <a:ext cx="8644877" cy="39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24" y="924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  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		</a:t>
            </a:r>
            <a:r>
              <a:rPr lang="en-US" kern="0" dirty="0" smtClean="0">
                <a:latin typeface="Arial"/>
              </a:rPr>
              <a:t>fitting </a:t>
            </a:r>
            <a:r>
              <a:rPr kumimoji="0" lang="en-US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the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LHeC 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8" y="7290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0011" y="899568"/>
            <a:ext cx="8644877" cy="39017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76508" y="4966487"/>
            <a:ext cx="2638697" cy="304800"/>
          </a:xfrm>
          <a:prstGeom prst="rect">
            <a:avLst/>
          </a:prstGeom>
          <a:gradFill>
            <a:gsLst>
              <a:gs pos="5000">
                <a:schemeClr val="bg1"/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LHeC</a:t>
            </a:r>
            <a:endParaRPr lang="en-GB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4515206" y="5312711"/>
            <a:ext cx="1767080" cy="314204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/>
              <a:t>SAPPHiRE</a:t>
            </a:r>
            <a:endParaRPr lang="en-GB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7712766" y="5592991"/>
            <a:ext cx="1736034" cy="472128"/>
          </a:xfrm>
          <a:prstGeom prst="rect">
            <a:avLst/>
          </a:prstGeom>
          <a:gradFill>
            <a:gsLst>
              <a:gs pos="77000">
                <a:schemeClr val="accent6">
                  <a:lumMod val="60000"/>
                  <a:lumOff val="40000"/>
                </a:schemeClr>
              </a:gs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/>
              <a:t>FCC-eh</a:t>
            </a:r>
            <a:endParaRPr lang="en-GB" sz="2800" b="1" dirty="0"/>
          </a:p>
        </p:txBody>
      </p:sp>
      <p:sp>
        <p:nvSpPr>
          <p:cNvPr id="12" name="Rectangle 11"/>
          <p:cNvSpPr/>
          <p:nvPr/>
        </p:nvSpPr>
        <p:spPr>
          <a:xfrm>
            <a:off x="6639339" y="6035452"/>
            <a:ext cx="1577009" cy="388384"/>
          </a:xfrm>
          <a:prstGeom prst="rect">
            <a:avLst/>
          </a:prstGeom>
          <a:gradFill>
            <a:gsLst>
              <a:gs pos="77000">
                <a:schemeClr val="accent1">
                  <a:lumMod val="40000"/>
                  <a:lumOff val="60000"/>
                </a:schemeClr>
              </a:gs>
              <a:gs pos="0">
                <a:srgbClr val="00B0F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/>
              <a:t>HE-</a:t>
            </a:r>
            <a:r>
              <a:rPr lang="en-US" sz="2400" b="1" dirty="0" err="1" smtClean="0"/>
              <a:t>LHeC</a:t>
            </a:r>
            <a:endParaRPr lang="en-GB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6282286" y="6420746"/>
            <a:ext cx="2507686" cy="380989"/>
          </a:xfrm>
          <a:prstGeom prst="rect">
            <a:avLst/>
          </a:prstGeom>
          <a:gradFill>
            <a:gsLst>
              <a:gs pos="77000">
                <a:srgbClr val="0000FF"/>
              </a:gs>
              <a:gs pos="0">
                <a:srgbClr val="0000CC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/>
              <a:t>FCC-</a:t>
            </a:r>
            <a:r>
              <a:rPr lang="en-US" sz="2400" b="1" dirty="0" err="1" smtClean="0"/>
              <a:t>ee</a:t>
            </a:r>
            <a:r>
              <a:rPr lang="en-US" sz="2400" b="1" dirty="0" smtClean="0"/>
              <a:t> injector</a:t>
            </a:r>
            <a:endParaRPr lang="en-GB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6282287" y="5312710"/>
            <a:ext cx="1430480" cy="314206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8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  <p:bldP spid="13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24" y="924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fitting the LHeC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8" y="7290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0011" y="899568"/>
            <a:ext cx="8644877" cy="39017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76508" y="4966487"/>
            <a:ext cx="2638697" cy="304800"/>
          </a:xfrm>
          <a:prstGeom prst="rect">
            <a:avLst/>
          </a:prstGeom>
          <a:gradFill>
            <a:gsLst>
              <a:gs pos="5000">
                <a:schemeClr val="bg1"/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5206" y="5312711"/>
            <a:ext cx="1767080" cy="314204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SAPPHiRE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6" y="5592991"/>
            <a:ext cx="1736034" cy="472128"/>
          </a:xfrm>
          <a:prstGeom prst="rect">
            <a:avLst/>
          </a:prstGeom>
          <a:gradFill>
            <a:gsLst>
              <a:gs pos="77000">
                <a:schemeClr val="accent6">
                  <a:lumMod val="60000"/>
                  <a:lumOff val="40000"/>
                </a:schemeClr>
              </a:gs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FCC-eh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39339" y="6035452"/>
            <a:ext cx="1577009" cy="388384"/>
          </a:xfrm>
          <a:prstGeom prst="rect">
            <a:avLst/>
          </a:prstGeom>
          <a:gradFill>
            <a:gsLst>
              <a:gs pos="77000">
                <a:schemeClr val="accent1">
                  <a:lumMod val="40000"/>
                  <a:lumOff val="60000"/>
                </a:schemeClr>
              </a:gs>
              <a:gs pos="0">
                <a:srgbClr val="00B0F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2286" y="6420746"/>
            <a:ext cx="2507686" cy="380989"/>
          </a:xfrm>
          <a:prstGeom prst="rect">
            <a:avLst/>
          </a:prstGeom>
          <a:gradFill>
            <a:gsLst>
              <a:gs pos="77000">
                <a:srgbClr val="0000FF"/>
              </a:gs>
              <a:gs pos="0">
                <a:srgbClr val="0000CC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injector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82287" y="5312710"/>
            <a:ext cx="1430480" cy="314206"/>
          </a:xfrm>
          <a:prstGeom prst="rect">
            <a:avLst/>
          </a:prstGeom>
          <a:pattFill prst="dkUpDiag">
            <a:fgClr>
              <a:srgbClr val="0000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670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2991</TotalTime>
  <Words>2709</Words>
  <Application>Microsoft Office PowerPoint</Application>
  <PresentationFormat>On-screen Show (4:3)</PresentationFormat>
  <Paragraphs>768</Paragraphs>
  <Slides>44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70" baseType="lpstr">
      <vt:lpstr>ＭＳ Ｐゴシック</vt:lpstr>
      <vt:lpstr>Arial</vt:lpstr>
      <vt:lpstr>Calibri</vt:lpstr>
      <vt:lpstr>Calibri Light</vt:lpstr>
      <vt:lpstr>Cambria Math</vt:lpstr>
      <vt:lpstr>CMMI12</vt:lpstr>
      <vt:lpstr>CMMI8</vt:lpstr>
      <vt:lpstr>CMR12</vt:lpstr>
      <vt:lpstr>CMSY10</vt:lpstr>
      <vt:lpstr>CMSY8</vt:lpstr>
      <vt:lpstr>CMTI12</vt:lpstr>
      <vt:lpstr>Constantia</vt:lpstr>
      <vt:lpstr>Garamond</vt:lpstr>
      <vt:lpstr>Snap ITC</vt:lpstr>
      <vt:lpstr>Symbol</vt:lpstr>
      <vt:lpstr>Times New Roman</vt:lpstr>
      <vt:lpstr>Wingdings</vt:lpstr>
      <vt:lpstr>Office Theme</vt:lpstr>
      <vt:lpstr>2_FC5643-CERN3027 - Scale of contributions</vt:lpstr>
      <vt:lpstr>1_Office Theme</vt:lpstr>
      <vt:lpstr>2_Office Theme</vt:lpstr>
      <vt:lpstr>Тема Office</vt:lpstr>
      <vt:lpstr>Blank Presentation</vt:lpstr>
      <vt:lpstr>4_FC5643-CERN3027 - Scale of contributions</vt:lpstr>
      <vt:lpstr>Chart</vt:lpstr>
      <vt:lpstr>Equation</vt:lpstr>
      <vt:lpstr>future uses of the LHeC –  motivation, ERL as gg collider SAPPHiRE, as injector for FCC-ee ,or 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 new type of collider? </vt:lpstr>
      <vt:lpstr>combining photon science &amp; particle physics!</vt:lpstr>
      <vt:lpstr>PowerPoint Presentation</vt:lpstr>
      <vt:lpstr>PowerPoint Presentation</vt:lpstr>
      <vt:lpstr>Reconfiguring LHeC → SAPPHiRE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normalized emittance for 1 nC has been reduced from tens of mm to 1 mm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FCC-ee injector parameters (summer 2017)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staged uses of LHeC –  ERL as gg collider SAPPHiRE and/or as injector for FCC-ee</dc:title>
  <dc:creator>Frank Zimmermann</dc:creator>
  <cp:lastModifiedBy>Frank Zimmermann</cp:lastModifiedBy>
  <cp:revision>39</cp:revision>
  <dcterms:created xsi:type="dcterms:W3CDTF">2017-09-10T16:49:25Z</dcterms:created>
  <dcterms:modified xsi:type="dcterms:W3CDTF">2017-09-13T10:42:15Z</dcterms:modified>
</cp:coreProperties>
</file>