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05" r:id="rId3"/>
    <p:sldId id="281" r:id="rId4"/>
    <p:sldId id="285" r:id="rId5"/>
    <p:sldId id="302" r:id="rId6"/>
    <p:sldId id="280" r:id="rId7"/>
    <p:sldId id="303" r:id="rId8"/>
    <p:sldId id="286" r:id="rId9"/>
    <p:sldId id="287" r:id="rId10"/>
    <p:sldId id="288" r:id="rId11"/>
    <p:sldId id="284" r:id="rId12"/>
    <p:sldId id="306" r:id="rId13"/>
    <p:sldId id="30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8"/>
    <p:restoredTop sz="96963"/>
  </p:normalViewPr>
  <p:slideViewPr>
    <p:cSldViewPr snapToGrid="0" snapToObjects="1" showGuides="1">
      <p:cViewPr varScale="1">
        <p:scale>
          <a:sx n="169" d="100"/>
          <a:sy n="169" d="100"/>
        </p:scale>
        <p:origin x="21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9/8/17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04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16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  <a:lvl2pPr>
              <a:defRPr>
                <a:latin typeface="Calibri Light" panose="020F0302020204030204" pitchFamily="34" charset="0"/>
              </a:defRPr>
            </a:lvl2pPr>
            <a:lvl3pPr>
              <a:defRPr>
                <a:latin typeface="Calibri Light" panose="020F0302020204030204" pitchFamily="34" charset="0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</a:defRPr>
            </a:lvl1pPr>
            <a:lvl2pPr>
              <a:defRPr sz="2400">
                <a:latin typeface="Calibri Light" panose="020F0302020204030204" pitchFamily="34" charset="0"/>
              </a:defRPr>
            </a:lvl2pPr>
            <a:lvl3pPr>
              <a:defRPr sz="2000">
                <a:latin typeface="Calibri Light" panose="020F0302020204030204" pitchFamily="34" charset="0"/>
              </a:defRPr>
            </a:lvl3pPr>
            <a:lvl4pPr>
              <a:defRPr sz="1800">
                <a:latin typeface="Calibri Light" panose="020F0302020204030204" pitchFamily="34" charset="0"/>
              </a:defRPr>
            </a:lvl4pPr>
            <a:lvl5pPr>
              <a:defRPr sz="1800">
                <a:latin typeface="Calibri Light" panose="020F03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alibri Light" panose="020F0302020204030204" pitchFamily="34" charset="0"/>
              </a:defRPr>
            </a:lvl1pPr>
            <a:lvl2pPr>
              <a:defRPr sz="2400">
                <a:latin typeface="Calibri Light" panose="020F0302020204030204" pitchFamily="34" charset="0"/>
              </a:defRPr>
            </a:lvl2pPr>
            <a:lvl3pPr>
              <a:defRPr sz="2000">
                <a:latin typeface="Calibri Light" panose="020F0302020204030204" pitchFamily="34" charset="0"/>
              </a:defRPr>
            </a:lvl3pPr>
            <a:lvl4pPr>
              <a:defRPr sz="1800">
                <a:latin typeface="Calibri Light" panose="020F0302020204030204" pitchFamily="34" charset="0"/>
              </a:defRPr>
            </a:lvl4pPr>
            <a:lvl5pPr>
              <a:defRPr sz="1800">
                <a:latin typeface="Calibri Light" panose="020F03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</a:defRPr>
            </a:lvl1pPr>
            <a:lvl2pPr>
              <a:defRPr sz="2000">
                <a:latin typeface="Calibri Light" panose="020F0302020204030204" pitchFamily="34" charset="0"/>
              </a:defRPr>
            </a:lvl2pPr>
            <a:lvl3pPr>
              <a:defRPr sz="1800">
                <a:latin typeface="Calibri Light" panose="020F0302020204030204" pitchFamily="34" charset="0"/>
              </a:defRPr>
            </a:lvl3pPr>
            <a:lvl4pPr>
              <a:defRPr sz="1600">
                <a:latin typeface="Calibri Light" panose="020F0302020204030204" pitchFamily="34" charset="0"/>
              </a:defRPr>
            </a:lvl4pPr>
            <a:lvl5pPr>
              <a:defRPr sz="1600">
                <a:latin typeface="Calibri Light" panose="020F03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alibri Light" panose="020F0302020204030204" pitchFamily="34" charset="0"/>
              </a:defRPr>
            </a:lvl1pPr>
            <a:lvl2pPr>
              <a:defRPr sz="2000">
                <a:latin typeface="Calibri Light" panose="020F0302020204030204" pitchFamily="34" charset="0"/>
              </a:defRPr>
            </a:lvl2pPr>
            <a:lvl3pPr>
              <a:defRPr sz="1800">
                <a:latin typeface="Calibri Light" panose="020F0302020204030204" pitchFamily="34" charset="0"/>
              </a:defRPr>
            </a:lvl3pPr>
            <a:lvl4pPr>
              <a:defRPr sz="1600">
                <a:latin typeface="Calibri Light" panose="020F0302020204030204" pitchFamily="34" charset="0"/>
              </a:defRPr>
            </a:lvl4pPr>
            <a:lvl5pPr>
              <a:defRPr sz="1600">
                <a:latin typeface="Calibri Light" panose="020F03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Calibri Light" panose="020F0302020204030204" pitchFamily="34" charset="0"/>
              </a:defRPr>
            </a:lvl1pPr>
            <a:lvl2pPr>
              <a:defRPr sz="2800">
                <a:latin typeface="Calibri Light" panose="020F0302020204030204" pitchFamily="34" charset="0"/>
              </a:defRPr>
            </a:lvl2pPr>
            <a:lvl3pPr>
              <a:defRPr sz="2400">
                <a:latin typeface="Calibri Light" panose="020F0302020204030204" pitchFamily="34" charset="0"/>
              </a:defRPr>
            </a:lvl3pPr>
            <a:lvl4pPr>
              <a:defRPr sz="2000">
                <a:latin typeface="Calibri Light" panose="020F0302020204030204" pitchFamily="34" charset="0"/>
              </a:defRPr>
            </a:lvl4pPr>
            <a:lvl5pPr>
              <a:defRPr sz="2000">
                <a:latin typeface="Calibri Light" panose="020F03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 Light" panose="020F03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 Light" panose="020F03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 Light" panose="020F03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05200" y="63943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LHeC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645425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Minion Pro"/>
              </a:defRPr>
            </a:lvl1pPr>
          </a:lstStyle>
          <a:p>
            <a:fld id="{B58F48A6-A3E1-4848-9AC3-B43F560BE4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LHeC and FCC-eh Workshop</a:t>
            </a:r>
          </a:p>
          <a:p>
            <a:r>
              <a:rPr lang="en-US" dirty="0" smtClean="0"/>
              <a:t>CERN 11-13 September 2017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Fabrication Status of the first </a:t>
            </a:r>
            <a:br>
              <a:rPr lang="en-US" dirty="0" smtClean="0"/>
            </a:br>
            <a:r>
              <a:rPr lang="en-US" dirty="0" smtClean="0"/>
              <a:t>802 MHz Prototype Cavities</a:t>
            </a:r>
            <a:br>
              <a:rPr lang="en-US" dirty="0" smtClean="0"/>
            </a:br>
            <a:r>
              <a:rPr lang="en-US" dirty="0" smtClean="0"/>
              <a:t>for PERLE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F. Marhauser</a:t>
            </a:r>
          </a:p>
          <a:p>
            <a:r>
              <a:rPr lang="en-US" dirty="0" smtClean="0"/>
              <a:t>LHeC Workshop CERN</a:t>
            </a:r>
          </a:p>
          <a:p>
            <a:r>
              <a:rPr lang="en-US" dirty="0" smtClean="0"/>
              <a:t>11-13 </a:t>
            </a:r>
            <a:r>
              <a:rPr lang="en-US" dirty="0" smtClean="0"/>
              <a:t>September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44194" y="1343466"/>
            <a:ext cx="4586252" cy="1942599"/>
            <a:chOff x="-14252" y="914400"/>
            <a:chExt cx="4586252" cy="1942599"/>
          </a:xfrm>
        </p:grpSpPr>
        <p:pic>
          <p:nvPicPr>
            <p:cNvPr id="2253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252" y="1025975"/>
              <a:ext cx="1742768" cy="144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28790" y="914400"/>
              <a:ext cx="4443210" cy="1942599"/>
              <a:chOff x="297029" y="943745"/>
              <a:chExt cx="4443210" cy="1942599"/>
            </a:xfrm>
          </p:grpSpPr>
          <p:pic>
            <p:nvPicPr>
              <p:cNvPr id="22536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6233" y="943745"/>
                <a:ext cx="2884006" cy="1746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"/>
              <p:cNvGrpSpPr/>
              <p:nvPr/>
            </p:nvGrpSpPr>
            <p:grpSpPr>
              <a:xfrm>
                <a:off x="297029" y="2259975"/>
                <a:ext cx="4128677" cy="626369"/>
                <a:chOff x="383834" y="2230373"/>
                <a:chExt cx="5759585" cy="873795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4728288" y="2230373"/>
                  <a:ext cx="141513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Calibri Light" panose="020F0302020204030204" pitchFamily="34" charset="0"/>
                    </a:rPr>
                    <a:t>Main coupler</a:t>
                  </a:r>
                  <a:endParaRPr lang="en-US" dirty="0">
                    <a:latin typeface="Calibri Light" panose="020F0302020204030204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383834" y="2588944"/>
                  <a:ext cx="2342397" cy="51522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Calibri Light" panose="020F0302020204030204" pitchFamily="34" charset="0"/>
                    </a:rPr>
                    <a:t>HOM </a:t>
                  </a:r>
                  <a:r>
                    <a:rPr lang="en-US" dirty="0" smtClean="0">
                      <a:latin typeface="Calibri Light" panose="020F0302020204030204" pitchFamily="34" charset="0"/>
                    </a:rPr>
                    <a:t>end group</a:t>
                  </a:r>
                  <a:endParaRPr lang="en-US" dirty="0">
                    <a:latin typeface="Calibri Light" panose="020F0302020204030204" pitchFamily="34" charset="0"/>
                  </a:endParaRPr>
                </a:p>
              </p:txBody>
            </p:sp>
          </p:grpSp>
        </p:grpSp>
      </p:grpSp>
      <p:sp>
        <p:nvSpPr>
          <p:cNvPr id="23" name="Content Placeholder 3"/>
          <p:cNvSpPr txBox="1">
            <a:spLocks/>
          </p:cNvSpPr>
          <p:nvPr/>
        </p:nvSpPr>
        <p:spPr>
          <a:xfrm>
            <a:off x="325238" y="3497457"/>
            <a:ext cx="5205208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JLab High Current (HC)  waveguide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13314" name="Picture 2" descr="D:\reports\AAA_Eigene\2016_SUST\Cavities\5-cell_HC_JLab\figures\1497MHz cavi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09" y="4029720"/>
            <a:ext cx="3238500" cy="182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3"/>
          <p:cNvSpPr txBox="1">
            <a:spLocks/>
          </p:cNvSpPr>
          <p:nvPr/>
        </p:nvSpPr>
        <p:spPr>
          <a:xfrm>
            <a:off x="610841" y="5904631"/>
            <a:ext cx="3694236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1.5 GHz HC cavity prototype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773" y="2740797"/>
            <a:ext cx="1472191" cy="295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5435000" y="5719965"/>
            <a:ext cx="3694236" cy="3532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750 MHz HC cavity prototype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55682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0" y="879965"/>
            <a:ext cx="9144000" cy="4635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HOM waveguides only required if beam current increases significantly</a:t>
            </a:r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84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JLab/PERLE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873" y="2176366"/>
            <a:ext cx="6346253" cy="165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252229" y="3495904"/>
            <a:ext cx="6692900" cy="2584924"/>
            <a:chOff x="1210247" y="3548144"/>
            <a:chExt cx="6692900" cy="258492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0247" y="3903624"/>
              <a:ext cx="6692900" cy="2229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210247" y="3548144"/>
              <a:ext cx="13831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On axis |Ez|</a:t>
              </a:r>
              <a:endParaRPr lang="en-US" dirty="0"/>
            </a:p>
          </p:txBody>
        </p:sp>
      </p:grpSp>
      <p:sp>
        <p:nvSpPr>
          <p:cNvPr id="9" name="Content Placeholder 3"/>
          <p:cNvSpPr txBox="1">
            <a:spLocks/>
          </p:cNvSpPr>
          <p:nvPr/>
        </p:nvSpPr>
        <p:spPr>
          <a:xfrm>
            <a:off x="-11647" y="842962"/>
            <a:ext cx="9144000" cy="4286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For the prototype </a:t>
            </a:r>
            <a:r>
              <a:rPr lang="en-US" sz="2000" dirty="0" smtClean="0">
                <a:latin typeface="Calibri Light" panose="020F0302020204030204" pitchFamily="34" charset="0"/>
              </a:rPr>
              <a:t>PERLE cavity </a:t>
            </a:r>
            <a:r>
              <a:rPr lang="en-US" sz="2000" dirty="0" smtClean="0">
                <a:latin typeface="Calibri Light" panose="020F0302020204030204" pitchFamily="34" charset="0"/>
              </a:rPr>
              <a:t>we have chosen a single-die design</a:t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>(end </a:t>
            </a:r>
            <a:r>
              <a:rPr lang="en-US" sz="2000" dirty="0" smtClean="0">
                <a:latin typeface="Calibri Light" panose="020F0302020204030204" pitchFamily="34" charset="0"/>
              </a:rPr>
              <a:t>cells are </a:t>
            </a:r>
            <a:r>
              <a:rPr lang="en-US" sz="2000" dirty="0" smtClean="0">
                <a:latin typeface="Calibri Light" panose="020F0302020204030204" pitchFamily="34" charset="0"/>
              </a:rPr>
              <a:t>trimmed shorter)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0" y="1548346"/>
            <a:ext cx="9144000" cy="7112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PERLE cavity identical to CERN FCC prototype under </a:t>
            </a:r>
            <a:r>
              <a:rPr lang="en-US" sz="2000" dirty="0" smtClean="0">
                <a:latin typeface="Calibri Light" panose="020F0302020204030204" pitchFamily="34" charset="0"/>
              </a:rPr>
              <a:t>construction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Optimized for high current operation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99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HEC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995" y="2589975"/>
            <a:ext cx="6762361" cy="3835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SNS-like cryomodule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954AB-1022-FB4A-A5D2-6C23B29D40FF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56477" y="6066917"/>
            <a:ext cx="187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Bob Rimmer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0" y="830026"/>
            <a:ext cx="9144000" cy="22085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</a:rPr>
              <a:t>Cavity fits well in SNS type (805 MHz) cryomodule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</a:rPr>
              <a:t>Cost and fabrication processes well understood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</a:rPr>
              <a:t>Some updates for pressure code have been made by ORNL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</a:rPr>
              <a:t>Plans </a:t>
            </a:r>
            <a:r>
              <a:rPr lang="en-US" sz="2000" dirty="0" smtClean="0">
                <a:latin typeface="Calibri Light" panose="020F0302020204030204" pitchFamily="34" charset="0"/>
              </a:rPr>
              <a:t>prepared to </a:t>
            </a:r>
            <a:r>
              <a:rPr lang="en-US" sz="2000" dirty="0">
                <a:latin typeface="Calibri Light" panose="020F0302020204030204" pitchFamily="34" charset="0"/>
              </a:rPr>
              <a:t>build new modules for SNS Power Upgrade </a:t>
            </a: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>
                <a:latin typeface="Calibri Light" panose="020F0302020204030204" pitchFamily="34" charset="0"/>
              </a:rPr>
              <a:t>Fresh cost estimate in hand, can be adapted to PERLE</a:t>
            </a:r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5245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8406" y="857250"/>
            <a:ext cx="8621487" cy="5519057"/>
          </a:xfrm>
        </p:spPr>
        <p:txBody>
          <a:bodyPr>
            <a:noAutofit/>
          </a:bodyPr>
          <a:lstStyle/>
          <a:p>
            <a:r>
              <a:rPr lang="en-US" sz="2000" dirty="0" smtClean="0"/>
              <a:t>CERN </a:t>
            </a:r>
            <a:r>
              <a:rPr lang="en-US" sz="2000" dirty="0" smtClean="0"/>
              <a:t>FCC cavity prototypes </a:t>
            </a:r>
            <a:r>
              <a:rPr lang="en-US" sz="2000" dirty="0" smtClean="0"/>
              <a:t>are progressing well</a:t>
            </a:r>
          </a:p>
          <a:p>
            <a:pPr lvl="1"/>
            <a:r>
              <a:rPr lang="en-US" sz="2000" dirty="0" smtClean="0"/>
              <a:t>Expected completion in September 2017</a:t>
            </a:r>
          </a:p>
          <a:p>
            <a:pPr lvl="1"/>
            <a:r>
              <a:rPr lang="en-US" sz="2000" dirty="0" smtClean="0"/>
              <a:t>Cutting off the beam tubes from the bare 5-cell cavity and welding new end groups to the cavity to investigate HOM-damping scenarios would be a good next step</a:t>
            </a:r>
          </a:p>
          <a:p>
            <a:r>
              <a:rPr lang="en-US" sz="2000" dirty="0" smtClean="0"/>
              <a:t>Preliminary evaluation of HOM’s has been carried out</a:t>
            </a:r>
          </a:p>
          <a:p>
            <a:pPr lvl="1"/>
            <a:r>
              <a:rPr lang="en-US" sz="2000" dirty="0" smtClean="0"/>
              <a:t>Either coax or waveguide would </a:t>
            </a:r>
            <a:r>
              <a:rPr lang="en-US" sz="2000" dirty="0" smtClean="0"/>
              <a:t>work (waveguide is probably overkill)</a:t>
            </a:r>
            <a:endParaRPr lang="en-US" sz="2000" dirty="0" smtClean="0"/>
          </a:p>
          <a:p>
            <a:pPr lvl="1"/>
            <a:r>
              <a:rPr lang="en-US" sz="2000" dirty="0" smtClean="0"/>
              <a:t>Three couplers should be sufficient (needs to be checked) </a:t>
            </a:r>
          </a:p>
          <a:p>
            <a:pPr lvl="1"/>
            <a:r>
              <a:rPr lang="en-US" sz="2000" dirty="0" smtClean="0"/>
              <a:t>Strong cell-to-cell coupling is good for HOM damping</a:t>
            </a:r>
          </a:p>
          <a:p>
            <a:r>
              <a:rPr lang="en-US" sz="2000" dirty="0" smtClean="0"/>
              <a:t>Design for PERLE </a:t>
            </a:r>
            <a:r>
              <a:rPr lang="en-US" sz="2000" smtClean="0"/>
              <a:t>cavity </a:t>
            </a:r>
            <a:r>
              <a:rPr lang="en-US" sz="2000" smtClean="0"/>
              <a:t>is </a:t>
            </a:r>
            <a:r>
              <a:rPr lang="en-US" sz="2000" smtClean="0"/>
              <a:t>identical </a:t>
            </a:r>
            <a:r>
              <a:rPr lang="en-US" sz="2000" dirty="0" smtClean="0"/>
              <a:t>to CERN </a:t>
            </a:r>
            <a:r>
              <a:rPr lang="en-US" sz="2000" smtClean="0"/>
              <a:t>FCC </a:t>
            </a:r>
            <a:r>
              <a:rPr lang="en-US" sz="2000" smtClean="0"/>
              <a:t>cavity</a:t>
            </a:r>
            <a:endParaRPr lang="en-US" sz="2000" dirty="0" smtClean="0"/>
          </a:p>
          <a:p>
            <a:pPr lvl="1"/>
            <a:r>
              <a:rPr lang="en-US" sz="2000" dirty="0" smtClean="0"/>
              <a:t>Ready for detailed </a:t>
            </a:r>
            <a:r>
              <a:rPr lang="en-US" sz="2000" dirty="0" smtClean="0"/>
              <a:t>end group </a:t>
            </a:r>
            <a:r>
              <a:rPr lang="en-US" sz="2000" dirty="0" smtClean="0"/>
              <a:t>design work</a:t>
            </a:r>
          </a:p>
          <a:p>
            <a:pPr lvl="1"/>
            <a:r>
              <a:rPr lang="en-US" sz="2000" dirty="0" smtClean="0"/>
              <a:t>Prototype cavity could be built 6 months after funding becomes available if CERN 5-cell </a:t>
            </a:r>
            <a:r>
              <a:rPr lang="en-US" sz="2000" dirty="0" smtClean="0"/>
              <a:t>prototype cavity </a:t>
            </a:r>
            <a:r>
              <a:rPr lang="en-US" sz="2000" dirty="0" smtClean="0"/>
              <a:t>is modified</a:t>
            </a:r>
          </a:p>
          <a:p>
            <a:pPr lvl="2"/>
            <a:r>
              <a:rPr lang="en-US" sz="1600" dirty="0" smtClean="0"/>
              <a:t>One year would be required starting from scratch</a:t>
            </a:r>
          </a:p>
          <a:p>
            <a:r>
              <a:rPr lang="en-US" sz="2000" dirty="0" smtClean="0"/>
              <a:t>Jefferson Lab will provide </a:t>
            </a:r>
            <a:r>
              <a:rPr lang="en-US" sz="2000" dirty="0" smtClean="0"/>
              <a:t>a budgetary </a:t>
            </a:r>
            <a:r>
              <a:rPr lang="en-US" sz="2000" dirty="0" smtClean="0"/>
              <a:t>estimate for an SNS-type cryomodule for PERLE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2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967299"/>
            <a:ext cx="8796376" cy="53957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Jefferson Lab has a contract with CERN to build</a:t>
            </a:r>
          </a:p>
          <a:p>
            <a:pPr lvl="1"/>
            <a:r>
              <a:rPr lang="en-US" dirty="0" smtClean="0"/>
              <a:t>One single-cell fine-grain niobium </a:t>
            </a:r>
            <a:r>
              <a:rPr lang="en-US" dirty="0" smtClean="0"/>
              <a:t>802 MHz cavity </a:t>
            </a:r>
            <a:r>
              <a:rPr lang="en-US" dirty="0" smtClean="0"/>
              <a:t>(manufactured)</a:t>
            </a:r>
          </a:p>
          <a:p>
            <a:pPr lvl="1"/>
            <a:r>
              <a:rPr lang="en-US" dirty="0" smtClean="0"/>
              <a:t>Two single-cell OFHC </a:t>
            </a:r>
            <a:r>
              <a:rPr lang="en-US" dirty="0"/>
              <a:t>802 MHz cavities</a:t>
            </a:r>
            <a:endParaRPr lang="en-US" dirty="0" smtClean="0"/>
          </a:p>
          <a:p>
            <a:pPr lvl="1"/>
            <a:r>
              <a:rPr lang="en-US" dirty="0" smtClean="0"/>
              <a:t>One 5-cell fine-grain </a:t>
            </a:r>
            <a:r>
              <a:rPr lang="en-US" dirty="0"/>
              <a:t>802 MHz cavity</a:t>
            </a:r>
            <a:endParaRPr lang="en-US" dirty="0" smtClean="0"/>
          </a:p>
          <a:p>
            <a:pPr lvl="1"/>
            <a:r>
              <a:rPr lang="en-US" dirty="0" smtClean="0"/>
              <a:t>The remaining cavities are advancing rapidly</a:t>
            </a:r>
          </a:p>
          <a:p>
            <a:r>
              <a:rPr lang="en-US" dirty="0" smtClean="0"/>
              <a:t>In addition, Jefferson </a:t>
            </a:r>
            <a:r>
              <a:rPr lang="en-US" dirty="0" smtClean="0"/>
              <a:t>Lab </a:t>
            </a:r>
            <a:r>
              <a:rPr lang="en-US" dirty="0" smtClean="0"/>
              <a:t>has looked into: </a:t>
            </a:r>
          </a:p>
          <a:p>
            <a:pPr lvl="1"/>
            <a:r>
              <a:rPr lang="en-US" dirty="0" smtClean="0"/>
              <a:t>Higher Order Mode (HOM) coupler design</a:t>
            </a:r>
          </a:p>
          <a:p>
            <a:pPr lvl="1"/>
            <a:r>
              <a:rPr lang="en-US" dirty="0" smtClean="0"/>
              <a:t>Cryomodule design </a:t>
            </a:r>
          </a:p>
          <a:p>
            <a:pPr lvl="1"/>
            <a:r>
              <a:rPr lang="en-US" dirty="0" smtClean="0"/>
              <a:t>This design work is preliminary </a:t>
            </a:r>
          </a:p>
          <a:p>
            <a:pPr lvl="2"/>
            <a:r>
              <a:rPr lang="en-US" dirty="0" smtClean="0"/>
              <a:t>Funding is required to make more progress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7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5501303" y="2604993"/>
            <a:ext cx="3348216" cy="382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latin typeface="Calibri Light" panose="020F0302020204030204" pitchFamily="34" charset="0"/>
                <a:cs typeface="Trajan Pro"/>
              </a:rPr>
              <a:t>ID: 130 mm (fixed)</a:t>
            </a:r>
            <a:endParaRPr lang="en-US" sz="2400" b="1" dirty="0">
              <a:latin typeface="Calibri Light" panose="020F0302020204030204" pitchFamily="34" charset="0"/>
              <a:cs typeface="Trajan Pro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76276" y="2578837"/>
            <a:ext cx="5569744" cy="3841191"/>
            <a:chOff x="676276" y="2578837"/>
            <a:chExt cx="5569744" cy="3841191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76" y="2578837"/>
              <a:ext cx="5372100" cy="3841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itle 1"/>
            <p:cNvSpPr txBox="1">
              <a:spLocks/>
            </p:cNvSpPr>
            <p:nvPr/>
          </p:nvSpPr>
          <p:spPr>
            <a:xfrm rot="491490">
              <a:off x="3512980" y="5520071"/>
              <a:ext cx="2733040" cy="5715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200" dirty="0" smtClean="0">
                  <a:latin typeface="+mn-lt"/>
                  <a:cs typeface="Trajan Pro"/>
                </a:rPr>
                <a:t>Negative wall angle (re-entrant shape)</a:t>
              </a:r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 rot="4036798">
              <a:off x="827433" y="3403640"/>
              <a:ext cx="2111944" cy="5715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200" dirty="0" smtClean="0">
                  <a:latin typeface="+mn-lt"/>
                  <a:cs typeface="Trajan Pro"/>
                </a:rPr>
                <a:t>Positive wall angle</a:t>
              </a:r>
              <a:endParaRPr lang="en-US" sz="1200" dirty="0">
                <a:latin typeface="+mn-lt"/>
                <a:cs typeface="Trajan Pro"/>
              </a:endParaRPr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3272634" y="4090704"/>
              <a:ext cx="2309809" cy="28670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dirty="0" smtClean="0">
                  <a:latin typeface="Calibri Light" panose="020F0302020204030204" pitchFamily="34" charset="0"/>
                  <a:cs typeface="Trajan Pro"/>
                </a:rPr>
                <a:t>Statistic of 350 cell shapes</a:t>
              </a:r>
              <a:endParaRPr lang="en-US" sz="1400" dirty="0">
                <a:latin typeface="Calibri Light" panose="020F0302020204030204" pitchFamily="34" charset="0"/>
                <a:cs typeface="Trajan Pro"/>
              </a:endParaRPr>
            </a:p>
          </p:txBody>
        </p:sp>
      </p:grp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Peak Fields</a:t>
            </a:r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0" y="786623"/>
            <a:ext cx="9144000" cy="646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At E</a:t>
            </a:r>
            <a:r>
              <a:rPr lang="en-US" sz="2000" baseline="-25000" dirty="0" smtClean="0">
                <a:latin typeface="Calibri Light" panose="020F0302020204030204" pitchFamily="34" charset="0"/>
              </a:rPr>
              <a:t>acc</a:t>
            </a:r>
            <a:r>
              <a:rPr lang="en-US" sz="2000" dirty="0" smtClean="0">
                <a:latin typeface="Calibri Light" panose="020F0302020204030204" pitchFamily="34" charset="0"/>
              </a:rPr>
              <a:t> = 20 MV/m </a:t>
            </a:r>
            <a:r>
              <a:rPr lang="en-US" sz="2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Calibri Light" panose="020F0302020204030204" pitchFamily="34" charset="0"/>
              </a:rPr>
              <a:t> B</a:t>
            </a:r>
            <a:r>
              <a:rPr lang="en-US" sz="2000" baseline="-25000" dirty="0" smtClean="0">
                <a:latin typeface="Calibri Light" panose="020F0302020204030204" pitchFamily="34" charset="0"/>
              </a:rPr>
              <a:t>pk</a:t>
            </a:r>
            <a:r>
              <a:rPr lang="en-US" sz="2000" dirty="0" smtClean="0">
                <a:latin typeface="Calibri Light" panose="020F0302020204030204" pitchFamily="34" charset="0"/>
              </a:rPr>
              <a:t> ~ 84 mT </a:t>
            </a:r>
            <a:r>
              <a:rPr lang="en-US" sz="2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(B</a:t>
            </a:r>
            <a:r>
              <a:rPr lang="en-US" sz="2000" baseline="-25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pk</a:t>
            </a:r>
            <a:r>
              <a:rPr lang="en-US" sz="2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/E</a:t>
            </a:r>
            <a:r>
              <a:rPr lang="en-US" sz="2000" baseline="-25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acc</a:t>
            </a:r>
            <a:r>
              <a:rPr lang="en-US" sz="2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 ~ 4.2 mT/(MV/m)) </a:t>
            </a:r>
            <a:endParaRPr lang="en-US" sz="2000" dirty="0" smtClean="0">
              <a:latin typeface="Calibri Light" panose="020F0302020204030204" pitchFamily="34" charset="0"/>
              <a:sym typeface="Wingdings" panose="05000000000000000000" pitchFamily="2" charset="2"/>
            </a:endParaRPr>
          </a:p>
          <a:p>
            <a:pPr marL="1143000" lvl="1" indent="-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A</a:t>
            </a:r>
            <a:r>
              <a:rPr lang="en-US" sz="18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voids </a:t>
            </a:r>
            <a:r>
              <a:rPr lang="en-US" sz="18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potential </a:t>
            </a:r>
            <a:r>
              <a:rPr lang="en-US" sz="1800" dirty="0" smtClean="0">
                <a:latin typeface="Calibri Light" panose="020F0302020204030204" pitchFamily="34" charset="0"/>
              </a:rPr>
              <a:t>Q</a:t>
            </a:r>
            <a:r>
              <a:rPr lang="en-US" sz="1800" baseline="-25000" dirty="0" smtClean="0">
                <a:latin typeface="Calibri Light" panose="020F0302020204030204" pitchFamily="34" charset="0"/>
              </a:rPr>
              <a:t>0</a:t>
            </a:r>
            <a:r>
              <a:rPr lang="en-US" sz="1800" dirty="0" smtClean="0">
                <a:latin typeface="Calibri Light" panose="020F0302020204030204" pitchFamily="34" charset="0"/>
              </a:rPr>
              <a:t>-slope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0" y="1496274"/>
            <a:ext cx="9144000" cy="3858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Risk at 20 MV/m is field emission, small E</a:t>
            </a:r>
            <a:r>
              <a:rPr lang="en-US" sz="2000" baseline="-25000" dirty="0" smtClean="0">
                <a:latin typeface="Calibri Light" panose="020F0302020204030204" pitchFamily="34" charset="0"/>
              </a:rPr>
              <a:t>pk</a:t>
            </a:r>
            <a:r>
              <a:rPr lang="en-US" sz="2000" dirty="0" smtClean="0">
                <a:latin typeface="Calibri Light" panose="020F0302020204030204" pitchFamily="34" charset="0"/>
              </a:rPr>
              <a:t>/E</a:t>
            </a:r>
            <a:r>
              <a:rPr lang="en-US" sz="2000" baseline="-25000" dirty="0" smtClean="0">
                <a:latin typeface="Calibri Light" panose="020F0302020204030204" pitchFamily="34" charset="0"/>
              </a:rPr>
              <a:t>acc</a:t>
            </a:r>
            <a:r>
              <a:rPr lang="en-US" sz="2000" dirty="0" smtClean="0">
                <a:latin typeface="Calibri Light" panose="020F0302020204030204" pitchFamily="34" charset="0"/>
              </a:rPr>
              <a:t> can become important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0" y="1803507"/>
            <a:ext cx="9144000" cy="3858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Main parameter to minimize peak field ratios is cavity iris diameter (ID) </a:t>
            </a:r>
            <a:r>
              <a:rPr lang="en-US" sz="2000" dirty="0" smtClean="0">
                <a:latin typeface="Calibri Light" panose="020F0302020204030204" pitchFamily="34" charset="0"/>
                <a:sym typeface="Wingdings" panose="05000000000000000000" pitchFamily="2" charset="2"/>
              </a:rPr>
              <a:t> small ID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0" y="2155824"/>
            <a:ext cx="9144000" cy="3858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However, </a:t>
            </a:r>
            <a:r>
              <a:rPr lang="en-US" sz="2000" dirty="0" smtClean="0">
                <a:latin typeface="Calibri Light" panose="020F0302020204030204" pitchFamily="34" charset="0"/>
              </a:rPr>
              <a:t>if </a:t>
            </a:r>
            <a:r>
              <a:rPr lang="en-US" sz="2000" dirty="0" smtClean="0">
                <a:latin typeface="Calibri Light" panose="020F0302020204030204" pitchFamily="34" charset="0"/>
              </a:rPr>
              <a:t>ID </a:t>
            </a:r>
            <a:r>
              <a:rPr lang="en-US" sz="2000" dirty="0" smtClean="0">
                <a:latin typeface="Calibri Light" panose="020F0302020204030204" pitchFamily="34" charset="0"/>
              </a:rPr>
              <a:t>is too small, </a:t>
            </a:r>
            <a:r>
              <a:rPr lang="en-US" sz="2000" dirty="0" smtClean="0">
                <a:latin typeface="Calibri Light" panose="020F0302020204030204" pitchFamily="34" charset="0"/>
              </a:rPr>
              <a:t>HOM-damping </a:t>
            </a:r>
            <a:r>
              <a:rPr lang="en-US" sz="2000" dirty="0">
                <a:latin typeface="Calibri Light" panose="020F0302020204030204" pitchFamily="34" charset="0"/>
              </a:rPr>
              <a:t>can </a:t>
            </a:r>
            <a:r>
              <a:rPr lang="en-US" sz="2000" dirty="0" smtClean="0">
                <a:latin typeface="Calibri Light" panose="020F0302020204030204" pitchFamily="34" charset="0"/>
              </a:rPr>
              <a:t>be compromised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72459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172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Cell Multipacting Barrier 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" y="1351747"/>
            <a:ext cx="8105775" cy="42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 txBox="1">
            <a:spLocks/>
          </p:cNvSpPr>
          <p:nvPr/>
        </p:nvSpPr>
        <p:spPr>
          <a:xfrm>
            <a:off x="-11647" y="842962"/>
            <a:ext cx="9144000" cy="4286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Flatter equator in JLab’s design lowers secondary impact energy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4070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045204" y="4152550"/>
            <a:ext cx="343948" cy="32717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2950129" y="4209023"/>
            <a:ext cx="515922" cy="496586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887824" y="4298280"/>
            <a:ext cx="618774" cy="5842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995802" y="4378438"/>
            <a:ext cx="560169" cy="52777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149600" y="4467694"/>
            <a:ext cx="452073" cy="43101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255628" y="4547854"/>
            <a:ext cx="395418" cy="35836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389152" y="4642327"/>
            <a:ext cx="289420" cy="26389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526610" y="4730789"/>
            <a:ext cx="179459" cy="17542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651046" y="4818502"/>
            <a:ext cx="84151" cy="8771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622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36565"/>
              </p:ext>
            </p:extLst>
          </p:nvPr>
        </p:nvGraphicFramePr>
        <p:xfrm>
          <a:off x="350520" y="834213"/>
          <a:ext cx="7000395" cy="557105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24850"/>
                <a:gridCol w="1095185"/>
                <a:gridCol w="1380987"/>
                <a:gridCol w="1196061"/>
                <a:gridCol w="1103312"/>
              </a:tblGrid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Parameter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Unit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6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6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5041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C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avity </a:t>
                      </a:r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type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JLab/PERLE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CERN </a:t>
                      </a:r>
                      <a:r>
                        <a:rPr lang="en-US" sz="16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Ver. 1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CERN</a:t>
                      </a:r>
                      <a:r>
                        <a:rPr lang="en-US" sz="16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 Ver.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Frequency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801.58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N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umber </a:t>
                      </a:r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of cells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L</a:t>
                      </a:r>
                      <a:r>
                        <a:rPr lang="en-US" sz="1600" u="none" strike="noStrike" baseline="-25000" dirty="0">
                          <a:effectLst/>
                          <a:latin typeface="Calibri Light" panose="020F0302020204030204" pitchFamily="34" charset="0"/>
                        </a:rPr>
                        <a:t>active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917.9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5041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Long.</a:t>
                      </a:r>
                      <a:r>
                        <a:rPr lang="en-US" sz="16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 loss factor</a:t>
                      </a:r>
                      <a:br>
                        <a:rPr lang="en-US" sz="16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n-US" sz="16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(2 mm rms bunch length)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V/pC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2.742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2.894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2.626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R/Q = V</a:t>
                      </a:r>
                      <a:r>
                        <a:rPr lang="en-US" sz="16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eff</a:t>
                      </a:r>
                      <a:r>
                        <a:rPr lang="en-US" sz="1600" u="none" strike="noStrike" baseline="30000" dirty="0" smtClean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/(</a:t>
                      </a:r>
                      <a:r>
                        <a:rPr lang="el-GR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ω*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W)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l-GR" sz="1600" u="none" strike="noStrike" dirty="0">
                          <a:effectLst/>
                          <a:latin typeface="Calibri Light" panose="020F0302020204030204" pitchFamily="34" charset="0"/>
                        </a:rPr>
                        <a:t>Ω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523.9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430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393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R/Q/cell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l-GR" sz="1600" u="none" strike="noStrike" dirty="0">
                          <a:effectLst/>
                          <a:latin typeface="Calibri Light" panose="020F0302020204030204" pitchFamily="34" charset="0"/>
                        </a:rPr>
                        <a:t>Ω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104.7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86.0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78.6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l-GR" sz="1600" u="none" strike="noStrike" dirty="0">
                          <a:effectLst/>
                          <a:latin typeface="Calibri Light" panose="020F0302020204030204" pitchFamily="34" charset="0"/>
                        </a:rPr>
                        <a:t>Ω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274.6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R/Q∙G/cell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28788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23736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22244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Eq. Diameter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328.0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350.2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350.2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Iris Diameter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Tube Diameter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en-US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Eq./Iris ratio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2.52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2.19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Wall </a:t>
                      </a:r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angle (mid-cell)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</a:rPr>
                        <a:t>degree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12.5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12.5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E</a:t>
                      </a:r>
                      <a:r>
                        <a:rPr lang="en-US" sz="16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peak</a:t>
                      </a:r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/E</a:t>
                      </a:r>
                      <a:r>
                        <a:rPr lang="en-US" sz="16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acc</a:t>
                      </a:r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(mid-cell)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2.26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2.26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2.40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B</a:t>
                      </a:r>
                      <a:r>
                        <a:rPr lang="en-US" sz="1600" b="0" u="none" strike="noStrike" baseline="-25000" dirty="0">
                          <a:effectLst/>
                          <a:latin typeface="Calibri Light" panose="020F0302020204030204" pitchFamily="34" charset="0"/>
                        </a:rPr>
                        <a:t>peak</a:t>
                      </a:r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/E</a:t>
                      </a:r>
                      <a:r>
                        <a:rPr lang="en-US" sz="1600" b="0" u="none" strike="noStrike" baseline="-25000" dirty="0">
                          <a:effectLst/>
                          <a:latin typeface="Calibri Light" panose="020F0302020204030204" pitchFamily="34" charset="0"/>
                        </a:rPr>
                        <a:t>acc </a:t>
                      </a:r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(mid-cell)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>
                          <a:effectLst/>
                          <a:latin typeface="Calibri Light" panose="020F0302020204030204" pitchFamily="34" charset="0"/>
                        </a:rPr>
                        <a:t>mT/(MV/m)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4.77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4.92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k</a:t>
                      </a:r>
                      <a:r>
                        <a:rPr lang="en-US" sz="16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cc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3.21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4.47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5.75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N</a:t>
                      </a:r>
                      <a:r>
                        <a:rPr lang="en-US" sz="1600" u="none" strike="noStrike" baseline="30000" dirty="0" smtClean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/k</a:t>
                      </a:r>
                      <a:r>
                        <a:rPr lang="en-US" sz="16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cc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t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7.78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5.59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cutoff 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TE</a:t>
                      </a:r>
                      <a:r>
                        <a:rPr lang="en-US" sz="16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GHz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1.35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209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cutoff </a:t>
                      </a:r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TM</a:t>
                      </a:r>
                      <a:r>
                        <a:rPr lang="en-US" sz="16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01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>
                          <a:effectLst/>
                          <a:latin typeface="Calibri Light" panose="020F0302020204030204" pitchFamily="34" charset="0"/>
                        </a:rPr>
                        <a:t>GHz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1.77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1.53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1.43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Table for Cavity Versions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446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35440" cy="839633"/>
          </a:xfrm>
        </p:spPr>
        <p:txBody>
          <a:bodyPr/>
          <a:lstStyle/>
          <a:p>
            <a:r>
              <a:rPr lang="en-US" dirty="0" smtClean="0"/>
              <a:t>Deliverables (based on SOW with CERN)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75" y="839633"/>
            <a:ext cx="3204105" cy="247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0944" y="1200681"/>
            <a:ext cx="54125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 Light" panose="020F0302020204030204" pitchFamily="34" charset="0"/>
              </a:rPr>
              <a:t>-  First 802 MHz </a:t>
            </a:r>
            <a:r>
              <a:rPr lang="en-US" sz="2000" dirty="0" smtClean="0">
                <a:latin typeface="Calibri Light" panose="020F0302020204030204" pitchFamily="34" charset="0"/>
              </a:rPr>
              <a:t>Niobium </a:t>
            </a:r>
            <a:r>
              <a:rPr lang="en-US" sz="2000" dirty="0">
                <a:latin typeface="Calibri Light" panose="020F0302020204030204" pitchFamily="34" charset="0"/>
              </a:rPr>
              <a:t>single-cell </a:t>
            </a:r>
            <a:r>
              <a:rPr lang="en-US" sz="2000" dirty="0" smtClean="0">
                <a:latin typeface="Calibri Light" panose="020F0302020204030204" pitchFamily="34" charset="0"/>
              </a:rPr>
              <a:t>cavity has been</a:t>
            </a:r>
            <a:r>
              <a:rPr lang="en-US" sz="2000" dirty="0">
                <a:latin typeface="Calibri Light" panose="020F0302020204030204" pitchFamily="34" charset="0"/>
              </a:rPr>
              <a:t/>
            </a:r>
            <a:br>
              <a:rPr lang="en-US" sz="2000" dirty="0">
                <a:latin typeface="Calibri Light" panose="020F0302020204030204" pitchFamily="34" charset="0"/>
              </a:rPr>
            </a:br>
            <a:r>
              <a:rPr lang="en-US" sz="2000" dirty="0">
                <a:latin typeface="Calibri Light" panose="020F0302020204030204" pitchFamily="34" charset="0"/>
              </a:rPr>
              <a:t>   completed at JLab, the cavity is now being post-</a:t>
            </a:r>
            <a:br>
              <a:rPr lang="en-US" sz="2000" dirty="0">
                <a:latin typeface="Calibri Light" panose="020F0302020204030204" pitchFamily="34" charset="0"/>
              </a:rPr>
            </a:br>
            <a:r>
              <a:rPr lang="en-US" sz="2000" dirty="0">
                <a:latin typeface="Calibri Light" panose="020F0302020204030204" pitchFamily="34" charset="0"/>
              </a:rPr>
              <a:t>   processed prior to vertical RF testing</a:t>
            </a:r>
          </a:p>
          <a:p>
            <a:pPr marL="342900" indent="-342900">
              <a:buFontTx/>
              <a:buChar char="-"/>
            </a:pPr>
            <a:endParaRPr lang="en-US" sz="2000" dirty="0">
              <a:latin typeface="Calibri Light" panose="020F0302020204030204" pitchFamily="34" charset="0"/>
            </a:endParaRPr>
          </a:p>
          <a:p>
            <a:pPr marL="231775" indent="-231775">
              <a:buFontTx/>
              <a:buChar char="-"/>
            </a:pPr>
            <a:r>
              <a:rPr lang="en-US" sz="2000" dirty="0" smtClean="0">
                <a:latin typeface="Calibri Light" panose="020F0302020204030204" pitchFamily="34" charset="0"/>
              </a:rPr>
              <a:t>2 </a:t>
            </a:r>
            <a:r>
              <a:rPr lang="en-US" sz="2000" dirty="0">
                <a:latin typeface="Calibri Light" panose="020F0302020204030204" pitchFamily="34" charset="0"/>
              </a:rPr>
              <a:t>copper 802 MHz cavities will be produced </a:t>
            </a:r>
            <a:r>
              <a:rPr lang="en-US" sz="2000" dirty="0" smtClean="0">
                <a:latin typeface="Calibri Light" panose="020F0302020204030204" pitchFamily="34" charset="0"/>
              </a:rPr>
              <a:t>for R&amp;D purposes </a:t>
            </a:r>
            <a:r>
              <a:rPr lang="en-US" sz="2000" dirty="0">
                <a:latin typeface="Calibri Light" panose="020F0302020204030204" pitchFamily="34" charset="0"/>
              </a:rPr>
              <a:t>and will be sent to CERN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26" y="3707037"/>
            <a:ext cx="6346253" cy="165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30036" y="5365910"/>
            <a:ext cx="659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 Light" panose="020F0302020204030204" pitchFamily="34" charset="0"/>
              </a:rPr>
              <a:t>One </a:t>
            </a:r>
            <a:r>
              <a:rPr lang="en-US" sz="2000">
                <a:latin typeface="Calibri Light" panose="020F0302020204030204" pitchFamily="34" charset="0"/>
              </a:rPr>
              <a:t>bare </a:t>
            </a:r>
            <a:r>
              <a:rPr lang="en-US" sz="2000" smtClean="0">
                <a:latin typeface="Calibri Light" panose="020F0302020204030204" pitchFamily="34" charset="0"/>
              </a:rPr>
              <a:t>Niobium </a:t>
            </a:r>
            <a:r>
              <a:rPr lang="en-US" sz="2000" dirty="0">
                <a:latin typeface="Calibri Light" panose="020F0302020204030204" pitchFamily="34" charset="0"/>
              </a:rPr>
              <a:t>five-cell 802 MHz design is </a:t>
            </a:r>
            <a:r>
              <a:rPr lang="en-US" sz="2000" dirty="0" smtClean="0">
                <a:latin typeface="Calibri Light" panose="020F0302020204030204" pitchFamily="34" charset="0"/>
              </a:rPr>
              <a:t>being fabricated, </a:t>
            </a:r>
            <a:r>
              <a:rPr lang="en-US" sz="2000" dirty="0">
                <a:latin typeface="Calibri Light" panose="020F0302020204030204" pitchFamily="34" charset="0"/>
              </a:rPr>
              <a:t>completion expected by end of Sept. 2017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4070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1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Status of Deliverables</a:t>
            </a:r>
          </a:p>
        </p:txBody>
      </p:sp>
      <p:graphicFrame>
        <p:nvGraphicFramePr>
          <p:cNvPr id="13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921989"/>
              </p:ext>
            </p:extLst>
          </p:nvPr>
        </p:nvGraphicFramePr>
        <p:xfrm>
          <a:off x="344659" y="826477"/>
          <a:ext cx="8229309" cy="253965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8986"/>
                <a:gridCol w="435711"/>
                <a:gridCol w="714554"/>
                <a:gridCol w="831749"/>
                <a:gridCol w="1043180"/>
                <a:gridCol w="955381"/>
                <a:gridCol w="933880"/>
                <a:gridCol w="890877"/>
                <a:gridCol w="998384"/>
                <a:gridCol w="776607"/>
              </a:tblGrid>
              <a:tr h="32435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Cavity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Qty.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Material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Half cells</a:t>
                      </a:r>
                    </a:p>
                    <a:p>
                      <a:r>
                        <a:rPr lang="en-US" sz="1100" dirty="0" smtClean="0"/>
                        <a:t>deep-</a:t>
                      </a:r>
                    </a:p>
                    <a:p>
                      <a:r>
                        <a:rPr lang="en-US" sz="1100" dirty="0" smtClean="0"/>
                        <a:t>drawn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Beam</a:t>
                      </a:r>
                    </a:p>
                    <a:p>
                      <a:r>
                        <a:rPr lang="en-US" sz="1100" dirty="0" smtClean="0"/>
                        <a:t>Tubes</a:t>
                      </a:r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deep-drawn/</a:t>
                      </a:r>
                      <a:br>
                        <a:rPr lang="en-US" sz="1100" baseline="0" dirty="0" smtClean="0"/>
                      </a:br>
                      <a:r>
                        <a:rPr lang="en-US" sz="1100" baseline="0" dirty="0" smtClean="0"/>
                        <a:t>rolled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Flanges</a:t>
                      </a:r>
                    </a:p>
                    <a:p>
                      <a:r>
                        <a:rPr lang="en-US" sz="1100" dirty="0" smtClean="0"/>
                        <a:t>machined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End group</a:t>
                      </a:r>
                      <a:endParaRPr lang="en-US" sz="1100" dirty="0" smtClean="0"/>
                    </a:p>
                    <a:p>
                      <a:r>
                        <a:rPr lang="en-US" sz="1100" dirty="0" smtClean="0"/>
                        <a:t>EBW</a:t>
                      </a:r>
                      <a:endParaRPr lang="en-US" sz="1100" dirty="0"/>
                    </a:p>
                    <a:p>
                      <a:r>
                        <a:rPr lang="en-US" sz="1100" dirty="0" smtClean="0"/>
                        <a:t>(end</a:t>
                      </a:r>
                      <a:r>
                        <a:rPr lang="en-US" sz="1100" baseline="0" dirty="0" smtClean="0"/>
                        <a:t> cell </a:t>
                      </a:r>
                    </a:p>
                    <a:p>
                      <a:r>
                        <a:rPr lang="en-US" sz="1100" baseline="0" dirty="0" smtClean="0"/>
                        <a:t>+ tube + flange)</a:t>
                      </a:r>
                      <a:endParaRPr lang="en-US" sz="1100" dirty="0" smtClean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Dumb-</a:t>
                      </a:r>
                    </a:p>
                    <a:p>
                      <a:r>
                        <a:rPr lang="en-US" sz="1100" dirty="0" smtClean="0"/>
                        <a:t>bells EBW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Machining/</a:t>
                      </a:r>
                    </a:p>
                    <a:p>
                      <a:r>
                        <a:rPr lang="en-US" sz="1100" dirty="0" smtClean="0"/>
                        <a:t>Trimming</a:t>
                      </a:r>
                      <a:endParaRPr lang="en-US" sz="11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Cavity</a:t>
                      </a:r>
                    </a:p>
                    <a:p>
                      <a:r>
                        <a:rPr lang="en-US" sz="1100" dirty="0" smtClean="0"/>
                        <a:t>EBW</a:t>
                      </a:r>
                      <a:endParaRPr lang="en-US" sz="1100" dirty="0"/>
                    </a:p>
                  </a:txBody>
                  <a:tcPr marL="85890" marR="85890"/>
                </a:tc>
              </a:tr>
              <a:tr h="422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 Nb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 </a:t>
                      </a:r>
                    </a:p>
                    <a:p>
                      <a:r>
                        <a:rPr lang="en-US" sz="1000" dirty="0" smtClean="0"/>
                        <a:t>NbTi flanges</a:t>
                      </a:r>
                      <a:endParaRPr lang="en-US" sz="10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done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</a:tr>
              <a:tr h="4517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OFHC Cu</a:t>
                      </a:r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baseline="0" dirty="0" smtClean="0"/>
                    </a:p>
                    <a:p>
                      <a:r>
                        <a:rPr lang="en-US" sz="1000" baseline="0" dirty="0" smtClean="0"/>
                        <a:t>not EB-welded and machined</a:t>
                      </a:r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4/4 </a:t>
                      </a:r>
                    </a:p>
                    <a:p>
                      <a:r>
                        <a:rPr lang="en-US" sz="1000" baseline="0" dirty="0" smtClean="0"/>
                        <a:t>SS 316 LN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not yet</a:t>
                      </a:r>
                    </a:p>
                    <a:p>
                      <a:r>
                        <a:rPr lang="en-US" sz="1000" dirty="0" smtClean="0"/>
                        <a:t>started</a:t>
                      </a:r>
                      <a:endParaRPr lang="en-US" sz="10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n/a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equator</a:t>
                      </a:r>
                      <a:r>
                        <a:rPr lang="en-US" sz="1000" baseline="0" dirty="0" smtClean="0"/>
                        <a:t> trimming after EBW</a:t>
                      </a:r>
                      <a:endParaRPr lang="en-US" sz="1000" dirty="0" smtClean="0"/>
                    </a:p>
                    <a:p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marL="85890" marR="85890"/>
                </a:tc>
              </a:tr>
              <a:tr h="4517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5-cell</a:t>
                      </a:r>
                      <a:endParaRPr lang="en-US" sz="1200" b="1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 Nb</a:t>
                      </a:r>
                      <a:endParaRPr lang="en-US" sz="12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10/10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2/2</a:t>
                      </a:r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 </a:t>
                      </a:r>
                    </a:p>
                    <a:p>
                      <a:r>
                        <a:rPr lang="en-US" sz="1000" dirty="0" smtClean="0"/>
                        <a:t>NbTi flanges</a:t>
                      </a:r>
                      <a:endParaRPr lang="en-US" sz="10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2/2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4/4</a:t>
                      </a:r>
                      <a:endParaRPr lang="en-US" sz="1200" dirty="0"/>
                    </a:p>
                  </a:txBody>
                  <a:tcPr marL="85890" marR="8589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 progress</a:t>
                      </a:r>
                      <a:endParaRPr lang="en-US" sz="1000" dirty="0"/>
                    </a:p>
                  </a:txBody>
                  <a:tcPr marL="85890" marR="858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 marL="85890" marR="85890"/>
                </a:tc>
              </a:tr>
            </a:tbl>
          </a:graphicData>
        </a:graphic>
      </p:graphicFrame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F29F3621-A522-4A97-A41F-153389EF783E}" type="slidenum">
              <a:rPr lang="en-US" altLang="en-US" smtClean="0"/>
              <a:pPr/>
              <a:t>7</a:t>
            </a:fld>
            <a:endParaRPr lang="en-US" altLang="en-US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3514777"/>
            <a:ext cx="8451004" cy="2558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03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18218" y="1943090"/>
            <a:ext cx="6558060" cy="1513102"/>
            <a:chOff x="696298" y="1781175"/>
            <a:chExt cx="6558060" cy="1513102"/>
          </a:xfrm>
        </p:grpSpPr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463" y="1781175"/>
              <a:ext cx="5146924" cy="150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954505" y="2864584"/>
              <a:ext cx="1014417" cy="264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Main coupler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6298" y="2924945"/>
              <a:ext cx="2016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</a:t>
              </a:r>
              <a:r>
                <a:rPr lang="en-US" dirty="0" smtClean="0">
                  <a:latin typeface="Calibri Light" panose="020F0302020204030204" pitchFamily="34" charset="0"/>
                </a:rPr>
                <a:t>end group </a:t>
              </a:r>
              <a:r>
                <a:rPr lang="en-US" dirty="0" smtClean="0">
                  <a:latin typeface="Calibri Light" panose="020F0302020204030204" pitchFamily="34" charset="0"/>
                </a:rPr>
                <a:t>1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38336" y="1781175"/>
              <a:ext cx="20160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</a:t>
              </a:r>
              <a:r>
                <a:rPr lang="en-US" dirty="0" smtClean="0">
                  <a:latin typeface="Calibri Light" panose="020F0302020204030204" pitchFamily="34" charset="0"/>
                </a:rPr>
                <a:t>end group </a:t>
              </a:r>
              <a:r>
                <a:rPr lang="en-US" dirty="0" smtClean="0">
                  <a:latin typeface="Calibri Light" panose="020F0302020204030204" pitchFamily="34" charset="0"/>
                </a:rPr>
                <a:t>2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2" name="Content Placeholder 3"/>
          <p:cNvSpPr txBox="1">
            <a:spLocks/>
          </p:cNvSpPr>
          <p:nvPr/>
        </p:nvSpPr>
        <p:spPr>
          <a:xfrm>
            <a:off x="0" y="914400"/>
            <a:ext cx="9144000" cy="609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First approach </a:t>
            </a:r>
            <a:r>
              <a:rPr lang="en-US" sz="2000" dirty="0" smtClean="0">
                <a:latin typeface="Calibri Light" panose="020F0302020204030204" pitchFamily="34" charset="0"/>
              </a:rPr>
              <a:t>should </a:t>
            </a:r>
            <a:r>
              <a:rPr lang="en-US" sz="2000" dirty="0" smtClean="0">
                <a:latin typeface="Calibri Light" panose="020F0302020204030204" pitchFamily="34" charset="0"/>
              </a:rPr>
              <a:t>be to utilize existing coupler technology, but this needs</a:t>
            </a:r>
            <a:br>
              <a:rPr lang="en-US" sz="2000" dirty="0" smtClean="0">
                <a:latin typeface="Calibri Light" panose="020F0302020204030204" pitchFamily="34" charset="0"/>
              </a:rPr>
            </a:br>
            <a:r>
              <a:rPr lang="en-US" sz="2000" dirty="0" smtClean="0">
                <a:latin typeface="Calibri Light" panose="020F0302020204030204" pitchFamily="34" charset="0"/>
              </a:rPr>
              <a:t>scaling to new frequency and tube ID 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0" y="1551622"/>
            <a:ext cx="9144000" cy="428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For instance: </a:t>
            </a:r>
            <a:r>
              <a:rPr lang="en-US" sz="2000" dirty="0" smtClean="0">
                <a:latin typeface="Calibri Light" panose="020F0302020204030204" pitchFamily="34" charset="0"/>
              </a:rPr>
              <a:t>scale </a:t>
            </a:r>
            <a:r>
              <a:rPr lang="en-US" sz="2000" dirty="0" smtClean="0">
                <a:latin typeface="Calibri Light" panose="020F0302020204030204" pitchFamily="34" charset="0"/>
              </a:rPr>
              <a:t>LHC HOM couplers (and FPC)</a:t>
            </a:r>
            <a:endParaRPr lang="en-US" sz="2000" dirty="0">
              <a:latin typeface="Calibri Light" panose="020F03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51803" y="3347034"/>
            <a:ext cx="5620941" cy="2076744"/>
            <a:chOff x="1117919" y="3336553"/>
            <a:chExt cx="6646570" cy="2455678"/>
          </a:xfrm>
        </p:grpSpPr>
        <p:pic>
          <p:nvPicPr>
            <p:cNvPr id="2356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9531" y="3664743"/>
              <a:ext cx="2024958" cy="2127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7919" y="3692798"/>
              <a:ext cx="1769661" cy="1659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1889760" y="3347203"/>
              <a:ext cx="312420" cy="747712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352378" y="3336553"/>
              <a:ext cx="655320" cy="479719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3"/>
          <p:cNvSpPr txBox="1">
            <a:spLocks/>
          </p:cNvSpPr>
          <p:nvPr/>
        </p:nvSpPr>
        <p:spPr>
          <a:xfrm>
            <a:off x="5715" y="5328284"/>
            <a:ext cx="9144000" cy="10344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4 HOM couplers per cavity ?</a:t>
            </a:r>
          </a:p>
          <a:p>
            <a:pPr marL="1143000" lvl="1" indent="-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LHC-type </a:t>
            </a:r>
            <a:r>
              <a:rPr lang="en-US" sz="1800" dirty="0">
                <a:latin typeface="Calibri Light" panose="020F0302020204030204" pitchFamily="34" charset="0"/>
              </a:rPr>
              <a:t>coaxial </a:t>
            </a:r>
            <a:r>
              <a:rPr lang="en-US" sz="1800" dirty="0" smtClean="0">
                <a:latin typeface="Calibri Light" panose="020F0302020204030204" pitchFamily="34" charset="0"/>
              </a:rPr>
              <a:t>loop </a:t>
            </a:r>
            <a:r>
              <a:rPr lang="en-US" sz="1800" dirty="0">
                <a:latin typeface="Calibri Light" panose="020F0302020204030204" pitchFamily="34" charset="0"/>
              </a:rPr>
              <a:t>coupler </a:t>
            </a:r>
            <a:r>
              <a:rPr lang="en-US" sz="1800" dirty="0" smtClean="0">
                <a:latin typeface="Calibri Light" panose="020F0302020204030204" pitchFamily="34" charset="0"/>
              </a:rPr>
              <a:t>is narrowband </a:t>
            </a:r>
            <a:r>
              <a:rPr lang="en-US" sz="1800" dirty="0">
                <a:latin typeface="Calibri Light" panose="020F0302020204030204" pitchFamily="34" charset="0"/>
              </a:rPr>
              <a:t>coupler for dipole </a:t>
            </a:r>
            <a:r>
              <a:rPr lang="en-US" sz="1800" dirty="0" smtClean="0">
                <a:latin typeface="Calibri Light" panose="020F0302020204030204" pitchFamily="34" charset="0"/>
              </a:rPr>
              <a:t>modes</a:t>
            </a:r>
          </a:p>
          <a:p>
            <a:pPr marL="1143000" lvl="1" indent="-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LHC-type coaxial </a:t>
            </a:r>
            <a:r>
              <a:rPr lang="en-US" sz="1800" dirty="0">
                <a:latin typeface="Calibri Light" panose="020F0302020204030204" pitchFamily="34" charset="0"/>
              </a:rPr>
              <a:t>antenna/capacitive coupler </a:t>
            </a:r>
            <a:r>
              <a:rPr lang="en-US" sz="1800" dirty="0" smtClean="0">
                <a:latin typeface="Calibri Light" panose="020F0302020204030204" pitchFamily="34" charset="0"/>
              </a:rPr>
              <a:t>is more broadband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55681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0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108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5568"/>
            <a:ext cx="1914525" cy="1951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015579" y="1904277"/>
            <a:ext cx="4216206" cy="1823185"/>
            <a:chOff x="1281112" y="845818"/>
            <a:chExt cx="5881688" cy="2543378"/>
          </a:xfrm>
        </p:grpSpPr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112" y="845818"/>
              <a:ext cx="5881688" cy="1958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093062" y="2646403"/>
              <a:ext cx="1415131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Main coupler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8795" y="2487552"/>
              <a:ext cx="2270423" cy="901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 Light" panose="020F0302020204030204" pitchFamily="34" charset="0"/>
                </a:rPr>
                <a:t>HOM </a:t>
              </a:r>
              <a:r>
                <a:rPr lang="en-US" dirty="0" smtClean="0">
                  <a:latin typeface="Calibri Light" panose="020F0302020204030204" pitchFamily="34" charset="0"/>
                </a:rPr>
                <a:t>end group</a:t>
              </a:r>
              <a:endParaRPr lang="en-US" dirty="0">
                <a:latin typeface="Calibri Light" panose="020F0302020204030204" pitchFamily="34" charset="0"/>
              </a:endParaRPr>
            </a:p>
          </p:txBody>
        </p:sp>
      </p:grpSp>
      <p:sp>
        <p:nvSpPr>
          <p:cNvPr id="16" name="Content Placeholder 3"/>
          <p:cNvSpPr txBox="1">
            <a:spLocks/>
          </p:cNvSpPr>
          <p:nvPr/>
        </p:nvSpPr>
        <p:spPr>
          <a:xfrm>
            <a:off x="0" y="830727"/>
            <a:ext cx="9144000" cy="6874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A better solution would be utilizing 3 couplers for HOM </a:t>
            </a:r>
            <a:r>
              <a:rPr lang="en-US" sz="2000" dirty="0" smtClean="0">
                <a:latin typeface="Calibri Light" panose="020F0302020204030204" pitchFamily="34" charset="0"/>
              </a:rPr>
              <a:t>end group</a:t>
            </a:r>
            <a:endParaRPr lang="en-US" sz="2000" dirty="0" smtClean="0">
              <a:latin typeface="Calibri Light" panose="020F0302020204030204" pitchFamily="34" charset="0"/>
            </a:endParaRPr>
          </a:p>
          <a:p>
            <a:pPr marL="6858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Calibri Light" panose="020F0302020204030204" pitchFamily="34" charset="0"/>
              </a:rPr>
              <a:t>Minimizes </a:t>
            </a:r>
            <a:r>
              <a:rPr lang="en-US" sz="2000" dirty="0">
                <a:latin typeface="Calibri Light" panose="020F0302020204030204" pitchFamily="34" charset="0"/>
              </a:rPr>
              <a:t>dependence </a:t>
            </a:r>
            <a:r>
              <a:rPr lang="en-US" sz="2000" dirty="0" smtClean="0">
                <a:latin typeface="Calibri Light" panose="020F0302020204030204" pitchFamily="34" charset="0"/>
              </a:rPr>
              <a:t>on mode </a:t>
            </a:r>
            <a:r>
              <a:rPr lang="en-US" sz="2000" dirty="0">
                <a:latin typeface="Calibri Light" panose="020F0302020204030204" pitchFamily="34" charset="0"/>
              </a:rPr>
              <a:t>polarization</a:t>
            </a: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90" y="3703572"/>
            <a:ext cx="1900237" cy="195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620379" y="5787954"/>
            <a:ext cx="3046173" cy="3619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JLab-type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5238844" y="5799102"/>
            <a:ext cx="3769326" cy="3619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>
              <a:lnSpc>
                <a:spcPct val="100000"/>
              </a:lnSpc>
            </a:pPr>
            <a:r>
              <a:rPr lang="en-US" sz="1800" dirty="0" smtClean="0">
                <a:latin typeface="Calibri Light" panose="020F0302020204030204" pitchFamily="34" charset="0"/>
              </a:rPr>
              <a:t>Scaled TESLA-type coaxial couplers</a:t>
            </a:r>
            <a:endParaRPr lang="en-US" sz="1800" dirty="0">
              <a:latin typeface="Calibri Light" panose="020F0302020204030204" pitchFamily="34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65" y="3837910"/>
            <a:ext cx="2328862" cy="168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176" y="3759135"/>
            <a:ext cx="2343994" cy="188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HOM-Coupler Technology 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64070" y="6073201"/>
            <a:ext cx="1783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 Marhauser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Footer Placeholder 7"/>
          <p:cNvSpPr txBox="1">
            <a:spLocks/>
          </p:cNvSpPr>
          <p:nvPr/>
        </p:nvSpPr>
        <p:spPr>
          <a:xfrm>
            <a:off x="892653" y="6470425"/>
            <a:ext cx="26125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LHeC and FCC-eh Workshop</a:t>
            </a:r>
          </a:p>
          <a:p>
            <a:r>
              <a:rPr lang="en-US" smtClean="0"/>
              <a:t>CERN 11-13 September 2017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173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-02-23_Frequency_Cho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2017-02-23_Frequency_Choice</Template>
  <TotalTime>2955</TotalTime>
  <Words>980</Words>
  <Application>Microsoft Macintosh PowerPoint</Application>
  <PresentationFormat>On-screen Show (4:3)</PresentationFormat>
  <Paragraphs>304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Calibri Light</vt:lpstr>
      <vt:lpstr>Minion Pro</vt:lpstr>
      <vt:lpstr>Trajan Pro</vt:lpstr>
      <vt:lpstr>Wingdings</vt:lpstr>
      <vt:lpstr>Arial</vt:lpstr>
      <vt:lpstr>2017-02-23_Frequency_Choice</vt:lpstr>
      <vt:lpstr>Fabrication Status of the first  802 MHz Prototype Cavities for PERLE</vt:lpstr>
      <vt:lpstr>Overview</vt:lpstr>
      <vt:lpstr>Surface Peak Fields</vt:lpstr>
      <vt:lpstr>Typical Cell Multipacting Barrier </vt:lpstr>
      <vt:lpstr>Parameter Table for Cavity Versions</vt:lpstr>
      <vt:lpstr>Deliverables (based on SOW with CERN)</vt:lpstr>
      <vt:lpstr>Status of Deliverables</vt:lpstr>
      <vt:lpstr>Which HOM-Coupler Technology ?</vt:lpstr>
      <vt:lpstr>Which HOM-Coupler Technology ?</vt:lpstr>
      <vt:lpstr>Which HOM-Coupler Technology ?</vt:lpstr>
      <vt:lpstr>JLab/PERLE</vt:lpstr>
      <vt:lpstr>SNS-like cryomodule</vt:lpstr>
      <vt:lpstr>Summary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Frank Marhauser</dc:creator>
  <cp:lastModifiedBy>andrew@jlab.org</cp:lastModifiedBy>
  <cp:revision>28</cp:revision>
  <dcterms:created xsi:type="dcterms:W3CDTF">2017-02-23T13:28:44Z</dcterms:created>
  <dcterms:modified xsi:type="dcterms:W3CDTF">2017-09-08T19:26:33Z</dcterms:modified>
</cp:coreProperties>
</file>