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4"/>
  </p:notesMasterIdLst>
  <p:sldIdLst>
    <p:sldId id="380" r:id="rId2"/>
    <p:sldId id="366" r:id="rId3"/>
    <p:sldId id="367" r:id="rId4"/>
    <p:sldId id="368" r:id="rId5"/>
    <p:sldId id="369" r:id="rId6"/>
    <p:sldId id="372" r:id="rId7"/>
    <p:sldId id="371" r:id="rId8"/>
    <p:sldId id="364" r:id="rId9"/>
    <p:sldId id="374" r:id="rId10"/>
    <p:sldId id="383" r:id="rId11"/>
    <p:sldId id="381" r:id="rId12"/>
    <p:sldId id="370" r:id="rId13"/>
  </p:sldIdLst>
  <p:sldSz cx="10080625" cy="7559675"/>
  <p:notesSz cx="7772400" cy="10058400"/>
  <p:defaultTextStyle>
    <a:defPPr>
      <a:defRPr lang="en-GB"/>
    </a:defPPr>
    <a:lvl1pPr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1pPr>
    <a:lvl2pPr marL="742950" indent="-28575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2pPr>
    <a:lvl3pPr marL="1143000" indent="-22860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3pPr>
    <a:lvl4pPr marL="1600200" indent="-22860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4pPr>
    <a:lvl5pPr marL="2057400" indent="-22860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99"/>
    <a:srgbClr val="001279"/>
    <a:srgbClr val="0000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431"/>
    <p:restoredTop sz="94660"/>
  </p:normalViewPr>
  <p:slideViewPr>
    <p:cSldViewPr>
      <p:cViewPr varScale="1">
        <p:scale>
          <a:sx n="120" d="100"/>
          <a:sy n="120" d="100"/>
        </p:scale>
        <p:origin x="720" y="8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5196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441450" y="922338"/>
            <a:ext cx="4430713" cy="332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1131888" y="4567238"/>
            <a:ext cx="5056187" cy="368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7908858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5159"/>
          </a:xfrm>
        </p:spPr>
        <p:txBody>
          <a:bodyPr/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•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•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•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•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•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•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•"/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9915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8627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8833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1030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145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75538" y="46038"/>
            <a:ext cx="2398712" cy="70850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4638" y="46038"/>
            <a:ext cx="7048500" cy="70850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3334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498475" marR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lvl1pPr>
          </a:lstStyle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the outline text format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70256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11075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274638" y="1189038"/>
            <a:ext cx="4722812" cy="5942012"/>
          </a:xfrm>
        </p:spPr>
        <p:txBody>
          <a:bodyPr/>
          <a:lstStyle>
            <a:lvl1pPr marL="498475" marR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2800"/>
            </a:lvl1pPr>
            <a:lvl2pPr>
              <a:defRPr sz="2000"/>
            </a:lvl2pPr>
            <a:lvl3pPr>
              <a:defRPr sz="1600"/>
            </a:lvl3pPr>
            <a:lvl4pPr>
              <a:defRPr sz="14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the outline text format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149850" y="1189038"/>
            <a:ext cx="4724400" cy="5942012"/>
          </a:xfrm>
        </p:spPr>
        <p:txBody>
          <a:bodyPr/>
          <a:lstStyle>
            <a:lvl1pPr marL="498475" marR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2800"/>
            </a:lvl1pPr>
            <a:lvl2pPr>
              <a:defRPr sz="2000"/>
            </a:lvl2pPr>
            <a:lvl3pPr>
              <a:defRPr sz="1600"/>
            </a:lvl3pPr>
            <a:lvl4pPr>
              <a:defRPr sz="14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the outline text format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8556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979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34117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91859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56385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62310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0" y="7316788"/>
            <a:ext cx="10050463" cy="411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12347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GB" sz="1400" i="1" dirty="0">
                <a:latin typeface="Luxi Sans" charset="0"/>
              </a:rPr>
              <a:t>   </a:t>
            </a:r>
            <a:r>
              <a:rPr lang="en-GB" sz="1400" i="1" dirty="0" err="1" smtClean="0">
                <a:latin typeface="Luxi Sans" charset="0"/>
              </a:rPr>
              <a:t>Gentner</a:t>
            </a:r>
            <a:r>
              <a:rPr lang="en-GB" sz="1400" i="1" baseline="0" dirty="0" err="1" smtClean="0">
                <a:latin typeface="Luxi Sans" charset="0"/>
              </a:rPr>
              <a:t>-Programm</a:t>
            </a:r>
            <a:r>
              <a:rPr lang="en-GB" sz="1400" i="1" dirty="0" smtClean="0">
                <a:latin typeface="Luxi Sans" charset="0"/>
              </a:rPr>
              <a:t> –</a:t>
            </a:r>
            <a:r>
              <a:rPr lang="en-GB" sz="1400" i="1" baseline="0" dirty="0" smtClean="0">
                <a:latin typeface="Luxi Sans" charset="0"/>
              </a:rPr>
              <a:t> DAC </a:t>
            </a:r>
            <a:r>
              <a:rPr lang="en-GB" sz="1400" i="1" baseline="0" dirty="0" err="1" smtClean="0">
                <a:latin typeface="Luxi Sans" charset="0"/>
              </a:rPr>
              <a:t>Versammlung</a:t>
            </a:r>
            <a:r>
              <a:rPr lang="en-GB" sz="1400" i="1" baseline="0" dirty="0" smtClean="0">
                <a:latin typeface="Luxi Sans" charset="0"/>
              </a:rPr>
              <a:t> 2017</a:t>
            </a:r>
            <a:r>
              <a:rPr lang="en-GB" sz="1400" i="1" dirty="0" smtClean="0">
                <a:latin typeface="Luxi Sans" charset="0"/>
              </a:rPr>
              <a:t>                               </a:t>
            </a:r>
            <a:r>
              <a:rPr lang="en-GB" sz="1400" i="1" baseline="0" dirty="0" smtClean="0">
                <a:latin typeface="Luxi Sans" charset="0"/>
              </a:rPr>
              <a:t>                                               </a:t>
            </a:r>
            <a:r>
              <a:rPr lang="en-GB" sz="1400" i="1" dirty="0" smtClean="0">
                <a:latin typeface="Luxi Sans" charset="0"/>
              </a:rPr>
              <a:t>Michael Hauschild</a:t>
            </a:r>
            <a:r>
              <a:rPr lang="en-GB" sz="1400" i="1" baseline="0" dirty="0">
                <a:latin typeface="Luxi Sans" charset="0"/>
              </a:rPr>
              <a:t> </a:t>
            </a:r>
            <a:r>
              <a:rPr lang="en-GB" sz="1400" i="1" dirty="0" smtClean="0">
                <a:latin typeface="Luxi Sans" charset="0"/>
              </a:rPr>
              <a:t>,  </a:t>
            </a:r>
            <a:r>
              <a:rPr lang="en-GB" sz="1400" i="1" dirty="0">
                <a:latin typeface="Luxi Sans" charset="0"/>
              </a:rPr>
              <a:t>page </a:t>
            </a:r>
            <a:fld id="{CD02E499-E086-4D0D-9264-F4BED9070101}" type="slidenum">
              <a:rPr lang="en-GB" sz="1400" i="1">
                <a:latin typeface="Luxi Sans" charset="0"/>
              </a:rPr>
              <a:pPr>
                <a:lnSpc>
                  <a:spcPct val="93000"/>
                </a:lnSpc>
              </a:pPr>
              <a:t>‹#›</a:t>
            </a:fld>
            <a:endParaRPr lang="en-GB" sz="1400" i="1" dirty="0">
              <a:latin typeface="Luxi Sans" charset="0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4638" y="1189038"/>
            <a:ext cx="9599612" cy="5942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14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 smtClean="0"/>
              <a:t>Click to edit the outline text format</a:t>
            </a:r>
          </a:p>
          <a:p>
            <a:pPr marL="785813" marR="0" lvl="1" indent="-28575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71000"/>
              <a:buFont typeface="Times New Roman" pitchFamily="16" charset="0"/>
              <a:buBlip>
                <a:blip r:embed="rId15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 smtClean="0"/>
              <a:t>Second Outline Level</a:t>
            </a: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074738" marR="0" lvl="2" indent="-427038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825"/>
              </a:spcAft>
              <a:buClr>
                <a:srgbClr val="000000"/>
              </a:buClr>
              <a:buSzPct val="33000"/>
              <a:buFont typeface="Times New Roman" pitchFamily="16" charset="0"/>
              <a:buBlip>
                <a:blip r:embed="rId16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 smtClean="0"/>
              <a:t>Third Outline Level</a:t>
            </a:r>
          </a:p>
          <a:p>
            <a:pPr marL="1362075" marR="0" lvl="3" indent="-427038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538"/>
              </a:spcAft>
              <a:buClr>
                <a:srgbClr val="000000"/>
              </a:buClr>
              <a:buSzTx/>
              <a:buFont typeface="Times New Roman" pitchFamily="16" charset="0"/>
              <a:buBlip>
                <a:blip r:embed="rId17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 smtClean="0"/>
              <a:t>Fourth Outline Level</a:t>
            </a:r>
            <a:endParaRPr kumimoji="0" lang="en-US" sz="14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600200" marR="0" lvl="3" indent="-22860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538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endParaRPr lang="en-GB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6038"/>
            <a:ext cx="9142413" cy="912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marL="742950" indent="-28575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2pPr>
      <a:lvl3pPr marL="11430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3pPr>
      <a:lvl4pPr marL="16002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4pPr>
      <a:lvl5pPr marL="20574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5pPr>
      <a:lvl6pPr marL="25146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6pPr>
      <a:lvl7pPr marL="29718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7pPr>
      <a:lvl8pPr marL="34290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8pPr>
      <a:lvl9pPr marL="38862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9pPr>
    </p:titleStyle>
    <p:bodyStyle>
      <a:lvl1pPr marL="142875" marR="0" indent="0" algn="l" defTabSz="447675" rtl="0" eaLnBrk="1" fontAlgn="base" latinLnBrk="0" hangingPunct="0">
        <a:lnSpc>
          <a:spcPct val="102000"/>
        </a:lnSpc>
        <a:spcBef>
          <a:spcPct val="0"/>
        </a:spcBef>
        <a:spcAft>
          <a:spcPts val="1100"/>
        </a:spcAft>
        <a:buClr>
          <a:srgbClr val="000000"/>
        </a:buClr>
        <a:buSzPct val="80000"/>
        <a:buFont typeface="Times New Roman" pitchFamily="16" charset="0"/>
        <a:buNone/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2400" b="1">
          <a:solidFill>
            <a:srgbClr val="000080"/>
          </a:solidFill>
          <a:latin typeface="+mn-lt"/>
          <a:ea typeface="+mn-ea"/>
          <a:cs typeface="+mn-cs"/>
        </a:defRPr>
      </a:lvl1pPr>
      <a:lvl2pPr marL="785813" marR="0" indent="-285750" algn="l" defTabSz="447675" rtl="0" eaLnBrk="1" fontAlgn="base" latinLnBrk="0" hangingPunct="0">
        <a:lnSpc>
          <a:spcPct val="102000"/>
        </a:lnSpc>
        <a:spcBef>
          <a:spcPct val="0"/>
        </a:spcBef>
        <a:spcAft>
          <a:spcPts val="1100"/>
        </a:spcAft>
        <a:buClr>
          <a:srgbClr val="000000"/>
        </a:buClr>
        <a:buSzPct val="71000"/>
        <a:buFont typeface="Times New Roman" pitchFamily="16" charset="0"/>
        <a:buBlip>
          <a:blip r:embed="rId15"/>
        </a:buBlip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2000" b="1">
          <a:solidFill>
            <a:srgbClr val="000000"/>
          </a:solidFill>
          <a:latin typeface="+mn-lt"/>
          <a:ea typeface="+mn-ea"/>
          <a:cs typeface="+mn-cs"/>
        </a:defRPr>
      </a:lvl2pPr>
      <a:lvl3pPr marL="1074738" marR="0" indent="-427038" algn="l" defTabSz="447675" rtl="0" eaLnBrk="1" fontAlgn="base" latinLnBrk="0" hangingPunct="0">
        <a:lnSpc>
          <a:spcPct val="93000"/>
        </a:lnSpc>
        <a:spcBef>
          <a:spcPct val="0"/>
        </a:spcBef>
        <a:spcAft>
          <a:spcPts val="825"/>
        </a:spcAft>
        <a:buClr>
          <a:srgbClr val="000000"/>
        </a:buClr>
        <a:buSzPct val="33000"/>
        <a:buFont typeface="Times New Roman" pitchFamily="16" charset="0"/>
        <a:buBlip>
          <a:blip r:embed="rId16"/>
        </a:buBlip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1600" b="1">
          <a:solidFill>
            <a:srgbClr val="000000"/>
          </a:solidFill>
          <a:latin typeface="+mn-lt"/>
          <a:ea typeface="+mn-ea"/>
          <a:cs typeface="+mn-cs"/>
        </a:defRPr>
      </a:lvl3pPr>
      <a:lvl4pPr marL="1362075" marR="0" indent="-427038" algn="l" defTabSz="447675" rtl="0" eaLnBrk="1" fontAlgn="base" latinLnBrk="0" hangingPunct="0">
        <a:lnSpc>
          <a:spcPct val="93000"/>
        </a:lnSpc>
        <a:spcBef>
          <a:spcPct val="0"/>
        </a:spcBef>
        <a:spcAft>
          <a:spcPts val="538"/>
        </a:spcAft>
        <a:buClr>
          <a:srgbClr val="000000"/>
        </a:buClr>
        <a:buSzTx/>
        <a:buFont typeface="Times New Roman" pitchFamily="16" charset="0"/>
        <a:buBlip>
          <a:blip r:embed="rId17"/>
        </a:buBlip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1400" b="1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5pPr>
      <a:lvl6pPr marL="25146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6pPr>
      <a:lvl7pPr marL="29718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7pPr>
      <a:lvl8pPr marL="34290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8pPr>
      <a:lvl9pPr marL="38862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6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microsoft.com/office/2007/relationships/hdphoto" Target="../media/hdphoto1.wdp"/><Relationship Id="rId5" Type="http://schemas.openxmlformats.org/officeDocument/2006/relationships/image" Target="../media/image4.png"/><Relationship Id="rId10" Type="http://schemas.openxmlformats.org/officeDocument/2006/relationships/image" Target="../media/image10.png"/><Relationship Id="rId4" Type="http://schemas.openxmlformats.org/officeDocument/2006/relationships/image" Target="../media/image3.png"/><Relationship Id="rId9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inkedin.com/groups/8511060/members" TargetMode="External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hyperlink" Target="https://alumni.cern/topics/597/home" TargetMode="External"/><Relationship Id="rId4" Type="http://schemas.openxmlformats.org/officeDocument/2006/relationships/hyperlink" Target="https://www.linkedin.com/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57200" y="474103"/>
            <a:ext cx="9119616" cy="686983"/>
          </a:xfrm>
        </p:spPr>
        <p:txBody>
          <a:bodyPr wrap="square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 pitchFamily="2"/>
              <a:buNone/>
            </a:defPPr>
            <a:lvl1pPr lvl="0">
              <a:buClr>
                <a:srgbClr val="000000"/>
              </a:buClr>
              <a:buSzPct val="45000"/>
              <a:buFont typeface="StarSymbol" pitchFamily="2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marL="0" lvl="0" indent="0" algn="l">
              <a:buNone/>
              <a:tabLst>
                <a:tab pos="0" algn="l"/>
                <a:tab pos="236520" algn="l"/>
                <a:tab pos="685799" algn="l"/>
                <a:tab pos="1134720" algn="l"/>
                <a:tab pos="1584000" algn="l"/>
                <a:tab pos="2033280" algn="l"/>
                <a:tab pos="2482560" algn="l"/>
                <a:tab pos="2931839" algn="l"/>
                <a:tab pos="3381120" algn="l"/>
                <a:tab pos="3830399" algn="l"/>
                <a:tab pos="4279680" algn="l"/>
                <a:tab pos="4728960" algn="l"/>
                <a:tab pos="5178240" algn="l"/>
                <a:tab pos="5627520" algn="l"/>
                <a:tab pos="6076800" algn="l"/>
                <a:tab pos="6526080" algn="l"/>
                <a:tab pos="6975360" algn="l"/>
                <a:tab pos="7424640" algn="l"/>
                <a:tab pos="7873920" algn="l"/>
                <a:tab pos="8323200" algn="l"/>
                <a:tab pos="8772480" algn="l"/>
              </a:tabLst>
            </a:pPr>
            <a:r>
              <a:rPr lang="en-US" sz="4800" dirty="0"/>
              <a:t>	</a:t>
            </a:r>
            <a:r>
              <a:rPr lang="en-US" sz="4800" dirty="0" smtClean="0"/>
              <a:t>			  </a:t>
            </a:r>
            <a:r>
              <a:rPr lang="en-US" sz="4800" dirty="0" err="1" smtClean="0"/>
              <a:t>Gentner</a:t>
            </a:r>
            <a:r>
              <a:rPr lang="en-US" sz="4800" dirty="0" smtClean="0"/>
              <a:t> </a:t>
            </a:r>
            <a:r>
              <a:rPr lang="en-US" sz="4800" dirty="0" err="1" smtClean="0"/>
              <a:t>Programm</a:t>
            </a:r>
            <a:endParaRPr lang="en-US" sz="4800" dirty="0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274320" y="1188719"/>
            <a:ext cx="9601200" cy="6095066"/>
          </a:xfrm>
        </p:spPr>
        <p:txBody>
          <a:bodyPr>
            <a:spAutoFit/>
          </a:bodyPr>
          <a:lstStyle>
            <a:def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None/>
              <a:tabLst>
                <a:tab pos="398160" algn="l"/>
                <a:tab pos="847439" algn="l"/>
                <a:tab pos="1296720" algn="l"/>
                <a:tab pos="1745999" algn="l"/>
                <a:tab pos="2195280" algn="l"/>
                <a:tab pos="2644560" algn="l"/>
                <a:tab pos="3093840" algn="l"/>
                <a:tab pos="3543120" algn="l"/>
                <a:tab pos="3992400" algn="l"/>
                <a:tab pos="4441680" algn="l"/>
                <a:tab pos="4890960" algn="l"/>
                <a:tab pos="5340240" algn="l"/>
                <a:tab pos="5789519" algn="l"/>
                <a:tab pos="6238800" algn="l"/>
                <a:tab pos="6688080" algn="l"/>
                <a:tab pos="7137360" algn="l"/>
                <a:tab pos="7586640" algn="l"/>
                <a:tab pos="8035920" algn="l"/>
                <a:tab pos="8484840" algn="l"/>
                <a:tab pos="893412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defPPr>
            <a:lvl1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Blip>
                <a:blip r:embed="rId3"/>
              </a:buBlip>
              <a:tabLst>
                <a:tab pos="398160" algn="l"/>
                <a:tab pos="847439" algn="l"/>
                <a:tab pos="1296720" algn="l"/>
                <a:tab pos="1745999" algn="l"/>
                <a:tab pos="2195280" algn="l"/>
                <a:tab pos="2644560" algn="l"/>
                <a:tab pos="3093840" algn="l"/>
                <a:tab pos="3543120" algn="l"/>
                <a:tab pos="3992400" algn="l"/>
                <a:tab pos="4441680" algn="l"/>
                <a:tab pos="4890960" algn="l"/>
                <a:tab pos="5340240" algn="l"/>
                <a:tab pos="5789519" algn="l"/>
                <a:tab pos="6238800" algn="l"/>
                <a:tab pos="6688080" algn="l"/>
                <a:tab pos="7137360" algn="l"/>
                <a:tab pos="7586640" algn="l"/>
                <a:tab pos="8035920" algn="l"/>
                <a:tab pos="8484840" algn="l"/>
                <a:tab pos="893412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1pPr>
            <a:lvl2pPr marL="787320" marR="0" lvl="1" indent="-285840" algn="l" hangingPunct="0">
              <a:spcBef>
                <a:spcPts val="0"/>
              </a:spcBef>
              <a:spcAft>
                <a:spcPts val="1100"/>
              </a:spcAft>
              <a:buSzPts val="1469"/>
              <a:buBlip>
                <a:blip r:embed="rId4"/>
              </a:buBlip>
              <a:tabLst>
                <a:tab pos="110880" algn="l"/>
                <a:tab pos="560160" algn="l"/>
                <a:tab pos="1009439" algn="l"/>
                <a:tab pos="1458719" algn="l"/>
                <a:tab pos="1908000" algn="l"/>
                <a:tab pos="2357280" algn="l"/>
                <a:tab pos="2806560" algn="l"/>
                <a:tab pos="3255839" algn="l"/>
                <a:tab pos="3705120" algn="l"/>
                <a:tab pos="4154399" algn="l"/>
                <a:tab pos="4603679" algn="l"/>
                <a:tab pos="5052960" algn="l"/>
                <a:tab pos="5502240" algn="l"/>
                <a:tab pos="5951520" algn="l"/>
                <a:tab pos="6400799" algn="l"/>
                <a:tab pos="6849720" algn="l"/>
                <a:tab pos="7298999" algn="l"/>
                <a:tab pos="7748280" algn="l"/>
                <a:tab pos="8197560" algn="l"/>
                <a:tab pos="864684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2pPr>
            <a:lvl3pPr marL="1076040" marR="0" lvl="2" indent="-428400" algn="l" hangingPunct="0">
              <a:lnSpc>
                <a:spcPct val="91000"/>
              </a:lnSpc>
              <a:spcBef>
                <a:spcPts val="0"/>
              </a:spcBef>
              <a:spcAft>
                <a:spcPts val="825"/>
              </a:spcAft>
              <a:buSzPts val="539"/>
              <a:buBlip>
                <a:blip r:embed="rId5"/>
              </a:buBlip>
              <a:tabLst>
                <a:tab pos="271440" algn="l"/>
                <a:tab pos="720719" algn="l"/>
                <a:tab pos="1169640" algn="l"/>
                <a:tab pos="1618920" algn="l"/>
                <a:tab pos="2068200" algn="l"/>
                <a:tab pos="2517480" algn="l"/>
                <a:tab pos="2966759" algn="l"/>
                <a:tab pos="3416040" algn="l"/>
                <a:tab pos="3865319" algn="l"/>
                <a:tab pos="4314600" algn="l"/>
                <a:tab pos="4763880" algn="l"/>
                <a:tab pos="5213160" algn="l"/>
                <a:tab pos="5662440" algn="l"/>
                <a:tab pos="6111720" algn="l"/>
                <a:tab pos="6560999" algn="l"/>
                <a:tab pos="7010280" algn="l"/>
                <a:tab pos="7459560" algn="l"/>
                <a:tab pos="7908839" algn="l"/>
                <a:tab pos="8358120" algn="l"/>
                <a:tab pos="8807399" algn="l"/>
              </a:tabLst>
              <a:defRPr lang="en-US" sz="16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3pPr>
            <a:lvl4pPr marL="1363320" marR="0" lvl="3" indent="-428400" algn="l" hangingPunct="0">
              <a:lnSpc>
                <a:spcPct val="91000"/>
              </a:lnSpc>
              <a:spcBef>
                <a:spcPts val="0"/>
              </a:spcBef>
              <a:spcAft>
                <a:spcPts val="536"/>
              </a:spcAft>
              <a:buSzPts val="331"/>
              <a:buBlip>
                <a:blip r:embed="rId6"/>
              </a:buBlip>
              <a:tabLst>
                <a:tab pos="433079" algn="l"/>
                <a:tab pos="882359" algn="l"/>
                <a:tab pos="1331640" algn="l"/>
                <a:tab pos="1780920" algn="l"/>
                <a:tab pos="2230200" algn="l"/>
                <a:tab pos="2679480" algn="l"/>
                <a:tab pos="3128759" algn="l"/>
                <a:tab pos="3578040" algn="l"/>
                <a:tab pos="4027320" algn="l"/>
                <a:tab pos="4476600" algn="l"/>
                <a:tab pos="4925880" algn="l"/>
                <a:tab pos="5375160" algn="l"/>
                <a:tab pos="5824440" algn="l"/>
                <a:tab pos="6273720" algn="l"/>
                <a:tab pos="6723000" algn="l"/>
                <a:tab pos="7172279" algn="l"/>
                <a:tab pos="7621560" algn="l"/>
                <a:tab pos="8070840" algn="l"/>
                <a:tab pos="8519760" algn="l"/>
                <a:tab pos="8969040" algn="l"/>
              </a:tabLst>
              <a:defRPr lang="en-US" sz="14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4pPr>
            <a:lvl5pPr marL="1652399" marR="0" lvl="4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5pPr>
            <a:lvl6pPr marL="1652399" marR="0" lvl="5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6pPr>
            <a:lvl7pPr marL="1652399" marR="0" lvl="6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7pPr>
            <a:lvl8pPr marL="1652399" marR="0" lvl="7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8pPr>
            <a:lvl9pPr marL="1944000" marR="0" lvl="8" indent="-2160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Clr>
                <a:srgbClr val="000000"/>
              </a:buClr>
              <a:buSzPct val="45000"/>
              <a:buFont typeface="StarSymbol"/>
              <a:buChar char="●"/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9pPr>
          </a:lstStyle>
          <a:p>
            <a:pPr lvl="2"/>
            <a:endParaRPr lang="en-US" dirty="0" smtClean="0">
              <a:latin typeface="" pitchFamily="16"/>
            </a:endParaRPr>
          </a:p>
          <a:p>
            <a:pPr lvl="0"/>
            <a:r>
              <a:rPr lang="en-US" dirty="0" err="1" smtClean="0">
                <a:latin typeface="" pitchFamily="16"/>
              </a:rPr>
              <a:t>Gegenw</a:t>
            </a:r>
            <a:r>
              <a:rPr lang="de-DE" dirty="0" smtClean="0">
                <a:latin typeface="" pitchFamily="16"/>
              </a:rPr>
              <a:t>ärtige Vereinbarung endet Dezember 2017</a:t>
            </a:r>
          </a:p>
          <a:p>
            <a:pPr lvl="1"/>
            <a:r>
              <a:rPr lang="de-DE" dirty="0" smtClean="0">
                <a:solidFill>
                  <a:schemeClr val="tx1"/>
                </a:solidFill>
                <a:latin typeface="" pitchFamily="16"/>
              </a:rPr>
              <a:t>Weiterführung von allen Parteien (BMBF, CERN, DESY) befürwortet</a:t>
            </a:r>
          </a:p>
          <a:p>
            <a:pPr lvl="1"/>
            <a:r>
              <a:rPr lang="de-DE" dirty="0" smtClean="0">
                <a:solidFill>
                  <a:schemeClr val="tx1"/>
                </a:solidFill>
                <a:latin typeface="" pitchFamily="16"/>
              </a:rPr>
              <a:t>Verlängerung wurde im Oktober 2016 initiiert</a:t>
            </a:r>
          </a:p>
          <a:p>
            <a:r>
              <a:rPr lang="de-DE" dirty="0" smtClean="0">
                <a:solidFill>
                  <a:srgbClr val="FF0000"/>
                </a:solidFill>
                <a:latin typeface="" pitchFamily="16"/>
              </a:rPr>
              <a:t>Neue Vereinbarung von allen Parteien			     unterschrieben im März/April</a:t>
            </a:r>
          </a:p>
          <a:p>
            <a:pPr lvl="1"/>
            <a:r>
              <a:rPr lang="de-DE" dirty="0" smtClean="0">
                <a:solidFill>
                  <a:schemeClr val="tx1"/>
                </a:solidFill>
                <a:latin typeface="" pitchFamily="16"/>
              </a:rPr>
              <a:t>gültig 3 </a:t>
            </a:r>
            <a:r>
              <a:rPr lang="en-US" dirty="0" smtClean="0">
                <a:solidFill>
                  <a:schemeClr val="tx1"/>
                </a:solidFill>
                <a:latin typeface="" pitchFamily="16"/>
              </a:rPr>
              <a:t>+ 3x1 </a:t>
            </a:r>
            <a:r>
              <a:rPr lang="en-US" dirty="0" err="1" smtClean="0">
                <a:solidFill>
                  <a:schemeClr val="tx1"/>
                </a:solidFill>
                <a:latin typeface="" pitchFamily="16"/>
              </a:rPr>
              <a:t>Jahre</a:t>
            </a:r>
            <a:r>
              <a:rPr lang="en-US" dirty="0" smtClean="0">
                <a:solidFill>
                  <a:schemeClr val="tx1"/>
                </a:solidFill>
                <a:latin typeface="" pitchFamily="16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" pitchFamily="16"/>
                <a:sym typeface="Wingdings" panose="05000000000000000000" pitchFamily="2" charset="2"/>
              </a:rPr>
              <a:t> </a:t>
            </a:r>
            <a:r>
              <a:rPr lang="en-US" dirty="0" err="1" smtClean="0">
                <a:solidFill>
                  <a:schemeClr val="tx1"/>
                </a:solidFill>
                <a:latin typeface="" pitchFamily="16"/>
                <a:sym typeface="Wingdings" panose="05000000000000000000" pitchFamily="2" charset="2"/>
              </a:rPr>
              <a:t>Ende</a:t>
            </a:r>
            <a:r>
              <a:rPr lang="en-US" dirty="0" smtClean="0">
                <a:solidFill>
                  <a:schemeClr val="tx1"/>
                </a:solidFill>
                <a:latin typeface="" pitchFamily="16"/>
                <a:sym typeface="Wingdings" panose="05000000000000000000" pitchFamily="2" charset="2"/>
              </a:rPr>
              <a:t> 2023</a:t>
            </a:r>
          </a:p>
          <a:p>
            <a:pPr lvl="1"/>
            <a:r>
              <a:rPr lang="en-US" dirty="0" err="1" smtClean="0">
                <a:solidFill>
                  <a:schemeClr val="tx1"/>
                </a:solidFill>
                <a:latin typeface="" pitchFamily="16"/>
                <a:sym typeface="Wingdings" panose="05000000000000000000" pitchFamily="2" charset="2"/>
              </a:rPr>
              <a:t>gleiche</a:t>
            </a:r>
            <a:r>
              <a:rPr lang="en-US" dirty="0" smtClean="0">
                <a:solidFill>
                  <a:schemeClr val="tx1"/>
                </a:solidFill>
                <a:latin typeface="" pitchFamily="16"/>
                <a:sym typeface="Wingdings" panose="05000000000000000000" pitchFamily="2" charset="2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" pitchFamily="16"/>
                <a:sym typeface="Wingdings" panose="05000000000000000000" pitchFamily="2" charset="2"/>
              </a:rPr>
              <a:t>Bedingungen</a:t>
            </a:r>
            <a:r>
              <a:rPr lang="en-US" dirty="0" smtClean="0">
                <a:solidFill>
                  <a:schemeClr val="tx1"/>
                </a:solidFill>
                <a:latin typeface="" pitchFamily="16"/>
                <a:sym typeface="Wingdings" panose="05000000000000000000" pitchFamily="2" charset="2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" pitchFamily="16"/>
                <a:sym typeface="Wingdings" panose="05000000000000000000" pitchFamily="2" charset="2"/>
              </a:rPr>
              <a:t>wie</a:t>
            </a:r>
            <a:r>
              <a:rPr lang="en-US" dirty="0" smtClean="0">
                <a:solidFill>
                  <a:schemeClr val="tx1"/>
                </a:solidFill>
                <a:latin typeface="" pitchFamily="16"/>
                <a:sym typeface="Wingdings" panose="05000000000000000000" pitchFamily="2" charset="2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" pitchFamily="16"/>
                <a:sym typeface="Wingdings" panose="05000000000000000000" pitchFamily="2" charset="2"/>
              </a:rPr>
              <a:t>bisher</a:t>
            </a:r>
            <a:endParaRPr lang="en-US" dirty="0" smtClean="0">
              <a:solidFill>
                <a:schemeClr val="tx1"/>
              </a:solidFill>
              <a:latin typeface="" pitchFamily="16"/>
              <a:sym typeface="Wingdings" panose="05000000000000000000" pitchFamily="2" charset="2"/>
            </a:endParaRPr>
          </a:p>
          <a:p>
            <a:pPr lvl="2"/>
            <a:r>
              <a:rPr lang="en-US" dirty="0" smtClean="0">
                <a:solidFill>
                  <a:schemeClr val="tx1"/>
                </a:solidFill>
                <a:latin typeface="" pitchFamily="16"/>
                <a:sym typeface="Wingdings" panose="05000000000000000000" pitchFamily="2" charset="2"/>
              </a:rPr>
              <a:t>Promotion an </a:t>
            </a:r>
            <a:r>
              <a:rPr lang="en-US" dirty="0" err="1" smtClean="0">
                <a:solidFill>
                  <a:schemeClr val="tx1"/>
                </a:solidFill>
                <a:latin typeface="" pitchFamily="16"/>
                <a:sym typeface="Wingdings" panose="05000000000000000000" pitchFamily="2" charset="2"/>
              </a:rPr>
              <a:t>deutscher</a:t>
            </a:r>
            <a:r>
              <a:rPr lang="en-US" dirty="0" smtClean="0">
                <a:solidFill>
                  <a:schemeClr val="tx1"/>
                </a:solidFill>
                <a:latin typeface="" pitchFamily="16"/>
                <a:sym typeface="Wingdings" panose="05000000000000000000" pitchFamily="2" charset="2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" pitchFamily="16"/>
                <a:sym typeface="Wingdings" panose="05000000000000000000" pitchFamily="2" charset="2"/>
              </a:rPr>
              <a:t>Hochschule</a:t>
            </a:r>
            <a:endParaRPr lang="en-US" dirty="0" smtClean="0">
              <a:solidFill>
                <a:schemeClr val="tx1"/>
              </a:solidFill>
              <a:latin typeface="" pitchFamily="16"/>
              <a:sym typeface="Wingdings" panose="05000000000000000000" pitchFamily="2" charset="2"/>
            </a:endParaRPr>
          </a:p>
          <a:p>
            <a:pPr lvl="2"/>
            <a:r>
              <a:rPr lang="en-US" dirty="0" smtClean="0">
                <a:solidFill>
                  <a:schemeClr val="tx1"/>
                </a:solidFill>
                <a:latin typeface="" pitchFamily="16"/>
                <a:sym typeface="Wingdings" panose="05000000000000000000" pitchFamily="2" charset="2"/>
              </a:rPr>
              <a:t>Deutsche </a:t>
            </a:r>
            <a:r>
              <a:rPr lang="en-US" dirty="0" err="1" smtClean="0">
                <a:solidFill>
                  <a:schemeClr val="tx1"/>
                </a:solidFill>
                <a:latin typeface="" pitchFamily="16"/>
                <a:sym typeface="Wingdings" panose="05000000000000000000" pitchFamily="2" charset="2"/>
              </a:rPr>
              <a:t>oder</a:t>
            </a:r>
            <a:r>
              <a:rPr lang="en-US" dirty="0" smtClean="0">
                <a:solidFill>
                  <a:schemeClr val="tx1"/>
                </a:solidFill>
                <a:latin typeface="" pitchFamily="16"/>
                <a:sym typeface="Wingdings" panose="05000000000000000000" pitchFamily="2" charset="2"/>
              </a:rPr>
              <a:t> EU </a:t>
            </a:r>
            <a:r>
              <a:rPr lang="en-US" dirty="0" err="1" smtClean="0">
                <a:solidFill>
                  <a:schemeClr val="tx1"/>
                </a:solidFill>
                <a:latin typeface="" pitchFamily="16"/>
                <a:sym typeface="Wingdings" panose="05000000000000000000" pitchFamily="2" charset="2"/>
              </a:rPr>
              <a:t>Staatsbürger</a:t>
            </a:r>
            <a:r>
              <a:rPr lang="en-US" dirty="0" smtClean="0">
                <a:solidFill>
                  <a:schemeClr val="tx1"/>
                </a:solidFill>
                <a:latin typeface="" pitchFamily="16"/>
                <a:sym typeface="Wingdings" panose="05000000000000000000" pitchFamily="2" charset="2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" pitchFamily="16"/>
                <a:sym typeface="Wingdings" panose="05000000000000000000" pitchFamily="2" charset="2"/>
              </a:rPr>
              <a:t>eines</a:t>
            </a:r>
            <a:r>
              <a:rPr lang="en-US" dirty="0">
                <a:solidFill>
                  <a:schemeClr val="tx1"/>
                </a:solidFill>
                <a:latin typeface="" pitchFamily="16"/>
                <a:sym typeface="Wingdings" panose="05000000000000000000" pitchFamily="2" charset="2"/>
              </a:rPr>
              <a:t>	</a:t>
            </a:r>
            <a:r>
              <a:rPr lang="en-US" dirty="0" smtClean="0">
                <a:solidFill>
                  <a:schemeClr val="tx1"/>
                </a:solidFill>
                <a:latin typeface="" pitchFamily="16"/>
                <a:sym typeface="Wingdings" panose="05000000000000000000" pitchFamily="2" charset="2"/>
              </a:rPr>
              <a:t>										    CERN (associate) Member State</a:t>
            </a:r>
          </a:p>
          <a:p>
            <a:pPr lvl="2"/>
            <a:r>
              <a:rPr lang="de-DE" dirty="0" smtClean="0">
                <a:solidFill>
                  <a:schemeClr val="tx1"/>
                </a:solidFill>
                <a:latin typeface="" pitchFamily="16"/>
                <a:sym typeface="Wingdings" panose="05000000000000000000" pitchFamily="2" charset="2"/>
              </a:rPr>
              <a:t>volle Förderung über 3 Jahre</a:t>
            </a:r>
            <a:endParaRPr lang="en-US" dirty="0" smtClean="0">
              <a:solidFill>
                <a:schemeClr val="tx1"/>
              </a:solidFill>
              <a:latin typeface="" pitchFamily="16"/>
              <a:sym typeface="Wingdings" panose="05000000000000000000" pitchFamily="2" charset="2"/>
            </a:endParaRPr>
          </a:p>
          <a:p>
            <a:pPr lvl="1"/>
            <a:r>
              <a:rPr lang="de-DE" dirty="0" smtClean="0">
                <a:solidFill>
                  <a:schemeClr val="tx1"/>
                </a:solidFill>
                <a:latin typeface="" pitchFamily="16"/>
                <a:sym typeface="Wingdings" panose="05000000000000000000" pitchFamily="2" charset="2"/>
              </a:rPr>
              <a:t>Mittelerhöhung um 13.4% (1.95 </a:t>
            </a:r>
            <a:r>
              <a:rPr lang="de-DE" dirty="0">
                <a:solidFill>
                  <a:schemeClr val="tx1"/>
                </a:solidFill>
                <a:latin typeface="" pitchFamily="16"/>
                <a:sym typeface="Wingdings" panose="05000000000000000000" pitchFamily="2" charset="2"/>
              </a:rPr>
              <a:t>M€</a:t>
            </a:r>
            <a:r>
              <a:rPr lang="de-DE" dirty="0" smtClean="0">
                <a:solidFill>
                  <a:schemeClr val="tx1"/>
                </a:solidFill>
                <a:latin typeface="" pitchFamily="16"/>
                <a:sym typeface="Wingdings" panose="05000000000000000000" pitchFamily="2" charset="2"/>
              </a:rPr>
              <a:t>/Jahr)</a:t>
            </a:r>
          </a:p>
          <a:p>
            <a:pPr lvl="2"/>
            <a:r>
              <a:rPr lang="de-DE" dirty="0">
                <a:solidFill>
                  <a:schemeClr val="tx1"/>
                </a:solidFill>
                <a:latin typeface="" pitchFamily="16"/>
                <a:sym typeface="Wingdings" panose="05000000000000000000" pitchFamily="2" charset="2"/>
              </a:rPr>
              <a:t>basiered auf  1 € = 1.07 </a:t>
            </a:r>
            <a:r>
              <a:rPr lang="de-DE" dirty="0" smtClean="0">
                <a:solidFill>
                  <a:schemeClr val="tx1"/>
                </a:solidFill>
                <a:latin typeface="" pitchFamily="16"/>
                <a:sym typeface="Wingdings" panose="05000000000000000000" pitchFamily="2" charset="2"/>
              </a:rPr>
              <a:t>CHF</a:t>
            </a:r>
          </a:p>
          <a:p>
            <a:pPr lvl="2"/>
            <a:r>
              <a:rPr lang="de-DE" dirty="0" smtClean="0">
                <a:solidFill>
                  <a:schemeClr val="tx1"/>
                </a:solidFill>
                <a:latin typeface="" pitchFamily="16"/>
                <a:sym typeface="Wingdings" panose="05000000000000000000" pitchFamily="2" charset="2"/>
              </a:rPr>
              <a:t>ausreichend für 39 Doktoranden (13 neue Doktoranden / Jahr)					        wie vor Änderung des CHF </a:t>
            </a:r>
            <a:r>
              <a:rPr lang="en-US" dirty="0" smtClean="0">
                <a:solidFill>
                  <a:schemeClr val="tx1"/>
                </a:solidFill>
                <a:latin typeface="" pitchFamily="16"/>
                <a:sym typeface="Wingdings" panose="05000000000000000000" pitchFamily="2" charset="2"/>
              </a:rPr>
              <a:t>– EUR </a:t>
            </a:r>
            <a:r>
              <a:rPr lang="en-US" dirty="0" err="1" smtClean="0">
                <a:solidFill>
                  <a:schemeClr val="tx1"/>
                </a:solidFill>
                <a:latin typeface="" pitchFamily="16"/>
                <a:sym typeface="Wingdings" panose="05000000000000000000" pitchFamily="2" charset="2"/>
              </a:rPr>
              <a:t>Wechselkurses</a:t>
            </a:r>
            <a:r>
              <a:rPr lang="en-US" dirty="0" smtClean="0">
                <a:solidFill>
                  <a:schemeClr val="tx1"/>
                </a:solidFill>
                <a:latin typeface="" pitchFamily="16"/>
                <a:sym typeface="Wingdings" panose="05000000000000000000" pitchFamily="2" charset="2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" pitchFamily="16"/>
                <a:sym typeface="Wingdings" panose="05000000000000000000" pitchFamily="2" charset="2"/>
              </a:rPr>
              <a:t>Anfang</a:t>
            </a:r>
            <a:r>
              <a:rPr lang="en-US" dirty="0" smtClean="0">
                <a:solidFill>
                  <a:schemeClr val="tx1"/>
                </a:solidFill>
                <a:latin typeface="" pitchFamily="16"/>
                <a:sym typeface="Wingdings" panose="05000000000000000000" pitchFamily="2" charset="2"/>
              </a:rPr>
              <a:t> 2015</a:t>
            </a:r>
            <a:endParaRPr lang="en-US" dirty="0" smtClean="0">
              <a:solidFill>
                <a:schemeClr val="tx1"/>
              </a:solidFill>
              <a:latin typeface="" pitchFamily="16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07" t="9310" r="16325" b="15514"/>
          <a:stretch/>
        </p:blipFill>
        <p:spPr>
          <a:xfrm>
            <a:off x="287784" y="395462"/>
            <a:ext cx="1224136" cy="84159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4648" y="400436"/>
            <a:ext cx="834315" cy="83431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2760" y="404461"/>
            <a:ext cx="833203" cy="830290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7272560" y="2555701"/>
            <a:ext cx="2304256" cy="3859518"/>
            <a:chOff x="6912520" y="3707829"/>
            <a:chExt cx="2304256" cy="3859518"/>
          </a:xfrm>
          <a:solidFill>
            <a:srgbClr val="FFFF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" name="TextBox 4"/>
            <p:cNvSpPr txBox="1"/>
            <p:nvPr/>
          </p:nvSpPr>
          <p:spPr>
            <a:xfrm>
              <a:off x="6912520" y="3707829"/>
              <a:ext cx="2304256" cy="3859518"/>
            </a:xfrm>
            <a:prstGeom prst="rect">
              <a:avLst/>
            </a:prstGeom>
            <a:solidFill>
              <a:srgbClr val="FFFF99"/>
            </a:solidFill>
            <a:ln w="41275">
              <a:solidFill>
                <a:srgbClr val="00206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de-DE" b="1" dirty="0" smtClean="0">
                  <a:solidFill>
                    <a:srgbClr val="FF000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+mn-lt"/>
                </a:rPr>
                <a:t>Großer Dank</a:t>
              </a:r>
            </a:p>
            <a:p>
              <a:r>
                <a:rPr lang="de-DE" b="1" dirty="0" smtClean="0">
                  <a:solidFill>
                    <a:srgbClr val="FF000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+mn-lt"/>
                </a:rPr>
                <a:t>an das BMBF!</a:t>
              </a:r>
            </a:p>
            <a:p>
              <a:endParaRPr lang="de-DE" b="1" dirty="0" smtClean="0">
                <a:solidFill>
                  <a:srgbClr val="002060"/>
                </a:solidFill>
                <a:latin typeface="+mn-lt"/>
              </a:endParaRPr>
            </a:p>
            <a:p>
              <a:endParaRPr lang="de-DE" b="1" dirty="0">
                <a:solidFill>
                  <a:srgbClr val="002060"/>
                </a:solidFill>
                <a:latin typeface="+mn-lt"/>
              </a:endParaRPr>
            </a:p>
            <a:p>
              <a:endParaRPr lang="de-DE" b="1" dirty="0" smtClean="0">
                <a:solidFill>
                  <a:srgbClr val="002060"/>
                </a:solidFill>
                <a:latin typeface="+mn-lt"/>
              </a:endParaRPr>
            </a:p>
            <a:p>
              <a:endParaRPr lang="de-DE" b="1" dirty="0">
                <a:solidFill>
                  <a:srgbClr val="002060"/>
                </a:solidFill>
                <a:latin typeface="+mn-lt"/>
              </a:endParaRPr>
            </a:p>
            <a:p>
              <a:endParaRPr lang="de-DE" b="1" dirty="0" smtClean="0">
                <a:solidFill>
                  <a:srgbClr val="002060"/>
                </a:solidFill>
                <a:latin typeface="+mn-lt"/>
              </a:endParaRPr>
            </a:p>
            <a:p>
              <a:endParaRPr lang="de-DE" b="1" dirty="0">
                <a:solidFill>
                  <a:srgbClr val="002060"/>
                </a:solidFill>
                <a:latin typeface="+mn-lt"/>
              </a:endParaRPr>
            </a:p>
            <a:p>
              <a:endParaRPr lang="de-DE" b="1" dirty="0" smtClean="0">
                <a:solidFill>
                  <a:srgbClr val="002060"/>
                </a:solidFill>
                <a:latin typeface="+mn-lt"/>
              </a:endParaRPr>
            </a:p>
            <a:p>
              <a:endParaRPr lang="de-DE" b="1" dirty="0">
                <a:solidFill>
                  <a:srgbClr val="002060"/>
                </a:solidFill>
                <a:latin typeface="+mn-lt"/>
              </a:endParaRPr>
            </a:p>
            <a:p>
              <a:endParaRPr lang="de-DE" b="1" dirty="0" smtClean="0">
                <a:solidFill>
                  <a:srgbClr val="002060"/>
                </a:solidFill>
                <a:latin typeface="+mn-lt"/>
              </a:endParaRPr>
            </a:p>
            <a:p>
              <a:endParaRPr lang="en-US" b="1" dirty="0">
                <a:solidFill>
                  <a:srgbClr val="002060"/>
                </a:solidFill>
                <a:latin typeface="+mn-lt"/>
              </a:endParaRPr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10" cstate="print">
              <a:lum contrast="10000"/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rightnessContrast bright="10000" contrast="1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009" b="1738"/>
            <a:stretch/>
          </p:blipFill>
          <p:spPr>
            <a:xfrm rot="5400000">
              <a:off x="6573253" y="4853858"/>
              <a:ext cx="2982788" cy="2130891"/>
            </a:xfrm>
            <a:prstGeom prst="rect">
              <a:avLst/>
            </a:prstGeom>
            <a:grpFill/>
            <a:ln w="9525">
              <a:solidFill>
                <a:srgbClr val="00206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369910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100. </a:t>
            </a:r>
            <a:r>
              <a:rPr lang="en-US" dirty="0" err="1" smtClean="0"/>
              <a:t>Gentner</a:t>
            </a:r>
            <a:r>
              <a:rPr lang="en-US" dirty="0" smtClean="0"/>
              <a:t> </a:t>
            </a:r>
            <a:r>
              <a:rPr lang="en-US" dirty="0" err="1" smtClean="0"/>
              <a:t>Doktorand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Bulletin </a:t>
            </a:r>
            <a:r>
              <a:rPr lang="en-US" dirty="0" err="1" smtClean="0"/>
              <a:t>Artikel</a:t>
            </a:r>
            <a:r>
              <a:rPr lang="en-US" dirty="0" smtClean="0"/>
              <a:t> </a:t>
            </a:r>
            <a:r>
              <a:rPr lang="en-US" dirty="0" err="1" smtClean="0"/>
              <a:t>im</a:t>
            </a:r>
            <a:r>
              <a:rPr lang="en-US" dirty="0" smtClean="0"/>
              <a:t> </a:t>
            </a:r>
            <a:r>
              <a:rPr lang="en-US" dirty="0" err="1" smtClean="0"/>
              <a:t>Juli</a:t>
            </a:r>
            <a:r>
              <a:rPr lang="en-US" dirty="0" smtClean="0"/>
              <a:t> 2016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840" y="1645432"/>
            <a:ext cx="8673446" cy="551878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78017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en-US" dirty="0" smtClean="0"/>
              <a:t>Networking / Alumni / </a:t>
            </a:r>
            <a:r>
              <a:rPr lang="en-US" dirty="0" err="1" smtClean="0"/>
              <a:t>Werbema</a:t>
            </a:r>
            <a:r>
              <a:rPr lang="de-DE" dirty="0" smtClean="0"/>
              <a:t>ßnahmen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638" y="1189038"/>
            <a:ext cx="6925914" cy="5942012"/>
          </a:xfrm>
        </p:spPr>
        <p:txBody>
          <a:bodyPr/>
          <a:lstStyle/>
          <a:p>
            <a:r>
              <a:rPr lang="en-US" dirty="0" err="1" smtClean="0">
                <a:hlinkClick r:id="rId3"/>
              </a:rPr>
              <a:t>Gentner</a:t>
            </a:r>
            <a:r>
              <a:rPr lang="en-US" dirty="0" smtClean="0">
                <a:hlinkClick r:id="rId3"/>
              </a:rPr>
              <a:t> Group @ LinkedIn</a:t>
            </a:r>
            <a:r>
              <a:rPr lang="en-US" dirty="0" smtClean="0"/>
              <a:t> (</a:t>
            </a:r>
            <a:r>
              <a:rPr lang="en-US" dirty="0" err="1" smtClean="0"/>
              <a:t>aktive</a:t>
            </a:r>
            <a:r>
              <a:rPr lang="en-US" dirty="0" smtClean="0"/>
              <a:t> + </a:t>
            </a:r>
            <a:r>
              <a:rPr lang="en-US" dirty="0" err="1" smtClean="0"/>
              <a:t>ehemalige</a:t>
            </a:r>
            <a:r>
              <a:rPr lang="en-US" dirty="0" smtClean="0"/>
              <a:t> </a:t>
            </a:r>
            <a:r>
              <a:rPr lang="en-US" dirty="0" err="1" smtClean="0"/>
              <a:t>Doktoranden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52 von 115 </a:t>
            </a:r>
            <a:r>
              <a:rPr lang="en-US" dirty="0" err="1" smtClean="0"/>
              <a:t>Doktoranden</a:t>
            </a:r>
            <a:r>
              <a:rPr lang="en-US" dirty="0"/>
              <a:t> </a:t>
            </a:r>
            <a:r>
              <a:rPr lang="en-US" dirty="0" err="1" smtClean="0"/>
              <a:t>sind</a:t>
            </a:r>
            <a:r>
              <a:rPr lang="en-US" dirty="0" smtClean="0"/>
              <a:t> </a:t>
            </a:r>
            <a:r>
              <a:rPr lang="en-US" dirty="0" err="1" smtClean="0"/>
              <a:t>vernetzt</a:t>
            </a:r>
            <a:r>
              <a:rPr lang="en-US" dirty="0" smtClean="0"/>
              <a:t> </a:t>
            </a:r>
            <a:r>
              <a:rPr lang="en-US" dirty="0" err="1" smtClean="0"/>
              <a:t>im</a:t>
            </a:r>
            <a:r>
              <a:rPr lang="en-US" dirty="0" smtClean="0"/>
              <a:t> </a:t>
            </a:r>
            <a:r>
              <a:rPr lang="en-US" dirty="0" smtClean="0">
                <a:hlinkClick r:id="rId4"/>
              </a:rPr>
              <a:t>LinkedIn</a:t>
            </a:r>
            <a:r>
              <a:rPr lang="en-US" dirty="0" smtClean="0"/>
              <a:t> </a:t>
            </a:r>
            <a:r>
              <a:rPr lang="en-US" dirty="0"/>
              <a:t>professional </a:t>
            </a:r>
            <a:r>
              <a:rPr lang="en-US" dirty="0" smtClean="0"/>
              <a:t>network</a:t>
            </a:r>
          </a:p>
          <a:p>
            <a:r>
              <a:rPr lang="de-DE" dirty="0" smtClean="0">
                <a:hlinkClick r:id="rId5"/>
              </a:rPr>
              <a:t>Gentner Group</a:t>
            </a:r>
            <a:r>
              <a:rPr lang="de-DE" dirty="0" smtClean="0"/>
              <a:t> im neuen CERN Alumni Network (The High-Energy Network)</a:t>
            </a:r>
          </a:p>
          <a:p>
            <a:pPr lvl="3"/>
            <a:endParaRPr lang="de-DE" dirty="0" smtClean="0"/>
          </a:p>
          <a:p>
            <a:r>
              <a:rPr lang="de-DE" dirty="0" smtClean="0"/>
              <a:t>Informationsveranstaltung TU Dresden am 13. Juli 2016</a:t>
            </a:r>
          </a:p>
          <a:p>
            <a:pPr lvl="2"/>
            <a:r>
              <a:rPr lang="de-DE" dirty="0" smtClean="0"/>
              <a:t>Initiative von Michael Kobel / TU Dresden</a:t>
            </a:r>
          </a:p>
          <a:p>
            <a:pPr lvl="2"/>
            <a:r>
              <a:rPr lang="de-DE" dirty="0" smtClean="0"/>
              <a:t>Karrierechancen </a:t>
            </a:r>
            <a:r>
              <a:rPr lang="de-DE" dirty="0"/>
              <a:t>am CERN für MINT-Studierende der TU Dresden + Gespräche bei Bier &amp; </a:t>
            </a:r>
            <a:r>
              <a:rPr lang="de-DE" dirty="0" smtClean="0"/>
              <a:t>Brezeln</a:t>
            </a:r>
          </a:p>
          <a:p>
            <a:pPr lvl="3"/>
            <a:r>
              <a:rPr lang="de-DE" dirty="0" smtClean="0"/>
              <a:t>Begr</a:t>
            </a:r>
            <a:r>
              <a:rPr lang="de-DE" dirty="0" smtClean="0">
                <a:cs typeface="Times New Roman" panose="02020603050405020304" pitchFamily="18" charset="0"/>
              </a:rPr>
              <a:t>üßung durch Pro-Rektor Forschung + Michael Kobel</a:t>
            </a:r>
          </a:p>
          <a:p>
            <a:pPr lvl="3"/>
            <a:r>
              <a:rPr lang="de-DE" dirty="0" smtClean="0"/>
              <a:t>Vorstellung CERN + Technical und Doctoral Student Programme</a:t>
            </a:r>
          </a:p>
          <a:p>
            <a:pPr lvl="3"/>
            <a:r>
              <a:rPr lang="de-DE" dirty="0" smtClean="0"/>
              <a:t>Erfahrungsberichte zweier </a:t>
            </a:r>
            <a:r>
              <a:rPr lang="de-DE" dirty="0" err="1" smtClean="0"/>
              <a:t>Gentner</a:t>
            </a:r>
            <a:r>
              <a:rPr lang="de-DE" dirty="0" smtClean="0"/>
              <a:t>-Doktoranden</a:t>
            </a:r>
          </a:p>
          <a:p>
            <a:pPr lvl="2"/>
            <a:r>
              <a:rPr lang="de-DE" dirty="0" smtClean="0"/>
              <a:t>Leider geringe Teilnehmerzahl</a:t>
            </a:r>
          </a:p>
          <a:p>
            <a:pPr lvl="1"/>
            <a:endParaRPr lang="en-US" dirty="0" smtClean="0"/>
          </a:p>
        </p:txBody>
      </p:sp>
      <p:pic>
        <p:nvPicPr>
          <p:cNvPr id="6" name="Picture 5">
            <a:hlinkClick r:id="rId3"/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29" t="8674" r="17205" b="13950"/>
          <a:stretch/>
        </p:blipFill>
        <p:spPr>
          <a:xfrm>
            <a:off x="7416576" y="1189038"/>
            <a:ext cx="2027218" cy="143867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>
            <a:hlinkClick r:id="rId5"/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67" t="7962" r="13379" b="3057"/>
          <a:stretch/>
        </p:blipFill>
        <p:spPr>
          <a:xfrm>
            <a:off x="7416576" y="2857896"/>
            <a:ext cx="2027218" cy="14814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16582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dirty="0" smtClean="0"/>
              <a:t>Übersicht </a:t>
            </a:r>
            <a:r>
              <a:rPr lang="de-DE" dirty="0" err="1" smtClean="0"/>
              <a:t>Gentner</a:t>
            </a:r>
            <a:r>
              <a:rPr lang="de-DE" dirty="0" smtClean="0"/>
              <a:t> </a:t>
            </a:r>
            <a:r>
              <a:rPr lang="de-DE" dirty="0" smtClean="0"/>
              <a:t>Programm Juni 2017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832400" y="1189038"/>
            <a:ext cx="4041850" cy="5942012"/>
          </a:xfrm>
        </p:spPr>
        <p:txBody>
          <a:bodyPr/>
          <a:lstStyle/>
          <a:p>
            <a:r>
              <a:rPr lang="en-US" dirty="0" err="1" smtClean="0"/>
              <a:t>Nächster</a:t>
            </a:r>
            <a:r>
              <a:rPr lang="en-US" dirty="0" smtClean="0"/>
              <a:t> “</a:t>
            </a:r>
            <a:r>
              <a:rPr lang="en-US" dirty="0" err="1" smtClean="0"/>
              <a:t>Gentner</a:t>
            </a:r>
            <a:r>
              <a:rPr lang="en-US" dirty="0" smtClean="0"/>
              <a:t> </a:t>
            </a:r>
            <a:r>
              <a:rPr lang="en-US" dirty="0"/>
              <a:t>Day“ </a:t>
            </a:r>
            <a:r>
              <a:rPr lang="en-US" dirty="0" smtClean="0"/>
              <a:t>am 25. </a:t>
            </a:r>
            <a:r>
              <a:rPr lang="en-US" dirty="0" err="1" smtClean="0"/>
              <a:t>Oktober</a:t>
            </a:r>
            <a:r>
              <a:rPr lang="en-US" dirty="0" smtClean="0"/>
              <a:t> 2017 </a:t>
            </a:r>
            <a:r>
              <a:rPr lang="en-US" sz="1600" dirty="0" smtClean="0"/>
              <a:t>(</a:t>
            </a:r>
            <a:r>
              <a:rPr lang="en-US" sz="1600" dirty="0" err="1" smtClean="0"/>
              <a:t>halbjährliche</a:t>
            </a:r>
            <a:r>
              <a:rPr lang="en-US" sz="1600" dirty="0" smtClean="0"/>
              <a:t> </a:t>
            </a:r>
            <a:r>
              <a:rPr lang="en-US" sz="1600" dirty="0" err="1" smtClean="0"/>
              <a:t>Treffen</a:t>
            </a:r>
            <a:r>
              <a:rPr lang="en-US" sz="1600" dirty="0" smtClean="0"/>
              <a:t> von </a:t>
            </a:r>
            <a:r>
              <a:rPr lang="en-US" sz="1600" dirty="0" err="1"/>
              <a:t>Doktoranden</a:t>
            </a:r>
            <a:r>
              <a:rPr lang="en-US" sz="1600" dirty="0"/>
              <a:t> </a:t>
            </a:r>
            <a:r>
              <a:rPr lang="en-US" sz="1600" dirty="0" smtClean="0"/>
              <a:t>+ </a:t>
            </a:r>
            <a:r>
              <a:rPr lang="en-US" sz="1600" dirty="0" err="1" smtClean="0"/>
              <a:t>Betreuern</a:t>
            </a:r>
            <a:r>
              <a:rPr lang="en-US" sz="1600" dirty="0" smtClean="0"/>
              <a:t>)</a:t>
            </a:r>
            <a:endParaRPr lang="en-US" sz="1600" dirty="0"/>
          </a:p>
          <a:p>
            <a:r>
              <a:rPr lang="en-US" dirty="0" smtClean="0"/>
              <a:t>10 </a:t>
            </a:r>
            <a:r>
              <a:rPr lang="en-US" dirty="0" err="1" smtClean="0"/>
              <a:t>Jahre</a:t>
            </a:r>
            <a:r>
              <a:rPr lang="en-US" dirty="0" smtClean="0"/>
              <a:t> </a:t>
            </a:r>
            <a:r>
              <a:rPr lang="en-US" dirty="0" err="1" smtClean="0"/>
              <a:t>Gentner</a:t>
            </a:r>
            <a:r>
              <a:rPr lang="en-US" dirty="0" smtClean="0"/>
              <a:t> </a:t>
            </a:r>
            <a:r>
              <a:rPr lang="en-US" dirty="0" err="1" smtClean="0"/>
              <a:t>Programm</a:t>
            </a:r>
            <a:endParaRPr lang="en-US" dirty="0" smtClean="0"/>
          </a:p>
          <a:p>
            <a:pPr lvl="1"/>
            <a:r>
              <a:rPr lang="en-US" dirty="0" smtClean="0"/>
              <a:t>Poster-Session</a:t>
            </a:r>
          </a:p>
          <a:p>
            <a:pPr lvl="3"/>
            <a:r>
              <a:rPr lang="en-US" dirty="0" smtClean="0"/>
              <a:t>parallel </a:t>
            </a:r>
            <a:r>
              <a:rPr lang="en-US" dirty="0" err="1"/>
              <a:t>zum</a:t>
            </a:r>
            <a:r>
              <a:rPr lang="en-US" dirty="0"/>
              <a:t> </a:t>
            </a:r>
            <a:r>
              <a:rPr lang="en-US" dirty="0" err="1"/>
              <a:t>gleichzeitig</a:t>
            </a:r>
            <a:r>
              <a:rPr lang="en-US" dirty="0"/>
              <a:t> </a:t>
            </a:r>
            <a:r>
              <a:rPr lang="en-US" dirty="0" err="1"/>
              <a:t>stattfindenden</a:t>
            </a:r>
            <a:r>
              <a:rPr lang="en-US" dirty="0"/>
              <a:t> LHC RRB (Resource Review Board</a:t>
            </a:r>
            <a:r>
              <a:rPr lang="en-US" dirty="0" smtClean="0"/>
              <a:t>)</a:t>
            </a:r>
          </a:p>
          <a:p>
            <a:pPr lvl="1"/>
            <a:r>
              <a:rPr lang="de-DE" dirty="0" smtClean="0"/>
              <a:t>Bulletin Artikel</a:t>
            </a:r>
          </a:p>
          <a:p>
            <a:pPr lvl="1"/>
            <a:r>
              <a:rPr lang="de-DE" dirty="0" smtClean="0"/>
              <a:t>...</a:t>
            </a:r>
            <a:endParaRPr lang="en-US" dirty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46" r="5951"/>
          <a:stretch/>
        </p:blipFill>
        <p:spPr>
          <a:xfrm>
            <a:off x="493145" y="958850"/>
            <a:ext cx="5275488" cy="6191401"/>
          </a:xfrm>
          <a:prstGeom prst="rect">
            <a:avLst/>
          </a:prstGeom>
          <a:ln>
            <a:solidFill>
              <a:schemeClr val="bg2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51950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6875355" y="3563813"/>
            <a:ext cx="2664296" cy="2592288"/>
            <a:chOff x="6764169" y="3779837"/>
            <a:chExt cx="2664296" cy="2592288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0694" t="17746" r="13247" b="48811"/>
            <a:stretch/>
          </p:blipFill>
          <p:spPr>
            <a:xfrm>
              <a:off x="6764169" y="3779837"/>
              <a:ext cx="2664296" cy="2592288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softEdge rad="63500"/>
            </a:effectLst>
          </p:spPr>
        </p:pic>
        <p:cxnSp>
          <p:nvCxnSpPr>
            <p:cNvPr id="11" name="Straight Arrow Connector 10"/>
            <p:cNvCxnSpPr/>
            <p:nvPr/>
          </p:nvCxnSpPr>
          <p:spPr bwMode="auto">
            <a:xfrm flipV="1">
              <a:off x="8096317" y="3995861"/>
              <a:ext cx="865257" cy="792088"/>
            </a:xfrm>
            <a:prstGeom prst="straightConnector1">
              <a:avLst/>
            </a:prstGeom>
            <a:solidFill>
              <a:srgbClr val="00B8FF"/>
            </a:solidFill>
            <a:ln w="476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en-US" dirty="0" smtClean="0"/>
              <a:t>Status </a:t>
            </a:r>
            <a:r>
              <a:rPr lang="en-US" dirty="0" err="1" smtClean="0"/>
              <a:t>Gentner-Programm</a:t>
            </a:r>
            <a:r>
              <a:rPr lang="en-US" dirty="0"/>
              <a:t/>
            </a:r>
            <a:br>
              <a:rPr lang="en-US" dirty="0"/>
            </a:br>
            <a:r>
              <a:rPr lang="en-US" sz="1400" dirty="0" smtClean="0"/>
              <a:t>(</a:t>
            </a:r>
            <a:r>
              <a:rPr lang="en-US" sz="1400" dirty="0" err="1" smtClean="0"/>
              <a:t>alle</a:t>
            </a:r>
            <a:r>
              <a:rPr lang="en-US" sz="1400" dirty="0" smtClean="0"/>
              <a:t> </a:t>
            </a:r>
            <a:r>
              <a:rPr lang="en-US" sz="1400" dirty="0" err="1" smtClean="0"/>
              <a:t>Statistiken</a:t>
            </a:r>
            <a:r>
              <a:rPr lang="en-US" sz="1400" dirty="0" smtClean="0"/>
              <a:t> Stand </a:t>
            </a:r>
            <a:r>
              <a:rPr lang="en-US" sz="1400" dirty="0" err="1" smtClean="0"/>
              <a:t>Juni</a:t>
            </a:r>
            <a:r>
              <a:rPr lang="en-US" sz="1400" dirty="0" smtClean="0"/>
              <a:t> 2017)</a:t>
            </a:r>
            <a:endParaRPr lang="en-GB" sz="1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Derzeit </a:t>
            </a:r>
            <a:r>
              <a:rPr lang="de-DE" dirty="0" smtClean="0"/>
              <a:t>33 </a:t>
            </a:r>
            <a:r>
              <a:rPr lang="de-DE" dirty="0"/>
              <a:t>aktive Gentner-Doktoranden </a:t>
            </a:r>
            <a:r>
              <a:rPr lang="de-DE" sz="2000" dirty="0" smtClean="0"/>
              <a:t>(davon </a:t>
            </a:r>
            <a:r>
              <a:rPr lang="de-DE" sz="2000" dirty="0"/>
              <a:t>9</a:t>
            </a:r>
            <a:r>
              <a:rPr lang="de-DE" sz="2000" dirty="0" smtClean="0"/>
              <a:t> weiblich = 27%)</a:t>
            </a:r>
            <a:endParaRPr lang="de-DE" sz="2000" dirty="0"/>
          </a:p>
          <a:p>
            <a:pPr lvl="2"/>
            <a:r>
              <a:rPr lang="de-DE" dirty="0"/>
              <a:t>+ 7</a:t>
            </a:r>
            <a:r>
              <a:rPr lang="de-DE" dirty="0" smtClean="0"/>
              <a:t> </a:t>
            </a:r>
            <a:r>
              <a:rPr lang="de-DE" dirty="0"/>
              <a:t>Deutsche im regulären CERN </a:t>
            </a:r>
            <a:r>
              <a:rPr lang="de-DE" dirty="0" smtClean="0"/>
              <a:t>Programm</a:t>
            </a:r>
          </a:p>
          <a:p>
            <a:r>
              <a:rPr lang="de-DE" dirty="0" smtClean="0"/>
              <a:t>Anzahl der Gentner-Doktoranden in 2015/16 leicht rückläufig</a:t>
            </a:r>
          </a:p>
          <a:p>
            <a:pPr lvl="1"/>
            <a:r>
              <a:rPr lang="de-DE" dirty="0" smtClean="0"/>
              <a:t>Auswirkung des veränderten CHF</a:t>
            </a:r>
            <a:r>
              <a:rPr lang="en-US" dirty="0" smtClean="0"/>
              <a:t>/EUR </a:t>
            </a:r>
            <a:r>
              <a:rPr lang="en-US" dirty="0" err="1" smtClean="0"/>
              <a:t>Wechselkurses</a:t>
            </a:r>
            <a:r>
              <a:rPr lang="en-US" dirty="0" smtClean="0"/>
              <a:t> </a:t>
            </a:r>
            <a:r>
              <a:rPr lang="en-US" dirty="0" err="1" smtClean="0"/>
              <a:t>seit</a:t>
            </a:r>
            <a:r>
              <a:rPr lang="en-US" dirty="0" smtClean="0"/>
              <a:t> Jan 2015</a:t>
            </a:r>
            <a:endParaRPr lang="de-DE" dirty="0"/>
          </a:p>
          <a:p>
            <a:pPr lvl="1"/>
            <a:r>
              <a:rPr lang="de-DE" dirty="0" smtClean="0"/>
              <a:t>Mittelerhöhung ermöglicht Erhöhung auf </a:t>
            </a:r>
            <a:r>
              <a:rPr lang="en-US" dirty="0" smtClean="0"/>
              <a:t>~</a:t>
            </a:r>
            <a:r>
              <a:rPr lang="de-DE" dirty="0" smtClean="0"/>
              <a:t>39 Doktoranden ab 2018</a:t>
            </a: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9" b="-4"/>
          <a:stretch/>
        </p:blipFill>
        <p:spPr>
          <a:xfrm>
            <a:off x="605111" y="3563813"/>
            <a:ext cx="5332507" cy="360018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Oval 5"/>
          <p:cNvSpPr/>
          <p:nvPr/>
        </p:nvSpPr>
        <p:spPr bwMode="auto">
          <a:xfrm>
            <a:off x="5505570" y="3995861"/>
            <a:ext cx="864096" cy="864096"/>
          </a:xfrm>
          <a:prstGeom prst="ellipse">
            <a:avLst/>
          </a:prstGeom>
          <a:noFill/>
          <a:ln w="4445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38953" y="6493698"/>
            <a:ext cx="3147016" cy="5109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b="1" dirty="0" err="1" smtClean="0">
                <a:solidFill>
                  <a:srgbClr val="002060"/>
                </a:solidFill>
              </a:rPr>
              <a:t>Gentner-Doktoranden</a:t>
            </a:r>
            <a:r>
              <a:rPr lang="en-US" sz="1800" b="1" dirty="0" smtClean="0">
                <a:solidFill>
                  <a:srgbClr val="002060"/>
                </a:solidFill>
              </a:rPr>
              <a:t> 2017</a:t>
            </a:r>
          </a:p>
          <a:p>
            <a:pPr algn="ctr"/>
            <a:r>
              <a:rPr lang="en-US" sz="1400" b="1" dirty="0" smtClean="0">
                <a:solidFill>
                  <a:srgbClr val="002060"/>
                </a:solidFill>
              </a:rPr>
              <a:t>(</a:t>
            </a:r>
            <a:r>
              <a:rPr lang="en-US" sz="1400" b="1" dirty="0" err="1" smtClean="0">
                <a:solidFill>
                  <a:srgbClr val="002060"/>
                </a:solidFill>
              </a:rPr>
              <a:t>mit</a:t>
            </a:r>
            <a:r>
              <a:rPr lang="en-US" sz="1400" b="1" dirty="0" smtClean="0">
                <a:solidFill>
                  <a:srgbClr val="002060"/>
                </a:solidFill>
              </a:rPr>
              <a:t> </a:t>
            </a:r>
            <a:r>
              <a:rPr lang="en-US" sz="1400" b="1" dirty="0" err="1" smtClean="0">
                <a:solidFill>
                  <a:srgbClr val="002060"/>
                </a:solidFill>
              </a:rPr>
              <a:t>Projektion</a:t>
            </a:r>
            <a:r>
              <a:rPr lang="en-US" sz="1400" b="1" dirty="0" smtClean="0">
                <a:solidFill>
                  <a:srgbClr val="002060"/>
                </a:solidFill>
              </a:rPr>
              <a:t> </a:t>
            </a:r>
            <a:r>
              <a:rPr lang="en-US" sz="1400" b="1" dirty="0" err="1" smtClean="0">
                <a:solidFill>
                  <a:srgbClr val="002060"/>
                </a:solidFill>
              </a:rPr>
              <a:t>bis</a:t>
            </a:r>
            <a:r>
              <a:rPr lang="en-US" sz="1400" b="1" dirty="0" smtClean="0">
                <a:solidFill>
                  <a:srgbClr val="002060"/>
                </a:solidFill>
              </a:rPr>
              <a:t> </a:t>
            </a:r>
            <a:r>
              <a:rPr lang="en-US" sz="1400" b="1" dirty="0" err="1" smtClean="0">
                <a:solidFill>
                  <a:srgbClr val="002060"/>
                </a:solidFill>
              </a:rPr>
              <a:t>Dezember</a:t>
            </a:r>
            <a:r>
              <a:rPr lang="en-US" sz="1400" b="1" dirty="0" smtClean="0">
                <a:solidFill>
                  <a:srgbClr val="002060"/>
                </a:solidFill>
              </a:rPr>
              <a:t>)</a:t>
            </a:r>
            <a:endParaRPr lang="en-GB" sz="1400" b="1" dirty="0">
              <a:solidFill>
                <a:srgbClr val="00206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 bwMode="auto">
          <a:xfrm>
            <a:off x="6146110" y="4411434"/>
            <a:ext cx="1030697" cy="16475"/>
          </a:xfrm>
          <a:prstGeom prst="straightConnector1">
            <a:avLst/>
          </a:prstGeom>
          <a:solidFill>
            <a:srgbClr val="00B8FF"/>
          </a:solidFill>
          <a:ln w="476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cxnSp>
    </p:spTree>
    <p:extLst>
      <p:ext uri="{BB962C8B-B14F-4D97-AF65-F5344CB8AC3E}">
        <p14:creationId xmlns:p14="http://schemas.microsoft.com/office/powerpoint/2010/main" val="3603651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 Doctoral Students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Nationalitäten aller </a:t>
            </a:r>
            <a:r>
              <a:rPr lang="de-DE" dirty="0" err="1" smtClean="0"/>
              <a:t>Doctoral</a:t>
            </a:r>
            <a:r>
              <a:rPr lang="de-DE" dirty="0" smtClean="0"/>
              <a:t> </a:t>
            </a:r>
            <a:r>
              <a:rPr lang="de-DE" dirty="0" err="1" smtClean="0"/>
              <a:t>Students</a:t>
            </a:r>
            <a:endParaRPr lang="de-DE" dirty="0" smtClean="0"/>
          </a:p>
          <a:p>
            <a:pPr lvl="1"/>
            <a:r>
              <a:rPr lang="de-DE" dirty="0" smtClean="0"/>
              <a:t>Italien und Deutschland (fast) gleichauf, leichte Zunahme von Deutschen</a:t>
            </a:r>
          </a:p>
          <a:p>
            <a:pPr lvl="2"/>
            <a:r>
              <a:rPr lang="de-DE" dirty="0"/>
              <a:t>d</a:t>
            </a:r>
            <a:r>
              <a:rPr lang="de-DE" dirty="0" smtClean="0"/>
              <a:t>erzeit im </a:t>
            </a:r>
            <a:r>
              <a:rPr lang="de-DE" dirty="0" err="1" smtClean="0"/>
              <a:t>Gentner</a:t>
            </a:r>
            <a:r>
              <a:rPr lang="de-DE" dirty="0" smtClean="0"/>
              <a:t>-Programm: 29 Deutsche, 2 Italiener, 1 Griechin, 1 Niederl</a:t>
            </a:r>
            <a:r>
              <a:rPr lang="de-DE" dirty="0" smtClean="0">
                <a:cs typeface="Times New Roman" panose="02020603050405020304" pitchFamily="18" charset="0"/>
              </a:rPr>
              <a:t>änderin</a:t>
            </a:r>
            <a:endParaRPr lang="de-DE" dirty="0" smtClean="0"/>
          </a:p>
          <a:p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53"/>
          <a:stretch/>
        </p:blipFill>
        <p:spPr>
          <a:xfrm>
            <a:off x="608505" y="2555701"/>
            <a:ext cx="6924482" cy="468052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Oval 5"/>
          <p:cNvSpPr/>
          <p:nvPr/>
        </p:nvSpPr>
        <p:spPr bwMode="auto">
          <a:xfrm>
            <a:off x="2015976" y="2834640"/>
            <a:ext cx="864096" cy="288032"/>
          </a:xfrm>
          <a:prstGeom prst="ellipse">
            <a:avLst/>
          </a:prstGeom>
          <a:noFill/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9761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 Doctoral Students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Land der Heimat-Universitäten </a:t>
            </a:r>
            <a:r>
              <a:rPr lang="en-US" dirty="0" err="1" smtClean="0"/>
              <a:t>aller</a:t>
            </a:r>
            <a:r>
              <a:rPr lang="en-US" dirty="0" smtClean="0"/>
              <a:t> </a:t>
            </a:r>
            <a:r>
              <a:rPr lang="de-DE" dirty="0" err="1" smtClean="0"/>
              <a:t>Doctoral</a:t>
            </a:r>
            <a:r>
              <a:rPr lang="de-DE" dirty="0" smtClean="0"/>
              <a:t> </a:t>
            </a:r>
            <a:r>
              <a:rPr lang="de-DE" dirty="0" err="1" smtClean="0"/>
              <a:t>Students</a:t>
            </a:r>
            <a:endParaRPr lang="de-DE" dirty="0" smtClean="0"/>
          </a:p>
          <a:p>
            <a:pPr lvl="1"/>
            <a:r>
              <a:rPr lang="de-DE" dirty="0" smtClean="0"/>
              <a:t>Deutschland deutlich vor anderen Ländern (</a:t>
            </a:r>
            <a:r>
              <a:rPr lang="en-US" dirty="0" smtClean="0"/>
              <a:t>23%)</a:t>
            </a:r>
          </a:p>
          <a:p>
            <a:pPr lvl="2"/>
            <a:r>
              <a:rPr lang="de-DE" dirty="0" smtClean="0"/>
              <a:t>Abstand zu anderen Ländern hat sich sogar weiter erhöht</a:t>
            </a:r>
          </a:p>
          <a:p>
            <a:endParaRPr lang="de-D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15"/>
          <a:stretch/>
        </p:blipFill>
        <p:spPr>
          <a:xfrm>
            <a:off x="791840" y="2543719"/>
            <a:ext cx="6912767" cy="46444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Oval 4"/>
          <p:cNvSpPr/>
          <p:nvPr/>
        </p:nvSpPr>
        <p:spPr bwMode="auto">
          <a:xfrm>
            <a:off x="2015976" y="2915741"/>
            <a:ext cx="792088" cy="216024"/>
          </a:xfrm>
          <a:prstGeom prst="ellipse">
            <a:avLst/>
          </a:prstGeom>
          <a:noFill/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10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Gentner</a:t>
            </a:r>
            <a:r>
              <a:rPr lang="en-US" dirty="0" smtClean="0"/>
              <a:t> </a:t>
            </a:r>
            <a:r>
              <a:rPr lang="en-US" dirty="0" err="1" smtClean="0"/>
              <a:t>Doktoranden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04008" y="5652045"/>
            <a:ext cx="3559532" cy="1403574"/>
          </a:xfrm>
        </p:spPr>
        <p:txBody>
          <a:bodyPr/>
          <a:lstStyle/>
          <a:p>
            <a:pPr lvl="1"/>
            <a:r>
              <a:rPr lang="de-DE" dirty="0" smtClean="0"/>
              <a:t>12 Bundesländer</a:t>
            </a:r>
          </a:p>
          <a:p>
            <a:pPr lvl="2"/>
            <a:r>
              <a:rPr lang="de-DE" dirty="0" smtClean="0"/>
              <a:t>NRW und BW dominieren</a:t>
            </a:r>
          </a:p>
          <a:p>
            <a:pPr lvl="2"/>
            <a:r>
              <a:rPr lang="de-DE" dirty="0" smtClean="0"/>
              <a:t>nur einige kleine(</a:t>
            </a:r>
            <a:r>
              <a:rPr lang="de-DE" dirty="0" err="1" smtClean="0"/>
              <a:t>re</a:t>
            </a:r>
            <a:r>
              <a:rPr lang="de-DE" dirty="0" smtClean="0"/>
              <a:t>) Länder fehlen</a:t>
            </a:r>
            <a:endParaRPr lang="de-DE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6264448" y="1189038"/>
            <a:ext cx="3609802" cy="5942012"/>
          </a:xfrm>
        </p:spPr>
        <p:txBody>
          <a:bodyPr/>
          <a:lstStyle/>
          <a:p>
            <a:pPr lvl="1"/>
            <a:r>
              <a:rPr lang="en-US" dirty="0" smtClean="0"/>
              <a:t>31 </a:t>
            </a:r>
            <a:r>
              <a:rPr lang="en-US" dirty="0" err="1" smtClean="0"/>
              <a:t>verschiedene</a:t>
            </a:r>
            <a:r>
              <a:rPr lang="en-US" dirty="0" smtClean="0"/>
              <a:t> </a:t>
            </a:r>
            <a:r>
              <a:rPr lang="en-US" dirty="0" err="1" smtClean="0"/>
              <a:t>Hochschulen</a:t>
            </a:r>
            <a:r>
              <a:rPr lang="en-US" dirty="0" smtClean="0"/>
              <a:t> in DE</a:t>
            </a:r>
          </a:p>
          <a:p>
            <a:pPr lvl="2"/>
            <a:r>
              <a:rPr lang="de-DE" dirty="0" smtClean="0"/>
              <a:t>neu seit Juni 2016: Oldenburg, Stuttgart, Ulm</a:t>
            </a:r>
          </a:p>
          <a:p>
            <a:pPr lvl="2"/>
            <a:r>
              <a:rPr lang="de-DE" dirty="0" smtClean="0"/>
              <a:t>z.T. Hochschulgruppen, die wenig oder keinen Kontakt zu CERN hatten</a:t>
            </a:r>
            <a:endParaRPr lang="en-US" dirty="0" smtClean="0"/>
          </a:p>
          <a:p>
            <a:pPr lvl="1"/>
            <a:r>
              <a:rPr lang="de-DE" dirty="0" smtClean="0"/>
              <a:t>43% der </a:t>
            </a:r>
            <a:r>
              <a:rPr lang="de-DE" dirty="0" err="1" smtClean="0"/>
              <a:t>Gentner</a:t>
            </a:r>
            <a:r>
              <a:rPr lang="de-DE" dirty="0" smtClean="0"/>
              <a:t> Doktoranden von TUs</a:t>
            </a:r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91"/>
          <a:stretch/>
        </p:blipFill>
        <p:spPr>
          <a:xfrm>
            <a:off x="431800" y="899517"/>
            <a:ext cx="6083161" cy="4262418"/>
          </a:xfrm>
          <a:prstGeom prst="rect">
            <a:avLst/>
          </a:prstGeom>
          <a:ln>
            <a:solidFill>
              <a:schemeClr val="bg2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18"/>
          <a:stretch/>
        </p:blipFill>
        <p:spPr>
          <a:xfrm>
            <a:off x="5976607" y="4499917"/>
            <a:ext cx="3897643" cy="2670508"/>
          </a:xfrm>
          <a:prstGeom prst="rect">
            <a:avLst/>
          </a:prstGeom>
          <a:ln>
            <a:solidFill>
              <a:schemeClr val="bg2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TextBox 7"/>
          <p:cNvSpPr txBox="1"/>
          <p:nvPr/>
        </p:nvSpPr>
        <p:spPr>
          <a:xfrm rot="18900000">
            <a:off x="3683467" y="4076038"/>
            <a:ext cx="1747594" cy="2296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u="sng" dirty="0" err="1" smtClean="0">
                <a:solidFill>
                  <a:srgbClr val="FF0000"/>
                </a:solidFill>
              </a:rPr>
              <a:t>neu</a:t>
            </a:r>
            <a:r>
              <a:rPr lang="en-US" sz="1050" b="1" u="sng" dirty="0" smtClean="0">
                <a:solidFill>
                  <a:srgbClr val="FF0000"/>
                </a:solidFill>
              </a:rPr>
              <a:t>:                                   </a:t>
            </a:r>
            <a:endParaRPr lang="en-GB" sz="1050" b="1" u="sng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18900000">
            <a:off x="4553712" y="4056593"/>
            <a:ext cx="1689886" cy="2231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u="sng" dirty="0" err="1" smtClean="0">
                <a:solidFill>
                  <a:srgbClr val="FF0000"/>
                </a:solidFill>
              </a:rPr>
              <a:t>neu</a:t>
            </a:r>
            <a:r>
              <a:rPr lang="en-US" sz="1000" b="1" u="sng" dirty="0" smtClean="0">
                <a:solidFill>
                  <a:srgbClr val="FF0000"/>
                </a:solidFill>
              </a:rPr>
              <a:t>:                                   </a:t>
            </a:r>
            <a:endParaRPr lang="en-GB" sz="1000" b="1" u="sng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rot="18900000">
            <a:off x="4709160" y="4056593"/>
            <a:ext cx="1689886" cy="2231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u="sng" dirty="0" err="1" smtClean="0">
                <a:solidFill>
                  <a:srgbClr val="FF0000"/>
                </a:solidFill>
              </a:rPr>
              <a:t>neu</a:t>
            </a:r>
            <a:r>
              <a:rPr lang="en-US" sz="1000" b="1" u="sng" dirty="0" smtClean="0">
                <a:solidFill>
                  <a:srgbClr val="FF0000"/>
                </a:solidFill>
              </a:rPr>
              <a:t>:                                   </a:t>
            </a:r>
            <a:endParaRPr lang="en-GB" sz="1000" b="1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2815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dirty="0" smtClean="0"/>
              <a:t>Bewerbungen </a:t>
            </a:r>
            <a:r>
              <a:rPr lang="de-DE" dirty="0" err="1" smtClean="0"/>
              <a:t>Doctoral</a:t>
            </a:r>
            <a:r>
              <a:rPr lang="de-DE" dirty="0" smtClean="0"/>
              <a:t> Student </a:t>
            </a:r>
            <a:r>
              <a:rPr lang="de-DE" dirty="0" err="1" smtClean="0"/>
              <a:t>Prog</a:t>
            </a:r>
            <a:r>
              <a:rPr lang="de-DE" dirty="0" smtClean="0"/>
              <a:t>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de-DE" dirty="0"/>
              <a:t>nahezu Verdopplung der </a:t>
            </a:r>
            <a:r>
              <a:rPr lang="de-DE" dirty="0" smtClean="0"/>
              <a:t>Bewerbungen aus allen Ländern ab 2014</a:t>
            </a:r>
            <a:endParaRPr lang="de-DE" dirty="0"/>
          </a:p>
          <a:p>
            <a:pPr lvl="2"/>
            <a:r>
              <a:rPr lang="de-DE" dirty="0" smtClean="0"/>
              <a:t>ca. 14% aus Deutschland (seit 2007)</a:t>
            </a:r>
          </a:p>
          <a:p>
            <a:pPr lvl="2"/>
            <a:r>
              <a:rPr lang="de-DE" dirty="0" smtClean="0"/>
              <a:t>Rekordanzahl von Bewerbungen aus Deutschland (19) bei der letzten Runde 2017/1</a:t>
            </a:r>
          </a:p>
          <a:p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02"/>
          <a:stretch/>
        </p:blipFill>
        <p:spPr>
          <a:xfrm>
            <a:off x="863848" y="2372529"/>
            <a:ext cx="7200799" cy="477651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6" name="Straight Arrow Connector 5"/>
          <p:cNvCxnSpPr/>
          <p:nvPr/>
        </p:nvCxnSpPr>
        <p:spPr bwMode="auto">
          <a:xfrm flipH="1">
            <a:off x="7704608" y="3007624"/>
            <a:ext cx="792088" cy="1"/>
          </a:xfrm>
          <a:prstGeom prst="straightConnector1">
            <a:avLst/>
          </a:prstGeom>
          <a:solidFill>
            <a:srgbClr val="00B8FF"/>
          </a:solidFill>
          <a:ln w="476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cxnSp>
      <p:sp>
        <p:nvSpPr>
          <p:cNvPr id="8" name="TextBox 7"/>
          <p:cNvSpPr txBox="1"/>
          <p:nvPr/>
        </p:nvSpPr>
        <p:spPr>
          <a:xfrm>
            <a:off x="8533521" y="2843733"/>
            <a:ext cx="1236237" cy="3277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b="1" dirty="0" smtClean="0">
                <a:solidFill>
                  <a:srgbClr val="002060"/>
                </a:solidFill>
              </a:rPr>
              <a:t>2 </a:t>
            </a:r>
            <a:r>
              <a:rPr lang="en-US" sz="1800" b="1" dirty="0" err="1" smtClean="0">
                <a:solidFill>
                  <a:srgbClr val="002060"/>
                </a:solidFill>
              </a:rPr>
              <a:t>Runden</a:t>
            </a:r>
            <a:endParaRPr lang="en-US" sz="1800" b="1" dirty="0" smtClean="0">
              <a:solidFill>
                <a:srgbClr val="00206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 bwMode="auto">
          <a:xfrm flipH="1">
            <a:off x="7992640" y="4160044"/>
            <a:ext cx="416590" cy="563046"/>
          </a:xfrm>
          <a:prstGeom prst="straightConnector1">
            <a:avLst/>
          </a:prstGeom>
          <a:solidFill>
            <a:srgbClr val="00B8FF"/>
          </a:solidFill>
          <a:ln w="476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cxnSp>
      <p:sp>
        <p:nvSpPr>
          <p:cNvPr id="10" name="TextBox 9"/>
          <p:cNvSpPr txBox="1"/>
          <p:nvPr/>
        </p:nvSpPr>
        <p:spPr>
          <a:xfrm>
            <a:off x="8072344" y="3740087"/>
            <a:ext cx="1619421" cy="3277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 err="1" smtClean="0">
                <a:solidFill>
                  <a:srgbClr val="002060"/>
                </a:solidFill>
              </a:rPr>
              <a:t>erste</a:t>
            </a:r>
            <a:r>
              <a:rPr lang="en-US" sz="1800" b="1" dirty="0" smtClean="0">
                <a:solidFill>
                  <a:srgbClr val="002060"/>
                </a:solidFill>
              </a:rPr>
              <a:t> </a:t>
            </a:r>
            <a:r>
              <a:rPr lang="en-US" sz="1800" b="1" dirty="0" err="1" smtClean="0">
                <a:solidFill>
                  <a:srgbClr val="002060"/>
                </a:solidFill>
              </a:rPr>
              <a:t>Runde</a:t>
            </a:r>
            <a:endParaRPr lang="en-US" sz="1800" b="1" dirty="0" smtClean="0">
              <a:solidFill>
                <a:srgbClr val="00206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495823" y="6316718"/>
            <a:ext cx="1195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~21/</a:t>
            </a:r>
            <a:r>
              <a:rPr kumimoji="0" lang="en-US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Jahr</a:t>
            </a:r>
            <a:endParaRPr kumimoji="0" lang="en-GB" sz="18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cxnSp>
        <p:nvCxnSpPr>
          <p:cNvPr id="12" name="Straight Connector 11"/>
          <p:cNvCxnSpPr/>
          <p:nvPr/>
        </p:nvCxnSpPr>
        <p:spPr bwMode="auto">
          <a:xfrm>
            <a:off x="3168104" y="6501384"/>
            <a:ext cx="5256584" cy="0"/>
          </a:xfrm>
          <a:prstGeom prst="line">
            <a:avLst/>
          </a:prstGeom>
          <a:solidFill>
            <a:srgbClr val="00B8FF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079773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dirty="0" smtClean="0"/>
              <a:t>Themenbereiche </a:t>
            </a:r>
            <a:r>
              <a:rPr lang="de-DE" dirty="0" err="1" smtClean="0"/>
              <a:t>Gentner</a:t>
            </a:r>
            <a:r>
              <a:rPr lang="de-DE" dirty="0" smtClean="0"/>
              <a:t> Doktoranden</a:t>
            </a:r>
            <a:br>
              <a:rPr lang="de-DE" dirty="0" smtClean="0"/>
            </a:br>
            <a:r>
              <a:rPr lang="de-DE" sz="2000" dirty="0" smtClean="0"/>
              <a:t>(aktive + ehemalige)</a:t>
            </a:r>
            <a:endParaRPr lang="en-GB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de-DE" dirty="0" smtClean="0"/>
              <a:t>Überwiegend Instrumentierung (35%), Beschleunigertechnologie (25%), Informatik (17%)</a:t>
            </a:r>
          </a:p>
          <a:p>
            <a:pPr lvl="2"/>
            <a:r>
              <a:rPr lang="de-DE" dirty="0" smtClean="0"/>
              <a:t>Nur geringe Verschiebungen der Anteile in den letzten Jahren</a:t>
            </a:r>
          </a:p>
          <a:p>
            <a:endParaRPr lang="de-D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33"/>
          <a:stretch/>
        </p:blipFill>
        <p:spPr>
          <a:xfrm>
            <a:off x="806354" y="2339677"/>
            <a:ext cx="7906366" cy="489654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7334675" y="3976360"/>
            <a:ext cx="2520280" cy="116955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400" b="1" dirty="0" smtClean="0">
                <a:solidFill>
                  <a:srgbClr val="002060"/>
                </a:solidFill>
              </a:rPr>
              <a:t>Trend der </a:t>
            </a:r>
            <a:r>
              <a:rPr lang="en-US" sz="1400" b="1" dirty="0" err="1" smtClean="0">
                <a:solidFill>
                  <a:srgbClr val="002060"/>
                </a:solidFill>
              </a:rPr>
              <a:t>letzten</a:t>
            </a:r>
            <a:r>
              <a:rPr lang="en-US" sz="1400" b="1" dirty="0" smtClean="0">
                <a:solidFill>
                  <a:srgbClr val="002060"/>
                </a:solidFill>
              </a:rPr>
              <a:t> 1-2 </a:t>
            </a:r>
            <a:r>
              <a:rPr lang="en-US" sz="1400" b="1" dirty="0" err="1">
                <a:solidFill>
                  <a:srgbClr val="002060"/>
                </a:solidFill>
              </a:rPr>
              <a:t>J</a:t>
            </a:r>
            <a:r>
              <a:rPr lang="en-US" sz="1400" b="1" dirty="0" err="1" smtClean="0">
                <a:solidFill>
                  <a:srgbClr val="002060"/>
                </a:solidFill>
              </a:rPr>
              <a:t>ahre</a:t>
            </a:r>
            <a:r>
              <a:rPr lang="en-US" sz="1400" b="1" dirty="0" smtClean="0">
                <a:solidFill>
                  <a:srgbClr val="002060"/>
                </a:solidFill>
              </a:rPr>
              <a:t>:</a:t>
            </a:r>
            <a:endParaRPr lang="en-US" sz="1400" b="1" dirty="0">
              <a:solidFill>
                <a:srgbClr val="002060"/>
              </a:solidFill>
            </a:endParaRP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200" b="1" dirty="0" err="1">
                <a:solidFill>
                  <a:srgbClr val="002060"/>
                </a:solidFill>
              </a:rPr>
              <a:t>e</a:t>
            </a:r>
            <a:r>
              <a:rPr lang="en-US" sz="1200" b="1" dirty="0" err="1" smtClean="0">
                <a:solidFill>
                  <a:srgbClr val="002060"/>
                </a:solidFill>
              </a:rPr>
              <a:t>twas</a:t>
            </a:r>
            <a:r>
              <a:rPr lang="en-US" sz="1200" b="1" dirty="0" smtClean="0">
                <a:solidFill>
                  <a:srgbClr val="002060"/>
                </a:solidFill>
              </a:rPr>
              <a:t> </a:t>
            </a:r>
            <a:r>
              <a:rPr lang="en-US" sz="1200" b="1" dirty="0" err="1" smtClean="0">
                <a:solidFill>
                  <a:srgbClr val="002060"/>
                </a:solidFill>
              </a:rPr>
              <a:t>weniger</a:t>
            </a:r>
            <a:r>
              <a:rPr lang="en-US" sz="1200" b="1" dirty="0" smtClean="0">
                <a:solidFill>
                  <a:srgbClr val="002060"/>
                </a:solidFill>
              </a:rPr>
              <a:t> </a:t>
            </a:r>
            <a:r>
              <a:rPr lang="en-US" sz="1200" b="1" dirty="0" err="1" smtClean="0">
                <a:solidFill>
                  <a:srgbClr val="002060"/>
                </a:solidFill>
              </a:rPr>
              <a:t>Doktoranden</a:t>
            </a:r>
            <a:r>
              <a:rPr lang="en-US" sz="1200" b="1" dirty="0" smtClean="0">
                <a:solidFill>
                  <a:srgbClr val="002060"/>
                </a:solidFill>
              </a:rPr>
              <a:t> </a:t>
            </a:r>
            <a:r>
              <a:rPr lang="en-US" sz="1200" b="1" dirty="0" err="1" smtClean="0">
                <a:solidFill>
                  <a:srgbClr val="002060"/>
                </a:solidFill>
              </a:rPr>
              <a:t>im</a:t>
            </a:r>
            <a:r>
              <a:rPr lang="en-US" sz="1200" b="1" dirty="0" smtClean="0">
                <a:solidFill>
                  <a:srgbClr val="002060"/>
                </a:solidFill>
              </a:rPr>
              <a:t> </a:t>
            </a:r>
            <a:r>
              <a:rPr lang="en-US" sz="1200" b="1" dirty="0" err="1" smtClean="0">
                <a:solidFill>
                  <a:srgbClr val="002060"/>
                </a:solidFill>
              </a:rPr>
              <a:t>Beschleunigerbereich</a:t>
            </a:r>
            <a:endParaRPr lang="en-US" sz="1200" b="1" dirty="0" smtClean="0">
              <a:solidFill>
                <a:srgbClr val="002060"/>
              </a:solidFill>
            </a:endParaRP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200" b="1" dirty="0" err="1" smtClean="0">
                <a:solidFill>
                  <a:srgbClr val="002060"/>
                </a:solidFill>
              </a:rPr>
              <a:t>leichte</a:t>
            </a:r>
            <a:r>
              <a:rPr lang="en-US" sz="1200" b="1" dirty="0" smtClean="0">
                <a:solidFill>
                  <a:srgbClr val="002060"/>
                </a:solidFill>
              </a:rPr>
              <a:t> </a:t>
            </a:r>
            <a:r>
              <a:rPr lang="en-US" sz="1200" b="1" dirty="0" err="1" smtClean="0">
                <a:solidFill>
                  <a:srgbClr val="002060"/>
                </a:solidFill>
              </a:rPr>
              <a:t>Zunahme</a:t>
            </a:r>
            <a:r>
              <a:rPr lang="en-US" sz="1200" b="1" dirty="0" smtClean="0">
                <a:solidFill>
                  <a:srgbClr val="002060"/>
                </a:solidFill>
              </a:rPr>
              <a:t> </a:t>
            </a:r>
            <a:r>
              <a:rPr lang="en-US" sz="1200" b="1" dirty="0" err="1" smtClean="0">
                <a:solidFill>
                  <a:srgbClr val="002060"/>
                </a:solidFill>
              </a:rPr>
              <a:t>bei</a:t>
            </a:r>
            <a:r>
              <a:rPr lang="en-US" sz="1200" b="1" dirty="0" smtClean="0">
                <a:solidFill>
                  <a:srgbClr val="002060"/>
                </a:solidFill>
              </a:rPr>
              <a:t> </a:t>
            </a:r>
            <a:r>
              <a:rPr lang="en-US" sz="1200" b="1" dirty="0" err="1" smtClean="0">
                <a:solidFill>
                  <a:srgbClr val="002060"/>
                </a:solidFill>
              </a:rPr>
              <a:t>Informatik</a:t>
            </a:r>
            <a:endParaRPr lang="en-GB" sz="1200" b="1" dirty="0">
              <a:solidFill>
                <a:srgbClr val="002060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 bwMode="auto">
          <a:xfrm flipV="1">
            <a:off x="7992640" y="3263009"/>
            <a:ext cx="288032" cy="536427"/>
          </a:xfrm>
          <a:prstGeom prst="straightConnector1">
            <a:avLst/>
          </a:prstGeom>
          <a:solidFill>
            <a:srgbClr val="00B8FF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" name="Straight Arrow Connector 6"/>
          <p:cNvCxnSpPr/>
          <p:nvPr/>
        </p:nvCxnSpPr>
        <p:spPr bwMode="auto">
          <a:xfrm flipH="1">
            <a:off x="6830620" y="5275872"/>
            <a:ext cx="504055" cy="862608"/>
          </a:xfrm>
          <a:prstGeom prst="straightConnector1">
            <a:avLst/>
          </a:prstGeom>
          <a:solidFill>
            <a:srgbClr val="00B8FF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059077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dirty="0" smtClean="0"/>
              <a:t>Ehemalige </a:t>
            </a:r>
            <a:r>
              <a:rPr lang="de-DE" dirty="0" err="1" smtClean="0"/>
              <a:t>Gentner</a:t>
            </a:r>
            <a:r>
              <a:rPr lang="de-DE" dirty="0" smtClean="0"/>
              <a:t> Doktoranden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B</a:t>
            </a:r>
            <a:r>
              <a:rPr lang="de-DE" dirty="0" smtClean="0"/>
              <a:t>isher </a:t>
            </a:r>
            <a:r>
              <a:rPr lang="de-DE" dirty="0" smtClean="0"/>
              <a:t>54 </a:t>
            </a:r>
            <a:r>
              <a:rPr lang="de-DE" dirty="0" smtClean="0"/>
              <a:t>Promotionen (davon 12 Frauen </a:t>
            </a:r>
            <a:r>
              <a:rPr lang="en-US" dirty="0" smtClean="0"/>
              <a:t>= </a:t>
            </a:r>
            <a:r>
              <a:rPr lang="en-US" dirty="0" smtClean="0"/>
              <a:t>22%)</a:t>
            </a:r>
            <a:endParaRPr lang="en-US" dirty="0" smtClean="0"/>
          </a:p>
          <a:p>
            <a:pPr lvl="1"/>
            <a:r>
              <a:rPr lang="en-US" dirty="0" smtClean="0"/>
              <a:t>in </a:t>
            </a:r>
            <a:r>
              <a:rPr lang="en-US" dirty="0" err="1" smtClean="0"/>
              <a:t>Vorbereitung</a:t>
            </a:r>
            <a:r>
              <a:rPr lang="en-US" dirty="0" smtClean="0"/>
              <a:t>: </a:t>
            </a:r>
            <a:r>
              <a:rPr lang="en-US" dirty="0" smtClean="0"/>
              <a:t>15, </a:t>
            </a:r>
            <a:r>
              <a:rPr lang="en-US" dirty="0" err="1" smtClean="0"/>
              <a:t>unsicher</a:t>
            </a:r>
            <a:r>
              <a:rPr lang="en-US" dirty="0" smtClean="0"/>
              <a:t>: 6, </a:t>
            </a:r>
            <a:r>
              <a:rPr lang="en-US" dirty="0" err="1" smtClean="0"/>
              <a:t>abgebrochen</a:t>
            </a:r>
            <a:r>
              <a:rPr lang="en-US" dirty="0" smtClean="0"/>
              <a:t>: 7</a:t>
            </a:r>
            <a:endParaRPr lang="de-DE" dirty="0"/>
          </a:p>
          <a:p>
            <a:pPr lvl="2"/>
            <a:r>
              <a:rPr lang="de-DE" dirty="0"/>
              <a:t>mittleres Promotionsalter: </a:t>
            </a:r>
            <a:r>
              <a:rPr lang="de-DE" dirty="0" smtClean="0"/>
              <a:t>30.4 </a:t>
            </a:r>
            <a:r>
              <a:rPr lang="de-DE" dirty="0"/>
              <a:t>Jahre</a:t>
            </a:r>
          </a:p>
          <a:p>
            <a:pPr lvl="2"/>
            <a:r>
              <a:rPr lang="de-DE" dirty="0" smtClean="0"/>
              <a:t>mittlere </a:t>
            </a:r>
            <a:r>
              <a:rPr lang="de-DE" dirty="0"/>
              <a:t>Promotionsdauer: </a:t>
            </a:r>
            <a:r>
              <a:rPr lang="de-DE" dirty="0" smtClean="0"/>
              <a:t>42.2 </a:t>
            </a:r>
            <a:r>
              <a:rPr lang="de-DE" dirty="0"/>
              <a:t>Monate = </a:t>
            </a:r>
            <a:r>
              <a:rPr lang="de-DE" dirty="0" smtClean="0"/>
              <a:t>~6 </a:t>
            </a:r>
            <a:r>
              <a:rPr lang="de-DE" dirty="0"/>
              <a:t>Monate nach Ende des CERN </a:t>
            </a:r>
            <a:r>
              <a:rPr lang="de-DE" dirty="0" smtClean="0"/>
              <a:t>Aufenthalts</a:t>
            </a:r>
            <a:endParaRPr lang="de-D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40"/>
          <a:stretch/>
        </p:blipFill>
        <p:spPr>
          <a:xfrm>
            <a:off x="1295896" y="2915741"/>
            <a:ext cx="6356024" cy="428735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5616376" y="3131765"/>
            <a:ext cx="3820790" cy="113877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de-DE" sz="1600" b="1" u="sng" dirty="0" smtClean="0">
                <a:solidFill>
                  <a:srgbClr val="002060"/>
                </a:solidFill>
                <a:latin typeface="Calibri" panose="020F0502020204030204" pitchFamily="34" charset="0"/>
              </a:rPr>
              <a:t>Physik-Promotionen in Deutschland (2015)</a:t>
            </a:r>
          </a:p>
          <a:p>
            <a:endParaRPr lang="de-DE" sz="1600" b="1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19% der Doktoranden weiblich</a:t>
            </a:r>
          </a:p>
          <a:p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30.2 </a:t>
            </a:r>
            <a:r>
              <a:rPr lang="de-DE" sz="1600" b="1" dirty="0">
                <a:solidFill>
                  <a:srgbClr val="002060"/>
                </a:solidFill>
                <a:latin typeface="Calibri" panose="020F0502020204030204" pitchFamily="34" charset="0"/>
              </a:rPr>
              <a:t>Jahre bei Promotion</a:t>
            </a:r>
            <a:endParaRPr lang="en-GB" sz="1600" b="1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50.4 Monate Promotionsdauer</a:t>
            </a:r>
          </a:p>
        </p:txBody>
      </p:sp>
      <p:cxnSp>
        <p:nvCxnSpPr>
          <p:cNvPr id="7" name="Straight Arrow Connector 6"/>
          <p:cNvCxnSpPr/>
          <p:nvPr/>
        </p:nvCxnSpPr>
        <p:spPr bwMode="auto">
          <a:xfrm>
            <a:off x="3816176" y="2771725"/>
            <a:ext cx="0" cy="792088"/>
          </a:xfrm>
          <a:prstGeom prst="straightConnector1">
            <a:avLst/>
          </a:prstGeom>
          <a:solidFill>
            <a:srgbClr val="00B8FF"/>
          </a:solidFill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cxnSp>
    </p:spTree>
    <p:extLst>
      <p:ext uri="{BB962C8B-B14F-4D97-AF65-F5344CB8AC3E}">
        <p14:creationId xmlns:p14="http://schemas.microsoft.com/office/powerpoint/2010/main" val="4158318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2" t="10491" r="2637"/>
          <a:stretch/>
        </p:blipFill>
        <p:spPr>
          <a:xfrm>
            <a:off x="186928" y="1620496"/>
            <a:ext cx="5357440" cy="3888731"/>
          </a:xfrm>
          <a:prstGeom prst="rect">
            <a:avLst/>
          </a:prstGeom>
          <a:ln>
            <a:solidFill>
              <a:schemeClr val="bg2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dirty="0" smtClean="0"/>
              <a:t>Verbleib </a:t>
            </a:r>
            <a:r>
              <a:rPr lang="de-DE" dirty="0" err="1" smtClean="0"/>
              <a:t>Gentner</a:t>
            </a:r>
            <a:r>
              <a:rPr lang="de-DE" dirty="0" smtClean="0"/>
              <a:t> Doktoranden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de-DE" dirty="0" smtClean="0"/>
              <a:t> Erstanstellung bei ca. 2/3 der ehemaligen Gentner Doktoranden:															</a:t>
            </a:r>
            <a:r>
              <a:rPr lang="de-DE" dirty="0"/>
              <a:t> </a:t>
            </a:r>
            <a:r>
              <a:rPr lang="de-DE" dirty="0" smtClean="0"/>
              <a:t>   (Applied) </a:t>
            </a:r>
            <a:r>
              <a:rPr lang="de-DE" dirty="0" smtClean="0">
                <a:solidFill>
                  <a:srgbClr val="FF0000"/>
                </a:solidFill>
              </a:rPr>
              <a:t>Fellow</a:t>
            </a:r>
          </a:p>
          <a:p>
            <a:endParaRPr lang="de-DE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4" t="10091" r="3946"/>
          <a:stretch/>
        </p:blipFill>
        <p:spPr>
          <a:xfrm>
            <a:off x="5616374" y="3979176"/>
            <a:ext cx="4392490" cy="3257045"/>
          </a:xfrm>
          <a:prstGeom prst="rect">
            <a:avLst/>
          </a:prstGeom>
          <a:ln>
            <a:solidFill>
              <a:schemeClr val="bg2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4752280" y="2267669"/>
            <a:ext cx="1965603" cy="353943"/>
          </a:xfrm>
          <a:prstGeom prst="rect">
            <a:avLst/>
          </a:prstGeom>
          <a:solidFill>
            <a:srgbClr val="FFFF99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de-DE" sz="2000" b="1" u="sng" dirty="0" smtClean="0">
                <a:solidFill>
                  <a:srgbClr val="002060"/>
                </a:solidFill>
                <a:latin typeface="Luxi Sans"/>
              </a:rPr>
              <a:t>Erstanstellung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972194" y="3442822"/>
            <a:ext cx="2568460" cy="353943"/>
          </a:xfrm>
          <a:prstGeom prst="rect">
            <a:avLst/>
          </a:prstGeom>
          <a:solidFill>
            <a:srgbClr val="FFFF99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de-DE" sz="2000" b="1" u="sng" dirty="0" smtClean="0">
                <a:solidFill>
                  <a:srgbClr val="002060"/>
                </a:solidFill>
                <a:latin typeface="Luxi Sans"/>
              </a:rPr>
              <a:t>Aktuelle Anstellung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799952" y="6500757"/>
            <a:ext cx="3597395" cy="301621"/>
          </a:xfrm>
          <a:prstGeom prst="rect">
            <a:avLst/>
          </a:prstGeom>
          <a:solidFill>
            <a:srgbClr val="FFFF99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de-DE" sz="1600" b="1" dirty="0" smtClean="0">
                <a:solidFill>
                  <a:srgbClr val="001279"/>
                </a:solidFill>
                <a:latin typeface="Calibri" panose="020F0502020204030204" pitchFamily="34" charset="0"/>
              </a:rPr>
              <a:t>bisher </a:t>
            </a:r>
            <a:r>
              <a:rPr lang="de-DE" sz="1600" b="1" dirty="0">
                <a:solidFill>
                  <a:srgbClr val="FF0000"/>
                </a:solidFill>
                <a:latin typeface="Calibri" panose="020F0502020204030204" pitchFamily="34" charset="0"/>
              </a:rPr>
              <a:t>7</a:t>
            </a:r>
            <a:r>
              <a:rPr lang="de-DE" sz="16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 Staff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(davon 1 Staff permanent)</a:t>
            </a:r>
          </a:p>
        </p:txBody>
      </p:sp>
      <p:sp>
        <p:nvSpPr>
          <p:cNvPr id="10" name="Oval 9"/>
          <p:cNvSpPr/>
          <p:nvPr/>
        </p:nvSpPr>
        <p:spPr bwMode="auto">
          <a:xfrm>
            <a:off x="3631964" y="1710693"/>
            <a:ext cx="1192323" cy="556976"/>
          </a:xfrm>
          <a:prstGeom prst="ellipse">
            <a:avLst/>
          </a:prstGeom>
          <a:noFill/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8208664" y="3874005"/>
            <a:ext cx="1008112" cy="426788"/>
          </a:xfrm>
          <a:prstGeom prst="ellipse">
            <a:avLst/>
          </a:prstGeom>
          <a:noFill/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5763395" y="4200996"/>
            <a:ext cx="1008112" cy="426788"/>
          </a:xfrm>
          <a:prstGeom prst="ellipse">
            <a:avLst/>
          </a:prstGeom>
          <a:noFill/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5557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FF"/>
      </a:hlink>
      <a:folHlink>
        <a:srgbClr val="B2B2B2"/>
      </a:folHlink>
    </a:clrScheme>
    <a:fontScheme name="Office Theme">
      <a:majorFont>
        <a:latin typeface="Luxi Sans"/>
        <a:ea typeface="msmincho"/>
        <a:cs typeface="msmincho"/>
      </a:majorFont>
      <a:minorFont>
        <a:latin typeface="Luxi Sans"/>
        <a:ea typeface="msmincho"/>
        <a:cs typeface="msminch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7675" rtl="0" eaLnBrk="1" fontAlgn="base" latinLnBrk="0" hangingPunct="0">
          <a:lnSpc>
            <a:spcPct val="8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7675" rtl="0" eaLnBrk="1" fontAlgn="base" latinLnBrk="0" hangingPunct="0">
          <a:lnSpc>
            <a:spcPct val="8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58388</TotalTime>
  <Words>512</Words>
  <Application>Microsoft Office PowerPoint</Application>
  <PresentationFormat>Custom</PresentationFormat>
  <Paragraphs>100</Paragraphs>
  <Slides>12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1" baseType="lpstr">
      <vt:lpstr>Arial</vt:lpstr>
      <vt:lpstr>Calibri</vt:lpstr>
      <vt:lpstr>HG Mincho Light J</vt:lpstr>
      <vt:lpstr>Luxi Sans</vt:lpstr>
      <vt:lpstr>msmincho</vt:lpstr>
      <vt:lpstr>StarSymbol</vt:lpstr>
      <vt:lpstr>Times New Roman</vt:lpstr>
      <vt:lpstr>Wingdings</vt:lpstr>
      <vt:lpstr>Office Theme</vt:lpstr>
      <vt:lpstr>      Gentner Programm</vt:lpstr>
      <vt:lpstr>Status Gentner-Programm (alle Statistiken Stand Juni 2017)</vt:lpstr>
      <vt:lpstr>CERN Doctoral Students</vt:lpstr>
      <vt:lpstr>CERN Doctoral Students</vt:lpstr>
      <vt:lpstr>Gentner Doktoranden</vt:lpstr>
      <vt:lpstr>Bewerbungen Doctoral Student Prog.</vt:lpstr>
      <vt:lpstr>Themenbereiche Gentner Doktoranden (aktive + ehemalige)</vt:lpstr>
      <vt:lpstr>Ehemalige Gentner Doktoranden</vt:lpstr>
      <vt:lpstr>Verbleib Gentner Doktoranden</vt:lpstr>
      <vt:lpstr>100. Gentner Doktorand</vt:lpstr>
      <vt:lpstr>Networking / Alumni / Werbemaßnahmen</vt:lpstr>
      <vt:lpstr>Übersicht Gentner Programm Juni 2017</vt:lpstr>
    </vt:vector>
  </TitlesOfParts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Gentner-Programm</dc:title>
  <dc:creator>Michael Hauschild</dc:creator>
  <cp:lastModifiedBy>Michael Hauschild</cp:lastModifiedBy>
  <cp:revision>1197</cp:revision>
  <cp:lastPrinted>2003-07-02T12:30:06Z</cp:lastPrinted>
  <dcterms:created xsi:type="dcterms:W3CDTF">2003-03-07T08:03:06Z</dcterms:created>
  <dcterms:modified xsi:type="dcterms:W3CDTF">2017-06-14T12:06:36Z</dcterms:modified>
</cp:coreProperties>
</file>