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notesMasterIdLst>
    <p:notesMasterId r:id="rId21"/>
  </p:notesMasterIdLst>
  <p:handoutMasterIdLst>
    <p:handoutMasterId r:id="rId22"/>
  </p:handoutMasterIdLst>
  <p:sldIdLst>
    <p:sldId id="281" r:id="rId2"/>
    <p:sldId id="257" r:id="rId3"/>
    <p:sldId id="296" r:id="rId4"/>
    <p:sldId id="299" r:id="rId5"/>
    <p:sldId id="310" r:id="rId6"/>
    <p:sldId id="292" r:id="rId7"/>
    <p:sldId id="311" r:id="rId8"/>
    <p:sldId id="282" r:id="rId9"/>
    <p:sldId id="297" r:id="rId10"/>
    <p:sldId id="317" r:id="rId11"/>
    <p:sldId id="316" r:id="rId12"/>
    <p:sldId id="315" r:id="rId13"/>
    <p:sldId id="314" r:id="rId14"/>
    <p:sldId id="312" r:id="rId15"/>
    <p:sldId id="318" r:id="rId16"/>
    <p:sldId id="319" r:id="rId17"/>
    <p:sldId id="320" r:id="rId18"/>
    <p:sldId id="321" r:id="rId19"/>
    <p:sldId id="309" r:id="rId20"/>
  </p:sldIdLst>
  <p:sldSz cx="9902825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3300"/>
    <a:srgbClr val="CC0000"/>
    <a:srgbClr val="FF0066"/>
    <a:srgbClr val="D9F4FF"/>
    <a:srgbClr val="CDECFF"/>
    <a:srgbClr val="FFCC00"/>
    <a:srgbClr val="0099FF"/>
    <a:srgbClr val="969696"/>
    <a:srgbClr val="33CCFF"/>
  </p:clrMru>
</p:presentationPr>
</file>

<file path=ppt/tableStyles.xml><?xml version="1.0" encoding="utf-8"?>
<a:tblStyleLst xmlns:a="http://schemas.openxmlformats.org/drawingml/2006/main" def="{EB344D84-9AFB-497E-A393-DC336BA19D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87"/>
    <p:restoredTop sz="90929"/>
  </p:normalViewPr>
  <p:slideViewPr>
    <p:cSldViewPr snapToGrid="0">
      <p:cViewPr>
        <p:scale>
          <a:sx n="100" d="100"/>
          <a:sy n="100" d="100"/>
        </p:scale>
        <p:origin x="-168" y="-22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1248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US" alt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US" alt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US" alt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4E7029C9-79F5-4CF4-B956-7198F71BB60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6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685800"/>
            <a:ext cx="4949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5C4850-7F93-48B4-9F78-E87AC0B1B8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73C3D-A51B-448D-BA3D-EAE58CDEDE30}" type="slidenum">
              <a:rPr lang="en-US" altLang="en-US"/>
              <a:pPr/>
              <a:t>1</a:t>
            </a:fld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106E4B-FFA5-463D-AEAB-093CC9C40389}" type="slidenum">
              <a:rPr lang="en-US" altLang="en-US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712" y="1268413"/>
            <a:ext cx="8417401" cy="2735262"/>
          </a:xfrm>
        </p:spPr>
        <p:txBody>
          <a:bodyPr/>
          <a:lstStyle>
            <a:lvl1pPr>
              <a:defRPr sz="3200" i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424" y="4413250"/>
            <a:ext cx="6931978" cy="1752600"/>
          </a:xfrm>
        </p:spPr>
        <p:txBody>
          <a:bodyPr/>
          <a:lstStyle>
            <a:lvl1pPr marL="0" indent="0" algn="ctr">
              <a:buFontTx/>
              <a:buNone/>
              <a:defRPr sz="2600">
                <a:latin typeface="Verdana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73737" name="Picture 9" descr="logoCER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5724" cy="827088"/>
          </a:xfrm>
          <a:prstGeom prst="rect">
            <a:avLst/>
          </a:prstGeom>
          <a:noFill/>
        </p:spPr>
      </p:pic>
      <p:pic>
        <p:nvPicPr>
          <p:cNvPr id="7" name="Picture 6" descr="TE_logo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9319" y="0"/>
            <a:ext cx="833506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2" y="273050"/>
            <a:ext cx="325796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730" y="273051"/>
            <a:ext cx="553595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142" y="1435101"/>
            <a:ext cx="325796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E7142-1163-468C-A922-C96A87ADF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023" y="4800600"/>
            <a:ext cx="59416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023" y="612775"/>
            <a:ext cx="59416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023" y="5367338"/>
            <a:ext cx="59416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DAAE4-5EDC-4B85-BC56-E20F78EBD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4"/>
            <a:r>
              <a:rPr lang="en-GB" smtClean="0"/>
              <a:t>SPL Collaboration mtng 11-09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25435-0D59-4CC0-BAFD-9F3D3D036F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4391" y="0"/>
            <a:ext cx="2221259" cy="616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7177" y="0"/>
            <a:ext cx="6502167" cy="616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54CC2-8270-4E93-9D1F-8D9A83A215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77" y="1457864"/>
            <a:ext cx="8888473" cy="4707986"/>
          </a:xfrm>
        </p:spPr>
        <p:txBody>
          <a:bodyPr/>
          <a:lstStyle>
            <a:lvl1pPr>
              <a:spcBef>
                <a:spcPts val="1200"/>
              </a:spcBef>
              <a:buSzPct val="100000"/>
              <a:buFont typeface="Symbol" pitchFamily="18" charset="2"/>
              <a:buChar char="·"/>
              <a:defRPr sz="2400">
                <a:latin typeface="+mn-lt"/>
              </a:defRPr>
            </a:lvl1pPr>
            <a:lvl2pPr>
              <a:buSzPct val="100000"/>
              <a:buFont typeface="Symbol" pitchFamily="18" charset="2"/>
              <a:buChar char="·"/>
              <a:defRPr sz="2200" b="0">
                <a:latin typeface="+mn-lt"/>
              </a:defRPr>
            </a:lvl2pPr>
            <a:lvl3pPr>
              <a:buFont typeface="Symbol" pitchFamily="18" charset="2"/>
              <a:buChar char="·"/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buFontTx/>
              <a:buNone/>
              <a:defRPr sz="18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77" y="1544128"/>
            <a:ext cx="8888473" cy="4621722"/>
          </a:xfrm>
        </p:spPr>
        <p:txBody>
          <a:bodyPr/>
          <a:lstStyle>
            <a:lvl1pPr>
              <a:spcBef>
                <a:spcPts val="1200"/>
              </a:spcBef>
              <a:buFont typeface="Symbol" pitchFamily="18" charset="2"/>
              <a:buChar char="·"/>
              <a:defRPr sz="2400">
                <a:latin typeface="+mn-lt"/>
              </a:defRPr>
            </a:lvl1pPr>
            <a:lvl2pPr>
              <a:buSzPct val="100000"/>
              <a:buFont typeface="Symbol" pitchFamily="18" charset="2"/>
              <a:buChar char="·"/>
              <a:defRPr sz="2200" b="0">
                <a:latin typeface="+mn-lt"/>
              </a:defRPr>
            </a:lvl2pPr>
            <a:lvl3pPr>
              <a:buFont typeface="Symbol" pitchFamily="18" charset="2"/>
              <a:buChar char="·"/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buFontTx/>
              <a:buNone/>
              <a:defRPr sz="18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819267"/>
            <a:ext cx="8082951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>
        <p:tmplLst>
          <p:tmpl lvl="1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, Subtitle and Content 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77" y="1544128"/>
            <a:ext cx="8888473" cy="4621722"/>
          </a:xfrm>
        </p:spPr>
        <p:txBody>
          <a:bodyPr/>
          <a:lstStyle>
            <a:lvl1pPr>
              <a:spcBef>
                <a:spcPts val="1200"/>
              </a:spcBef>
              <a:buFont typeface="Symbol" pitchFamily="18" charset="2"/>
              <a:buChar char="·"/>
              <a:defRPr sz="2400">
                <a:latin typeface="+mn-lt"/>
              </a:defRPr>
            </a:lvl1pPr>
            <a:lvl2pPr>
              <a:buSzPct val="120000"/>
              <a:buFont typeface="Symbol" pitchFamily="18" charset="2"/>
              <a:buChar char="·"/>
              <a:defRPr sz="2200" b="0">
                <a:latin typeface="+mn-lt"/>
              </a:defRPr>
            </a:lvl2pPr>
            <a:lvl3pPr>
              <a:buFont typeface="Symbol" pitchFamily="18" charset="2"/>
              <a:buChar char="·"/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buFontTx/>
              <a:buNone/>
              <a:defRPr sz="18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819267"/>
            <a:ext cx="8082951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lvl5pPr marL="0" indent="0">
              <a:defRPr sz="1100">
                <a:solidFill>
                  <a:schemeClr val="accent2">
                    <a:lumMod val="75000"/>
                  </a:schemeClr>
                </a:solidFill>
                <a:latin typeface="+mj-lt"/>
              </a:defRPr>
            </a:lvl5pPr>
          </a:lstStyle>
          <a:p>
            <a:pPr lvl="4"/>
            <a:r>
              <a:rPr lang="en-GB" smtClean="0"/>
              <a:t>SPL Collaboration mtng 11-09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205B9-D40A-408B-83FC-2939C0DAAE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23926" y="819267"/>
            <a:ext cx="8073426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177" y="1526874"/>
            <a:ext cx="4361712" cy="4638975"/>
          </a:xfrm>
        </p:spPr>
        <p:txBody>
          <a:bodyPr/>
          <a:lstStyle>
            <a:lvl1pPr>
              <a:buFont typeface="Symbol" pitchFamily="18" charset="2"/>
              <a:buChar char="·"/>
              <a:defRPr sz="2400">
                <a:latin typeface="+mn-lt"/>
              </a:defRPr>
            </a:lvl1pPr>
            <a:lvl2pPr>
              <a:buSzPct val="100000"/>
              <a:buFont typeface="Symbol" pitchFamily="18" charset="2"/>
              <a:buChar char="·"/>
              <a:defRPr sz="2200">
                <a:latin typeface="+mn-lt"/>
              </a:defRPr>
            </a:lvl2pPr>
            <a:lvl3pPr>
              <a:buFont typeface="Symbol" pitchFamily="18" charset="2"/>
              <a:buChar char="·"/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buFontTx/>
              <a:buNone/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526875"/>
            <a:ext cx="4361714" cy="4638974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lang="en-US" sz="2400" b="1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lang="en-US" sz="2200" dirty="0" smtClean="0">
                <a:solidFill>
                  <a:srgbClr val="003399"/>
                </a:solidFill>
                <a:latin typeface="+mn-lt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lang="en-US" sz="2000" dirty="0" smtClean="0">
                <a:solidFill>
                  <a:srgbClr val="003399"/>
                </a:solidFill>
                <a:latin typeface="+mn-lt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en-US" sz="1800" dirty="0" smtClean="0">
                <a:solidFill>
                  <a:srgbClr val="003399"/>
                </a:solidFill>
                <a:latin typeface="+mn-lt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en-US" sz="1800" dirty="0">
                <a:solidFill>
                  <a:srgbClr val="003399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5E7BD-AFD7-4E5C-94AE-6E91365A2F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923926" y="819267"/>
            <a:ext cx="8073426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177" y="1125538"/>
            <a:ext cx="4361712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125538"/>
            <a:ext cx="4361714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5E7BD-AFD7-4E5C-94AE-6E91365A2F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1"/>
            <a:ext cx="8010525" cy="8191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1535113"/>
            <a:ext cx="43754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141" y="2174875"/>
            <a:ext cx="43754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498" y="1535113"/>
            <a:ext cx="43771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498" y="2174875"/>
            <a:ext cx="43771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4"/>
            <a:r>
              <a:rPr lang="en-GB" smtClean="0"/>
              <a:t>SPL Collaboration mtng 11-09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383CB-08D9-495B-9F8C-6C5EFBEF3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lvl5pPr marL="0" indent="0">
              <a:defRPr sz="1100">
                <a:solidFill>
                  <a:schemeClr val="accent2">
                    <a:lumMod val="75000"/>
                  </a:schemeClr>
                </a:solidFill>
                <a:latin typeface="+mj-lt"/>
              </a:defRPr>
            </a:lvl5pPr>
          </a:lstStyle>
          <a:p>
            <a:pPr lvl="4"/>
            <a:r>
              <a:rPr lang="en-GB" smtClean="0"/>
              <a:t>SPL Collaboration mtng 11-09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44CC0-F4E3-4466-BEC9-448F3B54D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3928" y="0"/>
            <a:ext cx="8168186" cy="82708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7177" y="1125538"/>
            <a:ext cx="888847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99581" y="6381750"/>
            <a:ext cx="32321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725" y="6381750"/>
            <a:ext cx="313589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8606" y="6381750"/>
            <a:ext cx="20630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948" name="Picture 924" descr="logoCERN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895724" cy="827088"/>
          </a:xfrm>
          <a:prstGeom prst="rect">
            <a:avLst/>
          </a:prstGeom>
          <a:noFill/>
        </p:spPr>
      </p:pic>
      <p:pic>
        <p:nvPicPr>
          <p:cNvPr id="10" name="Picture 9" descr="TE_logo"/>
          <p:cNvPicPr/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069319" y="0"/>
            <a:ext cx="833506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709" r:id="rId2"/>
    <p:sldLayoutId id="2147483677" r:id="rId3"/>
    <p:sldLayoutId id="2147483711" r:id="rId4"/>
    <p:sldLayoutId id="2147483681" r:id="rId5"/>
    <p:sldLayoutId id="2147483679" r:id="rId6"/>
    <p:sldLayoutId id="2147483710" r:id="rId7"/>
    <p:sldLayoutId id="2147483680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64" r:id="rId14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200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33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rgbClr val="0033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Tx/>
        <a:buNone/>
        <a:defRPr sz="1800">
          <a:solidFill>
            <a:srgbClr val="00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570008"/>
            <a:ext cx="8382000" cy="1858992"/>
          </a:xfrm>
        </p:spPr>
        <p:txBody>
          <a:bodyPr/>
          <a:lstStyle/>
          <a:p>
            <a:r>
              <a:rPr lang="en-US" dirty="0" smtClean="0"/>
              <a:t>Dimensions, pressures and temperatures of cryogenic circuits</a:t>
            </a:r>
            <a:br>
              <a:rPr lang="en-US" dirty="0" smtClean="0"/>
            </a:br>
            <a:r>
              <a:rPr lang="en-GB" dirty="0" smtClean="0"/>
              <a:t> for the SPL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86200"/>
            <a:ext cx="6858000" cy="1752600"/>
          </a:xfrm>
        </p:spPr>
        <p:txBody>
          <a:bodyPr/>
          <a:lstStyle/>
          <a:p>
            <a:r>
              <a:rPr lang="en-US" altLang="en-US" dirty="0"/>
              <a:t>U. Wagner</a:t>
            </a:r>
          </a:p>
          <a:p>
            <a:r>
              <a:rPr lang="en-US" altLang="en-US" dirty="0" smtClean="0"/>
              <a:t>TE-CRG</a:t>
            </a:r>
            <a:endParaRPr lang="en-US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II cooling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B</a:t>
            </a:r>
          </a:p>
          <a:p>
            <a:pPr lvl="1"/>
            <a:r>
              <a:rPr lang="en-US" dirty="0" smtClean="0"/>
              <a:t>Nominal conditions: T = 2.0 K; p = 31 mbar</a:t>
            </a:r>
          </a:p>
          <a:p>
            <a:pPr lvl="1"/>
            <a:r>
              <a:rPr lang="en-US" dirty="0" smtClean="0"/>
              <a:t>Criteria:</a:t>
            </a:r>
          </a:p>
          <a:p>
            <a:pPr lvl="2"/>
            <a:r>
              <a:rPr lang="en-US" dirty="0" smtClean="0"/>
              <a:t>Pressure distribution in line B in nominal operation</a:t>
            </a:r>
          </a:p>
          <a:p>
            <a:pPr lvl="3"/>
            <a:r>
              <a:rPr lang="en-US" dirty="0" smtClean="0"/>
              <a:t>Chosen limit: &lt; +/- 10 </a:t>
            </a:r>
            <a:r>
              <a:rPr lang="en-US" dirty="0" err="1" smtClean="0"/>
              <a:t>mK</a:t>
            </a:r>
            <a:r>
              <a:rPr lang="en-US" dirty="0" smtClean="0"/>
              <a:t> saturation temperature spread in </a:t>
            </a:r>
            <a:r>
              <a:rPr lang="en-US" dirty="0" smtClean="0"/>
              <a:t>bath</a:t>
            </a:r>
          </a:p>
          <a:p>
            <a:pPr lvl="2"/>
            <a:r>
              <a:rPr lang="en-US" dirty="0" smtClean="0"/>
              <a:t>Line B may have a function as “quench buffer”</a:t>
            </a:r>
          </a:p>
          <a:p>
            <a:pPr lvl="3"/>
            <a:r>
              <a:rPr lang="en-US" dirty="0" smtClean="0"/>
              <a:t>This is not considered for the moment</a:t>
            </a:r>
            <a:endParaRPr lang="en-US" dirty="0" smtClean="0"/>
          </a:p>
          <a:p>
            <a:r>
              <a:rPr lang="en-US" dirty="0" smtClean="0"/>
              <a:t>Distribution baseline</a:t>
            </a:r>
          </a:p>
          <a:p>
            <a:pPr lvl="1"/>
            <a:r>
              <a:rPr lang="en-US" dirty="0" smtClean="0"/>
              <a:t>Parallel cooling -&gt; One </a:t>
            </a:r>
            <a:r>
              <a:rPr lang="en-US" dirty="0" err="1" smtClean="0"/>
              <a:t>HeII</a:t>
            </a:r>
            <a:r>
              <a:rPr lang="en-US" dirty="0" smtClean="0"/>
              <a:t> loop per module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criteria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II cooling loop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criteria,  installed mass flow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1230313" y="2211388"/>
          <a:ext cx="7164000" cy="14833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412000"/>
                <a:gridCol w="1188000"/>
                <a:gridCol w="1188000"/>
                <a:gridCol w="1188000"/>
                <a:gridCol w="1188000"/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LP-SPL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HP-SPL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b="1" dirty="0">
                        <a:solidFill>
                          <a:sysClr val="windowText" lastClr="000000"/>
                        </a:solidFill>
                        <a:latin typeface="Symbol" pitchFamily="18" charset="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Low </a:t>
                      </a:r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  <a:latin typeface="Symbol" pitchFamily="18" charset="2"/>
                        </a:rPr>
                        <a:t>b</a:t>
                      </a:r>
                      <a:endParaRPr lang="en-US" b="1" dirty="0">
                        <a:solidFill>
                          <a:sysClr val="windowText" lastClr="000000"/>
                        </a:solidFill>
                        <a:latin typeface="Symbol" pitchFamily="18" charset="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High </a:t>
                      </a:r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  <a:latin typeface="Symbol" pitchFamily="18" charset="2"/>
                        </a:rPr>
                        <a:t>b</a:t>
                      </a:r>
                      <a:endParaRPr lang="en-US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Low </a:t>
                      </a:r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  <a:latin typeface="Symbol" pitchFamily="18" charset="2"/>
                        </a:rPr>
                        <a:t>b</a:t>
                      </a:r>
                      <a:endParaRPr lang="en-US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High </a:t>
                      </a:r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  <a:latin typeface="Symbol" pitchFamily="18" charset="2"/>
                        </a:rPr>
                        <a:t>b</a:t>
                      </a:r>
                      <a:endParaRPr lang="en-US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Flow / module [g/s]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 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9.3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Total flow [g/s]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271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II cooling loop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Diameter of the pumping line “Line B”  LP-SPL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II cooling loop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Diameter of the pumping line “Line B”  HP-SPL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0000" y="1440000"/>
            <a:ext cx="7457274" cy="488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Coupler cooling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C and Line D</a:t>
            </a:r>
          </a:p>
          <a:p>
            <a:pPr lvl="1"/>
            <a:r>
              <a:rPr lang="en-US" dirty="0" smtClean="0"/>
              <a:t>Nominal conditions: T = 5.0 K to 8.0 K; p = 5.5 bar to 5.0 bar</a:t>
            </a:r>
          </a:p>
          <a:p>
            <a:pPr lvl="1"/>
            <a:r>
              <a:rPr lang="en-US" dirty="0" smtClean="0"/>
              <a:t>Criteria: </a:t>
            </a:r>
          </a:p>
          <a:p>
            <a:pPr lvl="2"/>
            <a:r>
              <a:rPr lang="en-US" dirty="0" smtClean="0"/>
              <a:t>pressure drop during:</a:t>
            </a:r>
          </a:p>
          <a:p>
            <a:pPr lvl="3"/>
            <a:r>
              <a:rPr lang="en-US" dirty="0" smtClean="0"/>
              <a:t>Nominal  </a:t>
            </a:r>
            <a:r>
              <a:rPr lang="en-US" dirty="0" smtClean="0"/>
              <a:t>operation</a:t>
            </a:r>
          </a:p>
          <a:p>
            <a:pPr lvl="2"/>
            <a:r>
              <a:rPr lang="en-US" dirty="0" smtClean="0"/>
              <a:t>Line C only:</a:t>
            </a:r>
            <a:endParaRPr lang="en-US" dirty="0" smtClean="0"/>
          </a:p>
          <a:p>
            <a:pPr lvl="3"/>
            <a:r>
              <a:rPr lang="en-US" dirty="0" smtClean="0"/>
              <a:t>Cool-down</a:t>
            </a:r>
          </a:p>
          <a:p>
            <a:pPr lvl="3"/>
            <a:r>
              <a:rPr lang="en-US" dirty="0" smtClean="0"/>
              <a:t>Warm-up</a:t>
            </a:r>
            <a:endParaRPr lang="en-US" dirty="0" smtClean="0"/>
          </a:p>
          <a:p>
            <a:r>
              <a:rPr lang="en-US" dirty="0" smtClean="0"/>
              <a:t>Distribution baseline</a:t>
            </a:r>
          </a:p>
          <a:p>
            <a:pPr lvl="1"/>
            <a:r>
              <a:rPr lang="en-US" dirty="0" smtClean="0"/>
              <a:t>Series cooling -&gt; full flow over full length</a:t>
            </a:r>
          </a:p>
          <a:p>
            <a:pPr lvl="2"/>
            <a:r>
              <a:rPr lang="en-US" dirty="0" smtClean="0"/>
              <a:t>Mass flow</a:t>
            </a:r>
          </a:p>
          <a:p>
            <a:pPr lvl="3"/>
            <a:r>
              <a:rPr lang="en-US" dirty="0" smtClean="0"/>
              <a:t>LP-SPL: 48 g/s; HP-SPL: 57 g/s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criteria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543299" y="3914774"/>
            <a:ext cx="5429251" cy="590551"/>
            <a:chOff x="3657599" y="3533774"/>
            <a:chExt cx="5429251" cy="590551"/>
          </a:xfrm>
        </p:grpSpPr>
        <p:sp>
          <p:nvSpPr>
            <p:cNvPr id="10" name="TextBox 9"/>
            <p:cNvSpPr txBox="1"/>
            <p:nvPr/>
          </p:nvSpPr>
          <p:spPr>
            <a:xfrm>
              <a:off x="4092574" y="3635722"/>
              <a:ext cx="49942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800" dirty="0" smtClean="0">
                  <a:solidFill>
                    <a:srgbClr val="FF0000"/>
                  </a:solidFill>
                  <a:latin typeface="+mn-lt"/>
                </a:rPr>
                <a:t>Conditions uncertain / may be done via Line A</a:t>
              </a:r>
              <a:endParaRPr lang="en-US" sz="18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1" name="Right Brace 10"/>
            <p:cNvSpPr/>
            <p:nvPr/>
          </p:nvSpPr>
          <p:spPr bwMode="auto">
            <a:xfrm>
              <a:off x="3657599" y="3533774"/>
              <a:ext cx="314325" cy="590551"/>
            </a:xfrm>
            <a:prstGeom prst="rightBrac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416549" y="5816947"/>
            <a:ext cx="40608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Conditions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similar -&gt; same size LP/HP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shield cooling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E and Line F</a:t>
            </a:r>
          </a:p>
          <a:p>
            <a:pPr lvl="1"/>
            <a:r>
              <a:rPr lang="en-US" dirty="0" smtClean="0"/>
              <a:t>Nominal conditions: T = 50 K to 750 K; p = 18 bar to 17.5 bar</a:t>
            </a:r>
          </a:p>
          <a:p>
            <a:pPr lvl="1"/>
            <a:r>
              <a:rPr lang="en-US" dirty="0" smtClean="0"/>
              <a:t>Criteria: </a:t>
            </a:r>
          </a:p>
          <a:p>
            <a:pPr lvl="2"/>
            <a:r>
              <a:rPr lang="en-US" dirty="0" smtClean="0"/>
              <a:t>pressure drop during:</a:t>
            </a:r>
          </a:p>
          <a:p>
            <a:pPr lvl="3"/>
            <a:r>
              <a:rPr lang="en-US" dirty="0" smtClean="0"/>
              <a:t>Nominal  operation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Distribution baseline</a:t>
            </a:r>
          </a:p>
          <a:p>
            <a:pPr lvl="1"/>
            <a:r>
              <a:rPr lang="en-US" dirty="0" smtClean="0"/>
              <a:t>Series cooling -&gt; full flow over full length</a:t>
            </a:r>
          </a:p>
          <a:p>
            <a:pPr lvl="2"/>
            <a:r>
              <a:rPr lang="en-US" dirty="0" smtClean="0"/>
              <a:t>Mass flow</a:t>
            </a:r>
          </a:p>
          <a:p>
            <a:pPr lvl="3"/>
            <a:r>
              <a:rPr lang="en-US" dirty="0" smtClean="0"/>
              <a:t>LP-SPL: 82 g/s; HP-SPL: 98 g/s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criteria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64024" y="3140422"/>
            <a:ext cx="49942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Cool-down / Warm-up not design criterion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5124" y="5178772"/>
            <a:ext cx="40608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Conditions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similar -&gt; same size LP/HP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like to avoid opening of cold safety valves</a:t>
            </a:r>
          </a:p>
          <a:p>
            <a:r>
              <a:rPr lang="en-US" dirty="0" smtClean="0"/>
              <a:t>Design pressure for cryogenic helium circuits PN25</a:t>
            </a:r>
          </a:p>
          <a:p>
            <a:pPr lvl="1"/>
            <a:r>
              <a:rPr lang="en-US" dirty="0" smtClean="0"/>
              <a:t>Where possible</a:t>
            </a:r>
            <a:br>
              <a:rPr lang="en-US" dirty="0" smtClean="0"/>
            </a:br>
            <a:r>
              <a:rPr lang="en-US" dirty="0" smtClean="0"/>
              <a:t>i.e. all lines except Line B</a:t>
            </a:r>
          </a:p>
          <a:p>
            <a:r>
              <a:rPr lang="en-US" dirty="0" smtClean="0"/>
              <a:t>Line B design pressure to be defined</a:t>
            </a:r>
          </a:p>
          <a:p>
            <a:pPr lvl="1"/>
            <a:r>
              <a:rPr lang="en-US" dirty="0" smtClean="0"/>
              <a:t>Proposal 6 bar or 3 bar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Table LP-SPL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401638" y="2020888"/>
          <a:ext cx="9059940" cy="18542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872000"/>
                <a:gridCol w="1197990"/>
                <a:gridCol w="1197990"/>
                <a:gridCol w="1197990"/>
                <a:gridCol w="1197990"/>
                <a:gridCol w="1197990"/>
                <a:gridCol w="119799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A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B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C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D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F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r>
                        <a:rPr lang="en-US" baseline="0" dirty="0" smtClean="0"/>
                        <a:t> T [K]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p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Mpa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r>
                        <a:rPr lang="en-US" baseline="0" dirty="0" smtClean="0"/>
                        <a:t> Pressure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PN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Min. Di 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Present proposal as working basis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Table HP-SPL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Present proposal as working basis </a:t>
            </a:r>
            <a:endParaRPr lang="en-US" dirty="0"/>
          </a:p>
        </p:txBody>
      </p:sp>
      <p:graphicFrame>
        <p:nvGraphicFramePr>
          <p:cNvPr id="10" name="Content Placeholder 8"/>
          <p:cNvGraphicFramePr>
            <a:graphicFrameLocks noGrp="1"/>
          </p:cNvGraphicFramePr>
          <p:nvPr>
            <p:ph idx="1"/>
          </p:nvPr>
        </p:nvGraphicFramePr>
        <p:xfrm>
          <a:off x="392113" y="2020888"/>
          <a:ext cx="9059940" cy="185420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872000"/>
                <a:gridCol w="1197990"/>
                <a:gridCol w="1197990"/>
                <a:gridCol w="1197990"/>
                <a:gridCol w="1197990"/>
                <a:gridCol w="1197990"/>
                <a:gridCol w="119799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A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B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C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D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 F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</a:t>
                      </a:r>
                      <a:r>
                        <a:rPr lang="en-US" baseline="0" dirty="0" smtClean="0"/>
                        <a:t> T [K]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p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Mpa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Design</a:t>
                      </a:r>
                      <a:r>
                        <a:rPr lang="en-US" baseline="0" dirty="0" smtClean="0"/>
                        <a:t> Pressure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PN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</a:t>
                      </a:r>
                      <a:r>
                        <a:rPr lang="en-US" baseline="0" dirty="0" smtClean="0"/>
                        <a:t> 25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Min. Di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Thank you for your attention</a:t>
            </a:r>
            <a:endParaRPr lang="en-US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Topics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>
                <a:latin typeface="+mn-lt"/>
              </a:rPr>
              <a:t>Introducing remarks</a:t>
            </a:r>
          </a:p>
          <a:p>
            <a:r>
              <a:rPr lang="en-US" altLang="en-US" dirty="0" smtClean="0">
                <a:latin typeface="+mn-lt"/>
              </a:rPr>
              <a:t>Basics</a:t>
            </a:r>
          </a:p>
          <a:p>
            <a:pPr lvl="1"/>
            <a:r>
              <a:rPr lang="en-US" altLang="en-US" dirty="0" smtClean="0"/>
              <a:t>Basic parameters</a:t>
            </a:r>
          </a:p>
          <a:p>
            <a:pPr lvl="1"/>
            <a:r>
              <a:rPr lang="en-US" altLang="en-US" dirty="0" smtClean="0">
                <a:latin typeface="+mn-lt"/>
              </a:rPr>
              <a:t>Basic schemes</a:t>
            </a:r>
          </a:p>
          <a:p>
            <a:r>
              <a:rPr lang="en-US" altLang="en-US" dirty="0" smtClean="0">
                <a:latin typeface="+mn-lt"/>
              </a:rPr>
              <a:t>Design criteria</a:t>
            </a:r>
          </a:p>
          <a:p>
            <a:pPr lvl="1"/>
            <a:r>
              <a:rPr lang="en-US" altLang="en-US" dirty="0" smtClean="0"/>
              <a:t>He II cooling loop</a:t>
            </a:r>
          </a:p>
          <a:p>
            <a:pPr lvl="1"/>
            <a:r>
              <a:rPr lang="en-US" altLang="en-US" dirty="0" smtClean="0"/>
              <a:t>Coupler cooling loop</a:t>
            </a:r>
          </a:p>
          <a:p>
            <a:pPr lvl="1"/>
            <a:r>
              <a:rPr lang="en-US" altLang="en-US" dirty="0" smtClean="0"/>
              <a:t>Thermal shield cooling loop</a:t>
            </a:r>
          </a:p>
          <a:p>
            <a:r>
              <a:rPr lang="en-US" altLang="en-US" dirty="0" smtClean="0"/>
              <a:t>Summary Table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no </a:t>
            </a:r>
            <a:r>
              <a:rPr lang="en-US" dirty="0" smtClean="0"/>
              <a:t>in-depth study </a:t>
            </a:r>
            <a:r>
              <a:rPr lang="en-US" dirty="0" smtClean="0"/>
              <a:t>exists the actual “Baseline” concerning </a:t>
            </a:r>
            <a:r>
              <a:rPr lang="en-US" dirty="0" smtClean="0"/>
              <a:t>T and p values closely follows </a:t>
            </a:r>
            <a:r>
              <a:rPr lang="en-US" dirty="0" smtClean="0"/>
              <a:t>the design data of the ILC project</a:t>
            </a:r>
          </a:p>
          <a:p>
            <a:r>
              <a:rPr lang="en-US" dirty="0" smtClean="0"/>
              <a:t>Some of the choices presented here may be discussed and could be changed</a:t>
            </a:r>
          </a:p>
          <a:p>
            <a:r>
              <a:rPr lang="en-US" dirty="0" smtClean="0"/>
              <a:t>All dimensions given are:</a:t>
            </a:r>
          </a:p>
          <a:p>
            <a:pPr lvl="1"/>
            <a:r>
              <a:rPr lang="en-US" dirty="0" smtClean="0"/>
              <a:t>Depending on installed mass flow / cooling capacity</a:t>
            </a:r>
          </a:p>
          <a:p>
            <a:pPr lvl="1"/>
            <a:r>
              <a:rPr lang="en-US" dirty="0" smtClean="0"/>
              <a:t>Intended to give an order of magnitude</a:t>
            </a:r>
            <a:br>
              <a:rPr lang="en-US" dirty="0" smtClean="0"/>
            </a:br>
            <a:r>
              <a:rPr lang="en-US" dirty="0" smtClean="0"/>
              <a:t>i.e. not precise on the mm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General note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following is considered as decided:</a:t>
            </a:r>
          </a:p>
          <a:p>
            <a:pPr lvl="1"/>
            <a:r>
              <a:rPr lang="en-US" dirty="0" smtClean="0"/>
              <a:t>Cooling of the cavities with helium II at ~ 2.0 K</a:t>
            </a:r>
          </a:p>
          <a:p>
            <a:pPr lvl="1"/>
            <a:r>
              <a:rPr lang="en-US" dirty="0" smtClean="0"/>
              <a:t>Cavities inside the saturated bath</a:t>
            </a:r>
          </a:p>
          <a:p>
            <a:r>
              <a:rPr lang="en-US" dirty="0" smtClean="0"/>
              <a:t>Anything else may be discussed / changed</a:t>
            </a:r>
          </a:p>
          <a:p>
            <a:pPr lvl="1"/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Cooling of the couplers :</a:t>
            </a:r>
            <a:br>
              <a:rPr lang="en-US" dirty="0" smtClean="0"/>
            </a:br>
            <a:r>
              <a:rPr lang="en-US" dirty="0" smtClean="0"/>
              <a:t>5-8 K best compromise? (why not 4.5 K – 300 K e.g.)7</a:t>
            </a:r>
          </a:p>
          <a:p>
            <a:pPr lvl="1"/>
            <a:r>
              <a:rPr lang="en-US" dirty="0" smtClean="0"/>
              <a:t>Cooling of the thermal shield:</a:t>
            </a:r>
            <a:br>
              <a:rPr lang="en-US" dirty="0" smtClean="0"/>
            </a:br>
            <a:r>
              <a:rPr lang="en-US" dirty="0" smtClean="0"/>
              <a:t>40 – 80 K: typical choice by DESY; 50-75: typical choice by CERN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Assumptions that are considered as decided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decision is taken concerning the HP-SPL or LP-SPL option</a:t>
            </a:r>
          </a:p>
          <a:p>
            <a:r>
              <a:rPr lang="en-US" dirty="0" smtClean="0"/>
              <a:t>Both options are considered in this presentation</a:t>
            </a:r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HP-SPL , LP-SPL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parameters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477963" y="2049463"/>
          <a:ext cx="6072000" cy="259588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220000"/>
                <a:gridCol w="1908000"/>
                <a:gridCol w="194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Line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Temperature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Pressure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Header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 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MPa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Header B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2.0 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3.1 </a:t>
                      </a:r>
                      <a:r>
                        <a:rPr lang="en-US" err="1" smtClean="0"/>
                        <a:t>kPa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Header C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5.0 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0.55 </a:t>
                      </a:r>
                      <a:r>
                        <a:rPr lang="en-US" err="1" smtClean="0"/>
                        <a:t>MPa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Header D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8.0</a:t>
                      </a:r>
                      <a:r>
                        <a:rPr lang="en-US" baseline="0" smtClean="0"/>
                        <a:t> 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0.50 </a:t>
                      </a:r>
                      <a:r>
                        <a:rPr lang="en-US" err="1" smtClean="0"/>
                        <a:t>MPa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Header 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50 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1.8 </a:t>
                      </a:r>
                      <a:r>
                        <a:rPr lang="en-US" err="1" smtClean="0"/>
                        <a:t>MPa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Header F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75 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1.7 </a:t>
                      </a:r>
                      <a:r>
                        <a:rPr lang="en-US" dirty="0" err="1" smtClean="0"/>
                        <a:t>MPa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Pressures and temperatures as proposed at the moment</a:t>
            </a:r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2505075" y="2790825"/>
            <a:ext cx="5673604" cy="3093482"/>
            <a:chOff x="1895475" y="2771775"/>
            <a:chExt cx="5673604" cy="3093482"/>
          </a:xfrm>
        </p:grpSpPr>
        <p:sp>
          <p:nvSpPr>
            <p:cNvPr id="11" name="TextBox 10"/>
            <p:cNvSpPr txBox="1"/>
            <p:nvPr/>
          </p:nvSpPr>
          <p:spPr>
            <a:xfrm>
              <a:off x="1895475" y="5124450"/>
              <a:ext cx="2534284" cy="369332"/>
            </a:xfrm>
            <a:prstGeom prst="rect">
              <a:avLst/>
            </a:prstGeom>
            <a:solidFill>
              <a:srgbClr val="CC0000">
                <a:alpha val="25000"/>
              </a:srgbClr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800" dirty="0" smtClean="0">
                  <a:latin typeface="+mn-lt"/>
                </a:rPr>
                <a:t>These values are fixed </a:t>
              </a: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3257550" y="2771775"/>
              <a:ext cx="3676650" cy="371475"/>
            </a:xfrm>
            <a:prstGeom prst="rect">
              <a:avLst/>
            </a:prstGeom>
            <a:solidFill>
              <a:srgbClr val="C00000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895475" y="5495925"/>
              <a:ext cx="56736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800" dirty="0" smtClean="0">
                  <a:latin typeface="+mn-lt"/>
                </a:rPr>
                <a:t>The rest is for “orientation” only and may be modified</a:t>
              </a:r>
              <a:endParaRPr lang="en-US" sz="1800" dirty="0">
                <a:latin typeface="+mn-lt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Schemes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4"/>
            <a:r>
              <a:rPr lang="en-GB" smtClean="0"/>
              <a:t>SPL Collaboration mtng 11-09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5B9-D40A-408B-83FC-2939C0DAAE8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Cooling loops shown on a single cavity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32038" y="1295400"/>
            <a:ext cx="48352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smtClean="0">
                <a:latin typeface="+mn-lt"/>
              </a:rPr>
              <a:t>Thermal shield and coupler cooling in “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series</a:t>
            </a:r>
            <a:r>
              <a:rPr lang="en-US" sz="1800" dirty="0" smtClean="0">
                <a:latin typeface="+mn-lt"/>
              </a:rPr>
              <a:t>”</a:t>
            </a:r>
            <a:endParaRPr lang="en-US" sz="18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9538" y="2057400"/>
            <a:ext cx="46863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113463" y="3143250"/>
            <a:ext cx="2263761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b="1" dirty="0" smtClean="0">
                <a:latin typeface="+mn-lt"/>
              </a:rPr>
              <a:t>He II cooling loop</a:t>
            </a:r>
            <a:endParaRPr lang="en-US" sz="1800" b="1" dirty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22988" y="2695575"/>
            <a:ext cx="255390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Coupler cooling loop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22988" y="2286000"/>
            <a:ext cx="336502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Thermal shield cooling loop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Schemes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4"/>
            <a:r>
              <a:rPr lang="en-GB" smtClean="0"/>
              <a:t>SPL Collaboration mtng 11-09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205B9-D40A-408B-83FC-2939C0DAAE8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Cooling loops shown on a single cavity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32038" y="1295400"/>
            <a:ext cx="49826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dirty="0" smtClean="0">
                <a:latin typeface="+mn-lt"/>
              </a:rPr>
              <a:t>Thermal shield and coupler cooling in “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parallel</a:t>
            </a:r>
            <a:r>
              <a:rPr lang="en-US" sz="1800" dirty="0" smtClean="0">
                <a:latin typeface="+mn-lt"/>
              </a:rPr>
              <a:t>”</a:t>
            </a:r>
            <a:endParaRPr lang="en-US" sz="1800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13463" y="3143250"/>
            <a:ext cx="2263761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b="1" dirty="0" smtClean="0">
                <a:latin typeface="+mn-lt"/>
              </a:rPr>
              <a:t>He II cooling loop</a:t>
            </a:r>
            <a:endParaRPr lang="en-US" sz="1800" b="1" dirty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22988" y="2695575"/>
            <a:ext cx="2553904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Coupler cooling loop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122988" y="2286000"/>
            <a:ext cx="3365024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Thermal shield cooling loop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9538" y="2057400"/>
            <a:ext cx="46863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5391150" y="2143125"/>
            <a:ext cx="3876675" cy="3294281"/>
            <a:chOff x="5391150" y="2143125"/>
            <a:chExt cx="3876675" cy="3294281"/>
          </a:xfrm>
        </p:grpSpPr>
        <p:sp>
          <p:nvSpPr>
            <p:cNvPr id="11" name="TextBox 10"/>
            <p:cNvSpPr txBox="1"/>
            <p:nvPr/>
          </p:nvSpPr>
          <p:spPr>
            <a:xfrm>
              <a:off x="5970589" y="4791075"/>
              <a:ext cx="32972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800" dirty="0" smtClean="0">
                  <a:latin typeface="+mn-lt"/>
                </a:rPr>
                <a:t>Only main header dimensions considered in this presentation </a:t>
              </a:r>
              <a:endParaRPr lang="en-US" sz="1800" dirty="0">
                <a:latin typeface="+mn-lt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391150" y="2143125"/>
              <a:ext cx="552450" cy="15240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rot="16200000" flipV="1">
              <a:off x="5662613" y="3776662"/>
              <a:ext cx="1066800" cy="790575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 II cooling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A</a:t>
            </a:r>
          </a:p>
          <a:p>
            <a:pPr lvl="1"/>
            <a:r>
              <a:rPr lang="en-US" dirty="0" smtClean="0"/>
              <a:t>Nominal conditions: T = 2.2 K; p = 3.0 bar (my choice)</a:t>
            </a:r>
          </a:p>
          <a:p>
            <a:pPr lvl="1"/>
            <a:r>
              <a:rPr lang="en-US" dirty="0" smtClean="0"/>
              <a:t>Criteria: </a:t>
            </a:r>
          </a:p>
          <a:p>
            <a:pPr lvl="2"/>
            <a:r>
              <a:rPr lang="en-US" dirty="0" smtClean="0"/>
              <a:t>pressure drop during:</a:t>
            </a:r>
          </a:p>
          <a:p>
            <a:pPr lvl="3"/>
            <a:r>
              <a:rPr lang="en-US" dirty="0" smtClean="0"/>
              <a:t>Nominal  operation</a:t>
            </a:r>
          </a:p>
          <a:p>
            <a:pPr lvl="3"/>
            <a:r>
              <a:rPr lang="en-US" dirty="0" smtClean="0"/>
              <a:t>Cool-down</a:t>
            </a:r>
          </a:p>
          <a:p>
            <a:pPr lvl="3"/>
            <a:r>
              <a:rPr lang="en-US" dirty="0" smtClean="0"/>
              <a:t>Warm-up</a:t>
            </a:r>
          </a:p>
          <a:p>
            <a:r>
              <a:rPr lang="en-US" dirty="0" smtClean="0"/>
              <a:t>Distribution baseline</a:t>
            </a:r>
          </a:p>
          <a:p>
            <a:pPr lvl="1"/>
            <a:r>
              <a:rPr lang="en-US" dirty="0" smtClean="0"/>
              <a:t>Parallel cooling -&gt; One </a:t>
            </a:r>
            <a:r>
              <a:rPr lang="en-US" dirty="0" err="1" smtClean="0"/>
              <a:t>HeII</a:t>
            </a:r>
            <a:r>
              <a:rPr lang="en-US" dirty="0" smtClean="0"/>
              <a:t> loop per module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mtng 11-09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Design criteria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657599" y="3533774"/>
            <a:ext cx="5429251" cy="590551"/>
            <a:chOff x="3657599" y="3533774"/>
            <a:chExt cx="5429251" cy="590551"/>
          </a:xfrm>
        </p:grpSpPr>
        <p:sp>
          <p:nvSpPr>
            <p:cNvPr id="11" name="TextBox 10"/>
            <p:cNvSpPr txBox="1"/>
            <p:nvPr/>
          </p:nvSpPr>
          <p:spPr>
            <a:xfrm>
              <a:off x="4092574" y="3635722"/>
              <a:ext cx="499427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800" dirty="0" smtClean="0">
                  <a:solidFill>
                    <a:srgbClr val="FF0000"/>
                  </a:solidFill>
                  <a:latin typeface="+mn-lt"/>
                </a:rPr>
                <a:t>Conditions uncertain / may be done via Line C</a:t>
              </a:r>
              <a:endParaRPr lang="en-US" sz="18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12" name="Right Brace 11"/>
            <p:cNvSpPr/>
            <p:nvPr/>
          </p:nvSpPr>
          <p:spPr bwMode="auto">
            <a:xfrm>
              <a:off x="3657599" y="3533774"/>
              <a:ext cx="314325" cy="590551"/>
            </a:xfrm>
            <a:prstGeom prst="rightBrace">
              <a:avLst/>
            </a:prstGeom>
            <a:noFill/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des UW">
  <a:themeElements>
    <a:clrScheme name="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_template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UW</Template>
  <TotalTime>1338</TotalTime>
  <Words>883</Words>
  <Application>Microsoft Office PowerPoint</Application>
  <PresentationFormat>Custom</PresentationFormat>
  <Paragraphs>263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SLides UW</vt:lpstr>
      <vt:lpstr>Dimensions, pressures and temperatures of cryogenic circuits  for the SPL</vt:lpstr>
      <vt:lpstr>Topics</vt:lpstr>
      <vt:lpstr>Introduction</vt:lpstr>
      <vt:lpstr>Basic parameters</vt:lpstr>
      <vt:lpstr>Basic parameters</vt:lpstr>
      <vt:lpstr>Basic parameters</vt:lpstr>
      <vt:lpstr>Basic Schemes</vt:lpstr>
      <vt:lpstr>Basic Schemes</vt:lpstr>
      <vt:lpstr>He II cooling loop</vt:lpstr>
      <vt:lpstr>He II cooling loop</vt:lpstr>
      <vt:lpstr>He II cooling loop</vt:lpstr>
      <vt:lpstr>He II cooling loop</vt:lpstr>
      <vt:lpstr>He II cooling loop</vt:lpstr>
      <vt:lpstr>Coupler cooling loop</vt:lpstr>
      <vt:lpstr>Thermal shield cooling loop</vt:lpstr>
      <vt:lpstr>Design pressure</vt:lpstr>
      <vt:lpstr>Summary Table LP-SPL</vt:lpstr>
      <vt:lpstr>Summary Table HP-SPL</vt:lpstr>
      <vt:lpstr>Last Slide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Cryogenics for the Superconducting Proton Linac (SPL)</dc:title>
  <dc:creator>wagner</dc:creator>
  <cp:lastModifiedBy>wagner</cp:lastModifiedBy>
  <cp:revision>98</cp:revision>
  <cp:lastPrinted>2000-10-19T11:55:54Z</cp:lastPrinted>
  <dcterms:created xsi:type="dcterms:W3CDTF">2009-10-21T16:15:56Z</dcterms:created>
  <dcterms:modified xsi:type="dcterms:W3CDTF">2009-11-11T09:06:52Z</dcterms:modified>
</cp:coreProperties>
</file>