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3D6D1-0BED-40D0-BFF8-698313E2BF5F}" type="datetimeFigureOut">
              <a:rPr lang="en-US" smtClean="0"/>
              <a:pPr/>
              <a:t>11-Nov-09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E8DFC-005D-4356-8F7D-716927756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31F0-677C-4024-AC08-2E49CD504491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08826-CB59-4317-BCBD-BAE5A6435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5BBC3-6FC7-406D-B111-5EBC18649452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405D2-C1E5-4458-94AC-38D31E95A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4EAD-10DF-4ABB-9226-F7A4BF2508E8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B84C7-496E-4ED4-9B65-EF6733286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8D83C-3920-496D-8B50-9C20A56EAAD4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3A26-4797-4CF8-8CA7-53A37624C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E07E9-1029-4F5B-9CC4-26AD02149305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1B0D1-976C-4EC4-B4C3-F05A26088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8921F-8612-4F40-BA1B-6F9BFE07C419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148C3-FCE1-45AF-AD55-634083491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A9211-80EA-4D34-846B-7E29B6ECEA90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892EE-F6A0-4513-972A-4BE18C571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51CC7-DB93-460C-A9C1-295B23735673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3350-A2DE-473C-8547-66CAE4F34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741E-5836-438A-B43B-931F4B18F213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C2728-1A5F-48B6-B25A-5E2721676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A4F6-848D-47DF-8F04-202BEDD087E3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A8B87-42D4-44C8-9362-DAC058590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2202-5D6A-43B1-BE03-5091D563D557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776A7-C555-4349-B96D-B3574EE34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66C63B-1A90-44AA-A8D1-20A84F59D123}" type="datetime1">
              <a:rPr lang="en-US" smtClean="0"/>
              <a:pPr>
                <a:defRPr/>
              </a:pPr>
              <a:t>11-Nov-09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alessandra lombardi - SPL collaboration meeting - nov 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467DB9-CBE6-4B83-8753-084D5B920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5724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739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REPORT FROM WG4 ( BEAM DYNAMICS)</a:t>
            </a:r>
          </a:p>
          <a:p>
            <a:r>
              <a:rPr lang="en-US" dirty="0" smtClean="0"/>
              <a:t>Coordinated by A. Lombardi (CERN) and R. Baartman (TRIUMF)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AutoNum type="arabicParenR"/>
            </a:pPr>
            <a:r>
              <a:rPr lang="en-US" sz="2400" dirty="0" smtClean="0"/>
              <a:t>Activity report 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Objective of the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7924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Participants to the WG </a:t>
            </a:r>
          </a:p>
          <a:p>
            <a:endParaRPr lang="en-US" dirty="0"/>
          </a:p>
          <a:p>
            <a:r>
              <a:rPr lang="en-US" dirty="0" smtClean="0"/>
              <a:t>-</a:t>
            </a:r>
            <a:r>
              <a:rPr lang="en-US" u="sng" dirty="0" smtClean="0"/>
              <a:t>CERN/BE/ABP</a:t>
            </a:r>
            <a:r>
              <a:rPr lang="en-US" dirty="0" smtClean="0"/>
              <a:t> : end-to-end </a:t>
            </a:r>
            <a:r>
              <a:rPr lang="en-US" dirty="0" err="1" smtClean="0"/>
              <a:t>multiparticle</a:t>
            </a:r>
            <a:r>
              <a:rPr lang="en-US" dirty="0" smtClean="0"/>
              <a:t> tracking; layout definition/validation; WG coordination.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u="sng" dirty="0" smtClean="0"/>
              <a:t>CERN/TE/ABT</a:t>
            </a:r>
            <a:r>
              <a:rPr lang="en-US" dirty="0" smtClean="0"/>
              <a:t> : extraction areas; transfer lines ; collimation</a:t>
            </a:r>
          </a:p>
          <a:p>
            <a:endParaRPr lang="en-US" dirty="0"/>
          </a:p>
          <a:p>
            <a:r>
              <a:rPr lang="en-US" dirty="0" smtClean="0"/>
              <a:t>-CERN/AB/RF : HOM calculations.</a:t>
            </a:r>
          </a:p>
          <a:p>
            <a:endParaRPr lang="en-US" dirty="0"/>
          </a:p>
          <a:p>
            <a:r>
              <a:rPr lang="en-US" dirty="0" smtClean="0"/>
              <a:t>-</a:t>
            </a:r>
            <a:r>
              <a:rPr lang="en-US" u="sng" dirty="0" smtClean="0"/>
              <a:t>ESS-S</a:t>
            </a:r>
            <a:r>
              <a:rPr lang="en-US" dirty="0" smtClean="0"/>
              <a:t> : end-to-end </a:t>
            </a:r>
            <a:r>
              <a:rPr lang="en-US" dirty="0" err="1" smtClean="0"/>
              <a:t>multiparticle</a:t>
            </a:r>
            <a:r>
              <a:rPr lang="en-US" dirty="0" smtClean="0"/>
              <a:t> tracking; layout definition/validation</a:t>
            </a:r>
          </a:p>
          <a:p>
            <a:endParaRPr lang="en-US" dirty="0"/>
          </a:p>
          <a:p>
            <a:r>
              <a:rPr lang="en-US" dirty="0" smtClean="0"/>
              <a:t>- </a:t>
            </a:r>
            <a:r>
              <a:rPr lang="en-US" u="sng" dirty="0" smtClean="0"/>
              <a:t>CEA </a:t>
            </a:r>
            <a:r>
              <a:rPr lang="en-US" u="sng" dirty="0" err="1" smtClean="0"/>
              <a:t>Saclay</a:t>
            </a:r>
            <a:r>
              <a:rPr lang="en-US" dirty="0" smtClean="0"/>
              <a:t> :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-</a:t>
            </a:r>
            <a:r>
              <a:rPr lang="en-US" u="sng" dirty="0" err="1" smtClean="0"/>
              <a:t>Soltan</a:t>
            </a:r>
            <a:r>
              <a:rPr lang="en-US" u="sng" dirty="0" smtClean="0"/>
              <a:t> Institute </a:t>
            </a:r>
            <a:r>
              <a:rPr lang="en-US" dirty="0" smtClean="0"/>
              <a:t>: collimation 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u="sng" dirty="0" smtClean="0"/>
              <a:t>STFC/ </a:t>
            </a:r>
            <a:r>
              <a:rPr lang="en-US" u="sng" dirty="0" err="1" smtClean="0"/>
              <a:t>Cockroft</a:t>
            </a:r>
            <a:r>
              <a:rPr lang="en-US" u="sng" dirty="0" smtClean="0"/>
              <a:t> institute </a:t>
            </a:r>
            <a:r>
              <a:rPr lang="en-US" dirty="0" smtClean="0"/>
              <a:t>: collimation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u="sng" dirty="0" smtClean="0"/>
              <a:t>TRIUMF</a:t>
            </a:r>
            <a:r>
              <a:rPr lang="en-US" dirty="0" smtClean="0"/>
              <a:t>  : HOM calculations , WG coordination</a:t>
            </a:r>
            <a:r>
              <a:rPr lang="en-US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53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Topics :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Layout definition/validation, including connection from LINAC4, extraction at 1.4 </a:t>
            </a:r>
            <a:r>
              <a:rPr lang="en-US" dirty="0" err="1" smtClean="0"/>
              <a:t>GeV</a:t>
            </a:r>
            <a:r>
              <a:rPr lang="en-US" dirty="0" smtClean="0"/>
              <a:t> and 2.5 </a:t>
            </a:r>
            <a:r>
              <a:rPr lang="en-US" dirty="0" err="1" smtClean="0"/>
              <a:t>GeV</a:t>
            </a:r>
            <a:r>
              <a:rPr lang="en-US" dirty="0" smtClean="0"/>
              <a:t>, transfer lines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Definition of tolerances (quads alignment and field quality, RF phase and amplitude)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Definition of correction and monitoring system (</a:t>
            </a:r>
            <a:r>
              <a:rPr lang="en-US" dirty="0" err="1" smtClean="0"/>
              <a:t>steerers</a:t>
            </a:r>
            <a:r>
              <a:rPr lang="en-US" dirty="0" smtClean="0"/>
              <a:t>, diagnostics)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HOM effects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Compatibility with e-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Impact of cavity performance: lower than nominal field (19MV/m low-beta 25MV/m high beta) , modules switched off….</a:t>
            </a:r>
          </a:p>
          <a:p>
            <a:pPr marL="342900" indent="-342900"/>
            <a:endParaRPr lang="en-US" dirty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8534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Priorities! 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Study which have a strong impact on civil engineering : 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Transition LINAC4-SPL (determine the position of the first </a:t>
            </a:r>
            <a:r>
              <a:rPr lang="en-US" dirty="0" err="1" smtClean="0"/>
              <a:t>cryo</a:t>
            </a:r>
            <a:r>
              <a:rPr lang="en-US" dirty="0" smtClean="0"/>
              <a:t>)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Layout including extraction areas </a:t>
            </a:r>
          </a:p>
          <a:p>
            <a:pPr marL="2628900" lvl="5" indent="-342900"/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Study which have a impact </a:t>
            </a:r>
            <a:r>
              <a:rPr lang="en-US" dirty="0" err="1" smtClean="0"/>
              <a:t>cryo</a:t>
            </a:r>
            <a:r>
              <a:rPr lang="en-US" dirty="0" smtClean="0"/>
              <a:t> design : 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Alternative focusing systems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Position of corrective elements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Position of cold diagnostics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Position of the warm diagnostics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Alignment </a:t>
            </a:r>
            <a:r>
              <a:rPr lang="en-US" dirty="0" smtClean="0"/>
              <a:t>studies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HOM dampers</a:t>
            </a:r>
            <a:endParaRPr lang="en-US" dirty="0" smtClean="0"/>
          </a:p>
          <a:p>
            <a:pPr marL="2628900" lvl="5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The rest : 	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Collimation Loss control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Beam dynamics fine tuning</a:t>
            </a:r>
          </a:p>
          <a:p>
            <a:pPr marL="2628900" lvl="5" indent="-342900">
              <a:buAutoNum type="arabicParenR"/>
            </a:pPr>
            <a:r>
              <a:rPr lang="en-US" dirty="0" smtClean="0"/>
              <a:t>H- stripping in the transfer lines</a:t>
            </a:r>
          </a:p>
          <a:p>
            <a:pPr marL="2628900" lvl="5" indent="-342900">
              <a:buAutoNum type="arabicParenR"/>
            </a:pPr>
            <a:endParaRPr lang="en-US" dirty="0" smtClean="0"/>
          </a:p>
          <a:p>
            <a:pPr marL="2628900" lvl="5" indent="-342900">
              <a:buAutoNum type="arabicParenR"/>
            </a:pPr>
            <a:endParaRPr lang="en-US" dirty="0" smtClean="0"/>
          </a:p>
          <a:p>
            <a:pPr marL="2628900" lvl="5" indent="-342900"/>
            <a:endParaRPr lang="en-US" dirty="0" smtClean="0"/>
          </a:p>
          <a:p>
            <a:pPr marL="2628900" lvl="5" indent="-342900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Achievement this year : </a:t>
            </a:r>
          </a:p>
          <a:p>
            <a:endParaRPr lang="en-US" dirty="0"/>
          </a:p>
          <a:p>
            <a:r>
              <a:rPr lang="en-US" dirty="0" smtClean="0"/>
              <a:t>	1) baseline layout and alternative layout to be discussed at this meeting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2) Conclusion on HOM / need for damper : HOM workshop in </a:t>
            </a:r>
            <a:r>
              <a:rPr lang="en-US" dirty="0" err="1" smtClean="0"/>
              <a:t>june</a:t>
            </a:r>
            <a:r>
              <a:rPr lang="en-US" dirty="0" smtClean="0"/>
              <a:t> 09 </a:t>
            </a:r>
          </a:p>
          <a:p>
            <a:r>
              <a:rPr lang="en-US" dirty="0"/>
              <a:t>	</a:t>
            </a:r>
            <a:r>
              <a:rPr lang="en-US" dirty="0" smtClean="0"/>
              <a:t>	( </a:t>
            </a:r>
            <a:r>
              <a:rPr lang="en-US" dirty="0" smtClean="0">
                <a:hlinkClick r:id="rId3"/>
              </a:rPr>
              <a:t>http://indico.cern.ch/conferenceDisplay.py?confId=57247</a:t>
            </a:r>
            <a:r>
              <a:rPr lang="en-US" dirty="0" smtClean="0"/>
              <a:t> 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3) study on electron recirculation </a:t>
            </a:r>
          </a:p>
          <a:p>
            <a:endParaRPr lang="en-US" dirty="0"/>
          </a:p>
          <a:p>
            <a:r>
              <a:rPr lang="en-US" dirty="0" smtClean="0"/>
              <a:t>			(reported at </a:t>
            </a:r>
            <a:r>
              <a:rPr lang="en-US" dirty="0" err="1" smtClean="0"/>
              <a:t>LHeC</a:t>
            </a:r>
            <a:r>
              <a:rPr lang="en-US" dirty="0" smtClean="0"/>
              <a:t> workshop , </a:t>
            </a:r>
            <a:r>
              <a:rPr lang="en-US" dirty="0" err="1" smtClean="0"/>
              <a:t>sept</a:t>
            </a:r>
            <a:r>
              <a:rPr lang="en-US" dirty="0" smtClean="0"/>
              <a:t> 09)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"/>
          <a:ext cx="8610600" cy="6439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3269213"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1  (with WG2)  </a:t>
                      </a:r>
                    </a:p>
                    <a:p>
                      <a:r>
                        <a:rPr lang="en-US" dirty="0" smtClean="0"/>
                        <a:t>Today 16:30</a:t>
                      </a:r>
                    </a:p>
                    <a:p>
                      <a:pPr algn="ctr"/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HOM 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Scope : revisit</a:t>
                      </a:r>
                      <a:r>
                        <a:rPr lang="en-US" baseline="0" dirty="0" smtClean="0"/>
                        <a:t> workshop conclusions, further simulations recommended at the workshop.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 2 </a:t>
                      </a:r>
                    </a:p>
                    <a:p>
                      <a:r>
                        <a:rPr lang="en-US" baseline="0" dirty="0" smtClean="0"/>
                        <a:t>Tomorrow  9:00 </a:t>
                      </a:r>
                    </a:p>
                    <a:p>
                      <a:endParaRPr lang="en-US" sz="2800" baseline="0" dirty="0" smtClean="0"/>
                    </a:p>
                    <a:p>
                      <a:pPr algn="ctr"/>
                      <a:r>
                        <a:rPr lang="en-US" baseline="0" dirty="0" smtClean="0"/>
                        <a:t> </a:t>
                      </a:r>
                      <a:r>
                        <a:rPr lang="en-US" sz="2800" baseline="0" dirty="0" smtClean="0"/>
                        <a:t>Doublet vs. FODO</a:t>
                      </a:r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Scope : discuss pros and cons of alternative focusing system, possibly select one.  </a:t>
                      </a:r>
                      <a:endParaRPr lang="en-US" sz="1800" dirty="0"/>
                    </a:p>
                  </a:txBody>
                  <a:tcPr/>
                </a:tc>
              </a:tr>
              <a:tr h="266930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Session 3 ( Partly with WG3)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Tomorrow 10:30 </a:t>
                      </a:r>
                      <a:endParaRPr lang="en-US" sz="2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</a:rPr>
                        <a:t>Alignment and correction</a:t>
                      </a:r>
                    </a:p>
                    <a:p>
                      <a:endParaRPr lang="en-US" sz="2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Scope 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:  converge on an alignment tolerance, input to further sensitivity studies and correction scheme</a:t>
                      </a:r>
                    </a:p>
                    <a:p>
                      <a:endParaRPr lang="en-US" sz="2800" baseline="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Session 4 </a:t>
                      </a:r>
                    </a:p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Tomorrow 16:30 </a:t>
                      </a:r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Transfer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</a:rPr>
                        <a:t> lines /collimation</a:t>
                      </a:r>
                      <a:endParaRPr lang="en-US" sz="1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Scope  : from linac4, to ps2 , beam quality from linac4 ….. 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53988" y="15240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991600" cy="3651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alessandra lombardi - SPL collaboration meeting - nov 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066800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Objective of this meeting :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Discuss and select ( or define what is needed to select) a focusing scheme/layout.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Validate alignment tolerances and correction system.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Define a path to finalize diagnostics requirement.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Solidify the collaboration with external institutes.  </a:t>
            </a:r>
          </a:p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Define dates and topics of the next-year workshop(s)</a:t>
            </a:r>
          </a:p>
          <a:p>
            <a:pPr marL="2171700" lvl="4" indent="-342900">
              <a:buFont typeface="Arial" pitchFamily="34" charset="0"/>
              <a:buChar char="•"/>
            </a:pPr>
            <a:r>
              <a:rPr lang="en-US" dirty="0" smtClean="0"/>
              <a:t>Collimation . </a:t>
            </a:r>
          </a:p>
          <a:p>
            <a:pPr marL="342900" indent="-342900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449</Words>
  <Application>Microsoft Office PowerPoint</Application>
  <PresentationFormat>On-screen Show (4:3)</PresentationFormat>
  <Paragraphs>122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cnoels</dc:creator>
  <cp:lastModifiedBy>lombarda</cp:lastModifiedBy>
  <cp:revision>34</cp:revision>
  <dcterms:created xsi:type="dcterms:W3CDTF">2009-05-07T12:50:45Z</dcterms:created>
  <dcterms:modified xsi:type="dcterms:W3CDTF">2009-11-11T12:24:52Z</dcterms:modified>
</cp:coreProperties>
</file>