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61" r:id="rId12"/>
    <p:sldId id="262" r:id="rId13"/>
    <p:sldId id="263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  <p:cmAuthor id="3" name="Microsoft Office User" initials="Office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2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FE7DE-4A3B-486B-9FB6-D940B76DE53D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9021F-F549-446F-BE02-CCE49941F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48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37471" y="6356350"/>
            <a:ext cx="32408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23619" y="6356350"/>
            <a:ext cx="3454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cfa.fnal.gov/" TargetMode="External"/><Relationship Id="rId2" Type="http://schemas.openxmlformats.org/officeDocument/2006/relationships/hyperlink" Target="https://indico.gsi.de/conferenceDisplay.py?confId=449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indico.cern.ch/category/7885/" TargetMode="External"/><Relationship Id="rId4" Type="http://schemas.openxmlformats.org/officeDocument/2006/relationships/hyperlink" Target="http://aries.web.cern.ch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rennan.goddard@cern.ch" TargetMode="External"/><Relationship Id="rId2" Type="http://schemas.openxmlformats.org/officeDocument/2006/relationships/hyperlink" Target="mailto:Lucie.Mainoli@cern.ch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Matthew.Fraser@cern.ch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timetable -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4591"/>
            <a:ext cx="8226854" cy="4667421"/>
          </a:xfrm>
        </p:spPr>
        <p:txBody>
          <a:bodyPr/>
          <a:lstStyle/>
          <a:p>
            <a:r>
              <a:rPr lang="en-US" dirty="0" smtClean="0"/>
              <a:t>Three ‘discussion’ sessions Fri and Sat</a:t>
            </a:r>
          </a:p>
          <a:p>
            <a:pPr marL="962406" lvl="1" indent="-514350">
              <a:buFont typeface="+mj-lt"/>
              <a:buAutoNum type="arabicPeriod" startAt="5"/>
            </a:pPr>
            <a:r>
              <a:rPr lang="en-GB" dirty="0"/>
              <a:t>Session summaries and discussion (</a:t>
            </a:r>
            <a:r>
              <a:rPr lang="en-GB" dirty="0" err="1"/>
              <a:t>G.Franchetti</a:t>
            </a:r>
            <a:r>
              <a:rPr lang="en-GB" dirty="0"/>
              <a:t>, </a:t>
            </a:r>
            <a:r>
              <a:rPr lang="en-GB" dirty="0" err="1"/>
              <a:t>B.Goddard</a:t>
            </a:r>
            <a:r>
              <a:rPr lang="en-GB" dirty="0"/>
              <a:t>, </a:t>
            </a:r>
            <a:r>
              <a:rPr lang="en-GB" dirty="0" err="1"/>
              <a:t>V.Nagaslaev</a:t>
            </a:r>
            <a:r>
              <a:rPr lang="en-GB" dirty="0" smtClean="0"/>
              <a:t>)</a:t>
            </a:r>
          </a:p>
          <a:p>
            <a:pPr marL="962406" lvl="1" indent="-514350">
              <a:buFont typeface="+mj-lt"/>
              <a:buAutoNum type="arabicPeriod" startAt="5"/>
            </a:pPr>
            <a:r>
              <a:rPr lang="en-GB" dirty="0"/>
              <a:t>Follow-up from 1</a:t>
            </a:r>
            <a:r>
              <a:rPr lang="en-GB" baseline="30000" dirty="0"/>
              <a:t>st </a:t>
            </a:r>
            <a:r>
              <a:rPr lang="en-GB" dirty="0"/>
              <a:t>Workshop, proposals for collaboration (</a:t>
            </a:r>
            <a:r>
              <a:rPr lang="en-GB" dirty="0" err="1" smtClean="0"/>
              <a:t>G.Franchetti</a:t>
            </a:r>
            <a:r>
              <a:rPr lang="en-GB" dirty="0" smtClean="0"/>
              <a:t>)</a:t>
            </a:r>
          </a:p>
          <a:p>
            <a:pPr marL="962406" lvl="1" indent="-514350">
              <a:buFont typeface="+mj-lt"/>
              <a:buAutoNum type="arabicPeriod" startAt="5"/>
            </a:pPr>
            <a:r>
              <a:rPr lang="en-GB" dirty="0"/>
              <a:t>Outlook and priorities for 3</a:t>
            </a:r>
            <a:r>
              <a:rPr lang="en-GB" baseline="30000" dirty="0"/>
              <a:t>rd</a:t>
            </a:r>
            <a:r>
              <a:rPr lang="en-GB" dirty="0"/>
              <a:t> Workshop </a:t>
            </a:r>
            <a:r>
              <a:rPr lang="en-GB" dirty="0" smtClean="0"/>
              <a:t>          (</a:t>
            </a:r>
            <a:r>
              <a:rPr lang="en-GB" dirty="0" err="1" smtClean="0"/>
              <a:t>V.Nagaslaev</a:t>
            </a:r>
            <a:r>
              <a:rPr lang="en-GB" dirty="0"/>
              <a:t>) </a:t>
            </a:r>
            <a:endParaRPr lang="en-GB" dirty="0" smtClean="0"/>
          </a:p>
          <a:p>
            <a:pPr marL="962406" lvl="1" indent="-514350">
              <a:buFont typeface="+mj-lt"/>
              <a:buAutoNum type="arabicPeriod" startAt="5"/>
            </a:pPr>
            <a:endParaRPr lang="en-US" dirty="0"/>
          </a:p>
          <a:p>
            <a:pPr marL="448056" lvl="1" indent="0">
              <a:buNone/>
            </a:pPr>
            <a:r>
              <a:rPr lang="en-US" dirty="0" smtClean="0"/>
              <a:t>As it’s a workshop, we can have some flexibility in the topics and times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36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Ambitious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51" y="1257024"/>
            <a:ext cx="8561349" cy="4667421"/>
          </a:xfrm>
        </p:spPr>
        <p:txBody>
          <a:bodyPr>
            <a:normAutofit/>
          </a:bodyPr>
          <a:lstStyle/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Get </a:t>
            </a:r>
            <a:r>
              <a:rPr lang="en-GB" sz="1600" dirty="0"/>
              <a:t>input from clients (physicists, medical users, </a:t>
            </a:r>
            <a:r>
              <a:rPr lang="en-GB" sz="1600" dirty="0" smtClean="0"/>
              <a:t>RP, </a:t>
            </a:r>
            <a:r>
              <a:rPr lang="en-GB" sz="1600" dirty="0"/>
              <a:t>...) on constraints (detector pile-up, impact of harmonic content, dose stability requirements, impact of beam loss, </a:t>
            </a:r>
            <a:r>
              <a:rPr lang="en-GB" sz="1600" dirty="0" smtClean="0"/>
              <a:t>...)</a:t>
            </a:r>
            <a:endParaRPr lang="en-GB" sz="1600" dirty="0"/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/>
              <a:t>Look forward to future requirements, and implications for spill quality and loss </a:t>
            </a:r>
            <a:r>
              <a:rPr lang="en-GB" sz="1600" dirty="0" smtClean="0"/>
              <a:t>control</a:t>
            </a:r>
          </a:p>
          <a:p>
            <a:pPr marL="180000" indent="-180000">
              <a:spcBef>
                <a:spcPts val="0"/>
              </a:spcBef>
              <a:spcAft>
                <a:spcPts val="2400"/>
              </a:spcAft>
            </a:pPr>
            <a:r>
              <a:rPr lang="en-GB" sz="1600" dirty="0"/>
              <a:t>Review attainable SE performance, in terms of losses and harmonics content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3550" y="1255707"/>
            <a:ext cx="8861503" cy="1360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8138568" y="1704873"/>
            <a:ext cx="1360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NEEDS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859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Ambitious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51" y="1257024"/>
            <a:ext cx="8561349" cy="4667421"/>
          </a:xfrm>
        </p:spPr>
        <p:txBody>
          <a:bodyPr>
            <a:normAutofit/>
          </a:bodyPr>
          <a:lstStyle/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Get </a:t>
            </a:r>
            <a:r>
              <a:rPr lang="en-GB" sz="1600" dirty="0"/>
              <a:t>input from clients (physicists, medical users, </a:t>
            </a:r>
            <a:r>
              <a:rPr lang="en-GB" sz="1600" dirty="0" smtClean="0"/>
              <a:t>RP, </a:t>
            </a:r>
            <a:r>
              <a:rPr lang="en-GB" sz="1600" dirty="0"/>
              <a:t>...) on constraints (detector pile-up, impact of harmonic content, dose stability requirements, impact of beam loss, </a:t>
            </a:r>
            <a:r>
              <a:rPr lang="en-GB" sz="1600" dirty="0" smtClean="0"/>
              <a:t>...)</a:t>
            </a:r>
            <a:endParaRPr lang="en-GB" sz="1600" dirty="0"/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/>
              <a:t>Look forward to future requirements, and implications for spill quality and loss </a:t>
            </a:r>
            <a:r>
              <a:rPr lang="en-GB" sz="1600" dirty="0" smtClean="0"/>
              <a:t>control</a:t>
            </a:r>
          </a:p>
          <a:p>
            <a:pPr marL="180000" indent="-180000">
              <a:spcBef>
                <a:spcPts val="0"/>
              </a:spcBef>
              <a:spcAft>
                <a:spcPts val="2400"/>
              </a:spcAft>
            </a:pPr>
            <a:r>
              <a:rPr lang="en-GB" sz="1600" dirty="0"/>
              <a:t>Review attainable SE performance, in terms of losses and harmonics content</a:t>
            </a:r>
            <a:r>
              <a:rPr lang="en-GB" sz="1600" dirty="0" smtClean="0"/>
              <a:t>.</a:t>
            </a:r>
            <a:endParaRPr lang="en-GB" sz="1600" dirty="0"/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Recall </a:t>
            </a:r>
            <a:r>
              <a:rPr lang="en-GB" sz="1600" dirty="0"/>
              <a:t>theoretical limitations on loss levels and harmonic content, and dependence on machine configuration etc.</a:t>
            </a:r>
          </a:p>
          <a:p>
            <a:pPr marL="180000" indent="-180000">
              <a:spcBef>
                <a:spcPts val="0"/>
              </a:spcBef>
              <a:spcAft>
                <a:spcPts val="2400"/>
              </a:spcAft>
            </a:pPr>
            <a:r>
              <a:rPr lang="en-GB" sz="1600" dirty="0"/>
              <a:t>Propose and discuss potential mitigation measures and new technologies or accelerator physics developments for improvement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3551" y="2682241"/>
            <a:ext cx="8861503" cy="1347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3550" y="1255707"/>
            <a:ext cx="8861503" cy="1360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8138568" y="1704873"/>
            <a:ext cx="1360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NEEDS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138568" y="3131405"/>
            <a:ext cx="1360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IDEAS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622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Ambitious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51" y="1257024"/>
            <a:ext cx="8561349" cy="4667421"/>
          </a:xfrm>
        </p:spPr>
        <p:txBody>
          <a:bodyPr>
            <a:normAutofit/>
          </a:bodyPr>
          <a:lstStyle/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Get </a:t>
            </a:r>
            <a:r>
              <a:rPr lang="en-GB" sz="1600" dirty="0"/>
              <a:t>input from clients (physicists, medical users, </a:t>
            </a:r>
            <a:r>
              <a:rPr lang="en-GB" sz="1600" dirty="0" smtClean="0"/>
              <a:t>RP, </a:t>
            </a:r>
            <a:r>
              <a:rPr lang="en-GB" sz="1600" dirty="0"/>
              <a:t>...) on constraints (detector pile-up, impact of harmonic content, dose stability requirements, impact of beam loss, </a:t>
            </a:r>
            <a:r>
              <a:rPr lang="en-GB" sz="1600" dirty="0" smtClean="0"/>
              <a:t>...)</a:t>
            </a:r>
            <a:endParaRPr lang="en-GB" sz="1600" dirty="0"/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/>
              <a:t>Look forward to future requirements, and implications for spill quality and loss </a:t>
            </a:r>
            <a:r>
              <a:rPr lang="en-GB" sz="1600" dirty="0" smtClean="0"/>
              <a:t>control</a:t>
            </a:r>
          </a:p>
          <a:p>
            <a:pPr marL="180000" indent="-180000">
              <a:spcBef>
                <a:spcPts val="0"/>
              </a:spcBef>
              <a:spcAft>
                <a:spcPts val="2400"/>
              </a:spcAft>
            </a:pPr>
            <a:r>
              <a:rPr lang="en-GB" sz="1600" dirty="0"/>
              <a:t>Review attainable SE performance, in terms of losses and harmonics content</a:t>
            </a:r>
            <a:r>
              <a:rPr lang="en-GB" sz="1600" dirty="0" smtClean="0"/>
              <a:t>.</a:t>
            </a:r>
            <a:endParaRPr lang="en-GB" sz="1600" dirty="0"/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Recall </a:t>
            </a:r>
            <a:r>
              <a:rPr lang="en-GB" sz="1600" dirty="0"/>
              <a:t>theoretical limitations on loss levels and harmonic content, and dependence on machine configuration etc.</a:t>
            </a:r>
          </a:p>
          <a:p>
            <a:pPr marL="180000" indent="-180000">
              <a:spcBef>
                <a:spcPts val="0"/>
              </a:spcBef>
              <a:spcAft>
                <a:spcPts val="2400"/>
              </a:spcAft>
            </a:pPr>
            <a:r>
              <a:rPr lang="en-GB" sz="1600" dirty="0"/>
              <a:t>Propose and discuss potential mitigation measures and new technologies or accelerator physics developments for improvement.</a:t>
            </a:r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Identify </a:t>
            </a:r>
            <a:r>
              <a:rPr lang="en-GB" sz="1600" dirty="0"/>
              <a:t>promising research threads and opportunities for synergy between laboratories, including experimental programmes</a:t>
            </a:r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/>
              <a:t>Find ways to build collaboration on the engineering challenges and solutions</a:t>
            </a:r>
          </a:p>
          <a:p>
            <a:pPr marL="180000" indent="-180000">
              <a:spcBef>
                <a:spcPts val="0"/>
              </a:spcBef>
              <a:spcAft>
                <a:spcPts val="900"/>
              </a:spcAft>
            </a:pPr>
            <a:r>
              <a:rPr lang="en-GB" sz="1600" dirty="0" smtClean="0"/>
              <a:t>Further educational </a:t>
            </a:r>
            <a:r>
              <a:rPr lang="en-GB" sz="1600" dirty="0"/>
              <a:t>and institutional knowledge retention concerning slow extraction techniques, technologies and limitations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3551" y="4108767"/>
            <a:ext cx="8861503" cy="172053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63551" y="2682241"/>
            <a:ext cx="8861503" cy="13474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3550" y="1255707"/>
            <a:ext cx="8861503" cy="13600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8138568" y="1704873"/>
            <a:ext cx="1360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NEEDS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138568" y="3131405"/>
            <a:ext cx="1360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IDEAS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952038" y="4731937"/>
            <a:ext cx="1733061" cy="461665"/>
          </a:xfrm>
          <a:prstGeom prst="rect">
            <a:avLst/>
          </a:prstGeom>
          <a:solidFill>
            <a:srgbClr val="FF0000"/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SYNERGY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27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637"/>
            <a:ext cx="8226854" cy="46674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Slow extraction is crucial for many clients</a:t>
            </a:r>
          </a:p>
          <a:p>
            <a:r>
              <a:rPr lang="en-US" dirty="0"/>
              <a:t>P</a:t>
            </a:r>
            <a:r>
              <a:rPr lang="en-US" dirty="0" smtClean="0"/>
              <a:t>resents many challenges: both to clients and accelerators</a:t>
            </a:r>
          </a:p>
          <a:p>
            <a:pPr lvl="1"/>
            <a:r>
              <a:rPr lang="en-US" dirty="0" smtClean="0"/>
              <a:t>Spill structure</a:t>
            </a:r>
          </a:p>
          <a:p>
            <a:pPr lvl="1"/>
            <a:r>
              <a:rPr lang="en-US" dirty="0" smtClean="0"/>
              <a:t>Machine stability</a:t>
            </a:r>
          </a:p>
          <a:p>
            <a:pPr lvl="1"/>
            <a:r>
              <a:rPr lang="en-US" dirty="0" smtClean="0"/>
              <a:t>Beam dynamics and simulation</a:t>
            </a:r>
          </a:p>
          <a:p>
            <a:pPr lvl="1"/>
            <a:r>
              <a:rPr lang="en-US" dirty="0" smtClean="0"/>
              <a:t>Beam losses</a:t>
            </a:r>
          </a:p>
          <a:p>
            <a:pPr lvl="1"/>
            <a:r>
              <a:rPr lang="en-US" dirty="0" smtClean="0"/>
              <a:t>Activation</a:t>
            </a:r>
          </a:p>
          <a:p>
            <a:r>
              <a:rPr lang="en-US" dirty="0" smtClean="0"/>
              <a:t>Challenge = Opportunity</a:t>
            </a:r>
          </a:p>
          <a:p>
            <a:r>
              <a:rPr lang="en-US" dirty="0" smtClean="0"/>
              <a:t>Looking forward to an intense and fascinating few days together!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7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9368"/>
            <a:ext cx="9144000" cy="11723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298" y="1162940"/>
            <a:ext cx="3984703" cy="573142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3650" y="1455454"/>
            <a:ext cx="480617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D1E1F"/>
                </a:solidFill>
                <a:latin typeface="Liberation Sans"/>
              </a:rPr>
              <a:t>Welcome address and workshop </a:t>
            </a:r>
            <a:r>
              <a:rPr lang="en-GB" sz="3200" b="1" dirty="0" smtClean="0">
                <a:solidFill>
                  <a:srgbClr val="0D1E1F"/>
                </a:solidFill>
                <a:latin typeface="Liberation Sans"/>
              </a:rPr>
              <a:t>objectives</a:t>
            </a:r>
          </a:p>
          <a:p>
            <a:pPr algn="ctr"/>
            <a:endParaRPr lang="en-US" sz="2400" b="1" dirty="0">
              <a:solidFill>
                <a:srgbClr val="0D1E1F"/>
              </a:solidFill>
              <a:latin typeface="Liberation Sans"/>
            </a:endParaRPr>
          </a:p>
          <a:p>
            <a:pPr algn="ctr"/>
            <a:r>
              <a:rPr lang="en-US" sz="2400" b="1" dirty="0" smtClean="0">
                <a:solidFill>
                  <a:srgbClr val="0D1E1F"/>
                </a:solidFill>
                <a:latin typeface="Liberation Sans"/>
              </a:rPr>
              <a:t>Brennan Goddard</a:t>
            </a:r>
          </a:p>
          <a:p>
            <a:pPr algn="ctr"/>
            <a:endParaRPr lang="en-US" sz="2400" b="1" dirty="0" smtClean="0">
              <a:solidFill>
                <a:srgbClr val="0D1E1F"/>
              </a:solidFill>
              <a:latin typeface="Liberation Sans"/>
            </a:endParaRPr>
          </a:p>
          <a:p>
            <a:pPr algn="ctr"/>
            <a:r>
              <a:rPr lang="en-US" sz="2400" b="1" dirty="0" smtClean="0">
                <a:solidFill>
                  <a:srgbClr val="0D1E1F"/>
                </a:solidFill>
                <a:latin typeface="Liberation Sans"/>
              </a:rPr>
              <a:t>CERN </a:t>
            </a:r>
          </a:p>
          <a:p>
            <a:pPr algn="ctr"/>
            <a:r>
              <a:rPr lang="en-US" sz="2400" b="1" dirty="0" smtClean="0">
                <a:solidFill>
                  <a:srgbClr val="0D1E1F"/>
                </a:solidFill>
                <a:latin typeface="Liberation Sans"/>
              </a:rPr>
              <a:t>Accelerator Beam Transfer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8089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Welcome</a:t>
            </a:r>
            <a:r>
              <a:rPr lang="en-US" dirty="0" smtClean="0"/>
              <a:t> to Geneva, </a:t>
            </a:r>
            <a:r>
              <a:rPr lang="en-US" dirty="0"/>
              <a:t>to </a:t>
            </a:r>
            <a:r>
              <a:rPr lang="en-US" dirty="0" smtClean="0"/>
              <a:t>CERN, and to this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77" y="1578708"/>
            <a:ext cx="8543377" cy="441431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Building on success </a:t>
            </a:r>
            <a:r>
              <a:rPr lang="en-GB" sz="2000" dirty="0"/>
              <a:t>of  </a:t>
            </a:r>
            <a:r>
              <a:rPr lang="en-GB" sz="2000" dirty="0">
                <a:hlinkClick r:id="rId2"/>
              </a:rPr>
              <a:t>2016 Slow Extraction Workshop</a:t>
            </a:r>
            <a:r>
              <a:rPr lang="en-GB" sz="2000" dirty="0"/>
              <a:t> (</a:t>
            </a:r>
            <a:r>
              <a:rPr lang="en-GB" sz="2000" dirty="0" smtClean="0"/>
              <a:t>GSI).</a:t>
            </a:r>
          </a:p>
          <a:p>
            <a:endParaRPr lang="en-GB" sz="2000" dirty="0"/>
          </a:p>
          <a:p>
            <a:r>
              <a:rPr lang="en-GB" sz="2000" dirty="0"/>
              <a:t>The 2017 workshop </a:t>
            </a:r>
            <a:r>
              <a:rPr lang="en-GB" sz="2000" dirty="0" smtClean="0"/>
              <a:t>aims to address </a:t>
            </a:r>
            <a:r>
              <a:rPr lang="en-GB" sz="2000" dirty="0"/>
              <a:t>topical issues associated with Slow Extraction, as well as providing a forum for discussing between experts in this specialised domain.</a:t>
            </a:r>
          </a:p>
          <a:p>
            <a:endParaRPr lang="en-GB" sz="2000" dirty="0" smtClean="0"/>
          </a:p>
          <a:p>
            <a:r>
              <a:rPr lang="en-GB" sz="2000" dirty="0" smtClean="0"/>
              <a:t>Organised </a:t>
            </a:r>
            <a:r>
              <a:rPr lang="en-GB" sz="2000" dirty="0"/>
              <a:t>under the auspices of </a:t>
            </a:r>
            <a:r>
              <a:rPr lang="en-GB" sz="2000" dirty="0">
                <a:hlinkClick r:id="rId3"/>
              </a:rPr>
              <a:t>ICFA</a:t>
            </a:r>
            <a:r>
              <a:rPr lang="en-GB" sz="2000" dirty="0"/>
              <a:t> and </a:t>
            </a:r>
            <a:r>
              <a:rPr lang="en-GB" sz="2000" dirty="0">
                <a:hlinkClick r:id="rId4"/>
              </a:rPr>
              <a:t>ARIES</a:t>
            </a:r>
            <a:r>
              <a:rPr lang="en-GB" sz="2000" dirty="0"/>
              <a:t> </a:t>
            </a:r>
            <a:r>
              <a:rPr lang="en-GB" sz="2000" dirty="0" smtClean="0"/>
              <a:t>(successor </a:t>
            </a:r>
            <a:r>
              <a:rPr lang="en-GB" sz="2000" dirty="0"/>
              <a:t>of EuCARD2). It is supported by </a:t>
            </a:r>
            <a:r>
              <a:rPr lang="en-GB" sz="2000" dirty="0" smtClean="0"/>
              <a:t>CERN</a:t>
            </a:r>
            <a:r>
              <a:rPr lang="en-GB" sz="2000" dirty="0"/>
              <a:t> </a:t>
            </a:r>
            <a:r>
              <a:rPr lang="en-GB" sz="2000" dirty="0">
                <a:hlinkClick r:id="rId5"/>
              </a:rPr>
              <a:t>Physics Beyond Colliders</a:t>
            </a:r>
            <a:r>
              <a:rPr lang="en-GB" sz="2000" dirty="0"/>
              <a:t> study</a:t>
            </a:r>
            <a:r>
              <a:rPr lang="en-GB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56 participants registered:</a:t>
            </a:r>
          </a:p>
          <a:p>
            <a:pPr marL="36576" indent="0">
              <a:buNone/>
            </a:pPr>
            <a:r>
              <a:rPr lang="en-US" sz="2000" dirty="0" smtClean="0"/>
              <a:t>      Thanks for your interest and presence!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954" y="4439138"/>
            <a:ext cx="3363045" cy="24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35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and IOC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394677" y="1163348"/>
            <a:ext cx="8226854" cy="469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0" tIns="49530" rIns="99060" bIns="4953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Mei Bai 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GSI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Kevin Brown 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BNL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Giuliano Franchetti 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GSI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Matthew Fraser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CERN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Lau Gatignon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CERN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Brennan Goddard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CERN</a:t>
            </a: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altLang="en-US" sz="1800" dirty="0" smtClean="0">
                <a:solidFill>
                  <a:srgbClr val="0B387C"/>
                </a:solidFill>
                <a:latin typeface="+mj-lt"/>
              </a:rPr>
              <a:t>(chair)</a:t>
            </a:r>
            <a:endParaRPr lang="en-US" altLang="en-US" sz="1800" dirty="0">
              <a:solidFill>
                <a:srgbClr val="0B387C"/>
              </a:solidFill>
              <a:latin typeface="+mj-lt"/>
            </a:endParaRP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Sergey Ivanov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IHEP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Richard Jacobsson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CERN</a:t>
            </a:r>
          </a:p>
          <a:p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Verena Kain </a:t>
            </a:r>
            <a:r>
              <a:rPr lang="en-US" altLang="en-US" sz="1800" dirty="0" smtClean="0">
                <a:solidFill>
                  <a:srgbClr val="4B4FFF"/>
                </a:solidFill>
                <a:latin typeface="+mj-lt"/>
              </a:rPr>
              <a:t>CERN</a:t>
            </a:r>
          </a:p>
          <a:p>
            <a:r>
              <a:rPr lang="en-US" altLang="en-US" sz="1800" dirty="0" smtClean="0">
                <a:solidFill>
                  <a:srgbClr val="0070C0"/>
                </a:solidFill>
                <a:latin typeface="+mj-lt"/>
              </a:rPr>
              <a:t>Lucie Mainoli </a:t>
            </a:r>
            <a:r>
              <a:rPr lang="en-US" altLang="en-US" sz="1800" dirty="0" smtClean="0">
                <a:solidFill>
                  <a:srgbClr val="4B4FFF"/>
                </a:solidFill>
                <a:latin typeface="+mj-lt"/>
              </a:rPr>
              <a:t>CERN </a:t>
            </a:r>
            <a:r>
              <a:rPr lang="en-US" altLang="en-US" sz="1800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(administrative support)</a:t>
            </a: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Vladimir </a:t>
            </a:r>
            <a:r>
              <a:rPr lang="en-US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Nagaslaev</a:t>
            </a: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FNAL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Hans </a:t>
            </a:r>
            <a:r>
              <a:rPr lang="en-US" alt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Stockhorst</a:t>
            </a:r>
            <a:r>
              <a:rPr lang="en-US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FZJ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Masahito </a:t>
            </a:r>
            <a:r>
              <a:rPr lang="en-US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Tomizawa</a:t>
            </a:r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KEK</a:t>
            </a:r>
          </a:p>
          <a:p>
            <a:pPr defTabSz="990570"/>
            <a:r>
              <a:rPr lang="en-US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Frank Zimmermann </a:t>
            </a:r>
            <a:r>
              <a:rPr lang="en-US" altLang="en-US" sz="1800" dirty="0">
                <a:solidFill>
                  <a:srgbClr val="4B4FFF"/>
                </a:solidFill>
                <a:latin typeface="+mj-lt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153200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499231" cy="4667421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>
                <a:hlinkClick r:id="rId2"/>
              </a:rPr>
              <a:t>Lucie.Mainoli@cern.ch</a:t>
            </a:r>
            <a:r>
              <a:rPr lang="en-US" dirty="0" smtClean="0"/>
              <a:t> +4175 411 6898 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>
                <a:hlinkClick r:id="rId3"/>
              </a:rPr>
              <a:t>Brennan.goddard@cern.ch</a:t>
            </a:r>
            <a:r>
              <a:rPr lang="en-US" dirty="0"/>
              <a:t> </a:t>
            </a:r>
            <a:r>
              <a:rPr lang="en-US" dirty="0" smtClean="0"/>
              <a:t>+41 75 411 5161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>
                <a:hlinkClick r:id="rId4"/>
              </a:rPr>
              <a:t>Matthew.Fraser@cern.ch</a:t>
            </a:r>
            <a:r>
              <a:rPr lang="en-US" dirty="0" smtClean="0"/>
              <a:t> +41 75 411 6271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9144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 case of any problems/questions…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38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93" y="233492"/>
            <a:ext cx="8800122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Coffee and lunch “sessions”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Thurs and Friday: 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akeup coffee:	     08:00 – 08:45</a:t>
            </a:r>
          </a:p>
          <a:p>
            <a:pPr lvl="1"/>
            <a:r>
              <a:rPr lang="en-US" dirty="0" smtClean="0"/>
              <a:t>Mid-morning coffee: ~10:30 – 11:00</a:t>
            </a:r>
          </a:p>
          <a:p>
            <a:pPr lvl="1"/>
            <a:r>
              <a:rPr lang="en-US" dirty="0" smtClean="0"/>
              <a:t>Lunch:		     12:45 – 14:00</a:t>
            </a:r>
          </a:p>
          <a:p>
            <a:pPr lvl="1"/>
            <a:r>
              <a:rPr lang="en-US" dirty="0" smtClean="0"/>
              <a:t>Afternoon coffee:	   ~15:30 – 16:00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dirty="0" smtClean="0"/>
              <a:t>Note that lunch is NOT provided – CERN restaurant 1 and restaurant 2 are both within walking distance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9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93" y="0"/>
            <a:ext cx="8800122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Workshop dinner: Thurs 19:30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93" y="1067699"/>
            <a:ext cx="8854829" cy="4667421"/>
          </a:xfrm>
        </p:spPr>
        <p:txBody>
          <a:bodyPr/>
          <a:lstStyle/>
          <a:p>
            <a:r>
              <a:rPr lang="en-US" dirty="0" smtClean="0"/>
              <a:t>Included in registration: 42 people are signed up</a:t>
            </a:r>
            <a:endParaRPr lang="en-US" dirty="0"/>
          </a:p>
          <a:p>
            <a:r>
              <a:rPr lang="en-US" dirty="0" smtClean="0"/>
              <a:t>In the SMASH restaurant</a:t>
            </a:r>
          </a:p>
          <a:p>
            <a:r>
              <a:rPr lang="en-US" dirty="0" smtClean="0"/>
              <a:t>Opposite CERN main entrance – easy by foot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 descr="salleaman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5774"/>
            <a:ext cx="64770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732" y="2810952"/>
            <a:ext cx="5349268" cy="404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28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93" y="0"/>
            <a:ext cx="8800122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Visit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93" y="1164492"/>
            <a:ext cx="8854829" cy="4570628"/>
          </a:xfrm>
        </p:spPr>
        <p:txBody>
          <a:bodyPr/>
          <a:lstStyle/>
          <a:p>
            <a:r>
              <a:rPr lang="en-US" dirty="0" smtClean="0"/>
              <a:t>Saturday morning after discussion sessions</a:t>
            </a:r>
          </a:p>
          <a:p>
            <a:r>
              <a:rPr lang="en-US" dirty="0"/>
              <a:t>B</a:t>
            </a:r>
            <a:r>
              <a:rPr lang="en-US" dirty="0" smtClean="0"/>
              <a:t>us organized from outside </a:t>
            </a:r>
            <a:r>
              <a:rPr lang="en-US" dirty="0" smtClean="0">
                <a:solidFill>
                  <a:srgbClr val="FF0000"/>
                </a:solidFill>
              </a:rPr>
              <a:t>building 6 at 11:15 </a:t>
            </a:r>
            <a:r>
              <a:rPr lang="en-US" dirty="0" smtClean="0"/>
              <a:t>(gather under the bridge)</a:t>
            </a:r>
          </a:p>
          <a:p>
            <a:r>
              <a:rPr lang="en-US" dirty="0" smtClean="0"/>
              <a:t>Guided visit to TE/ABT septum workshop and CERN Control Centre: both at </a:t>
            </a:r>
            <a:r>
              <a:rPr lang="en-US" dirty="0" err="1" smtClean="0"/>
              <a:t>Prevessin</a:t>
            </a:r>
            <a:r>
              <a:rPr lang="en-US" dirty="0" smtClean="0"/>
              <a:t> site</a:t>
            </a:r>
          </a:p>
          <a:p>
            <a:r>
              <a:rPr lang="en-US" dirty="0" smtClean="0"/>
              <a:t>Bus will bring people back to </a:t>
            </a:r>
            <a:r>
              <a:rPr lang="en-US" dirty="0" err="1" smtClean="0"/>
              <a:t>Meyrin</a:t>
            </a:r>
            <a:r>
              <a:rPr lang="en-US" dirty="0" smtClean="0"/>
              <a:t> site at </a:t>
            </a:r>
            <a:r>
              <a:rPr lang="en-US" dirty="0" smtClean="0">
                <a:solidFill>
                  <a:srgbClr val="FF0000"/>
                </a:solidFill>
              </a:rPr>
              <a:t>13:00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180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timetable - </a:t>
            </a:r>
            <a:r>
              <a:rPr lang="en-US" dirty="0" err="1" smtClean="0"/>
              <a:t>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667421"/>
          </a:xfrm>
        </p:spPr>
        <p:txBody>
          <a:bodyPr/>
          <a:lstStyle/>
          <a:p>
            <a:r>
              <a:rPr lang="en-US" dirty="0" smtClean="0"/>
              <a:t>Four ‘presentation’ sessions Thurs &amp; Fri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Slow Extraction at existing and new </a:t>
            </a:r>
            <a:r>
              <a:rPr lang="en-GB" dirty="0" smtClean="0"/>
              <a:t>facilities (</a:t>
            </a:r>
            <a:r>
              <a:rPr lang="en-GB" dirty="0" err="1" smtClean="0"/>
              <a:t>B.Goddard</a:t>
            </a:r>
            <a:r>
              <a:rPr lang="en-GB" dirty="0" smtClean="0"/>
              <a:t> chair)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Existing and new loss reduction methods (</a:t>
            </a:r>
            <a:r>
              <a:rPr lang="en-GB" dirty="0" err="1"/>
              <a:t>K.Brown</a:t>
            </a:r>
            <a:r>
              <a:rPr lang="en-GB" dirty="0"/>
              <a:t> &amp; </a:t>
            </a:r>
            <a:r>
              <a:rPr lang="en-GB" dirty="0" err="1"/>
              <a:t>M.Fraser</a:t>
            </a:r>
            <a:r>
              <a:rPr lang="en-GB" dirty="0" smtClean="0"/>
              <a:t>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Beam quality and improving spill structure </a:t>
            </a:r>
            <a:r>
              <a:rPr lang="en-GB" dirty="0" smtClean="0"/>
              <a:t>     (</a:t>
            </a:r>
            <a:r>
              <a:rPr lang="en-GB" dirty="0" err="1" smtClean="0"/>
              <a:t>S.Ivanov</a:t>
            </a:r>
            <a:r>
              <a:rPr lang="en-GB" dirty="0" smtClean="0"/>
              <a:t> </a:t>
            </a:r>
            <a:r>
              <a:rPr lang="en-GB" dirty="0"/>
              <a:t>&amp; </a:t>
            </a:r>
            <a:r>
              <a:rPr lang="en-GB" dirty="0" err="1" smtClean="0"/>
              <a:t>V.Kain</a:t>
            </a:r>
            <a:r>
              <a:rPr lang="en-GB" dirty="0" smtClean="0"/>
              <a:t>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Hardware: reducing loss, activation and dose (</a:t>
            </a:r>
            <a:r>
              <a:rPr lang="en-GB" dirty="0" err="1"/>
              <a:t>M.Tomizawa</a:t>
            </a:r>
            <a:r>
              <a:rPr lang="en-GB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9/11/17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B.Goddard, 2nd Slow Extraction WS,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6301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5207</TotalTime>
  <Words>717</Words>
  <Application>Microsoft Office PowerPoint</Application>
  <PresentationFormat>On-screen Show (4:3)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Liberation Sans</vt:lpstr>
      <vt:lpstr>CERNCorporate4-3</vt:lpstr>
      <vt:lpstr>PowerPoint Presentation</vt:lpstr>
      <vt:lpstr>PowerPoint Presentation</vt:lpstr>
      <vt:lpstr>Welcome to Geneva, to CERN, and to this Workshop</vt:lpstr>
      <vt:lpstr>Organisation and IOC</vt:lpstr>
      <vt:lpstr>In case of any problems/questions…</vt:lpstr>
      <vt:lpstr>Coffee and lunch “sessions”</vt:lpstr>
      <vt:lpstr>Workshop dinner: Thurs 19:30</vt:lpstr>
      <vt:lpstr>Visit</vt:lpstr>
      <vt:lpstr>Workshop timetable - i</vt:lpstr>
      <vt:lpstr>Workshop timetable - ii</vt:lpstr>
      <vt:lpstr>Ambitious objectives</vt:lpstr>
      <vt:lpstr>Ambitious objectives</vt:lpstr>
      <vt:lpstr>Ambitious objectives</vt:lpstr>
      <vt:lpstr>Concluding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Borburgh</dc:creator>
  <cp:lastModifiedBy>Brennan Goddard</cp:lastModifiedBy>
  <cp:revision>47</cp:revision>
  <dcterms:created xsi:type="dcterms:W3CDTF">2017-07-11T06:29:24Z</dcterms:created>
  <dcterms:modified xsi:type="dcterms:W3CDTF">2017-11-08T18:56:55Z</dcterms:modified>
</cp:coreProperties>
</file>