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6"/>
  </p:notesMasterIdLst>
  <p:handoutMasterIdLst>
    <p:handoutMasterId r:id="rId7"/>
  </p:handoutMasterIdLst>
  <p:sldIdLst>
    <p:sldId id="294" r:id="rId2"/>
    <p:sldId id="316" r:id="rId3"/>
    <p:sldId id="320" r:id="rId4"/>
    <p:sldId id="321" r:id="rId5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404"/>
    <a:srgbClr val="50504E"/>
    <a:srgbClr val="4E4E4E"/>
    <a:srgbClr val="404040"/>
    <a:srgbClr val="004C97"/>
    <a:srgbClr val="63666A"/>
    <a:srgbClr val="99D6EA"/>
    <a:srgbClr val="505050"/>
    <a:srgbClr val="A7A8AA"/>
    <a:srgbClr val="0030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8" autoAdjust="0"/>
    <p:restoredTop sz="94660"/>
  </p:normalViewPr>
  <p:slideViewPr>
    <p:cSldViewPr snapToGrid="0" snapToObjects="1" showGuides="1">
      <p:cViewPr varScale="1">
        <p:scale>
          <a:sx n="112" d="100"/>
          <a:sy n="112" d="100"/>
        </p:scale>
        <p:origin x="-992" y="-104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10/11/17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10/11/17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931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5873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4786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November 10, 2017   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V.Nagaslaev | For the Diffuser discussions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November 10, 2017   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V.Nagaslaev | For the Diffuser discussions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November 10, 2017   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V.Nagaslaev | For the Diffuser discussions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6" y="6504213"/>
            <a:ext cx="1463763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November 10, 2017   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05777" y="6498625"/>
            <a:ext cx="4166812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V.Nagaslaev | For the Diffuser discussions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November 10, 2017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V.Nagaslaev | For the Diffuser discussions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10, 2017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V.Nagaslaev | For the Diffuser discussions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3282" y="28082"/>
            <a:ext cx="4711959" cy="52146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3081" y="6500198"/>
            <a:ext cx="136760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November 10, 2017 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06259" y="6498625"/>
            <a:ext cx="6260399" cy="242873"/>
          </a:xfrm>
        </p:spPr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V.Nagaslaev | For the Diffuser discussions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9" y="103664"/>
            <a:ext cx="1014345" cy="58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270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November 10, 2017   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V.Nagaslaev | For the Diffuser discussions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4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/>
              <a:t>Vladimir Nagaslaev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SE Workshop, CERN</a:t>
            </a:r>
          </a:p>
          <a:p>
            <a:r>
              <a:rPr lang="en-US" dirty="0"/>
              <a:t>10 November, 2017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Simple Considerations for the ESS Diffuser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1595180" y="73349"/>
            <a:ext cx="7391504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Simplest geometry for the diffuser</a:t>
            </a:r>
            <a:endParaRPr lang="en-US" altLang="en-US" dirty="0">
              <a:solidFill>
                <a:schemeClr val="tx1"/>
              </a:solidFill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t>November 10, 2017   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V.Nagaslaev | For the Diffuser discussions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0932" y="3108258"/>
            <a:ext cx="6602711" cy="260945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" indent="0">
              <a:buNone/>
            </a:pPr>
            <a:r>
              <a:rPr lang="en-US" sz="1400" dirty="0"/>
              <a:t>Pre-scattering:</a:t>
            </a:r>
          </a:p>
          <a:p>
            <a:pPr marL="22860" indent="0">
              <a:buNone/>
            </a:pPr>
            <a:endParaRPr lang="en-US" sz="1400" dirty="0"/>
          </a:p>
          <a:p>
            <a:pPr marL="4000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Losses predominantly occur for the small portion of the beam that passes through the septum plane at low angle</a:t>
            </a:r>
          </a:p>
          <a:p>
            <a:pPr marL="4000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This portion can be deflected to a small angle by the diffuser plane in front of the septum plane</a:t>
            </a:r>
          </a:p>
          <a:p>
            <a:pPr marL="4000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Pre-scattering must be small to not cause losses</a:t>
            </a:r>
          </a:p>
          <a:p>
            <a:pPr marL="4000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Works best with low density materials (e.g. Carbon, Titanium)</a:t>
            </a:r>
          </a:p>
          <a:p>
            <a:pPr marL="4000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Higher density foils also can be used (</a:t>
            </a:r>
            <a:r>
              <a:rPr lang="en-US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Mo,W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  <a:p>
            <a:pPr marL="4000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Effect of pre-scattering is largest for the foil septa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F3664157-F1CE-42BC-AB28-656A9BB455A6}"/>
              </a:ext>
            </a:extLst>
          </p:cNvPr>
          <p:cNvGrpSpPr/>
          <p:nvPr/>
        </p:nvGrpSpPr>
        <p:grpSpPr>
          <a:xfrm>
            <a:off x="1463542" y="2219704"/>
            <a:ext cx="6376410" cy="581115"/>
            <a:chOff x="490379" y="1683521"/>
            <a:chExt cx="6376410" cy="581115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xmlns="" id="{50B26790-C3CC-40C5-9721-26C42922F907}"/>
                </a:ext>
              </a:extLst>
            </p:cNvPr>
            <p:cNvSpPr/>
            <p:nvPr/>
          </p:nvSpPr>
          <p:spPr>
            <a:xfrm>
              <a:off x="4032149" y="1891753"/>
              <a:ext cx="2834640" cy="1320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xmlns="" id="{813B94AC-A011-4B04-9B86-E143D1241150}"/>
                </a:ext>
              </a:extLst>
            </p:cNvPr>
            <p:cNvCxnSpPr/>
            <p:nvPr/>
          </p:nvCxnSpPr>
          <p:spPr>
            <a:xfrm>
              <a:off x="490379" y="1891753"/>
              <a:ext cx="992981" cy="0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xmlns="" id="{7C182725-EE08-403F-ACF7-6C7C30E6C657}"/>
                </a:ext>
              </a:extLst>
            </p:cNvPr>
            <p:cNvCxnSpPr/>
            <p:nvPr/>
          </p:nvCxnSpPr>
          <p:spPr>
            <a:xfrm>
              <a:off x="523524" y="1921962"/>
              <a:ext cx="992981" cy="0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xmlns="" id="{CD357398-249A-4254-AA44-94FE1905432C}"/>
                </a:ext>
              </a:extLst>
            </p:cNvPr>
            <p:cNvCxnSpPr/>
            <p:nvPr/>
          </p:nvCxnSpPr>
          <p:spPr>
            <a:xfrm>
              <a:off x="547861" y="1950280"/>
              <a:ext cx="992981" cy="0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xmlns="" id="{5DA4AA77-EE61-4637-A5AD-E51C8C91128A}"/>
                </a:ext>
              </a:extLst>
            </p:cNvPr>
            <p:cNvCxnSpPr/>
            <p:nvPr/>
          </p:nvCxnSpPr>
          <p:spPr>
            <a:xfrm>
              <a:off x="534997" y="1978093"/>
              <a:ext cx="992981" cy="0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xmlns="" id="{71B227A1-9BF4-4C94-8DA1-D06DB0DC660E}"/>
                </a:ext>
              </a:extLst>
            </p:cNvPr>
            <p:cNvCxnSpPr/>
            <p:nvPr/>
          </p:nvCxnSpPr>
          <p:spPr>
            <a:xfrm>
              <a:off x="503706" y="2009385"/>
              <a:ext cx="992981" cy="0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xmlns="" id="{841C1DA4-B3B8-4CCE-B823-E4823F59B4F7}"/>
                </a:ext>
              </a:extLst>
            </p:cNvPr>
            <p:cNvSpPr/>
            <p:nvPr/>
          </p:nvSpPr>
          <p:spPr>
            <a:xfrm>
              <a:off x="1727867" y="1891681"/>
              <a:ext cx="1922905" cy="15247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xmlns="" id="{BF4D1C02-9183-4239-862D-F8C095B9DEB5}"/>
                </a:ext>
              </a:extLst>
            </p:cNvPr>
            <p:cNvGrpSpPr/>
            <p:nvPr/>
          </p:nvGrpSpPr>
          <p:grpSpPr>
            <a:xfrm>
              <a:off x="1722797" y="1683521"/>
              <a:ext cx="3780695" cy="298269"/>
              <a:chOff x="1689652" y="787448"/>
              <a:chExt cx="3780695" cy="298269"/>
            </a:xfrm>
          </p:grpSpPr>
          <p:cxnSp>
            <p:nvCxnSpPr>
              <p:cNvPr id="124" name="Straight Arrow Connector 123">
                <a:extLst>
                  <a:ext uri="{FF2B5EF4-FFF2-40B4-BE49-F238E27FC236}">
                    <a16:creationId xmlns:a16="http://schemas.microsoft.com/office/drawing/2014/main" xmlns="" id="{7881CDA2-D4B9-4E01-A6F0-ACA4FB15A6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9652" y="1078937"/>
                <a:ext cx="298774" cy="256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>
                <a:extLst>
                  <a:ext uri="{FF2B5EF4-FFF2-40B4-BE49-F238E27FC236}">
                    <a16:creationId xmlns:a16="http://schemas.microsoft.com/office/drawing/2014/main" xmlns="" id="{057ACE55-7194-4FD3-99D9-A9ECD7AC9C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81587" y="1077810"/>
                <a:ext cx="278337" cy="790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>
                <a:extLst>
                  <a:ext uri="{FF2B5EF4-FFF2-40B4-BE49-F238E27FC236}">
                    <a16:creationId xmlns:a16="http://schemas.microsoft.com/office/drawing/2014/main" xmlns="" id="{D78207C3-7527-4FF2-9D11-0D683E97B2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41064" y="1067379"/>
                <a:ext cx="258760" cy="12033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Arrow Connector 126">
                <a:extLst>
                  <a:ext uri="{FF2B5EF4-FFF2-40B4-BE49-F238E27FC236}">
                    <a16:creationId xmlns:a16="http://schemas.microsoft.com/office/drawing/2014/main" xmlns="" id="{A1C5FBC3-864D-47BA-A7B2-9B043A6C0A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8171" y="1049995"/>
                <a:ext cx="268936" cy="17965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>
                <a:extLst>
                  <a:ext uri="{FF2B5EF4-FFF2-40B4-BE49-F238E27FC236}">
                    <a16:creationId xmlns:a16="http://schemas.microsoft.com/office/drawing/2014/main" xmlns="" id="{5F2E84E9-056C-4739-A837-8BCFA438C3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57107" y="1039294"/>
                <a:ext cx="244507" cy="10702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Arrow Connector 128">
                <a:extLst>
                  <a:ext uri="{FF2B5EF4-FFF2-40B4-BE49-F238E27FC236}">
                    <a16:creationId xmlns:a16="http://schemas.microsoft.com/office/drawing/2014/main" xmlns="" id="{5B714C18-54B5-4001-9318-41FC4562C6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01614" y="1018704"/>
                <a:ext cx="263107" cy="2050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>
                <a:extLst>
                  <a:ext uri="{FF2B5EF4-FFF2-40B4-BE49-F238E27FC236}">
                    <a16:creationId xmlns:a16="http://schemas.microsoft.com/office/drawing/2014/main" xmlns="" id="{E08EC60B-CD63-48E3-B137-DAC0399E42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46121" y="973506"/>
                <a:ext cx="376711" cy="52106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30">
                <a:extLst>
                  <a:ext uri="{FF2B5EF4-FFF2-40B4-BE49-F238E27FC236}">
                    <a16:creationId xmlns:a16="http://schemas.microsoft.com/office/drawing/2014/main" xmlns="" id="{73C1D874-5399-4517-ACD9-5029357B8A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24889" y="787448"/>
                <a:ext cx="1845458" cy="186058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xmlns="" id="{9F617AFA-9535-485D-86AC-A0951415675F}"/>
                </a:ext>
              </a:extLst>
            </p:cNvPr>
            <p:cNvGrpSpPr/>
            <p:nvPr/>
          </p:nvGrpSpPr>
          <p:grpSpPr>
            <a:xfrm flipV="1">
              <a:off x="1722797" y="1949553"/>
              <a:ext cx="3789240" cy="315083"/>
              <a:chOff x="1689652" y="770634"/>
              <a:chExt cx="3789240" cy="315083"/>
            </a:xfrm>
          </p:grpSpPr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xmlns="" id="{829F3420-1210-4215-B530-9F97ADCD18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9652" y="1078937"/>
                <a:ext cx="298774" cy="256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xmlns="" id="{4EE757B9-20A2-4BF1-95AB-9D951058E4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81587" y="1077810"/>
                <a:ext cx="278337" cy="790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>
                <a:extLst>
                  <a:ext uri="{FF2B5EF4-FFF2-40B4-BE49-F238E27FC236}">
                    <a16:creationId xmlns:a16="http://schemas.microsoft.com/office/drawing/2014/main" xmlns="" id="{42ADAC00-99DA-43DD-B48A-16D96DA170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41064" y="1067379"/>
                <a:ext cx="258760" cy="12033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xmlns="" id="{3E685EED-92E1-4F4B-B15A-FFE1114ADA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8171" y="1049995"/>
                <a:ext cx="268936" cy="17965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xmlns="" id="{EF680268-77FB-4C4F-A8E5-B78007FB52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57107" y="1039294"/>
                <a:ext cx="244507" cy="10702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xmlns="" id="{FF276D01-EA91-4D1E-A1DE-0E8D5AA763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01614" y="1018704"/>
                <a:ext cx="263107" cy="2050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xmlns="" id="{1E4D5A4B-AFFD-4759-93DF-3232ADA0B2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46121" y="973506"/>
                <a:ext cx="376711" cy="52106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xmlns="" id="{3503C443-566F-4E5C-8C51-A8CB5CC33E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24889" y="770634"/>
                <a:ext cx="1854003" cy="202872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xmlns="" id="{7E16D9D9-C47F-4172-A6C1-09BCF5538AA6}"/>
                </a:ext>
              </a:extLst>
            </p:cNvPr>
            <p:cNvGrpSpPr/>
            <p:nvPr/>
          </p:nvGrpSpPr>
          <p:grpSpPr>
            <a:xfrm>
              <a:off x="1733384" y="1830974"/>
              <a:ext cx="3841228" cy="168696"/>
              <a:chOff x="1689652" y="787448"/>
              <a:chExt cx="3780695" cy="298269"/>
            </a:xfrm>
          </p:grpSpPr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xmlns="" id="{2C2FBC1D-4BC3-4D14-828F-26265430F3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9652" y="1078937"/>
                <a:ext cx="298774" cy="256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xmlns="" id="{A98736B4-58D3-4FE9-826D-C3F86C9835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81587" y="1077810"/>
                <a:ext cx="278337" cy="790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xmlns="" id="{8E4116F4-A4B7-4ECF-AF4A-2F220562CA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41064" y="1067379"/>
                <a:ext cx="258760" cy="12033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xmlns="" id="{4F6CEB89-127C-46F9-A641-4D309A8800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8171" y="1049995"/>
                <a:ext cx="268936" cy="17965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xmlns="" id="{8E578B7A-C665-4AA0-8868-22B9D79BD7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57107" y="1039294"/>
                <a:ext cx="244507" cy="10702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xmlns="" id="{6CBDC8EB-FC37-4AC2-91EA-6DDCD97097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01614" y="1018704"/>
                <a:ext cx="263107" cy="2050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xmlns="" id="{44384159-EDF5-4383-9C82-6F3BD9D52A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46121" y="973506"/>
                <a:ext cx="376711" cy="52106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xmlns="" id="{83EF34EE-243B-4BEA-8340-500019C589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24889" y="787448"/>
                <a:ext cx="1845458" cy="186058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xmlns="" id="{0C660404-0453-40B0-8575-8DD5F26E5E1C}"/>
                </a:ext>
              </a:extLst>
            </p:cNvPr>
            <p:cNvGrpSpPr/>
            <p:nvPr/>
          </p:nvGrpSpPr>
          <p:grpSpPr>
            <a:xfrm flipV="1">
              <a:off x="1723224" y="1922414"/>
              <a:ext cx="3841228" cy="168696"/>
              <a:chOff x="1689652" y="787448"/>
              <a:chExt cx="3780695" cy="298269"/>
            </a:xfrm>
          </p:grpSpPr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xmlns="" id="{DAC43108-FF3D-4105-97D2-744213599E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89652" y="1078937"/>
                <a:ext cx="298774" cy="256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xmlns="" id="{864D4A7D-F0F5-4737-B98F-583AD9347A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81587" y="1077810"/>
                <a:ext cx="278337" cy="790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xmlns="" id="{1B3B26D8-F226-48FE-ABCB-504EDF26C3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41064" y="1067379"/>
                <a:ext cx="258760" cy="12033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xmlns="" id="{C301A43A-2A93-411C-B92C-7EE5B0FDE0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8171" y="1049995"/>
                <a:ext cx="268936" cy="17965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xmlns="" id="{406D83F1-5E87-40E9-8136-4096269191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57107" y="1039294"/>
                <a:ext cx="244507" cy="10702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xmlns="" id="{78850FE3-D3D0-48C0-81EF-86519D2BEF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01614" y="1018704"/>
                <a:ext cx="263107" cy="20507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xmlns="" id="{0A1EA260-2B3C-474D-A3C4-D110804D61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46121" y="973506"/>
                <a:ext cx="376711" cy="52106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xmlns="" id="{66839546-30C9-4907-8420-EFB880F7F7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24889" y="787448"/>
                <a:ext cx="1845458" cy="186058"/>
              </a:xfrm>
              <a:prstGeom prst="straightConnector1">
                <a:avLst/>
              </a:prstGeom>
              <a:ln w="3175">
                <a:solidFill>
                  <a:srgbClr val="040404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94E496A-D2A4-433C-A71A-0678D30B9D73}"/>
              </a:ext>
            </a:extLst>
          </p:cNvPr>
          <p:cNvSpPr/>
          <p:nvPr/>
        </p:nvSpPr>
        <p:spPr>
          <a:xfrm>
            <a:off x="4956361" y="1281262"/>
            <a:ext cx="2834640" cy="132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5CB28B68-67E4-468B-B9EE-496CDEC77836}"/>
              </a:ext>
            </a:extLst>
          </p:cNvPr>
          <p:cNvCxnSpPr/>
          <p:nvPr/>
        </p:nvCxnSpPr>
        <p:spPr>
          <a:xfrm>
            <a:off x="1414591" y="1281262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4D6F6E57-06D0-4A2C-86D1-F875F5E3B3C7}"/>
              </a:ext>
            </a:extLst>
          </p:cNvPr>
          <p:cNvCxnSpPr/>
          <p:nvPr/>
        </p:nvCxnSpPr>
        <p:spPr>
          <a:xfrm>
            <a:off x="1447736" y="1311471"/>
            <a:ext cx="992981" cy="0"/>
          </a:xfrm>
          <a:prstGeom prst="straightConnector1">
            <a:avLst/>
          </a:prstGeom>
          <a:ln w="3175">
            <a:solidFill>
              <a:srgbClr val="04040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9707AD73-CA5A-4746-9119-A324E77CF4BF}"/>
              </a:ext>
            </a:extLst>
          </p:cNvPr>
          <p:cNvCxnSpPr/>
          <p:nvPr/>
        </p:nvCxnSpPr>
        <p:spPr>
          <a:xfrm>
            <a:off x="1472073" y="1339789"/>
            <a:ext cx="992981" cy="0"/>
          </a:xfrm>
          <a:prstGeom prst="straightConnector1">
            <a:avLst/>
          </a:prstGeom>
          <a:ln w="3175">
            <a:solidFill>
              <a:srgbClr val="04040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854C8E06-F67D-48B7-973D-2822D55CBC24}"/>
              </a:ext>
            </a:extLst>
          </p:cNvPr>
          <p:cNvCxnSpPr/>
          <p:nvPr/>
        </p:nvCxnSpPr>
        <p:spPr>
          <a:xfrm>
            <a:off x="1459209" y="1367602"/>
            <a:ext cx="992981" cy="0"/>
          </a:xfrm>
          <a:prstGeom prst="straightConnector1">
            <a:avLst/>
          </a:prstGeom>
          <a:ln w="3175">
            <a:solidFill>
              <a:srgbClr val="04040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0D796D7F-8DC1-47D1-A148-9218813F33AF}"/>
              </a:ext>
            </a:extLst>
          </p:cNvPr>
          <p:cNvCxnSpPr/>
          <p:nvPr/>
        </p:nvCxnSpPr>
        <p:spPr>
          <a:xfrm>
            <a:off x="1427918" y="1398894"/>
            <a:ext cx="992981" cy="0"/>
          </a:xfrm>
          <a:prstGeom prst="straightConnector1">
            <a:avLst/>
          </a:prstGeom>
          <a:ln w="3175">
            <a:solidFill>
              <a:srgbClr val="04040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589" name="Group 24588">
            <a:extLst>
              <a:ext uri="{FF2B5EF4-FFF2-40B4-BE49-F238E27FC236}">
                <a16:creationId xmlns:a16="http://schemas.microsoft.com/office/drawing/2014/main" xmlns="" id="{848B86E4-73FB-437B-9727-6EE18E432E2A}"/>
              </a:ext>
            </a:extLst>
          </p:cNvPr>
          <p:cNvGrpSpPr/>
          <p:nvPr/>
        </p:nvGrpSpPr>
        <p:grpSpPr>
          <a:xfrm>
            <a:off x="4973706" y="1001868"/>
            <a:ext cx="1454971" cy="358783"/>
            <a:chOff x="1835985" y="716286"/>
            <a:chExt cx="1454971" cy="358783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xmlns="" id="{3B540294-0839-49B2-BB67-142F5B9E5D66}"/>
                </a:ext>
              </a:extLst>
            </p:cNvPr>
            <p:cNvCxnSpPr>
              <a:cxnSpLocks/>
            </p:cNvCxnSpPr>
            <p:nvPr/>
          </p:nvCxnSpPr>
          <p:spPr>
            <a:xfrm>
              <a:off x="1835985" y="1068289"/>
              <a:ext cx="298774" cy="2567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xmlns="" id="{C13EBD68-7ADB-4DE2-B6B4-BF2D9C3711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7920" y="1054443"/>
              <a:ext cx="262254" cy="20626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xmlns="" id="{13E9A8AC-F045-4E7A-BE65-3705B8484C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76967" y="1025611"/>
              <a:ext cx="227391" cy="32722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xmlns="" id="{440056AF-2EE3-4F23-B872-8F509B8B26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03213" y="972065"/>
              <a:ext cx="223566" cy="53953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xmlns="" id="{4BE06A57-40B5-44D6-AFDC-CF776983A8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21216" y="716286"/>
              <a:ext cx="469740" cy="254700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2CD9B009-3580-4AF5-A4C7-58917A62A140}"/>
              </a:ext>
            </a:extLst>
          </p:cNvPr>
          <p:cNvGrpSpPr/>
          <p:nvPr/>
        </p:nvGrpSpPr>
        <p:grpSpPr>
          <a:xfrm flipV="1">
            <a:off x="4973706" y="1347857"/>
            <a:ext cx="1454971" cy="362593"/>
            <a:chOff x="1835985" y="712476"/>
            <a:chExt cx="1454971" cy="362593"/>
          </a:xfrm>
        </p:grpSpPr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xmlns="" id="{7AF26ED1-40D3-4EF6-9996-61DFF4233DEA}"/>
                </a:ext>
              </a:extLst>
            </p:cNvPr>
            <p:cNvCxnSpPr>
              <a:cxnSpLocks/>
            </p:cNvCxnSpPr>
            <p:nvPr/>
          </p:nvCxnSpPr>
          <p:spPr>
            <a:xfrm>
              <a:off x="1835985" y="1068289"/>
              <a:ext cx="298774" cy="2567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xmlns="" id="{58ACD00B-1444-46C3-80A1-71F9855585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7920" y="1054443"/>
              <a:ext cx="262254" cy="20626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xmlns="" id="{EA58B6D4-3185-45F6-A6AA-821E4E87C1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76967" y="1025611"/>
              <a:ext cx="227391" cy="32722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xmlns="" id="{99D2838F-1313-4CC3-9B04-C4043EA817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03213" y="972065"/>
              <a:ext cx="223566" cy="53953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xmlns="" id="{CF5E4507-112B-4DF8-9BE7-66353B64CF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21216" y="712476"/>
              <a:ext cx="469740" cy="254700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799BCCF7-743B-425A-BB00-43B4569B8C73}"/>
              </a:ext>
            </a:extLst>
          </p:cNvPr>
          <p:cNvGrpSpPr/>
          <p:nvPr/>
        </p:nvGrpSpPr>
        <p:grpSpPr>
          <a:xfrm>
            <a:off x="4971987" y="773733"/>
            <a:ext cx="1454971" cy="617101"/>
            <a:chOff x="1835985" y="716286"/>
            <a:chExt cx="1454971" cy="358783"/>
          </a:xfrm>
        </p:grpSpPr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xmlns="" id="{5F52E295-8A71-4AE5-B7B0-DD026191517D}"/>
                </a:ext>
              </a:extLst>
            </p:cNvPr>
            <p:cNvCxnSpPr>
              <a:cxnSpLocks/>
            </p:cNvCxnSpPr>
            <p:nvPr/>
          </p:nvCxnSpPr>
          <p:spPr>
            <a:xfrm>
              <a:off x="1835985" y="1068289"/>
              <a:ext cx="298774" cy="2567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xmlns="" id="{5A0A13F6-A155-40E8-9BFF-91B4012756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7920" y="1054443"/>
              <a:ext cx="262254" cy="20626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xmlns="" id="{4E31873F-AB16-4758-9CBA-010C579F4A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76967" y="1025611"/>
              <a:ext cx="227391" cy="32722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xmlns="" id="{15BEBA95-CCA3-44D3-A4FC-3227AE44ED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03213" y="972065"/>
              <a:ext cx="223566" cy="53953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xmlns="" id="{B8B81632-39F7-4C87-94CF-F983E46502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21216" y="716286"/>
              <a:ext cx="469740" cy="254700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xmlns="" id="{1E35A7F2-AF07-4D0F-88C2-DB27F792E7C7}"/>
              </a:ext>
            </a:extLst>
          </p:cNvPr>
          <p:cNvGrpSpPr/>
          <p:nvPr/>
        </p:nvGrpSpPr>
        <p:grpSpPr>
          <a:xfrm flipV="1">
            <a:off x="4964378" y="1324810"/>
            <a:ext cx="1454971" cy="617101"/>
            <a:chOff x="1835985" y="716286"/>
            <a:chExt cx="1454971" cy="358783"/>
          </a:xfrm>
        </p:grpSpPr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xmlns="" id="{8E3A5C84-E2C9-40C2-8CFD-4901A08B6371}"/>
                </a:ext>
              </a:extLst>
            </p:cNvPr>
            <p:cNvCxnSpPr>
              <a:cxnSpLocks/>
            </p:cNvCxnSpPr>
            <p:nvPr/>
          </p:nvCxnSpPr>
          <p:spPr>
            <a:xfrm>
              <a:off x="1835985" y="1068289"/>
              <a:ext cx="298774" cy="2567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xmlns="" id="{B00788F9-BF76-4BB0-BC8A-735DBB3916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7920" y="1054443"/>
              <a:ext cx="262254" cy="20626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xmlns="" id="{9FD23413-1168-41F8-95B9-B139502599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76967" y="1025611"/>
              <a:ext cx="227391" cy="32722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xmlns="" id="{0AFF0985-1533-474C-AC61-AC699C6094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03213" y="972065"/>
              <a:ext cx="223566" cy="53953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xmlns="" id="{FF3113E5-FCB5-4D93-A3B6-8CD70C83A6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21216" y="716286"/>
              <a:ext cx="469740" cy="254700"/>
            </a:xfrm>
            <a:prstGeom prst="straightConnector1">
              <a:avLst/>
            </a:prstGeom>
            <a:ln w="3175">
              <a:solidFill>
                <a:srgbClr val="04040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xmlns="" id="{E1B0FFCB-E2FB-4BF6-ACFD-D510811B0483}"/>
              </a:ext>
            </a:extLst>
          </p:cNvPr>
          <p:cNvCxnSpPr/>
          <p:nvPr/>
        </p:nvCxnSpPr>
        <p:spPr>
          <a:xfrm>
            <a:off x="1426568" y="1460956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xmlns="" id="{DA6D0175-2605-4185-93C2-AF8F15D3FB13}"/>
              </a:ext>
            </a:extLst>
          </p:cNvPr>
          <p:cNvCxnSpPr/>
          <p:nvPr/>
        </p:nvCxnSpPr>
        <p:spPr>
          <a:xfrm>
            <a:off x="1459713" y="1491165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xmlns="" id="{1AD3CACF-ABC0-4BA2-8608-FF8F341B1525}"/>
              </a:ext>
            </a:extLst>
          </p:cNvPr>
          <p:cNvCxnSpPr/>
          <p:nvPr/>
        </p:nvCxnSpPr>
        <p:spPr>
          <a:xfrm>
            <a:off x="1484050" y="1519483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xmlns="" id="{66827630-354C-4B4D-9F58-842EAF794712}"/>
              </a:ext>
            </a:extLst>
          </p:cNvPr>
          <p:cNvCxnSpPr/>
          <p:nvPr/>
        </p:nvCxnSpPr>
        <p:spPr>
          <a:xfrm>
            <a:off x="1471186" y="1547296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xmlns="" id="{31299C95-DCB1-4A36-991C-A59461208B1D}"/>
              </a:ext>
            </a:extLst>
          </p:cNvPr>
          <p:cNvCxnSpPr/>
          <p:nvPr/>
        </p:nvCxnSpPr>
        <p:spPr>
          <a:xfrm>
            <a:off x="1439895" y="1578588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xmlns="" id="{0C2252F2-BC74-4DB3-B180-3965C50587B8}"/>
              </a:ext>
            </a:extLst>
          </p:cNvPr>
          <p:cNvCxnSpPr/>
          <p:nvPr/>
        </p:nvCxnSpPr>
        <p:spPr>
          <a:xfrm>
            <a:off x="1426567" y="1094181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xmlns="" id="{88A9C077-DDB6-49AB-AD02-2535A5893350}"/>
              </a:ext>
            </a:extLst>
          </p:cNvPr>
          <p:cNvCxnSpPr/>
          <p:nvPr/>
        </p:nvCxnSpPr>
        <p:spPr>
          <a:xfrm>
            <a:off x="1459712" y="1124390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xmlns="" id="{BF609ECB-62AE-4D25-A8FA-C50E5778A51C}"/>
              </a:ext>
            </a:extLst>
          </p:cNvPr>
          <p:cNvCxnSpPr/>
          <p:nvPr/>
        </p:nvCxnSpPr>
        <p:spPr>
          <a:xfrm>
            <a:off x="1484049" y="1152708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xmlns="" id="{81DA5D7D-2650-4AD0-A984-B350BEBB7D63}"/>
              </a:ext>
            </a:extLst>
          </p:cNvPr>
          <p:cNvCxnSpPr/>
          <p:nvPr/>
        </p:nvCxnSpPr>
        <p:spPr>
          <a:xfrm>
            <a:off x="1471185" y="1180521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xmlns="" id="{B235985C-67B6-4C7C-9577-3634F2DE0513}"/>
              </a:ext>
            </a:extLst>
          </p:cNvPr>
          <p:cNvCxnSpPr/>
          <p:nvPr/>
        </p:nvCxnSpPr>
        <p:spPr>
          <a:xfrm>
            <a:off x="1439894" y="1211813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xmlns="" id="{8F9B9618-E315-4EDB-BF07-C5DC2F8261AA}"/>
              </a:ext>
            </a:extLst>
          </p:cNvPr>
          <p:cNvCxnSpPr/>
          <p:nvPr/>
        </p:nvCxnSpPr>
        <p:spPr>
          <a:xfrm>
            <a:off x="1434409" y="1670912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xmlns="" id="{CD115C7E-7EDA-4ED5-8E67-5D0A95829D99}"/>
              </a:ext>
            </a:extLst>
          </p:cNvPr>
          <p:cNvCxnSpPr/>
          <p:nvPr/>
        </p:nvCxnSpPr>
        <p:spPr>
          <a:xfrm>
            <a:off x="1467554" y="1701121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xmlns="" id="{E336A4F9-2E2F-4CF0-9009-E7703EBFDE4F}"/>
              </a:ext>
            </a:extLst>
          </p:cNvPr>
          <p:cNvCxnSpPr/>
          <p:nvPr/>
        </p:nvCxnSpPr>
        <p:spPr>
          <a:xfrm>
            <a:off x="1491891" y="1729439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xmlns="" id="{8D55093D-7A57-4C1F-BD8F-71457861D274}"/>
              </a:ext>
            </a:extLst>
          </p:cNvPr>
          <p:cNvCxnSpPr/>
          <p:nvPr/>
        </p:nvCxnSpPr>
        <p:spPr>
          <a:xfrm>
            <a:off x="1479027" y="1757252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xmlns="" id="{C1A0762F-400D-4738-8A3A-1B1AB5327E4A}"/>
              </a:ext>
            </a:extLst>
          </p:cNvPr>
          <p:cNvCxnSpPr/>
          <p:nvPr/>
        </p:nvCxnSpPr>
        <p:spPr>
          <a:xfrm>
            <a:off x="1447736" y="1788544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xmlns="" id="{D5318FA2-7A0D-439F-B61C-A776495AC7EA}"/>
              </a:ext>
            </a:extLst>
          </p:cNvPr>
          <p:cNvCxnSpPr/>
          <p:nvPr/>
        </p:nvCxnSpPr>
        <p:spPr>
          <a:xfrm>
            <a:off x="1434409" y="906433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xmlns="" id="{41C5EFA1-B2CD-4AE2-93A6-C27EC27E8E52}"/>
              </a:ext>
            </a:extLst>
          </p:cNvPr>
          <p:cNvCxnSpPr/>
          <p:nvPr/>
        </p:nvCxnSpPr>
        <p:spPr>
          <a:xfrm>
            <a:off x="1467554" y="936642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xmlns="" id="{217A66A8-6063-430D-B552-B2816173CF8D}"/>
              </a:ext>
            </a:extLst>
          </p:cNvPr>
          <p:cNvCxnSpPr/>
          <p:nvPr/>
        </p:nvCxnSpPr>
        <p:spPr>
          <a:xfrm>
            <a:off x="1491891" y="964960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xmlns="" id="{074F2754-9E16-41CD-8D00-1E71C56A8EAC}"/>
              </a:ext>
            </a:extLst>
          </p:cNvPr>
          <p:cNvCxnSpPr/>
          <p:nvPr/>
        </p:nvCxnSpPr>
        <p:spPr>
          <a:xfrm>
            <a:off x="1479027" y="992773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xmlns="" id="{F7B07130-8CA5-4F1E-8951-55FEB6F531D5}"/>
              </a:ext>
            </a:extLst>
          </p:cNvPr>
          <p:cNvCxnSpPr/>
          <p:nvPr/>
        </p:nvCxnSpPr>
        <p:spPr>
          <a:xfrm>
            <a:off x="1447736" y="1024065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xmlns="" id="{C0D1A350-5AB2-4212-930F-16545E908ED7}"/>
              </a:ext>
            </a:extLst>
          </p:cNvPr>
          <p:cNvCxnSpPr/>
          <p:nvPr/>
        </p:nvCxnSpPr>
        <p:spPr>
          <a:xfrm>
            <a:off x="1474265" y="1050875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xmlns="" id="{FC86B86D-576B-4446-865E-2C5492F2749D}"/>
              </a:ext>
            </a:extLst>
          </p:cNvPr>
          <p:cNvCxnSpPr/>
          <p:nvPr/>
        </p:nvCxnSpPr>
        <p:spPr>
          <a:xfrm>
            <a:off x="1448547" y="1233756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xmlns="" id="{7AFA1354-0966-43B3-AB7B-D7C680F42EA7}"/>
              </a:ext>
            </a:extLst>
          </p:cNvPr>
          <p:cNvCxnSpPr/>
          <p:nvPr/>
        </p:nvCxnSpPr>
        <p:spPr>
          <a:xfrm>
            <a:off x="1434408" y="1426057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xmlns="" id="{74588BE9-D055-44D2-B65C-5097FA837C1B}"/>
              </a:ext>
            </a:extLst>
          </p:cNvPr>
          <p:cNvCxnSpPr/>
          <p:nvPr/>
        </p:nvCxnSpPr>
        <p:spPr>
          <a:xfrm>
            <a:off x="1468550" y="1602373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xmlns="" id="{5B786860-0CEB-465B-86C3-1C911F4D440E}"/>
              </a:ext>
            </a:extLst>
          </p:cNvPr>
          <p:cNvCxnSpPr/>
          <p:nvPr/>
        </p:nvCxnSpPr>
        <p:spPr>
          <a:xfrm>
            <a:off x="1474265" y="1073736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xmlns="" id="{FE9A5B3E-9C6D-4CDF-AB1A-CA6AD084A1F5}"/>
              </a:ext>
            </a:extLst>
          </p:cNvPr>
          <p:cNvCxnSpPr/>
          <p:nvPr/>
        </p:nvCxnSpPr>
        <p:spPr>
          <a:xfrm>
            <a:off x="1448547" y="1256615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xmlns="" id="{F665EB3D-3374-4428-99A7-486EAC56A720}"/>
              </a:ext>
            </a:extLst>
          </p:cNvPr>
          <p:cNvCxnSpPr/>
          <p:nvPr/>
        </p:nvCxnSpPr>
        <p:spPr>
          <a:xfrm>
            <a:off x="1462835" y="1625233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xmlns="" id="{5A483F0E-3ED7-46D5-A102-924D0F9DAF06}"/>
              </a:ext>
            </a:extLst>
          </p:cNvPr>
          <p:cNvCxnSpPr/>
          <p:nvPr/>
        </p:nvCxnSpPr>
        <p:spPr>
          <a:xfrm>
            <a:off x="1445690" y="1648093"/>
            <a:ext cx="992981" cy="0"/>
          </a:xfrm>
          <a:prstGeom prst="straightConnector1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514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1595180" y="73349"/>
            <a:ext cx="7391504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Simple simulations for the diffuser</a:t>
            </a:r>
            <a:endParaRPr lang="en-US" altLang="en-US" dirty="0">
              <a:solidFill>
                <a:schemeClr val="tx1"/>
              </a:solidFill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t>November 10, 2017   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V.Nagaslaev | For the Diffuser discussions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433" y="3896878"/>
            <a:ext cx="2445980" cy="1935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94018" y="3104070"/>
            <a:ext cx="4219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What is an optimal diffuser geometry?</a:t>
            </a:r>
          </a:p>
          <a:p>
            <a:endParaRPr lang="en-US" sz="1800" dirty="0"/>
          </a:p>
          <a:p>
            <a:r>
              <a:rPr lang="en-US" sz="1800" dirty="0"/>
              <a:t>Minimizing the final RMS scattering angle: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A0DB99E-1F7E-45F0-8E33-3475AB908FF0}"/>
              </a:ext>
            </a:extLst>
          </p:cNvPr>
          <p:cNvSpPr/>
          <p:nvPr/>
        </p:nvSpPr>
        <p:spPr>
          <a:xfrm>
            <a:off x="1828800" y="1069112"/>
            <a:ext cx="6410960" cy="2336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340BE969-0D34-400F-9655-E2FFDD50373B}"/>
              </a:ext>
            </a:extLst>
          </p:cNvPr>
          <p:cNvGrpSpPr/>
          <p:nvPr/>
        </p:nvGrpSpPr>
        <p:grpSpPr>
          <a:xfrm>
            <a:off x="2147962" y="1015773"/>
            <a:ext cx="788915" cy="48566"/>
            <a:chOff x="2147962" y="1318261"/>
            <a:chExt cx="788915" cy="4856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D7FA8763-2CDA-4CC1-B05C-6BE314239790}"/>
                </a:ext>
              </a:extLst>
            </p:cNvPr>
            <p:cNvSpPr/>
            <p:nvPr/>
          </p:nvSpPr>
          <p:spPr>
            <a:xfrm>
              <a:off x="2147962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E364971E-E120-4725-ABC4-2AD47210BBF0}"/>
                </a:ext>
              </a:extLst>
            </p:cNvPr>
            <p:cNvSpPr/>
            <p:nvPr/>
          </p:nvSpPr>
          <p:spPr>
            <a:xfrm>
              <a:off x="2290520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6A8F04D8-13C4-4D5A-9807-B473FCF4EC39}"/>
                </a:ext>
              </a:extLst>
            </p:cNvPr>
            <p:cNvSpPr/>
            <p:nvPr/>
          </p:nvSpPr>
          <p:spPr>
            <a:xfrm>
              <a:off x="2433750" y="131983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D7CA2B78-01A8-43D6-815F-CE0B912F7A64}"/>
                </a:ext>
              </a:extLst>
            </p:cNvPr>
            <p:cNvSpPr/>
            <p:nvPr/>
          </p:nvSpPr>
          <p:spPr>
            <a:xfrm>
              <a:off x="2581388" y="1318261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1447C285-F4DD-4EA4-842A-C9DB01B269F1}"/>
                </a:ext>
              </a:extLst>
            </p:cNvPr>
            <p:cNvSpPr/>
            <p:nvPr/>
          </p:nvSpPr>
          <p:spPr>
            <a:xfrm>
              <a:off x="2729026" y="1320473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7E5155AF-6586-41B8-9166-8D1B59794623}"/>
                </a:ext>
              </a:extLst>
            </p:cNvPr>
            <p:cNvSpPr/>
            <p:nvPr/>
          </p:nvSpPr>
          <p:spPr>
            <a:xfrm>
              <a:off x="2872180" y="132110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13996812-392E-48AB-82C8-54FA2D3A314E}"/>
              </a:ext>
            </a:extLst>
          </p:cNvPr>
          <p:cNvGrpSpPr/>
          <p:nvPr/>
        </p:nvGrpSpPr>
        <p:grpSpPr>
          <a:xfrm>
            <a:off x="3453244" y="1017985"/>
            <a:ext cx="1520157" cy="51434"/>
            <a:chOff x="1855226" y="1317298"/>
            <a:chExt cx="1520157" cy="5143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48F59079-74F8-46B6-8F06-2B097EE8395D}"/>
                </a:ext>
              </a:extLst>
            </p:cNvPr>
            <p:cNvSpPr/>
            <p:nvPr/>
          </p:nvSpPr>
          <p:spPr>
            <a:xfrm>
              <a:off x="1855226" y="131729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58CAC47A-3807-4E55-994A-E8072801FE7B}"/>
                </a:ext>
              </a:extLst>
            </p:cNvPr>
            <p:cNvSpPr/>
            <p:nvPr/>
          </p:nvSpPr>
          <p:spPr>
            <a:xfrm>
              <a:off x="2002864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23849CE1-9EDF-4624-9628-1898D9BC7221}"/>
                </a:ext>
              </a:extLst>
            </p:cNvPr>
            <p:cNvSpPr/>
            <p:nvPr/>
          </p:nvSpPr>
          <p:spPr>
            <a:xfrm>
              <a:off x="2147962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CD4D9D76-0E40-4FA0-867F-296DB733AB72}"/>
                </a:ext>
              </a:extLst>
            </p:cNvPr>
            <p:cNvSpPr/>
            <p:nvPr/>
          </p:nvSpPr>
          <p:spPr>
            <a:xfrm>
              <a:off x="2290520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AC592F35-189D-449D-B0F2-4C97817D1832}"/>
                </a:ext>
              </a:extLst>
            </p:cNvPr>
            <p:cNvSpPr/>
            <p:nvPr/>
          </p:nvSpPr>
          <p:spPr>
            <a:xfrm>
              <a:off x="2433750" y="131983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2D1D7CCF-39F6-4A02-8C8D-832931B5B9A9}"/>
                </a:ext>
              </a:extLst>
            </p:cNvPr>
            <p:cNvSpPr/>
            <p:nvPr/>
          </p:nvSpPr>
          <p:spPr>
            <a:xfrm>
              <a:off x="2581388" y="1318261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CF48253D-DF4C-4203-AAA4-583597FFC5F9}"/>
                </a:ext>
              </a:extLst>
            </p:cNvPr>
            <p:cNvSpPr/>
            <p:nvPr/>
          </p:nvSpPr>
          <p:spPr>
            <a:xfrm>
              <a:off x="2729026" y="1320473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66FF841C-2F55-4672-8790-F207DDA3C14C}"/>
                </a:ext>
              </a:extLst>
            </p:cNvPr>
            <p:cNvSpPr/>
            <p:nvPr/>
          </p:nvSpPr>
          <p:spPr>
            <a:xfrm>
              <a:off x="2872180" y="132110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21032CFA-06C4-41E6-B1E3-8FF582C9050F}"/>
                </a:ext>
              </a:extLst>
            </p:cNvPr>
            <p:cNvSpPr/>
            <p:nvPr/>
          </p:nvSpPr>
          <p:spPr>
            <a:xfrm>
              <a:off x="3015410" y="132237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48ABD6B4-03CC-4664-804D-86C739AF72E5}"/>
                </a:ext>
              </a:extLst>
            </p:cNvPr>
            <p:cNvSpPr/>
            <p:nvPr/>
          </p:nvSpPr>
          <p:spPr>
            <a:xfrm>
              <a:off x="3163048" y="1320801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FC019787-3067-49A2-8A47-C2EE28C02FC9}"/>
                </a:ext>
              </a:extLst>
            </p:cNvPr>
            <p:cNvSpPr/>
            <p:nvPr/>
          </p:nvSpPr>
          <p:spPr>
            <a:xfrm>
              <a:off x="3310686" y="1323013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68E5C649-F3B9-4072-A023-D2F43C731C64}"/>
              </a:ext>
            </a:extLst>
          </p:cNvPr>
          <p:cNvGrpSpPr/>
          <p:nvPr/>
        </p:nvGrpSpPr>
        <p:grpSpPr>
          <a:xfrm>
            <a:off x="5071633" y="1020570"/>
            <a:ext cx="1520157" cy="51434"/>
            <a:chOff x="1855226" y="1317298"/>
            <a:chExt cx="1520157" cy="5143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F841AE72-FD2C-4E38-A115-570425CBC39B}"/>
                </a:ext>
              </a:extLst>
            </p:cNvPr>
            <p:cNvSpPr/>
            <p:nvPr/>
          </p:nvSpPr>
          <p:spPr>
            <a:xfrm>
              <a:off x="1855226" y="131729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8F1BA6C4-627D-4BC5-8BC6-FAFD6BB28D5D}"/>
                </a:ext>
              </a:extLst>
            </p:cNvPr>
            <p:cNvSpPr/>
            <p:nvPr/>
          </p:nvSpPr>
          <p:spPr>
            <a:xfrm>
              <a:off x="2002864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C2C3C596-4B88-484D-A9EB-5FB7C2BBF488}"/>
                </a:ext>
              </a:extLst>
            </p:cNvPr>
            <p:cNvSpPr/>
            <p:nvPr/>
          </p:nvSpPr>
          <p:spPr>
            <a:xfrm>
              <a:off x="2147962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272DC1F2-7AA2-4B2C-979B-9722C6C02CB3}"/>
                </a:ext>
              </a:extLst>
            </p:cNvPr>
            <p:cNvSpPr/>
            <p:nvPr/>
          </p:nvSpPr>
          <p:spPr>
            <a:xfrm>
              <a:off x="2290520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44C59E4C-1012-42DA-A7FF-6ADE8934A583}"/>
                </a:ext>
              </a:extLst>
            </p:cNvPr>
            <p:cNvSpPr/>
            <p:nvPr/>
          </p:nvSpPr>
          <p:spPr>
            <a:xfrm>
              <a:off x="2433750" y="131983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135CD9EC-E107-4EC4-B181-A59681152D2F}"/>
                </a:ext>
              </a:extLst>
            </p:cNvPr>
            <p:cNvSpPr/>
            <p:nvPr/>
          </p:nvSpPr>
          <p:spPr>
            <a:xfrm>
              <a:off x="2581388" y="1318261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1045EA51-42E9-46DE-8E80-E43BA2CA0CD1}"/>
                </a:ext>
              </a:extLst>
            </p:cNvPr>
            <p:cNvSpPr/>
            <p:nvPr/>
          </p:nvSpPr>
          <p:spPr>
            <a:xfrm>
              <a:off x="2729026" y="1320473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5337D560-C264-4C2F-B2A3-F57E118E9AF6}"/>
                </a:ext>
              </a:extLst>
            </p:cNvPr>
            <p:cNvSpPr/>
            <p:nvPr/>
          </p:nvSpPr>
          <p:spPr>
            <a:xfrm>
              <a:off x="2872180" y="132110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35FCC395-DA6A-4F08-9B0A-3EA122901138}"/>
                </a:ext>
              </a:extLst>
            </p:cNvPr>
            <p:cNvSpPr/>
            <p:nvPr/>
          </p:nvSpPr>
          <p:spPr>
            <a:xfrm>
              <a:off x="3015410" y="132237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xmlns="" id="{D0ABA256-0FC5-458A-8363-7DA1D8D2067F}"/>
                </a:ext>
              </a:extLst>
            </p:cNvPr>
            <p:cNvSpPr/>
            <p:nvPr/>
          </p:nvSpPr>
          <p:spPr>
            <a:xfrm>
              <a:off x="3163048" y="1320801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DAEEE32E-6489-4410-A532-428E5C947478}"/>
                </a:ext>
              </a:extLst>
            </p:cNvPr>
            <p:cNvSpPr/>
            <p:nvPr/>
          </p:nvSpPr>
          <p:spPr>
            <a:xfrm>
              <a:off x="3310686" y="1323013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9E0412A6-8D94-416D-AB7E-4DDB1366174B}"/>
              </a:ext>
            </a:extLst>
          </p:cNvPr>
          <p:cNvGrpSpPr/>
          <p:nvPr/>
        </p:nvGrpSpPr>
        <p:grpSpPr>
          <a:xfrm>
            <a:off x="6678885" y="1020570"/>
            <a:ext cx="1520157" cy="51434"/>
            <a:chOff x="1855226" y="1317298"/>
            <a:chExt cx="1520157" cy="5143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D9A2350C-725B-46FD-B311-74005076EC56}"/>
                </a:ext>
              </a:extLst>
            </p:cNvPr>
            <p:cNvSpPr/>
            <p:nvPr/>
          </p:nvSpPr>
          <p:spPr>
            <a:xfrm>
              <a:off x="1855226" y="131729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550E5002-6F34-42EF-A5FE-8F137C821A5C}"/>
                </a:ext>
              </a:extLst>
            </p:cNvPr>
            <p:cNvSpPr/>
            <p:nvPr/>
          </p:nvSpPr>
          <p:spPr>
            <a:xfrm>
              <a:off x="2002864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1612BFA6-E971-4AAD-8345-2ABABC650410}"/>
                </a:ext>
              </a:extLst>
            </p:cNvPr>
            <p:cNvSpPr/>
            <p:nvPr/>
          </p:nvSpPr>
          <p:spPr>
            <a:xfrm>
              <a:off x="2147962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F496BAE1-9AEE-4382-868A-8D8A080FB0D1}"/>
                </a:ext>
              </a:extLst>
            </p:cNvPr>
            <p:cNvSpPr/>
            <p:nvPr/>
          </p:nvSpPr>
          <p:spPr>
            <a:xfrm>
              <a:off x="2290520" y="131856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88342FE2-C15A-4377-8A8D-E0081C5EB3B5}"/>
                </a:ext>
              </a:extLst>
            </p:cNvPr>
            <p:cNvSpPr/>
            <p:nvPr/>
          </p:nvSpPr>
          <p:spPr>
            <a:xfrm>
              <a:off x="2433750" y="131983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18E564AA-0EFF-4A6E-AF04-E33C32583897}"/>
                </a:ext>
              </a:extLst>
            </p:cNvPr>
            <p:cNvSpPr/>
            <p:nvPr/>
          </p:nvSpPr>
          <p:spPr>
            <a:xfrm>
              <a:off x="2581388" y="1318261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5B60D39B-888E-47C0-83A2-F90941313156}"/>
                </a:ext>
              </a:extLst>
            </p:cNvPr>
            <p:cNvSpPr/>
            <p:nvPr/>
          </p:nvSpPr>
          <p:spPr>
            <a:xfrm>
              <a:off x="2729026" y="1320473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D6FE3128-F64A-4525-82CC-80E476374864}"/>
                </a:ext>
              </a:extLst>
            </p:cNvPr>
            <p:cNvSpPr/>
            <p:nvPr/>
          </p:nvSpPr>
          <p:spPr>
            <a:xfrm>
              <a:off x="2872180" y="132110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0F8BB268-FF7B-4CEF-989A-8FDE4FC5889F}"/>
                </a:ext>
              </a:extLst>
            </p:cNvPr>
            <p:cNvSpPr/>
            <p:nvPr/>
          </p:nvSpPr>
          <p:spPr>
            <a:xfrm>
              <a:off x="3015410" y="1322378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217169A9-5543-4EB0-9682-454BDCB306F6}"/>
                </a:ext>
              </a:extLst>
            </p:cNvPr>
            <p:cNvSpPr/>
            <p:nvPr/>
          </p:nvSpPr>
          <p:spPr>
            <a:xfrm>
              <a:off x="3163048" y="1320801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B8F217D4-AB80-4CFD-95FA-B696867DCD04}"/>
                </a:ext>
              </a:extLst>
            </p:cNvPr>
            <p:cNvSpPr/>
            <p:nvPr/>
          </p:nvSpPr>
          <p:spPr>
            <a:xfrm>
              <a:off x="3310686" y="1323013"/>
              <a:ext cx="646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D6D5739A-6B3F-4645-921E-C425837BA905}"/>
              </a:ext>
            </a:extLst>
          </p:cNvPr>
          <p:cNvCxnSpPr/>
          <p:nvPr/>
        </p:nvCxnSpPr>
        <p:spPr>
          <a:xfrm>
            <a:off x="1828800" y="1302792"/>
            <a:ext cx="0" cy="579120"/>
          </a:xfrm>
          <a:prstGeom prst="line">
            <a:avLst/>
          </a:prstGeom>
          <a:ln w="6350">
            <a:solidFill>
              <a:srgbClr val="0404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xmlns="" id="{E3BDCDD5-2AB0-42ED-BE47-9B46F67AB414}"/>
              </a:ext>
            </a:extLst>
          </p:cNvPr>
          <p:cNvCxnSpPr/>
          <p:nvPr/>
        </p:nvCxnSpPr>
        <p:spPr>
          <a:xfrm>
            <a:off x="3454400" y="1302792"/>
            <a:ext cx="0" cy="579120"/>
          </a:xfrm>
          <a:prstGeom prst="line">
            <a:avLst/>
          </a:prstGeom>
          <a:ln w="6350">
            <a:solidFill>
              <a:srgbClr val="04040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B25CA6C0-30F4-4EE7-8391-FCC5D806733B}"/>
              </a:ext>
            </a:extLst>
          </p:cNvPr>
          <p:cNvCxnSpPr/>
          <p:nvPr/>
        </p:nvCxnSpPr>
        <p:spPr>
          <a:xfrm flipV="1">
            <a:off x="460611" y="1667891"/>
            <a:ext cx="3024981" cy="5080"/>
          </a:xfrm>
          <a:prstGeom prst="straightConnector1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5FFBF465-268A-4938-9322-16AE576068FF}"/>
              </a:ext>
            </a:extLst>
          </p:cNvPr>
          <p:cNvSpPr txBox="1"/>
          <p:nvPr/>
        </p:nvSpPr>
        <p:spPr>
          <a:xfrm>
            <a:off x="203201" y="1274284"/>
            <a:ext cx="1576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Reserved 0.5m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2294AD28-77B4-4A05-92DF-6E8D438A34C1}"/>
              </a:ext>
            </a:extLst>
          </p:cNvPr>
          <p:cNvSpPr txBox="1"/>
          <p:nvPr/>
        </p:nvSpPr>
        <p:spPr>
          <a:xfrm>
            <a:off x="4537074" y="1592352"/>
            <a:ext cx="3264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Diffuser on the same precision frame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xmlns="" id="{7D50E0AB-A014-45D5-B98E-D34CE2F558ED}"/>
              </a:ext>
            </a:extLst>
          </p:cNvPr>
          <p:cNvCxnSpPr>
            <a:cxnSpLocks/>
          </p:cNvCxnSpPr>
          <p:nvPr/>
        </p:nvCxnSpPr>
        <p:spPr>
          <a:xfrm flipH="1" flipV="1">
            <a:off x="2147962" y="1261491"/>
            <a:ext cx="5958" cy="822960"/>
          </a:xfrm>
          <a:prstGeom prst="straightConnector1">
            <a:avLst/>
          </a:prstGeom>
          <a:ln w="12700">
            <a:solidFill>
              <a:srgbClr val="04040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3AD9D012-B026-4CFA-B57D-B82F61E3AB2A}"/>
              </a:ext>
            </a:extLst>
          </p:cNvPr>
          <p:cNvSpPr txBox="1"/>
          <p:nvPr/>
        </p:nvSpPr>
        <p:spPr>
          <a:xfrm>
            <a:off x="1680211" y="1994172"/>
            <a:ext cx="895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Start: X1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xmlns="" id="{3B71A2D2-56AA-4980-AD6A-445B2B219869}"/>
              </a:ext>
            </a:extLst>
          </p:cNvPr>
          <p:cNvCxnSpPr>
            <a:cxnSpLocks/>
          </p:cNvCxnSpPr>
          <p:nvPr/>
        </p:nvCxnSpPr>
        <p:spPr>
          <a:xfrm flipV="1">
            <a:off x="2936167" y="1221198"/>
            <a:ext cx="710" cy="1054818"/>
          </a:xfrm>
          <a:prstGeom prst="straightConnector1">
            <a:avLst/>
          </a:prstGeom>
          <a:ln w="12700">
            <a:solidFill>
              <a:srgbClr val="04040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D9026A4D-8AD2-4EB4-A3E6-E3BF384019D2}"/>
              </a:ext>
            </a:extLst>
          </p:cNvPr>
          <p:cNvSpPr txBox="1"/>
          <p:nvPr/>
        </p:nvSpPr>
        <p:spPr>
          <a:xfrm>
            <a:off x="2581388" y="2296660"/>
            <a:ext cx="8955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End: X2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945EC5FF-5D52-4690-88FC-0BD37CE31EBA}"/>
              </a:ext>
            </a:extLst>
          </p:cNvPr>
          <p:cNvSpPr txBox="1"/>
          <p:nvPr/>
        </p:nvSpPr>
        <p:spPr>
          <a:xfrm>
            <a:off x="530900" y="4325790"/>
            <a:ext cx="42625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For every X1, X2: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Track a beam through D and septum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Choose D density to minimize final </a:t>
            </a:r>
            <a:r>
              <a:rPr lang="en-US" sz="1600" dirty="0" err="1"/>
              <a:t>rms</a:t>
            </a:r>
            <a:r>
              <a:rPr lang="en-US" sz="1600" dirty="0"/>
              <a:t>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Continue scanning X1 and X2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F57D5C04-1064-48DF-BACA-75B3B5ADFE5C}"/>
              </a:ext>
            </a:extLst>
          </p:cNvPr>
          <p:cNvSpPr txBox="1"/>
          <p:nvPr/>
        </p:nvSpPr>
        <p:spPr>
          <a:xfrm>
            <a:off x="5821138" y="5889178"/>
            <a:ext cx="27855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Map of scattering angle </a:t>
            </a:r>
            <a:r>
              <a:rPr lang="en-US" sz="1200" dirty="0" err="1"/>
              <a:t>rms</a:t>
            </a:r>
            <a:r>
              <a:rPr lang="en-US" sz="1200" dirty="0"/>
              <a:t> vs X1 and X2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EFB162DF-CC09-4D14-B04D-01A1355EB372}"/>
              </a:ext>
            </a:extLst>
          </p:cNvPr>
          <p:cNvSpPr txBox="1"/>
          <p:nvPr/>
        </p:nvSpPr>
        <p:spPr>
          <a:xfrm>
            <a:off x="4887994" y="652772"/>
            <a:ext cx="909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Septum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xmlns="" id="{7E867F2C-FFC0-4D61-B63E-F2B30D9F4B54}"/>
              </a:ext>
            </a:extLst>
          </p:cNvPr>
          <p:cNvCxnSpPr>
            <a:cxnSpLocks/>
          </p:cNvCxnSpPr>
          <p:nvPr/>
        </p:nvCxnSpPr>
        <p:spPr>
          <a:xfrm>
            <a:off x="530900" y="1036445"/>
            <a:ext cx="74145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552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1595180" y="73349"/>
            <a:ext cx="7391504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Simple simulations for the diffuser</a:t>
            </a:r>
            <a:endParaRPr lang="en-US" altLang="en-US" dirty="0">
              <a:solidFill>
                <a:schemeClr val="tx1"/>
              </a:solidFill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t>November 10, 2017   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V.Nagaslaev | For the Diffuser discussions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4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602" y="727173"/>
            <a:ext cx="2445980" cy="1935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4">
            <a:extLst>
              <a:ext uri="{FF2B5EF4-FFF2-40B4-BE49-F238E27FC236}">
                <a16:creationId xmlns:a16="http://schemas.microsoft.com/office/drawing/2014/main" xmlns="" id="{71429F5D-CD79-41C5-A9DD-4CCB88283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220" y="750807"/>
            <a:ext cx="2738157" cy="1907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F57D5C04-1064-48DF-BACA-75B3B5ADFE5C}"/>
              </a:ext>
            </a:extLst>
          </p:cNvPr>
          <p:cNvSpPr txBox="1"/>
          <p:nvPr/>
        </p:nvSpPr>
        <p:spPr>
          <a:xfrm>
            <a:off x="1584561" y="2719473"/>
            <a:ext cx="2101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Map of </a:t>
            </a:r>
            <a:r>
              <a:rPr lang="en-US" sz="1200" dirty="0" err="1"/>
              <a:t>rms</a:t>
            </a:r>
            <a:r>
              <a:rPr lang="en-US" sz="1200" dirty="0"/>
              <a:t> angle vs X1 and X2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192088DD-AA06-4DF4-9385-6C673768AA9B}"/>
              </a:ext>
            </a:extLst>
          </p:cNvPr>
          <p:cNvSpPr txBox="1"/>
          <p:nvPr/>
        </p:nvSpPr>
        <p:spPr>
          <a:xfrm>
            <a:off x="4441082" y="2749992"/>
            <a:ext cx="2121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Slicing the map across X1 or X2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D260F518-D8FD-48C2-A1B8-E69FF9982436}"/>
              </a:ext>
            </a:extLst>
          </p:cNvPr>
          <p:cNvSpPr txBox="1"/>
          <p:nvPr/>
        </p:nvSpPr>
        <p:spPr>
          <a:xfrm>
            <a:off x="264431" y="3561332"/>
            <a:ext cx="50265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Material is most effective at X1=0, but best is to fill the entire length*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The minimum density is always optimal**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High density foils work well if sparsely populated (Mo)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Titanium foils is a good choice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xmlns="" id="{16EA6002-67FE-408C-B5AA-2D5CE09565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475" y="3037878"/>
            <a:ext cx="3581400" cy="2686050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9D4E667C-A10F-4BC1-B421-57A893F39FD9}"/>
              </a:ext>
            </a:extLst>
          </p:cNvPr>
          <p:cNvSpPr txBox="1"/>
          <p:nvPr/>
        </p:nvSpPr>
        <p:spPr>
          <a:xfrm>
            <a:off x="5197475" y="5679668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404040"/>
                </a:solidFill>
              </a:rPr>
              <a:t>50u foils, 2.6mm spacing:</a:t>
            </a:r>
          </a:p>
          <a:p>
            <a:pPr algn="ctr"/>
            <a:r>
              <a:rPr lang="en-US" sz="1400" dirty="0">
                <a:solidFill>
                  <a:srgbClr val="00B050"/>
                </a:solidFill>
              </a:rPr>
              <a:t>Green</a:t>
            </a:r>
            <a:r>
              <a:rPr lang="en-US" sz="1400" dirty="0">
                <a:solidFill>
                  <a:srgbClr val="404040"/>
                </a:solidFill>
              </a:rPr>
              <a:t>– with diffuser;   </a:t>
            </a:r>
            <a:r>
              <a:rPr lang="en-US" sz="1400" dirty="0">
                <a:solidFill>
                  <a:srgbClr val="FF0000"/>
                </a:solidFill>
              </a:rPr>
              <a:t>Red – </a:t>
            </a:r>
            <a:r>
              <a:rPr lang="en-US" sz="1400" dirty="0">
                <a:solidFill>
                  <a:srgbClr val="404040"/>
                </a:solidFill>
              </a:rPr>
              <a:t>without diffuser</a:t>
            </a:r>
          </a:p>
        </p:txBody>
      </p:sp>
    </p:spTree>
    <p:extLst>
      <p:ext uri="{BB962C8B-B14F-4D97-AF65-F5344CB8AC3E}">
        <p14:creationId xmlns:p14="http://schemas.microsoft.com/office/powerpoint/2010/main" val="4200076670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esentation1" id="{0A332E88-FAC5-4DAA-B67C-975ADFE411D7}" vid="{5FBD605D-D508-4D67-B2B4-743EB48FC6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6788</TotalTime>
  <Words>293</Words>
  <Application>Microsoft Macintosh PowerPoint</Application>
  <PresentationFormat>On-screen Show (4:3)</PresentationFormat>
  <Paragraphs>48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Fermilab_PPT_090815</vt:lpstr>
      <vt:lpstr>PowerPoint Presentation</vt:lpstr>
      <vt:lpstr>Simplest geometry for the diffuser</vt:lpstr>
      <vt:lpstr>Simple simulations for the diffuser</vt:lpstr>
      <vt:lpstr>Simple simulations for the diffuser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Vladimir P. Nagaslaev x4670 13469N</dc:creator>
  <cp:lastModifiedBy>Brennan Goddard</cp:lastModifiedBy>
  <cp:revision>57</cp:revision>
  <cp:lastPrinted>2017-10-26T15:08:46Z</cp:lastPrinted>
  <dcterms:created xsi:type="dcterms:W3CDTF">2017-10-09T21:17:45Z</dcterms:created>
  <dcterms:modified xsi:type="dcterms:W3CDTF">2017-11-10T15:34:55Z</dcterms:modified>
</cp:coreProperties>
</file>