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269" r:id="rId6"/>
    <p:sldId id="275" r:id="rId7"/>
    <p:sldId id="274" r:id="rId8"/>
    <p:sldId id="268" r:id="rId9"/>
    <p:sldId id="270" r:id="rId10"/>
    <p:sldId id="272" r:id="rId11"/>
    <p:sldId id="276" r:id="rId12"/>
    <p:sldId id="277" r:id="rId13"/>
    <p:sldId id="273" r:id="rId14"/>
    <p:sldId id="266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73" autoAdjust="0"/>
    <p:restoredTop sz="94660"/>
  </p:normalViewPr>
  <p:slideViewPr>
    <p:cSldViewPr snapToObjects="1" showGuides="1">
      <p:cViewPr varScale="1">
        <p:scale>
          <a:sx n="131" d="100"/>
          <a:sy n="131" d="100"/>
        </p:scale>
        <p:origin x="-992" y="-10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20/05/17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20/05/17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To edit speaker name go to Insert &gt; Header &amp; Footer and apply to all slides except title page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567839/" TargetMode="External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Hollow Electron Lens </a:t>
            </a:r>
            <a:r>
              <a:rPr lang="en-GB" dirty="0" err="1" smtClean="0"/>
              <a:t>Harware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kick-off meeting 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600" dirty="0" smtClean="0"/>
              <a:t>Adriana Rossi BE-BI</a:t>
            </a:r>
            <a:endParaRPr lang="en-GB" sz="16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E-Lens HW meeting – kick off						      22 May 2017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4844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37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half" idx="1"/>
          </p:nvPr>
        </p:nvSpPr>
        <p:spPr>
          <a:xfrm>
            <a:off x="457944" y="628798"/>
            <a:ext cx="5410200" cy="4967288"/>
          </a:xfrm>
          <a:solidFill>
            <a:srgbClr val="FFFFFF">
              <a:alpha val="26000"/>
            </a:srgbClr>
          </a:solidFill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Depletion of halo below collimator opening</a:t>
            </a:r>
          </a:p>
          <a:p>
            <a:pPr algn="l"/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angular kick </a:t>
            </a:r>
            <a:r>
              <a:rPr lang="en-US" sz="1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θ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experienced by a proton at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radius </a:t>
            </a:r>
            <a:r>
              <a:rPr lang="en-US" sz="1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traversing a hollow electron beam enclosing current </a:t>
            </a:r>
            <a:r>
              <a:rPr lang="en-US" sz="18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</a:t>
            </a:r>
            <a:r>
              <a:rPr lang="en-US" sz="1800" i="1" baseline="-25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er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 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region of length </a:t>
            </a:r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</a:p>
          <a:p>
            <a:pPr algn="l"/>
            <a:endParaRPr lang="en-US" sz="1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 algn="l">
              <a:buNone/>
            </a:pPr>
            <a:r>
              <a:rPr lang="en-US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</a:t>
            </a:r>
            <a:r>
              <a:rPr lang="en-US" sz="12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conter</a:t>
            </a:r>
            <a:r>
              <a:rPr lang="en-US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-propagating e- p+</a:t>
            </a:r>
          </a:p>
          <a:p>
            <a:pPr marL="0" indent="0" algn="l">
              <a:buNone/>
            </a:pPr>
            <a:endParaRPr lang="en-US" sz="1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spcBef>
                <a:spcPts val="2000"/>
              </a:spcBef>
            </a:pPr>
            <a:r>
              <a:rPr lang="en-US" sz="1800" dirty="0" smtClean="0">
                <a:solidFill>
                  <a:schemeClr val="tx1"/>
                </a:solidFill>
              </a:rPr>
              <a:t>e</a:t>
            </a:r>
            <a:r>
              <a:rPr lang="en-US" sz="1800" dirty="0">
                <a:solidFill>
                  <a:schemeClr val="tx1"/>
                </a:solidFill>
              </a:rPr>
              <a:t>-beam from 4 to 6 sigma ≈ radii </a:t>
            </a:r>
            <a:r>
              <a:rPr lang="en-US" sz="1800" dirty="0" smtClean="0">
                <a:solidFill>
                  <a:schemeClr val="tx1"/>
                </a:solidFill>
              </a:rPr>
              <a:t>from 1.2 </a:t>
            </a:r>
            <a:r>
              <a:rPr lang="en-US" sz="1800" dirty="0">
                <a:solidFill>
                  <a:schemeClr val="tx1"/>
                </a:solidFill>
              </a:rPr>
              <a:t>to 1.8 mm over a distance ~</a:t>
            </a:r>
            <a:r>
              <a:rPr lang="en-US" sz="1800" dirty="0" smtClean="0">
                <a:solidFill>
                  <a:schemeClr val="tx1"/>
                </a:solidFill>
              </a:rPr>
              <a:t>3m</a:t>
            </a:r>
          </a:p>
          <a:p>
            <a:pPr algn="l">
              <a:spcBef>
                <a:spcPts val="1224"/>
              </a:spcBef>
            </a:pPr>
            <a:r>
              <a:rPr lang="en-US" sz="1800" dirty="0" smtClean="0"/>
              <a:t>Electron </a:t>
            </a:r>
            <a:r>
              <a:rPr lang="en-US" sz="1800" dirty="0"/>
              <a:t>beam </a:t>
            </a:r>
            <a:r>
              <a:rPr lang="en-US" sz="1800" dirty="0" smtClean="0"/>
              <a:t>hollowed </a:t>
            </a:r>
            <a:r>
              <a:rPr lang="en-US" sz="1800" dirty="0" smtClean="0"/>
              <a:t>=&gt; </a:t>
            </a:r>
            <a:br>
              <a:rPr lang="en-US" sz="1800" dirty="0" smtClean="0"/>
            </a:br>
            <a:r>
              <a:rPr lang="en-US" sz="1800" dirty="0" smtClean="0">
                <a:solidFill>
                  <a:schemeClr val="accent2"/>
                </a:solidFill>
              </a:rPr>
              <a:t>core</a:t>
            </a:r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≈ </a:t>
            </a:r>
            <a:r>
              <a:rPr lang="en-US" sz="1800" dirty="0" smtClean="0">
                <a:solidFill>
                  <a:schemeClr val="accent2"/>
                </a:solidFill>
              </a:rPr>
              <a:t>not affected </a:t>
            </a:r>
            <a:r>
              <a:rPr lang="en-US" sz="1800" dirty="0" smtClean="0"/>
              <a:t>(in </a:t>
            </a:r>
            <a:r>
              <a:rPr lang="en-US" sz="1800" dirty="0"/>
              <a:t>field-free </a:t>
            </a:r>
            <a:r>
              <a:rPr lang="en-US" sz="1800" dirty="0" smtClean="0"/>
              <a:t>region)</a:t>
            </a:r>
            <a:br>
              <a:rPr lang="en-US" sz="1800" dirty="0" smtClean="0"/>
            </a:br>
            <a:r>
              <a:rPr lang="en-US" sz="1800" dirty="0" smtClean="0"/>
              <a:t>+ </a:t>
            </a:r>
            <a:r>
              <a:rPr lang="en-US" sz="1800" dirty="0" smtClean="0">
                <a:solidFill>
                  <a:schemeClr val="accent2"/>
                </a:solidFill>
              </a:rPr>
              <a:t>no effects on impedance </a:t>
            </a:r>
            <a:endParaRPr lang="en-US" sz="1800" dirty="0">
              <a:solidFill>
                <a:schemeClr val="accent2"/>
              </a:solidFill>
            </a:endParaRPr>
          </a:p>
          <a:p>
            <a:pPr algn="l"/>
            <a:r>
              <a:rPr lang="en-US" sz="1800" dirty="0" smtClean="0">
                <a:solidFill>
                  <a:schemeClr val="accent2"/>
                </a:solidFill>
              </a:rPr>
              <a:t>Margin for beam jitters / CC </a:t>
            </a:r>
            <a:r>
              <a:rPr lang="en-US" sz="1800" dirty="0" smtClean="0">
                <a:solidFill>
                  <a:schemeClr val="accent2"/>
                </a:solidFill>
              </a:rPr>
              <a:t>failure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36" y="51470"/>
            <a:ext cx="6912328" cy="540000"/>
          </a:xfrm>
        </p:spPr>
        <p:txBody>
          <a:bodyPr/>
          <a:lstStyle/>
          <a:p>
            <a:pPr algn="l"/>
            <a:r>
              <a:rPr lang="en-US" sz="2400" dirty="0" smtClean="0"/>
              <a:t>Motivation for HEL in HL-LHC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77907"/>
            <a:ext cx="2962672" cy="5014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radius-he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19822"/>
            <a:ext cx="1326507" cy="5918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</p:pic>
      <p:pic>
        <p:nvPicPr>
          <p:cNvPr id="14" name="Picture 13" descr="e-kick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890694"/>
            <a:ext cx="2664296" cy="825072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6512787" y="978282"/>
            <a:ext cx="1659613" cy="1665476"/>
            <a:chOff x="6512787" y="978282"/>
            <a:chExt cx="1659613" cy="1665476"/>
          </a:xfrm>
        </p:grpSpPr>
        <p:sp>
          <p:nvSpPr>
            <p:cNvPr id="19" name="Oval 18"/>
            <p:cNvSpPr/>
            <p:nvPr/>
          </p:nvSpPr>
          <p:spPr>
            <a:xfrm>
              <a:off x="6512787" y="978282"/>
              <a:ext cx="1659613" cy="1665476"/>
            </a:xfrm>
            <a:prstGeom prst="ellipse">
              <a:avLst/>
            </a:prstGeom>
            <a:noFill/>
            <a:ln w="9525" cmpd="sng">
              <a:solidFill>
                <a:srgbClr val="FF6600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32240" y="978282"/>
              <a:ext cx="2744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 flipV="1">
              <a:off x="6876256" y="1131590"/>
              <a:ext cx="432048" cy="648072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non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020272" y="1203598"/>
              <a:ext cx="3159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r</a:t>
              </a:r>
              <a:endParaRPr lang="en-US" i="1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0272" y="1923678"/>
            <a:ext cx="2136123" cy="214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771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the need for hollow e-lenses for the HL-LHC (CERN, 6-7 October 2016)</a:t>
            </a:r>
            <a:r>
              <a:rPr lang="en-US" sz="2000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51768"/>
            <a:ext cx="7920000" cy="3680222"/>
          </a:xfrm>
        </p:spPr>
        <p:txBody>
          <a:bodyPr/>
          <a:lstStyle/>
          <a:p>
            <a:pPr algn="l"/>
            <a:r>
              <a:rPr lang="en-US" sz="2000" dirty="0" smtClean="0">
                <a:hlinkClick r:id="rId2"/>
              </a:rPr>
              <a:t>https</a:t>
            </a:r>
            <a:r>
              <a:rPr lang="en-US" sz="2000" dirty="0">
                <a:hlinkClick r:id="rId2"/>
              </a:rPr>
              <a:t>://indico.cern.ch/event/567839</a:t>
            </a:r>
            <a:r>
              <a:rPr lang="en-US" sz="2000" dirty="0" smtClean="0">
                <a:hlinkClick r:id="rId2"/>
              </a:rPr>
              <a:t>/</a:t>
            </a:r>
            <a:endParaRPr lang="en-US" sz="2000" dirty="0" smtClean="0"/>
          </a:p>
          <a:p>
            <a:pPr algn="l"/>
            <a:r>
              <a:rPr lang="en-US" sz="2000" dirty="0" smtClean="0"/>
              <a:t>Successfully demonstrated at </a:t>
            </a:r>
            <a:r>
              <a:rPr lang="en-US" sz="2000" dirty="0" err="1" smtClean="0"/>
              <a:t>Tevatron</a:t>
            </a:r>
            <a:r>
              <a:rPr lang="en-US" sz="2000" dirty="0" smtClean="0"/>
              <a:t> (</a:t>
            </a:r>
            <a:r>
              <a:rPr lang="en-US" sz="2000" dirty="0" err="1" smtClean="0"/>
              <a:t>Stancari</a:t>
            </a:r>
            <a:r>
              <a:rPr lang="en-US" sz="2000" dirty="0" smtClean="0"/>
              <a:t>) </a:t>
            </a:r>
          </a:p>
          <a:p>
            <a:pPr algn="l"/>
            <a:r>
              <a:rPr lang="en-US" sz="2000" dirty="0" smtClean="0"/>
              <a:t>Review conclusions:</a:t>
            </a:r>
          </a:p>
          <a:p>
            <a:pPr lvl="1" algn="l"/>
            <a:r>
              <a:rPr lang="en-US" sz="1600" dirty="0"/>
              <a:t>A hollow e-lens will mitigate </a:t>
            </a:r>
            <a:r>
              <a:rPr lang="en-US" sz="1600" dirty="0" smtClean="0"/>
              <a:t>CC </a:t>
            </a:r>
            <a:br>
              <a:rPr lang="en-US" sz="1600" dirty="0" smtClean="0"/>
            </a:br>
            <a:r>
              <a:rPr lang="en-US" sz="1600" dirty="0" smtClean="0"/>
              <a:t>failures (large betatron oscillations) </a:t>
            </a:r>
            <a:br>
              <a:rPr lang="en-US" sz="1600" dirty="0" smtClean="0"/>
            </a:br>
            <a:r>
              <a:rPr lang="en-US" sz="1600" dirty="0" smtClean="0"/>
              <a:t>if &lt; 2 </a:t>
            </a:r>
            <a:r>
              <a:rPr lang="en-US" sz="1600" dirty="0" err="1"/>
              <a:t>σ</a:t>
            </a:r>
            <a:r>
              <a:rPr lang="en-US" sz="1600" dirty="0"/>
              <a:t> </a:t>
            </a:r>
            <a:endParaRPr lang="en-US" sz="1600" dirty="0" smtClean="0"/>
          </a:p>
          <a:p>
            <a:pPr lvl="1" algn="l"/>
            <a:r>
              <a:rPr lang="en-US" sz="1600" dirty="0" smtClean="0"/>
              <a:t>HL-LHC less </a:t>
            </a:r>
            <a:r>
              <a:rPr lang="en-US" sz="1600" dirty="0"/>
              <a:t>sensitive to transients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due to </a:t>
            </a:r>
            <a:r>
              <a:rPr lang="en-US" sz="1600" dirty="0"/>
              <a:t>small variations of orbit, tune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and </a:t>
            </a:r>
            <a:r>
              <a:rPr lang="en-US" sz="1600" dirty="0"/>
              <a:t>other parameters 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  <a:p>
            <a:pPr lvl="1" algn="l"/>
            <a:r>
              <a:rPr lang="en-US" sz="1600" b="1" dirty="0"/>
              <a:t>Implement active beam halo 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control </a:t>
            </a:r>
            <a:r>
              <a:rPr lang="en-US" sz="1600" b="1" dirty="0"/>
              <a:t>using a hollow e-lens </a:t>
            </a:r>
            <a:endParaRPr lang="en-US" sz="1600" dirty="0"/>
          </a:p>
          <a:p>
            <a:pPr lvl="1" algn="l"/>
            <a:endParaRPr lang="en-US" sz="1600" dirty="0"/>
          </a:p>
          <a:p>
            <a:pPr lvl="1" algn="l"/>
            <a:endParaRPr lang="en-US" sz="1600" dirty="0" smtClean="0"/>
          </a:p>
          <a:p>
            <a:pPr algn="l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900" y="1768668"/>
            <a:ext cx="4428604" cy="326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425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Review </a:t>
            </a:r>
            <a:r>
              <a:rPr lang="en-US" sz="2400" dirty="0"/>
              <a:t>of the </a:t>
            </a:r>
            <a:r>
              <a:rPr lang="en-US" sz="2400" dirty="0" smtClean="0"/>
              <a:t>HEL </a:t>
            </a:r>
            <a:r>
              <a:rPr lang="en-US" sz="2400" dirty="0"/>
              <a:t>concept readiness for integration into the HL-LHC </a:t>
            </a:r>
            <a:r>
              <a:rPr lang="en-US" sz="2400" dirty="0" smtClean="0"/>
              <a:t>baseline (O. </a:t>
            </a:r>
            <a:r>
              <a:rPr lang="en-US" sz="2400" dirty="0" err="1" smtClean="0"/>
              <a:t>Bruning</a:t>
            </a:r>
            <a:r>
              <a:rPr lang="en-US" sz="2400" dirty="0" smtClean="0"/>
              <a:t>)</a:t>
            </a:r>
            <a:r>
              <a:rPr lang="en-US" sz="2400" dirty="0"/>
              <a:t> </a:t>
            </a:r>
            <a:r>
              <a:rPr lang="en-US" sz="2400" dirty="0" smtClean="0"/>
              <a:t>wk42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43558"/>
            <a:ext cx="8434800" cy="4193705"/>
          </a:xfrm>
          <a:solidFill>
            <a:srgbClr val="FFFFFF"/>
          </a:solidFill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1600" i="1" dirty="0" smtClean="0">
                <a:solidFill>
                  <a:schemeClr val="accent1"/>
                </a:solidFill>
              </a:rPr>
              <a:t>Review </a:t>
            </a:r>
            <a:r>
              <a:rPr lang="en-US" sz="1600" i="1" dirty="0">
                <a:solidFill>
                  <a:schemeClr val="accent1"/>
                </a:solidFill>
              </a:rPr>
              <a:t>if CERN has all information at hand to estimate the individual cost items for the hollow e-lens and to prepare a tentative production schedule (including potentially required prototype developments and R&amp;D milestones) for implementing the e-lenses during LS3 and to assure sufficient space and infrastructure in the designated areas for the installation of the hollow e-lenses during </a:t>
            </a:r>
            <a:r>
              <a:rPr lang="en-US" sz="1600" i="1" dirty="0" smtClean="0">
                <a:solidFill>
                  <a:schemeClr val="accent1"/>
                </a:solidFill>
              </a:rPr>
              <a:t>LS3.</a:t>
            </a:r>
            <a:r>
              <a:rPr lang="en-US" sz="1400" b="1" i="1" dirty="0"/>
              <a:t> </a:t>
            </a:r>
            <a:endParaRPr lang="en-US" sz="1400" b="1" i="1" dirty="0" smtClean="0"/>
          </a:p>
          <a:p>
            <a:pPr algn="l">
              <a:spcBef>
                <a:spcPts val="936"/>
              </a:spcBef>
            </a:pPr>
            <a:r>
              <a:rPr lang="en-US" sz="1400" dirty="0" smtClean="0"/>
              <a:t>Is </a:t>
            </a:r>
            <a:r>
              <a:rPr lang="en-US" sz="1400" dirty="0"/>
              <a:t>CERN ready </a:t>
            </a:r>
            <a:r>
              <a:rPr lang="en-US" sz="1400" dirty="0" smtClean="0"/>
              <a:t>to:</a:t>
            </a:r>
            <a:endParaRPr lang="en-US" sz="1400" dirty="0"/>
          </a:p>
          <a:p>
            <a:pPr lvl="1" algn="l">
              <a:spcBef>
                <a:spcPts val="300"/>
              </a:spcBef>
              <a:buFont typeface="+mj-lt"/>
              <a:buAutoNum type="alphaLcParenR"/>
            </a:pPr>
            <a:r>
              <a:rPr lang="en-US" sz="1400" dirty="0" smtClean="0">
                <a:solidFill>
                  <a:srgbClr val="000000"/>
                </a:solidFill>
              </a:rPr>
              <a:t>estimate</a:t>
            </a:r>
            <a:r>
              <a:rPr lang="en-US" sz="1400" dirty="0" smtClean="0"/>
              <a:t> </a:t>
            </a:r>
            <a:r>
              <a:rPr lang="en-US" sz="1400" b="1" dirty="0">
                <a:solidFill>
                  <a:schemeClr val="bg2"/>
                </a:solidFill>
              </a:rPr>
              <a:t>the total cost </a:t>
            </a:r>
            <a:r>
              <a:rPr lang="en-US" sz="1400" dirty="0"/>
              <a:t>and resource requirements for the e-lenses (including the technical development</a:t>
            </a:r>
            <a:r>
              <a:rPr lang="en-US" sz="1400" dirty="0" smtClean="0"/>
              <a:t>)?</a:t>
            </a:r>
            <a:endParaRPr lang="en-US" sz="1400" dirty="0"/>
          </a:p>
          <a:p>
            <a:pPr lvl="1" algn="l">
              <a:spcBef>
                <a:spcPts val="300"/>
              </a:spcBef>
              <a:buFont typeface="+mj-lt"/>
              <a:buAutoNum type="alphaLcParenR"/>
            </a:pPr>
            <a:r>
              <a:rPr lang="en-US" sz="1400" dirty="0" smtClean="0">
                <a:solidFill>
                  <a:schemeClr val="tx1"/>
                </a:solidFill>
              </a:rPr>
              <a:t>reserve</a:t>
            </a:r>
            <a:r>
              <a:rPr lang="en-US" sz="1400" b="1" dirty="0" smtClean="0">
                <a:solidFill>
                  <a:schemeClr val="bg2"/>
                </a:solidFill>
              </a:rPr>
              <a:t> </a:t>
            </a:r>
            <a:r>
              <a:rPr lang="en-US" sz="1400" b="1" dirty="0">
                <a:solidFill>
                  <a:schemeClr val="bg2"/>
                </a:solidFill>
              </a:rPr>
              <a:t>sufficient space for the e-lenses in IR4</a:t>
            </a:r>
            <a:r>
              <a:rPr lang="en-US" sz="1400" dirty="0" smtClean="0"/>
              <a:t>?</a:t>
            </a:r>
          </a:p>
          <a:p>
            <a:pPr lvl="1" algn="l">
              <a:spcBef>
                <a:spcPts val="300"/>
              </a:spcBef>
              <a:buFont typeface="+mj-lt"/>
              <a:buAutoNum type="alphaLcParenR"/>
            </a:pPr>
            <a:r>
              <a:rPr lang="en-US" sz="1400" dirty="0" smtClean="0">
                <a:solidFill>
                  <a:srgbClr val="000000"/>
                </a:solidFill>
              </a:rPr>
              <a:t>specify</a:t>
            </a:r>
            <a:r>
              <a:rPr lang="en-US" sz="1400" dirty="0" smtClean="0"/>
              <a:t> </a:t>
            </a:r>
            <a:r>
              <a:rPr lang="en-US" sz="1400" dirty="0"/>
              <a:t>the </a:t>
            </a:r>
            <a:r>
              <a:rPr lang="en-US" sz="1400" b="1" dirty="0">
                <a:solidFill>
                  <a:srgbClr val="0093BE"/>
                </a:solidFill>
              </a:rPr>
              <a:t>technical infrastructure </a:t>
            </a:r>
            <a:r>
              <a:rPr lang="en-US" sz="1400" dirty="0"/>
              <a:t>needs in IR4 to avoid future iterations on key services at a later </a:t>
            </a:r>
            <a:r>
              <a:rPr lang="en-US" sz="1400" dirty="0" smtClean="0"/>
              <a:t>stage?</a:t>
            </a:r>
          </a:p>
          <a:p>
            <a:pPr lvl="1" algn="l">
              <a:spcBef>
                <a:spcPts val="300"/>
              </a:spcBef>
              <a:buFont typeface="+mj-lt"/>
              <a:buAutoNum type="alphaLcParenR"/>
            </a:pPr>
            <a:r>
              <a:rPr lang="en-US" sz="1400" dirty="0" smtClean="0">
                <a:solidFill>
                  <a:schemeClr val="tx1"/>
                </a:solidFill>
              </a:rPr>
              <a:t>identify</a:t>
            </a:r>
            <a:r>
              <a:rPr lang="en-US" sz="1400" dirty="0" smtClean="0"/>
              <a:t> </a:t>
            </a:r>
            <a:r>
              <a:rPr lang="en-US" sz="1400" dirty="0"/>
              <a:t>which </a:t>
            </a:r>
            <a:r>
              <a:rPr lang="en-US" sz="1400" b="1" dirty="0">
                <a:solidFill>
                  <a:srgbClr val="0093BE"/>
                </a:solidFill>
              </a:rPr>
              <a:t>components of the e-lenses need to be produced in-house and which components could be </a:t>
            </a:r>
            <a:r>
              <a:rPr lang="en-US" sz="1400" b="1" dirty="0" smtClean="0">
                <a:solidFill>
                  <a:srgbClr val="0093BE"/>
                </a:solidFill>
              </a:rPr>
              <a:t>outsourced</a:t>
            </a:r>
            <a:r>
              <a:rPr lang="en-US" sz="1400" dirty="0" smtClean="0"/>
              <a:t>?</a:t>
            </a:r>
            <a:endParaRPr lang="en-US" sz="1400" dirty="0"/>
          </a:p>
          <a:p>
            <a:pPr algn="l">
              <a:spcBef>
                <a:spcPts val="936"/>
              </a:spcBef>
            </a:pPr>
            <a:r>
              <a:rPr lang="en-US" sz="1400" dirty="0" smtClean="0"/>
              <a:t>Have </a:t>
            </a:r>
            <a:r>
              <a:rPr lang="en-US" sz="1400" dirty="0"/>
              <a:t>all the implied technical groups identified the required resources for implementing the e-lens development (</a:t>
            </a:r>
            <a:r>
              <a:rPr lang="en-US" sz="1400" dirty="0">
                <a:solidFill>
                  <a:schemeClr val="bg2"/>
                </a:solidFill>
              </a:rPr>
              <a:t>including the required technical development for </a:t>
            </a:r>
            <a:r>
              <a:rPr lang="en-US" sz="1400" dirty="0" err="1">
                <a:solidFill>
                  <a:schemeClr val="bg2"/>
                </a:solidFill>
              </a:rPr>
              <a:t>finalising</a:t>
            </a:r>
            <a:r>
              <a:rPr lang="en-US" sz="1400" dirty="0">
                <a:solidFill>
                  <a:schemeClr val="bg2"/>
                </a:solidFill>
              </a:rPr>
              <a:t> the technical design by the end </a:t>
            </a:r>
            <a:r>
              <a:rPr lang="en-US" sz="1400" dirty="0" smtClean="0">
                <a:solidFill>
                  <a:schemeClr val="bg2"/>
                </a:solidFill>
              </a:rPr>
              <a:t>of </a:t>
            </a:r>
            <a:r>
              <a:rPr lang="en-US" sz="1400" dirty="0">
                <a:solidFill>
                  <a:schemeClr val="bg2"/>
                </a:solidFill>
              </a:rPr>
              <a:t>LS2</a:t>
            </a:r>
            <a:r>
              <a:rPr lang="en-US" sz="1400" dirty="0"/>
              <a:t>) and integration (for </a:t>
            </a:r>
            <a:r>
              <a:rPr lang="en-US" sz="1400" dirty="0">
                <a:solidFill>
                  <a:srgbClr val="0093BE"/>
                </a:solidFill>
              </a:rPr>
              <a:t>the e-lenses installation in LS3</a:t>
            </a:r>
            <a:r>
              <a:rPr lang="en-US" sz="1400" b="1" dirty="0"/>
              <a:t> </a:t>
            </a:r>
            <a:r>
              <a:rPr lang="en-US" sz="1400" dirty="0"/>
              <a:t>and operational exploitation as of the start </a:t>
            </a:r>
            <a:r>
              <a:rPr lang="en-US" sz="1400" dirty="0" smtClean="0"/>
              <a:t>of Run4)?</a:t>
            </a:r>
            <a:r>
              <a:rPr lang="en-US" sz="1400" dirty="0"/>
              <a:t> </a:t>
            </a:r>
          </a:p>
          <a:p>
            <a:pPr marL="0" indent="0" algn="l">
              <a:buNone/>
            </a:pP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886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620407" y="111505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 smtClean="0"/>
              <a:t>Hollow</a:t>
            </a:r>
            <a:r>
              <a:rPr lang="es-ES" dirty="0" smtClean="0"/>
              <a:t> </a:t>
            </a:r>
            <a:r>
              <a:rPr lang="es-ES" dirty="0" err="1" smtClean="0"/>
              <a:t>Electron</a:t>
            </a:r>
            <a:r>
              <a:rPr lang="es-ES" dirty="0" smtClean="0"/>
              <a:t> Lens</a:t>
            </a:r>
            <a:endParaRPr lang="en-GB" dirty="0"/>
          </a:p>
        </p:txBody>
      </p:sp>
      <p:grpSp>
        <p:nvGrpSpPr>
          <p:cNvPr id="107" name="Group 106"/>
          <p:cNvGrpSpPr/>
          <p:nvPr/>
        </p:nvGrpSpPr>
        <p:grpSpPr>
          <a:xfrm>
            <a:off x="755576" y="843558"/>
            <a:ext cx="2223686" cy="1821786"/>
            <a:chOff x="755576" y="937052"/>
            <a:chExt cx="2223686" cy="1821786"/>
          </a:xfrm>
        </p:grpSpPr>
        <p:sp>
          <p:nvSpPr>
            <p:cNvPr id="20" name="Rectangle 19"/>
            <p:cNvSpPr/>
            <p:nvPr/>
          </p:nvSpPr>
          <p:spPr>
            <a:xfrm rot="1879340">
              <a:off x="2313502" y="2708438"/>
              <a:ext cx="540000" cy="504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/>
            <p:cNvSpPr/>
            <p:nvPr/>
          </p:nvSpPr>
          <p:spPr>
            <a:xfrm rot="2006422">
              <a:off x="1887720" y="2342501"/>
              <a:ext cx="504056" cy="223944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5576" y="937052"/>
              <a:ext cx="2223686" cy="629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1600" dirty="0" smtClean="0"/>
                <a:t>Electron gun 5Ax10kV</a:t>
              </a:r>
            </a:p>
            <a:p>
              <a:pPr algn="ctr">
                <a:lnSpc>
                  <a:spcPct val="110000"/>
                </a:lnSpc>
              </a:pPr>
              <a:r>
                <a:rPr lang="en-US" sz="1600" dirty="0" smtClean="0"/>
                <a:t>Modulator</a:t>
              </a:r>
              <a:endParaRPr lang="en-US" sz="1600" dirty="0"/>
            </a:p>
          </p:txBody>
        </p:sp>
        <p:cxnSp>
          <p:nvCxnSpPr>
            <p:cNvPr id="28" name="Elbow Connector 27"/>
            <p:cNvCxnSpPr>
              <a:stCxn id="26" idx="2"/>
              <a:endCxn id="2" idx="1"/>
            </p:cNvCxnSpPr>
            <p:nvPr/>
          </p:nvCxnSpPr>
          <p:spPr>
            <a:xfrm rot="16200000" flipH="1">
              <a:off x="1524120" y="1910267"/>
              <a:ext cx="748620" cy="62022"/>
            </a:xfrm>
            <a:prstGeom prst="bentConnector2">
              <a:avLst/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835501" y="1275606"/>
              <a:ext cx="2016224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/>
          <p:cNvGrpSpPr/>
          <p:nvPr/>
        </p:nvGrpSpPr>
        <p:grpSpPr>
          <a:xfrm>
            <a:off x="7002103" y="1331372"/>
            <a:ext cx="1165135" cy="2153327"/>
            <a:chOff x="7002103" y="1424866"/>
            <a:chExt cx="1165135" cy="2153327"/>
          </a:xfrm>
        </p:grpSpPr>
        <p:sp>
          <p:nvSpPr>
            <p:cNvPr id="21" name="Rectangle 20"/>
            <p:cNvSpPr/>
            <p:nvPr/>
          </p:nvSpPr>
          <p:spPr>
            <a:xfrm rot="1879340">
              <a:off x="7052913" y="3043257"/>
              <a:ext cx="720000" cy="504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2006422">
              <a:off x="7663182" y="3184167"/>
              <a:ext cx="504056" cy="394026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002103" y="1424866"/>
              <a:ext cx="9942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Collector</a:t>
              </a:r>
              <a:endParaRPr lang="en-US" sz="1600" dirty="0"/>
            </a:p>
          </p:txBody>
        </p:sp>
        <p:cxnSp>
          <p:nvCxnSpPr>
            <p:cNvPr id="64" name="Elbow Connector 63"/>
            <p:cNvCxnSpPr>
              <a:stCxn id="63" idx="2"/>
              <a:endCxn id="8" idx="3"/>
            </p:cNvCxnSpPr>
            <p:nvPr/>
          </p:nvCxnSpPr>
          <p:spPr>
            <a:xfrm rot="16200000" flipH="1">
              <a:off x="6934059" y="2328606"/>
              <a:ext cx="1756645" cy="626272"/>
            </a:xfrm>
            <a:prstGeom prst="bentConnector4">
              <a:avLst>
                <a:gd name="adj1" fmla="val 40439"/>
                <a:gd name="adj2" fmla="val 143164"/>
              </a:avLst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7045032" y="1758176"/>
              <a:ext cx="951354" cy="5245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1699200" y="2750505"/>
            <a:ext cx="6480000" cy="100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809246" y="4350464"/>
            <a:ext cx="6424839" cy="0"/>
          </a:xfrm>
          <a:prstGeom prst="straightConnector1">
            <a:avLst/>
          </a:prstGeom>
          <a:ln w="3175" cmpd="sng">
            <a:solidFill>
              <a:schemeClr val="tx1">
                <a:lumMod val="50000"/>
                <a:lumOff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368800" y="4304437"/>
            <a:ext cx="133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6.4 – 6.5 m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15616" y="2802032"/>
            <a:ext cx="7488832" cy="0"/>
          </a:xfrm>
          <a:prstGeom prst="straightConnector1">
            <a:avLst/>
          </a:prstGeom>
          <a:ln w="12700" cmpd="sng">
            <a:solidFill>
              <a:srgbClr val="7F7F7F"/>
            </a:solidFill>
            <a:prstDash val="lgDashDotDot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3347864" y="2694280"/>
            <a:ext cx="216024" cy="216024"/>
            <a:chOff x="3347864" y="2787774"/>
            <a:chExt cx="216024" cy="216024"/>
          </a:xfrm>
        </p:grpSpPr>
        <p:sp>
          <p:nvSpPr>
            <p:cNvPr id="77" name="Rectangle 76"/>
            <p:cNvSpPr/>
            <p:nvPr/>
          </p:nvSpPr>
          <p:spPr>
            <a:xfrm>
              <a:off x="3347864" y="2787774"/>
              <a:ext cx="216024" cy="4571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347864" y="2958079"/>
              <a:ext cx="216024" cy="4571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372200" y="2698556"/>
            <a:ext cx="216024" cy="216024"/>
            <a:chOff x="3068216" y="2940174"/>
            <a:chExt cx="216024" cy="216024"/>
          </a:xfrm>
          <a:solidFill>
            <a:schemeClr val="bg2"/>
          </a:solidFill>
        </p:grpSpPr>
        <p:sp>
          <p:nvSpPr>
            <p:cNvPr id="79" name="Rectangle 78"/>
            <p:cNvSpPr/>
            <p:nvPr/>
          </p:nvSpPr>
          <p:spPr>
            <a:xfrm>
              <a:off x="3068216" y="2940174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068216" y="3110479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 rot="1980000">
            <a:off x="2414086" y="2473981"/>
            <a:ext cx="144016" cy="216024"/>
            <a:chOff x="3068216" y="2940174"/>
            <a:chExt cx="216024" cy="216024"/>
          </a:xfrm>
          <a:solidFill>
            <a:schemeClr val="bg2"/>
          </a:solidFill>
        </p:grpSpPr>
        <p:sp>
          <p:nvSpPr>
            <p:cNvPr id="83" name="Rectangle 82"/>
            <p:cNvSpPr/>
            <p:nvPr/>
          </p:nvSpPr>
          <p:spPr>
            <a:xfrm>
              <a:off x="3068216" y="2940174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068216" y="3110479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 rot="1980000">
            <a:off x="7405109" y="2912103"/>
            <a:ext cx="144016" cy="216024"/>
            <a:chOff x="3068216" y="2940174"/>
            <a:chExt cx="216024" cy="216024"/>
          </a:xfrm>
          <a:solidFill>
            <a:schemeClr val="bg2"/>
          </a:solidFill>
        </p:grpSpPr>
        <p:sp>
          <p:nvSpPr>
            <p:cNvPr id="86" name="Rectangle 85"/>
            <p:cNvSpPr/>
            <p:nvPr/>
          </p:nvSpPr>
          <p:spPr>
            <a:xfrm>
              <a:off x="3068216" y="2940174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3068216" y="3110479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4197221" y="843558"/>
            <a:ext cx="1598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2"/>
                </a:solidFill>
              </a:rPr>
              <a:t>Instrumentation</a:t>
            </a:r>
            <a:endParaRPr lang="en-US" sz="1600" dirty="0">
              <a:solidFill>
                <a:schemeClr val="bg2"/>
              </a:solidFill>
            </a:endParaRPr>
          </a:p>
        </p:txBody>
      </p:sp>
      <p:cxnSp>
        <p:nvCxnSpPr>
          <p:cNvPr id="95" name="Elbow Connector 94"/>
          <p:cNvCxnSpPr>
            <a:stCxn id="94" idx="2"/>
            <a:endCxn id="71" idx="3"/>
          </p:cNvCxnSpPr>
          <p:nvPr/>
        </p:nvCxnSpPr>
        <p:spPr>
          <a:xfrm rot="5400000">
            <a:off x="3563760" y="779227"/>
            <a:ext cx="1030034" cy="1835805"/>
          </a:xfrm>
          <a:prstGeom prst="bentConnector3">
            <a:avLst>
              <a:gd name="adj1" fmla="val 50000"/>
            </a:avLst>
          </a:prstGeom>
          <a:ln w="3175" cmpd="sng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/>
          <p:cNvCxnSpPr>
            <a:endCxn id="83" idx="0"/>
          </p:cNvCxnSpPr>
          <p:nvPr/>
        </p:nvCxnSpPr>
        <p:spPr>
          <a:xfrm rot="10800000" flipV="1">
            <a:off x="2544922" y="1331371"/>
            <a:ext cx="2444451" cy="1160035"/>
          </a:xfrm>
          <a:prstGeom prst="bentConnector2">
            <a:avLst/>
          </a:prstGeom>
          <a:ln w="3175" cmpd="sng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4211960" y="1182112"/>
            <a:ext cx="1584176" cy="0"/>
          </a:xfrm>
          <a:prstGeom prst="line">
            <a:avLst/>
          </a:prstGeom>
          <a:ln w="3175" cmpd="sng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4" name="Group 123"/>
          <p:cNvGrpSpPr/>
          <p:nvPr/>
        </p:nvGrpSpPr>
        <p:grpSpPr>
          <a:xfrm>
            <a:off x="3207600" y="2013098"/>
            <a:ext cx="3487225" cy="1170540"/>
            <a:chOff x="3207600" y="2106592"/>
            <a:chExt cx="3487225" cy="1170540"/>
          </a:xfrm>
        </p:grpSpPr>
        <p:sp>
          <p:nvSpPr>
            <p:cNvPr id="32" name="TextBox 31"/>
            <p:cNvSpPr txBox="1"/>
            <p:nvPr/>
          </p:nvSpPr>
          <p:spPr>
            <a:xfrm>
              <a:off x="3276048" y="2106592"/>
              <a:ext cx="33694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Main SC solenoid 3-5 T</a:t>
              </a:r>
              <a:endParaRPr lang="en-US" sz="1600" dirty="0"/>
            </a:p>
          </p:txBody>
        </p:sp>
        <p:cxnSp>
          <p:nvCxnSpPr>
            <p:cNvPr id="33" name="Elbow Connector 32"/>
            <p:cNvCxnSpPr>
              <a:stCxn id="32" idx="2"/>
              <a:endCxn id="18" idx="0"/>
            </p:cNvCxnSpPr>
            <p:nvPr/>
          </p:nvCxnSpPr>
          <p:spPr>
            <a:xfrm rot="5400000">
              <a:off x="4859232" y="2546494"/>
              <a:ext cx="202888" cy="192"/>
            </a:xfrm>
            <a:prstGeom prst="bentConnector3">
              <a:avLst>
                <a:gd name="adj1" fmla="val 50000"/>
              </a:avLst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3859837" y="2445145"/>
              <a:ext cx="2224331" cy="2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3" name="Group 122"/>
            <p:cNvGrpSpPr/>
            <p:nvPr/>
          </p:nvGrpSpPr>
          <p:grpSpPr>
            <a:xfrm>
              <a:off x="3207600" y="2545682"/>
              <a:ext cx="3487225" cy="731450"/>
              <a:chOff x="3207600" y="2545682"/>
              <a:chExt cx="3487225" cy="73145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3275856" y="3008074"/>
                <a:ext cx="3369448" cy="139740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275856" y="2648034"/>
                <a:ext cx="3369448" cy="139740"/>
              </a:xfrm>
              <a:prstGeom prst="rect">
                <a:avLst/>
              </a:prstGeom>
              <a:solidFill>
                <a:srgbClr val="FF6600"/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3207600" y="2545682"/>
                <a:ext cx="3487225" cy="731450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cxnSp>
        <p:nvCxnSpPr>
          <p:cNvPr id="60" name="Elbow Connector 59"/>
          <p:cNvCxnSpPr>
            <a:stCxn id="39" idx="2"/>
            <a:endCxn id="14" idx="2"/>
          </p:cNvCxnSpPr>
          <p:nvPr/>
        </p:nvCxnSpPr>
        <p:spPr>
          <a:xfrm rot="5400000" flipH="1" flipV="1">
            <a:off x="5581125" y="2382996"/>
            <a:ext cx="754285" cy="2028523"/>
          </a:xfrm>
          <a:prstGeom prst="bentConnector3">
            <a:avLst>
              <a:gd name="adj1" fmla="val -30307"/>
            </a:avLst>
          </a:prstGeom>
          <a:ln w="3175" cmpd="sng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7" name="Group 126"/>
          <p:cNvGrpSpPr/>
          <p:nvPr/>
        </p:nvGrpSpPr>
        <p:grpSpPr>
          <a:xfrm>
            <a:off x="6891184" y="2516506"/>
            <a:ext cx="325953" cy="576000"/>
            <a:chOff x="6891184" y="2610000"/>
            <a:chExt cx="325953" cy="576000"/>
          </a:xfrm>
        </p:grpSpPr>
        <p:grpSp>
          <p:nvGrpSpPr>
            <p:cNvPr id="125" name="Group 124"/>
            <p:cNvGrpSpPr/>
            <p:nvPr/>
          </p:nvGrpSpPr>
          <p:grpSpPr>
            <a:xfrm>
              <a:off x="6891184" y="2674375"/>
              <a:ext cx="325953" cy="442823"/>
              <a:chOff x="6891184" y="2674375"/>
              <a:chExt cx="325953" cy="442823"/>
            </a:xfrm>
          </p:grpSpPr>
          <p:sp>
            <p:nvSpPr>
              <p:cNvPr id="14" name="Rectangle 13"/>
              <p:cNvSpPr/>
              <p:nvPr/>
            </p:nvSpPr>
            <p:spPr>
              <a:xfrm rot="1173559">
                <a:off x="6891184" y="2992802"/>
                <a:ext cx="204337" cy="1243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 rot="1173559">
                <a:off x="7012800" y="2674375"/>
                <a:ext cx="204337" cy="1243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6" name="Rectangle 125"/>
            <p:cNvSpPr/>
            <p:nvPr/>
          </p:nvSpPr>
          <p:spPr>
            <a:xfrm rot="1206988">
              <a:off x="6908400" y="2610000"/>
              <a:ext cx="298800" cy="57600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664000" y="2516506"/>
            <a:ext cx="3588117" cy="1257895"/>
            <a:chOff x="2664000" y="2610000"/>
            <a:chExt cx="3588117" cy="1257895"/>
          </a:xfrm>
        </p:grpSpPr>
        <p:sp>
          <p:nvSpPr>
            <p:cNvPr id="39" name="TextBox 38"/>
            <p:cNvSpPr txBox="1"/>
            <p:nvPr/>
          </p:nvSpPr>
          <p:spPr>
            <a:xfrm>
              <a:off x="3635896" y="3529340"/>
              <a:ext cx="26162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Bending SC solenoids ~3T</a:t>
              </a:r>
              <a:endParaRPr lang="en-US" sz="1600" dirty="0"/>
            </a:p>
          </p:txBody>
        </p:sp>
        <p:cxnSp>
          <p:nvCxnSpPr>
            <p:cNvPr id="40" name="Elbow Connector 39"/>
            <p:cNvCxnSpPr>
              <a:stCxn id="39" idx="2"/>
              <a:endCxn id="11" idx="2"/>
            </p:cNvCxnSpPr>
            <p:nvPr/>
          </p:nvCxnSpPr>
          <p:spPr>
            <a:xfrm rot="5400000" flipH="1">
              <a:off x="3467534" y="2391422"/>
              <a:ext cx="754285" cy="2198661"/>
            </a:xfrm>
            <a:prstGeom prst="bentConnector3">
              <a:avLst>
                <a:gd name="adj1" fmla="val -30307"/>
              </a:avLst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674397" y="3867894"/>
              <a:ext cx="2505712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9" name="Group 128"/>
            <p:cNvGrpSpPr/>
            <p:nvPr/>
          </p:nvGrpSpPr>
          <p:grpSpPr>
            <a:xfrm>
              <a:off x="2664000" y="2610000"/>
              <a:ext cx="327065" cy="576000"/>
              <a:chOff x="2664000" y="2610000"/>
              <a:chExt cx="327065" cy="576000"/>
            </a:xfrm>
          </p:grpSpPr>
          <p:sp>
            <p:nvSpPr>
              <p:cNvPr id="11" name="Rectangle 10"/>
              <p:cNvSpPr/>
              <p:nvPr/>
            </p:nvSpPr>
            <p:spPr>
              <a:xfrm rot="1173559">
                <a:off x="2664000" y="2992802"/>
                <a:ext cx="204337" cy="1243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 rot="1173559">
                <a:off x="2786728" y="2674374"/>
                <a:ext cx="204337" cy="1243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Rectangle 127"/>
              <p:cNvSpPr/>
              <p:nvPr/>
            </p:nvSpPr>
            <p:spPr>
              <a:xfrm rot="1206988">
                <a:off x="2678400" y="2610000"/>
                <a:ext cx="298800" cy="576000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6" name="Group 105"/>
          <p:cNvGrpSpPr/>
          <p:nvPr/>
        </p:nvGrpSpPr>
        <p:grpSpPr>
          <a:xfrm>
            <a:off x="539552" y="2174506"/>
            <a:ext cx="2228592" cy="1599894"/>
            <a:chOff x="539552" y="2268000"/>
            <a:chExt cx="2228592" cy="1599894"/>
          </a:xfrm>
        </p:grpSpPr>
        <p:sp>
          <p:nvSpPr>
            <p:cNvPr id="9" name="Rectangle 8"/>
            <p:cNvSpPr/>
            <p:nvPr/>
          </p:nvSpPr>
          <p:spPr>
            <a:xfrm rot="2006422">
              <a:off x="1786467" y="2581562"/>
              <a:ext cx="504056" cy="68742"/>
            </a:xfrm>
            <a:prstGeom prst="rect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 rot="2006422">
              <a:off x="1998000" y="2268000"/>
              <a:ext cx="504056" cy="68742"/>
            </a:xfrm>
            <a:prstGeom prst="rect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39552" y="3529340"/>
              <a:ext cx="22285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Gun solenoid 0.2-0.4T</a:t>
              </a:r>
              <a:endParaRPr lang="en-US" sz="1600" dirty="0"/>
            </a:p>
          </p:txBody>
        </p:sp>
        <p:cxnSp>
          <p:nvCxnSpPr>
            <p:cNvPr id="49" name="Elbow Connector 48"/>
            <p:cNvCxnSpPr>
              <a:stCxn id="48" idx="2"/>
              <a:endCxn id="9" idx="2"/>
            </p:cNvCxnSpPr>
            <p:nvPr/>
          </p:nvCxnSpPr>
          <p:spPr>
            <a:xfrm rot="5400000" flipH="1" flipV="1">
              <a:off x="1225061" y="3073401"/>
              <a:ext cx="1223280" cy="365706"/>
            </a:xfrm>
            <a:prstGeom prst="bentConnector5">
              <a:avLst>
                <a:gd name="adj1" fmla="val -18687"/>
                <a:gd name="adj2" fmla="val -295436"/>
                <a:gd name="adj3" fmla="val 98211"/>
              </a:avLst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20407" y="3867894"/>
              <a:ext cx="2079385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2" name="Elbow Connector 101"/>
          <p:cNvCxnSpPr>
            <a:endCxn id="79" idx="0"/>
          </p:cNvCxnSpPr>
          <p:nvPr/>
        </p:nvCxnSpPr>
        <p:spPr>
          <a:xfrm>
            <a:off x="4996680" y="1331371"/>
            <a:ext cx="1483532" cy="1367185"/>
          </a:xfrm>
          <a:prstGeom prst="bentConnector2">
            <a:avLst/>
          </a:prstGeom>
          <a:ln w="3175" cmpd="sng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See</a:t>
            </a:r>
            <a:r>
              <a:rPr lang="fr-FR" noProof="0" dirty="0" smtClean="0"/>
              <a:t> Diego </a:t>
            </a:r>
            <a:r>
              <a:rPr lang="fr-FR" noProof="0" dirty="0" err="1" smtClean="0"/>
              <a:t>Perini</a:t>
            </a:r>
            <a:r>
              <a:rPr lang="fr-FR" noProof="0" dirty="0" smtClean="0"/>
              <a:t> for </a:t>
            </a:r>
            <a:r>
              <a:rPr lang="fr-FR" noProof="0" dirty="0" err="1" smtClean="0"/>
              <a:t>magnetic</a:t>
            </a:r>
            <a:r>
              <a:rPr lang="fr-FR" noProof="0" dirty="0" smtClean="0"/>
              <a:t>/</a:t>
            </a:r>
            <a:r>
              <a:rPr lang="fr-FR" noProof="0" dirty="0" err="1" smtClean="0"/>
              <a:t>mechanic</a:t>
            </a:r>
            <a:r>
              <a:rPr lang="fr-FR" noProof="0" dirty="0" smtClean="0"/>
              <a:t> design and Marta </a:t>
            </a:r>
            <a:r>
              <a:rPr lang="es-ES" dirty="0"/>
              <a:t>Alcaide </a:t>
            </a:r>
            <a:r>
              <a:rPr lang="es-ES" dirty="0" err="1" smtClean="0"/>
              <a:t>Leon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integration</a:t>
            </a:r>
            <a:r>
              <a:rPr lang="fr-FR" noProof="0" dirty="0" smtClean="0"/>
              <a:t> </a:t>
            </a:r>
            <a:endParaRPr lang="en-GB" noProof="0" dirty="0"/>
          </a:p>
        </p:txBody>
      </p:sp>
      <p:grpSp>
        <p:nvGrpSpPr>
          <p:cNvPr id="54" name="Group 53"/>
          <p:cNvGrpSpPr/>
          <p:nvPr/>
        </p:nvGrpSpPr>
        <p:grpSpPr>
          <a:xfrm>
            <a:off x="2104364" y="2344728"/>
            <a:ext cx="5768836" cy="920578"/>
            <a:chOff x="2104364" y="2438222"/>
            <a:chExt cx="5768836" cy="920578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2104364" y="2438222"/>
              <a:ext cx="748800" cy="457304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44000" y="2895526"/>
              <a:ext cx="42840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7120800" y="2898000"/>
              <a:ext cx="752400" cy="460800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ight Triangle 70"/>
          <p:cNvSpPr/>
          <p:nvPr/>
        </p:nvSpPr>
        <p:spPr>
          <a:xfrm rot="10800000" flipH="1">
            <a:off x="3076733" y="2212146"/>
            <a:ext cx="168282" cy="762307"/>
          </a:xfrm>
          <a:prstGeom prst="rt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ight Triangle 68"/>
          <p:cNvSpPr/>
          <p:nvPr/>
        </p:nvSpPr>
        <p:spPr>
          <a:xfrm rot="10800000" flipH="1">
            <a:off x="6779982" y="2220004"/>
            <a:ext cx="168282" cy="762307"/>
          </a:xfrm>
          <a:prstGeom prst="rt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98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94" grpId="0"/>
      <p:bldP spid="71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Titre 7"/>
          <p:cNvSpPr txBox="1">
            <a:spLocks/>
          </p:cNvSpPr>
          <p:nvPr/>
        </p:nvSpPr>
        <p:spPr>
          <a:xfrm>
            <a:off x="620407" y="111505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err="1" smtClean="0"/>
              <a:t>Hollow</a:t>
            </a:r>
            <a:r>
              <a:rPr lang="es-ES" dirty="0" smtClean="0"/>
              <a:t> </a:t>
            </a:r>
            <a:r>
              <a:rPr lang="es-ES" dirty="0" err="1" smtClean="0"/>
              <a:t>Electron</a:t>
            </a:r>
            <a:r>
              <a:rPr lang="es-ES" dirty="0" smtClean="0"/>
              <a:t> Lens</a:t>
            </a:r>
            <a:endParaRPr lang="en-GB" dirty="0"/>
          </a:p>
        </p:txBody>
      </p:sp>
      <p:grpSp>
        <p:nvGrpSpPr>
          <p:cNvPr id="107" name="Group 106"/>
          <p:cNvGrpSpPr/>
          <p:nvPr/>
        </p:nvGrpSpPr>
        <p:grpSpPr>
          <a:xfrm>
            <a:off x="755576" y="699542"/>
            <a:ext cx="2223686" cy="1371582"/>
            <a:chOff x="755576" y="1387256"/>
            <a:chExt cx="2223686" cy="1371582"/>
          </a:xfrm>
        </p:grpSpPr>
        <p:sp>
          <p:nvSpPr>
            <p:cNvPr id="20" name="Rectangle 19"/>
            <p:cNvSpPr/>
            <p:nvPr/>
          </p:nvSpPr>
          <p:spPr>
            <a:xfrm rot="1879340">
              <a:off x="2313502" y="2708438"/>
              <a:ext cx="540000" cy="504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/>
            <p:cNvSpPr/>
            <p:nvPr/>
          </p:nvSpPr>
          <p:spPr>
            <a:xfrm rot="2006422">
              <a:off x="1887720" y="2342501"/>
              <a:ext cx="504056" cy="223944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5576" y="1387256"/>
              <a:ext cx="2223686" cy="3590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1600" dirty="0" smtClean="0"/>
                <a:t>Electron gun </a:t>
              </a:r>
              <a:r>
                <a:rPr lang="en-US" sz="1600" dirty="0" smtClean="0"/>
                <a:t>5Ax10kV</a:t>
              </a:r>
              <a:endParaRPr lang="en-US" sz="1600" dirty="0" smtClean="0"/>
            </a:p>
          </p:txBody>
        </p:sp>
        <p:cxnSp>
          <p:nvCxnSpPr>
            <p:cNvPr id="28" name="Elbow Connector 27"/>
            <p:cNvCxnSpPr>
              <a:stCxn id="26" idx="2"/>
              <a:endCxn id="2" idx="1"/>
            </p:cNvCxnSpPr>
            <p:nvPr/>
          </p:nvCxnSpPr>
          <p:spPr>
            <a:xfrm rot="16200000" flipH="1">
              <a:off x="1613801" y="1999947"/>
              <a:ext cx="569259" cy="62022"/>
            </a:xfrm>
            <a:prstGeom prst="bentConnector2">
              <a:avLst/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835501" y="1758176"/>
              <a:ext cx="2016224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/>
          <p:cNvGrpSpPr/>
          <p:nvPr/>
        </p:nvGrpSpPr>
        <p:grpSpPr>
          <a:xfrm>
            <a:off x="7002103" y="737152"/>
            <a:ext cx="1165135" cy="2153327"/>
            <a:chOff x="7002103" y="1424866"/>
            <a:chExt cx="1165135" cy="2153327"/>
          </a:xfrm>
        </p:grpSpPr>
        <p:sp>
          <p:nvSpPr>
            <p:cNvPr id="21" name="Rectangle 20"/>
            <p:cNvSpPr/>
            <p:nvPr/>
          </p:nvSpPr>
          <p:spPr>
            <a:xfrm rot="1879340">
              <a:off x="7052913" y="3043257"/>
              <a:ext cx="720000" cy="504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 rot="2006422">
              <a:off x="7663182" y="3184167"/>
              <a:ext cx="504056" cy="394026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002103" y="1424866"/>
              <a:ext cx="9942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Collector</a:t>
              </a:r>
              <a:endParaRPr lang="en-US" sz="1600" dirty="0"/>
            </a:p>
          </p:txBody>
        </p:sp>
        <p:cxnSp>
          <p:nvCxnSpPr>
            <p:cNvPr id="64" name="Elbow Connector 63"/>
            <p:cNvCxnSpPr>
              <a:stCxn id="63" idx="2"/>
              <a:endCxn id="8" idx="3"/>
            </p:cNvCxnSpPr>
            <p:nvPr/>
          </p:nvCxnSpPr>
          <p:spPr>
            <a:xfrm rot="16200000" flipH="1">
              <a:off x="6934059" y="2328606"/>
              <a:ext cx="1756645" cy="626272"/>
            </a:xfrm>
            <a:prstGeom prst="bentConnector4">
              <a:avLst>
                <a:gd name="adj1" fmla="val 40439"/>
                <a:gd name="adj2" fmla="val 143164"/>
              </a:avLst>
            </a:prstGeom>
            <a:ln w="3175" cmpd="sng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7045032" y="1758176"/>
              <a:ext cx="951354" cy="5245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1699200" y="2156285"/>
            <a:ext cx="6480000" cy="100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115616" y="2207812"/>
            <a:ext cx="7488832" cy="0"/>
          </a:xfrm>
          <a:prstGeom prst="straightConnector1">
            <a:avLst/>
          </a:prstGeom>
          <a:ln w="12700" cmpd="sng">
            <a:solidFill>
              <a:srgbClr val="7F7F7F"/>
            </a:solidFill>
            <a:prstDash val="lgDashDotDot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3347864" y="2100060"/>
            <a:ext cx="216024" cy="216024"/>
            <a:chOff x="3347864" y="2787774"/>
            <a:chExt cx="216024" cy="216024"/>
          </a:xfrm>
        </p:grpSpPr>
        <p:sp>
          <p:nvSpPr>
            <p:cNvPr id="77" name="Rectangle 76"/>
            <p:cNvSpPr/>
            <p:nvPr/>
          </p:nvSpPr>
          <p:spPr>
            <a:xfrm>
              <a:off x="3347864" y="2787774"/>
              <a:ext cx="216024" cy="4571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347864" y="2958079"/>
              <a:ext cx="216024" cy="4571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372200" y="2104336"/>
            <a:ext cx="216024" cy="216024"/>
            <a:chOff x="3068216" y="2940174"/>
            <a:chExt cx="216024" cy="216024"/>
          </a:xfrm>
          <a:solidFill>
            <a:schemeClr val="bg2"/>
          </a:solidFill>
        </p:grpSpPr>
        <p:sp>
          <p:nvSpPr>
            <p:cNvPr id="79" name="Rectangle 78"/>
            <p:cNvSpPr/>
            <p:nvPr/>
          </p:nvSpPr>
          <p:spPr>
            <a:xfrm>
              <a:off x="3068216" y="2940174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3068216" y="3110479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 rot="1980000">
            <a:off x="2414086" y="1879761"/>
            <a:ext cx="144016" cy="216024"/>
            <a:chOff x="3068216" y="2940174"/>
            <a:chExt cx="216024" cy="216024"/>
          </a:xfrm>
          <a:solidFill>
            <a:schemeClr val="bg2"/>
          </a:solidFill>
        </p:grpSpPr>
        <p:sp>
          <p:nvSpPr>
            <p:cNvPr id="83" name="Rectangle 82"/>
            <p:cNvSpPr/>
            <p:nvPr/>
          </p:nvSpPr>
          <p:spPr>
            <a:xfrm>
              <a:off x="3068216" y="2940174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068216" y="3110479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 rot="1980000">
            <a:off x="7405109" y="2317883"/>
            <a:ext cx="144016" cy="216024"/>
            <a:chOff x="3068216" y="2940174"/>
            <a:chExt cx="216024" cy="216024"/>
          </a:xfrm>
          <a:solidFill>
            <a:schemeClr val="bg2"/>
          </a:solidFill>
        </p:grpSpPr>
        <p:sp>
          <p:nvSpPr>
            <p:cNvPr id="86" name="Rectangle 85"/>
            <p:cNvSpPr/>
            <p:nvPr/>
          </p:nvSpPr>
          <p:spPr>
            <a:xfrm>
              <a:off x="3068216" y="2940174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3068216" y="3110479"/>
              <a:ext cx="216024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07600" y="1857968"/>
            <a:ext cx="3487225" cy="731450"/>
            <a:chOff x="3207600" y="2545682"/>
            <a:chExt cx="3487225" cy="731450"/>
          </a:xfrm>
        </p:grpSpPr>
        <p:sp>
          <p:nvSpPr>
            <p:cNvPr id="17" name="Rectangle 16"/>
            <p:cNvSpPr/>
            <p:nvPr/>
          </p:nvSpPr>
          <p:spPr>
            <a:xfrm>
              <a:off x="3275856" y="3008074"/>
              <a:ext cx="3369448" cy="139740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275856" y="2648034"/>
              <a:ext cx="3369448" cy="139740"/>
            </a:xfrm>
            <a:prstGeom prst="rect">
              <a:avLst/>
            </a:prstGeom>
            <a:solidFill>
              <a:srgbClr val="FF6600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3207600" y="2545682"/>
              <a:ext cx="3487225" cy="73145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6891184" y="1922286"/>
            <a:ext cx="325953" cy="576000"/>
            <a:chOff x="6891184" y="2610000"/>
            <a:chExt cx="325953" cy="576000"/>
          </a:xfrm>
        </p:grpSpPr>
        <p:grpSp>
          <p:nvGrpSpPr>
            <p:cNvPr id="125" name="Group 124"/>
            <p:cNvGrpSpPr/>
            <p:nvPr/>
          </p:nvGrpSpPr>
          <p:grpSpPr>
            <a:xfrm>
              <a:off x="6891184" y="2674375"/>
              <a:ext cx="325953" cy="442823"/>
              <a:chOff x="6891184" y="2674375"/>
              <a:chExt cx="325953" cy="442823"/>
            </a:xfrm>
          </p:grpSpPr>
          <p:sp>
            <p:nvSpPr>
              <p:cNvPr id="14" name="Rectangle 13"/>
              <p:cNvSpPr/>
              <p:nvPr/>
            </p:nvSpPr>
            <p:spPr>
              <a:xfrm rot="1173559">
                <a:off x="6891184" y="2992802"/>
                <a:ext cx="204337" cy="1243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 rot="1173559">
                <a:off x="7012800" y="2674375"/>
                <a:ext cx="204337" cy="1243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6" name="Rectangle 125"/>
            <p:cNvSpPr/>
            <p:nvPr/>
          </p:nvSpPr>
          <p:spPr>
            <a:xfrm rot="1206988">
              <a:off x="6908400" y="2610000"/>
              <a:ext cx="298800" cy="57600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2664000" y="1922286"/>
            <a:ext cx="327065" cy="576000"/>
            <a:chOff x="2664000" y="2610000"/>
            <a:chExt cx="327065" cy="576000"/>
          </a:xfrm>
        </p:grpSpPr>
        <p:sp>
          <p:nvSpPr>
            <p:cNvPr id="11" name="Rectangle 10"/>
            <p:cNvSpPr/>
            <p:nvPr/>
          </p:nvSpPr>
          <p:spPr>
            <a:xfrm rot="1173559">
              <a:off x="2664000" y="2992802"/>
              <a:ext cx="204337" cy="124396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 rot="1173559">
              <a:off x="2786728" y="2674374"/>
              <a:ext cx="204337" cy="124396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 127"/>
            <p:cNvSpPr/>
            <p:nvPr/>
          </p:nvSpPr>
          <p:spPr>
            <a:xfrm rot="1206988">
              <a:off x="2678400" y="2610000"/>
              <a:ext cx="298800" cy="57600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786467" y="1580286"/>
            <a:ext cx="715589" cy="382304"/>
            <a:chOff x="1786467" y="2268000"/>
            <a:chExt cx="715589" cy="382304"/>
          </a:xfrm>
        </p:grpSpPr>
        <p:sp>
          <p:nvSpPr>
            <p:cNvPr id="9" name="Rectangle 8"/>
            <p:cNvSpPr/>
            <p:nvPr/>
          </p:nvSpPr>
          <p:spPr>
            <a:xfrm rot="2006422">
              <a:off x="1786467" y="2581562"/>
              <a:ext cx="504056" cy="68742"/>
            </a:xfrm>
            <a:prstGeom prst="rect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 rot="2006422">
              <a:off x="1998000" y="2268000"/>
              <a:ext cx="504056" cy="68742"/>
            </a:xfrm>
            <a:prstGeom prst="rect">
              <a:avLst/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 smtClean="0"/>
              <a:t>G. </a:t>
            </a:r>
            <a:r>
              <a:rPr lang="en-GB" noProof="0" dirty="0" err="1" smtClean="0"/>
              <a:t>Stancari</a:t>
            </a:r>
            <a:endParaRPr lang="en-GB" noProof="0" dirty="0"/>
          </a:p>
        </p:txBody>
      </p:sp>
      <p:sp>
        <p:nvSpPr>
          <p:cNvPr id="71" name="Right Triangle 70"/>
          <p:cNvSpPr/>
          <p:nvPr/>
        </p:nvSpPr>
        <p:spPr>
          <a:xfrm rot="10800000" flipH="1">
            <a:off x="3076733" y="1617926"/>
            <a:ext cx="168282" cy="762307"/>
          </a:xfrm>
          <a:prstGeom prst="rt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ight Triangle 68"/>
          <p:cNvSpPr/>
          <p:nvPr/>
        </p:nvSpPr>
        <p:spPr>
          <a:xfrm rot="10800000" flipH="1">
            <a:off x="6779982" y="1625784"/>
            <a:ext cx="168282" cy="762307"/>
          </a:xfrm>
          <a:prstGeom prst="rt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/>
          <p:cNvGrpSpPr>
            <a:grpSpLocks/>
          </p:cNvGrpSpPr>
          <p:nvPr/>
        </p:nvGrpSpPr>
        <p:grpSpPr>
          <a:xfrm rot="1980000">
            <a:off x="2049449" y="1661110"/>
            <a:ext cx="76090" cy="130132"/>
            <a:chOff x="3068216" y="2907794"/>
            <a:chExt cx="228296" cy="260292"/>
          </a:xfrm>
          <a:solidFill>
            <a:srgbClr val="008000"/>
          </a:solidFill>
        </p:grpSpPr>
        <p:sp>
          <p:nvSpPr>
            <p:cNvPr id="74" name="Rectangle 73"/>
            <p:cNvSpPr/>
            <p:nvPr/>
          </p:nvSpPr>
          <p:spPr>
            <a:xfrm>
              <a:off x="3080487" y="2907794"/>
              <a:ext cx="216025" cy="576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068216" y="3110480"/>
              <a:ext cx="216025" cy="5760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Rectangle 75"/>
          <p:cNvSpPr/>
          <p:nvPr/>
        </p:nvSpPr>
        <p:spPr>
          <a:xfrm rot="2006422">
            <a:off x="1985902" y="1650641"/>
            <a:ext cx="61200" cy="58868"/>
          </a:xfrm>
          <a:prstGeom prst="rect">
            <a:avLst/>
          </a:prstGeom>
          <a:solidFill>
            <a:schemeClr val="tx1"/>
          </a:solidFill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2642131" y="4144849"/>
            <a:ext cx="76648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Cathode</a:t>
            </a:r>
            <a:br>
              <a:rPr lang="en-US" sz="1200" dirty="0" smtClean="0"/>
            </a:br>
            <a:r>
              <a:rPr lang="en-US" sz="1200" dirty="0" smtClean="0"/>
              <a:t>PC</a:t>
            </a:r>
            <a:endParaRPr lang="en-US" sz="1200" dirty="0"/>
          </a:p>
        </p:txBody>
      </p:sp>
      <p:grpSp>
        <p:nvGrpSpPr>
          <p:cNvPr id="54" name="Group 53"/>
          <p:cNvGrpSpPr/>
          <p:nvPr/>
        </p:nvGrpSpPr>
        <p:grpSpPr>
          <a:xfrm>
            <a:off x="2858195" y="4855274"/>
            <a:ext cx="360000" cy="92740"/>
            <a:chOff x="2699792" y="4767263"/>
            <a:chExt cx="360000" cy="9274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2699792" y="4767263"/>
              <a:ext cx="360000" cy="3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808000" y="4860000"/>
              <a:ext cx="144000" cy="3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2732400" y="4806000"/>
              <a:ext cx="288000" cy="3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8" name="Straight Connector 57"/>
          <p:cNvCxnSpPr/>
          <p:nvPr/>
        </p:nvCxnSpPr>
        <p:spPr>
          <a:xfrm flipV="1">
            <a:off x="3038355" y="4606515"/>
            <a:ext cx="0" cy="25707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3"/>
          <p:cNvCxnSpPr>
            <a:stCxn id="53" idx="0"/>
            <a:endCxn id="76" idx="1"/>
          </p:cNvCxnSpPr>
          <p:nvPr/>
        </p:nvCxnSpPr>
        <p:spPr>
          <a:xfrm rot="16200000" flipV="1">
            <a:off x="1267352" y="2386829"/>
            <a:ext cx="2481637" cy="1034404"/>
          </a:xfrm>
          <a:prstGeom prst="bentConnector4">
            <a:avLst>
              <a:gd name="adj1" fmla="val 11888"/>
              <a:gd name="adj2" fmla="val 122589"/>
            </a:avLst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791868" y="3221563"/>
            <a:ext cx="90281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Cathode –</a:t>
            </a:r>
            <a:br>
              <a:rPr lang="en-US" sz="1200" dirty="0" smtClean="0"/>
            </a:br>
            <a:r>
              <a:rPr lang="en-US" sz="1200" dirty="0" smtClean="0"/>
              <a:t>Collector</a:t>
            </a:r>
            <a:br>
              <a:rPr lang="en-US" sz="1200" dirty="0" smtClean="0"/>
            </a:br>
            <a:r>
              <a:rPr lang="en-US" sz="1200" dirty="0" smtClean="0"/>
              <a:t>PC</a:t>
            </a:r>
            <a:endParaRPr lang="en-US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4499992" y="321053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–                +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2207529" y="2899223"/>
            <a:ext cx="869203" cy="461665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8000"/>
                </a:solidFill>
              </a:rPr>
              <a:t>Anode modulator</a:t>
            </a:r>
            <a:endParaRPr lang="en-US" sz="1200" dirty="0">
              <a:solidFill>
                <a:srgbClr val="008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48516" y="3581603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Medium voltage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High current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V</a:t>
            </a:r>
            <a:r>
              <a:rPr lang="en-US" sz="1200" baseline="-25000" dirty="0" smtClean="0">
                <a:solidFill>
                  <a:schemeClr val="bg2"/>
                </a:solidFill>
              </a:rPr>
              <a:t>CA</a:t>
            </a:r>
            <a:r>
              <a:rPr lang="en-US" sz="1200" dirty="0" smtClean="0">
                <a:solidFill>
                  <a:schemeClr val="bg2"/>
                </a:solidFill>
              </a:rPr>
              <a:t>-V</a:t>
            </a:r>
            <a:r>
              <a:rPr lang="en-US" sz="1200" baseline="-25000" dirty="0" smtClean="0">
                <a:solidFill>
                  <a:schemeClr val="bg2"/>
                </a:solidFill>
              </a:rPr>
              <a:t>CO</a:t>
            </a:r>
            <a:r>
              <a:rPr lang="en-US" sz="1200" dirty="0" smtClean="0">
                <a:solidFill>
                  <a:schemeClr val="bg2"/>
                </a:solidFill>
              </a:rPr>
              <a:t>, </a:t>
            </a:r>
            <a:r>
              <a:rPr lang="en-US" sz="1200" dirty="0" err="1" smtClean="0">
                <a:solidFill>
                  <a:schemeClr val="bg2"/>
                </a:solidFill>
              </a:rPr>
              <a:t>I</a:t>
            </a:r>
            <a:r>
              <a:rPr lang="en-US" sz="1200" baseline="-25000" dirty="0" err="1" smtClean="0">
                <a:solidFill>
                  <a:schemeClr val="bg2"/>
                </a:solidFill>
              </a:rPr>
              <a:t>beam</a:t>
            </a:r>
            <a:r>
              <a:rPr lang="en-US" sz="1200" dirty="0" smtClean="0">
                <a:solidFill>
                  <a:schemeClr val="bg2"/>
                </a:solidFill>
              </a:rPr>
              <a:t>=5A</a:t>
            </a:r>
            <a:endParaRPr lang="en-US" sz="1200" dirty="0">
              <a:solidFill>
                <a:schemeClr val="bg2"/>
              </a:solidFill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3131840" y="2859782"/>
            <a:ext cx="423664" cy="180000"/>
            <a:chOff x="2996208" y="4731990"/>
            <a:chExt cx="423664" cy="180000"/>
          </a:xfrm>
        </p:grpSpPr>
        <p:cxnSp>
          <p:nvCxnSpPr>
            <p:cNvPr id="70" name="Straight Connector 69"/>
            <p:cNvCxnSpPr/>
            <p:nvPr/>
          </p:nvCxnSpPr>
          <p:spPr>
            <a:xfrm flipV="1">
              <a:off x="3131840" y="4731990"/>
              <a:ext cx="0" cy="18000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3282355" y="4731990"/>
              <a:ext cx="0" cy="18000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3284240" y="4910400"/>
              <a:ext cx="135632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H="1">
              <a:off x="2996208" y="4910400"/>
              <a:ext cx="135632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H="1">
              <a:off x="3132000" y="4731990"/>
              <a:ext cx="147600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Straight Connector 92"/>
          <p:cNvCxnSpPr>
            <a:endCxn id="61" idx="1"/>
          </p:cNvCxnSpPr>
          <p:nvPr/>
        </p:nvCxnSpPr>
        <p:spPr>
          <a:xfrm>
            <a:off x="1749600" y="3544729"/>
            <a:ext cx="3042268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>
            <a:stCxn id="66" idx="0"/>
            <a:endCxn id="75" idx="2"/>
          </p:cNvCxnSpPr>
          <p:nvPr/>
        </p:nvCxnSpPr>
        <p:spPr>
          <a:xfrm rot="16200000" flipV="1">
            <a:off x="1786437" y="2043528"/>
            <a:ext cx="1119593" cy="591797"/>
          </a:xfrm>
          <a:prstGeom prst="bentConnector3">
            <a:avLst>
              <a:gd name="adj1" fmla="val 29375"/>
            </a:avLst>
          </a:prstGeom>
          <a:ln w="63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>
            <a:endCxn id="8" idx="2"/>
          </p:cNvCxnSpPr>
          <p:nvPr/>
        </p:nvCxnSpPr>
        <p:spPr>
          <a:xfrm flipV="1">
            <a:off x="5694679" y="2857865"/>
            <a:ext cx="2111963" cy="686864"/>
          </a:xfrm>
          <a:prstGeom prst="bentConnector2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endCxn id="66" idx="2"/>
          </p:cNvCxnSpPr>
          <p:nvPr/>
        </p:nvCxnSpPr>
        <p:spPr>
          <a:xfrm flipH="1" flipV="1">
            <a:off x="2642131" y="3360888"/>
            <a:ext cx="1" cy="18384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2610000" y="3511749"/>
            <a:ext cx="54000" cy="5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1728000" y="3511749"/>
            <a:ext cx="54000" cy="54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259632" y="1663212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CA</a:t>
            </a:r>
            <a:endParaRPr lang="en-US" dirty="0"/>
          </a:p>
        </p:txBody>
      </p:sp>
      <p:sp>
        <p:nvSpPr>
          <p:cNvPr id="98" name="Rectangle 97"/>
          <p:cNvSpPr/>
          <p:nvPr/>
        </p:nvSpPr>
        <p:spPr>
          <a:xfrm>
            <a:off x="7302082" y="2900495"/>
            <a:ext cx="582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V</a:t>
            </a:r>
            <a:r>
              <a:rPr lang="en-US" baseline="-25000" dirty="0" smtClean="0">
                <a:solidFill>
                  <a:srgbClr val="000000"/>
                </a:solidFill>
              </a:rPr>
              <a:t>CO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59832" y="3014831"/>
            <a:ext cx="128753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</a:rPr>
              <a:t>V</a:t>
            </a:r>
            <a:r>
              <a:rPr lang="en-US" sz="1200" baseline="-25000" dirty="0" smtClean="0">
                <a:solidFill>
                  <a:srgbClr val="008000"/>
                </a:solidFill>
              </a:rPr>
              <a:t>CA</a:t>
            </a:r>
            <a:r>
              <a:rPr lang="en-US" sz="1200" dirty="0">
                <a:solidFill>
                  <a:srgbClr val="008000"/>
                </a:solidFill>
              </a:rPr>
              <a:t>≤</a:t>
            </a:r>
            <a:r>
              <a:rPr lang="en-US" sz="1200" dirty="0" smtClean="0">
                <a:solidFill>
                  <a:srgbClr val="008000"/>
                </a:solidFill>
              </a:rPr>
              <a:t>10kV, </a:t>
            </a:r>
            <a:r>
              <a:rPr lang="en-US" sz="1200" dirty="0" err="1" smtClean="0">
                <a:solidFill>
                  <a:srgbClr val="008000"/>
                </a:solidFill>
              </a:rPr>
              <a:t>I</a:t>
            </a:r>
            <a:r>
              <a:rPr lang="en-US" sz="1200" baseline="-25000" dirty="0" err="1" smtClean="0">
                <a:solidFill>
                  <a:srgbClr val="008000"/>
                </a:solidFill>
              </a:rPr>
              <a:t>anode</a:t>
            </a:r>
            <a:endParaRPr lang="en-US" sz="1200" baseline="-25000" dirty="0">
              <a:solidFill>
                <a:srgbClr val="008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490992" y="4157667"/>
            <a:ext cx="1548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High voltage (10kV)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low current (losses)</a:t>
            </a:r>
          </a:p>
          <a:p>
            <a:r>
              <a:rPr lang="en-US" sz="1200" dirty="0" smtClean="0">
                <a:solidFill>
                  <a:schemeClr val="bg2"/>
                </a:solidFill>
              </a:rPr>
              <a:t>V</a:t>
            </a:r>
            <a:r>
              <a:rPr lang="en-US" sz="1200" baseline="-25000" dirty="0" smtClean="0">
                <a:solidFill>
                  <a:schemeClr val="bg2"/>
                </a:solidFill>
              </a:rPr>
              <a:t>CA</a:t>
            </a:r>
            <a:r>
              <a:rPr lang="en-US" sz="1200" dirty="0" smtClean="0">
                <a:solidFill>
                  <a:schemeClr val="bg2"/>
                </a:solidFill>
              </a:rPr>
              <a:t>, </a:t>
            </a:r>
            <a:r>
              <a:rPr lang="en-US" sz="1200" dirty="0" err="1" smtClean="0">
                <a:solidFill>
                  <a:schemeClr val="bg2"/>
                </a:solidFill>
              </a:rPr>
              <a:t>I</a:t>
            </a:r>
            <a:r>
              <a:rPr lang="en-US" sz="1200" baseline="-25000" dirty="0" err="1" smtClean="0">
                <a:solidFill>
                  <a:schemeClr val="bg2"/>
                </a:solidFill>
              </a:rPr>
              <a:t>tube</a:t>
            </a:r>
            <a:endParaRPr lang="en-US" sz="1200" baseline="-25000" dirty="0">
              <a:solidFill>
                <a:schemeClr val="bg2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771800" y="3840018"/>
            <a:ext cx="32573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–</a:t>
            </a:r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2374062" y="2571750"/>
            <a:ext cx="325730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+</a:t>
            </a:r>
          </a:p>
          <a:p>
            <a:endParaRPr lang="en-US" sz="800" dirty="0" smtClean="0"/>
          </a:p>
          <a:p>
            <a:endParaRPr lang="en-US" sz="800" dirty="0"/>
          </a:p>
          <a:p>
            <a:endParaRPr lang="en-US" sz="1000" dirty="0"/>
          </a:p>
          <a:p>
            <a:r>
              <a:rPr lang="en-US" dirty="0" smtClean="0"/>
              <a:t>–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484950" y="2902173"/>
            <a:ext cx="6465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Heater</a:t>
            </a:r>
            <a:br>
              <a:rPr lang="en-US" sz="1200" dirty="0" smtClean="0"/>
            </a:br>
            <a:r>
              <a:rPr lang="en-US" sz="1200" dirty="0" smtClean="0"/>
              <a:t>PC</a:t>
            </a:r>
            <a:endParaRPr lang="en-US" sz="1200" dirty="0"/>
          </a:p>
        </p:txBody>
      </p:sp>
      <p:cxnSp>
        <p:nvCxnSpPr>
          <p:cNvPr id="110" name="Elbow Connector 109"/>
          <p:cNvCxnSpPr>
            <a:stCxn id="109" idx="0"/>
            <a:endCxn id="2" idx="1"/>
          </p:cNvCxnSpPr>
          <p:nvPr/>
        </p:nvCxnSpPr>
        <p:spPr>
          <a:xfrm rot="5400000" flipH="1" flipV="1">
            <a:off x="731685" y="1704418"/>
            <a:ext cx="1274299" cy="1121213"/>
          </a:xfrm>
          <a:prstGeom prst="bentConnector2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0235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51470"/>
            <a:ext cx="8434800" cy="708558"/>
          </a:xfrm>
        </p:spPr>
        <p:txBody>
          <a:bodyPr/>
          <a:lstStyle/>
          <a:p>
            <a:r>
              <a:rPr lang="en-US" dirty="0"/>
              <a:t>CHG1 built at CERN, based upon </a:t>
            </a:r>
            <a:r>
              <a:rPr lang="en-US" dirty="0" err="1"/>
              <a:t>Fermilab</a:t>
            </a:r>
            <a:r>
              <a:rPr lang="en-US" dirty="0"/>
              <a:t> design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11160" y="4767263"/>
            <a:ext cx="6627000" cy="270000"/>
          </a:xfrm>
        </p:spPr>
        <p:txBody>
          <a:bodyPr/>
          <a:lstStyle/>
          <a:p>
            <a:pPr algn="l"/>
            <a:r>
              <a:rPr lang="fr-FR" noProof="0" dirty="0" smtClean="0"/>
              <a:t>G. </a:t>
            </a:r>
            <a:r>
              <a:rPr lang="fr-FR" noProof="0" dirty="0" err="1" smtClean="0"/>
              <a:t>Stancari</a:t>
            </a:r>
            <a:r>
              <a:rPr lang="fr-FR" noProof="0" dirty="0" smtClean="0"/>
              <a:t> LARP, CM28/HiLumi, Napa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04448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7880" y="955453"/>
            <a:ext cx="2776936" cy="40811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128" y="4584030"/>
            <a:ext cx="381000" cy="50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75188" y="1851670"/>
            <a:ext cx="864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Anode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59163" y="3138522"/>
            <a:ext cx="1297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Hollowed cathode</a:t>
            </a:r>
            <a:endParaRPr lang="en-US" dirty="0">
              <a:solidFill>
                <a:schemeClr val="accent3"/>
              </a:solidFill>
            </a:endParaRPr>
          </a:p>
        </p:txBody>
      </p:sp>
      <p:cxnSp>
        <p:nvCxnSpPr>
          <p:cNvPr id="12" name="Straight Connector 11"/>
          <p:cNvCxnSpPr>
            <a:stCxn id="9" idx="3"/>
          </p:cNvCxnSpPr>
          <p:nvPr/>
        </p:nvCxnSpPr>
        <p:spPr>
          <a:xfrm>
            <a:off x="5940153" y="2036336"/>
            <a:ext cx="1799331" cy="5354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0" idx="3"/>
          </p:cNvCxnSpPr>
          <p:nvPr/>
        </p:nvCxnSpPr>
        <p:spPr>
          <a:xfrm flipV="1">
            <a:off x="6156176" y="3363838"/>
            <a:ext cx="1583308" cy="978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5465" y="936104"/>
            <a:ext cx="2242559" cy="3363838"/>
          </a:xfrm>
          <a:prstGeom prst="rect">
            <a:avLst/>
          </a:prstGeom>
        </p:spPr>
      </p:pic>
      <p:cxnSp>
        <p:nvCxnSpPr>
          <p:cNvPr id="18" name="Straight Connector 17"/>
          <p:cNvCxnSpPr>
            <a:endCxn id="9" idx="1"/>
          </p:cNvCxnSpPr>
          <p:nvPr/>
        </p:nvCxnSpPr>
        <p:spPr>
          <a:xfrm>
            <a:off x="3563888" y="1635646"/>
            <a:ext cx="1511300" cy="40069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r="10873"/>
          <a:stretch/>
        </p:blipFill>
        <p:spPr>
          <a:xfrm>
            <a:off x="1187392" y="1995686"/>
            <a:ext cx="1656416" cy="278777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208" y="699542"/>
            <a:ext cx="1522479" cy="2283718"/>
          </a:xfrm>
          <a:prstGeom prst="rect">
            <a:avLst/>
          </a:prstGeom>
        </p:spPr>
      </p:pic>
      <p:cxnSp>
        <p:nvCxnSpPr>
          <p:cNvPr id="24" name="Straight Connector 23"/>
          <p:cNvCxnSpPr>
            <a:endCxn id="10" idx="1"/>
          </p:cNvCxnSpPr>
          <p:nvPr/>
        </p:nvCxnSpPr>
        <p:spPr>
          <a:xfrm>
            <a:off x="1115616" y="1275606"/>
            <a:ext cx="3743547" cy="21860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101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68022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Electron gun </a:t>
            </a:r>
          </a:p>
          <a:p>
            <a:pPr lvl="1" algn="l">
              <a:spcBef>
                <a:spcPts val="1056"/>
              </a:spcBef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5A (for kick) x 10 kV (to transport electrons)</a:t>
            </a:r>
          </a:p>
          <a:p>
            <a:pPr lvl="1" algn="l">
              <a:lnSpc>
                <a:spcPct val="120000"/>
              </a:lnSpc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Ring from 1.2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to 1.8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mm with </a:t>
            </a:r>
            <a:r>
              <a:rPr lang="en-US" sz="2000" i="1" dirty="0" err="1" smtClean="0">
                <a:solidFill>
                  <a:schemeClr val="accent1">
                    <a:lumMod val="75000"/>
                  </a:schemeClr>
                </a:solidFill>
                <a:latin typeface="Athelas Regular"/>
                <a:cs typeface="Athelas Regular"/>
              </a:rPr>
              <a:t>B</a:t>
            </a:r>
            <a:r>
              <a:rPr lang="en-US" sz="2000" i="1" baseline="-25000" dirty="0" err="1" smtClean="0">
                <a:solidFill>
                  <a:schemeClr val="accent1">
                    <a:lumMod val="75000"/>
                  </a:schemeClr>
                </a:solidFill>
                <a:latin typeface="Athelas Regular"/>
                <a:cs typeface="Athelas Regular"/>
              </a:rPr>
              <a:t>main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~ 4T </a:t>
            </a:r>
            <a:b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 </a:t>
            </a:r>
            <a:r>
              <a:rPr lang="en-US" sz="2000" i="1" dirty="0" err="1" smtClean="0">
                <a:solidFill>
                  <a:schemeClr val="accent1">
                    <a:lumMod val="75000"/>
                  </a:schemeClr>
                </a:solidFill>
                <a:latin typeface="Athelas Regular"/>
                <a:cs typeface="Athelas Regular"/>
                <a:sym typeface="Wingdings"/>
              </a:rPr>
              <a:t>r</a:t>
            </a:r>
            <a:r>
              <a:rPr lang="en-US" sz="2000" i="1" baseline="-25000" dirty="0" err="1" smtClean="0">
                <a:solidFill>
                  <a:schemeClr val="accent1">
                    <a:lumMod val="75000"/>
                  </a:schemeClr>
                </a:solidFill>
                <a:latin typeface="Athelas Regular"/>
                <a:cs typeface="Athelas Regular"/>
                <a:sym typeface="Wingdings"/>
              </a:rPr>
              <a:t>egun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 ≈ 5.5 – 8.3 mm (under design)</a:t>
            </a:r>
            <a:endParaRPr lang="en-US" sz="2000" dirty="0" smtClean="0"/>
          </a:p>
          <a:p>
            <a:pPr lvl="1" algn="l"/>
            <a:endParaRPr lang="en-US" sz="2000" dirty="0" smtClean="0"/>
          </a:p>
          <a:p>
            <a:pPr algn="l"/>
            <a:r>
              <a:rPr lang="en-US" dirty="0" smtClean="0">
                <a:solidFill>
                  <a:schemeClr val="tx2"/>
                </a:solidFill>
              </a:rPr>
              <a:t>Anode modulator </a:t>
            </a:r>
            <a:endParaRPr lang="en-US" dirty="0">
              <a:solidFill>
                <a:schemeClr val="tx2"/>
              </a:solidFill>
            </a:endParaRPr>
          </a:p>
          <a:p>
            <a:pPr lvl="1" algn="l"/>
            <a:r>
              <a:rPr lang="en-US" sz="2000" dirty="0" smtClean="0"/>
              <a:t>0 – 10 kV</a:t>
            </a:r>
          </a:p>
          <a:p>
            <a:pPr lvl="1" algn="l"/>
            <a:r>
              <a:rPr lang="en-US" sz="2000" dirty="0" smtClean="0"/>
              <a:t>3 per revolution </a:t>
            </a:r>
            <a:r>
              <a:rPr lang="en-US" sz="2000" dirty="0"/>
              <a:t>= 33 kHz </a:t>
            </a:r>
            <a:r>
              <a:rPr lang="en-US" sz="2000" dirty="0" smtClean="0"/>
              <a:t>to </a:t>
            </a:r>
            <a:br>
              <a:rPr lang="en-US" sz="2000" dirty="0" smtClean="0"/>
            </a:br>
            <a:r>
              <a:rPr lang="en-US" sz="2000" dirty="0" smtClean="0"/>
              <a:t>be able to leave a fraction </a:t>
            </a:r>
            <a:br>
              <a:rPr lang="en-US" sz="2000" dirty="0" smtClean="0"/>
            </a:br>
            <a:r>
              <a:rPr lang="en-US" sz="2000" dirty="0" smtClean="0"/>
              <a:t>of beam intact and keep flexibility.</a:t>
            </a:r>
          </a:p>
          <a:p>
            <a:pPr lvl="1" algn="l"/>
            <a:r>
              <a:rPr lang="en-US" sz="2000" dirty="0" smtClean="0"/>
              <a:t>200ns rise time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 descr="radius-he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347614"/>
            <a:ext cx="1512168" cy="674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2283792"/>
            <a:ext cx="2602632" cy="270052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44208" y="3723878"/>
            <a:ext cx="1514432" cy="270000"/>
          </a:xfrm>
        </p:spPr>
        <p:txBody>
          <a:bodyPr/>
          <a:lstStyle/>
          <a:p>
            <a:r>
              <a:rPr lang="fr-FR" noProof="0" dirty="0" smtClean="0"/>
              <a:t>J.F. Wagner BE-ABP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29052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Anode modulator </a:t>
            </a:r>
            <a:endParaRPr lang="en-US" dirty="0">
              <a:solidFill>
                <a:schemeClr val="tx2"/>
              </a:solidFill>
            </a:endParaRPr>
          </a:p>
          <a:p>
            <a:pPr lvl="1" algn="l"/>
            <a:r>
              <a:rPr lang="en-US" sz="1600" dirty="0" smtClean="0"/>
              <a:t>0 – 10 kV</a:t>
            </a:r>
          </a:p>
          <a:p>
            <a:pPr lvl="1" algn="l"/>
            <a:r>
              <a:rPr lang="en-US" sz="1600" dirty="0" smtClean="0"/>
              <a:t>3 per revolution </a:t>
            </a:r>
            <a:r>
              <a:rPr lang="en-US" sz="1600" dirty="0"/>
              <a:t>= 33 kHz </a:t>
            </a:r>
            <a:r>
              <a:rPr lang="en-US" sz="1600" dirty="0" smtClean="0"/>
              <a:t>to </a:t>
            </a:r>
            <a:br>
              <a:rPr lang="en-US" sz="1600" dirty="0" smtClean="0"/>
            </a:br>
            <a:r>
              <a:rPr lang="en-US" sz="1600" dirty="0" smtClean="0"/>
              <a:t>be able to leave a fraction </a:t>
            </a:r>
            <a:br>
              <a:rPr lang="en-US" sz="1600" dirty="0" smtClean="0"/>
            </a:br>
            <a:r>
              <a:rPr lang="en-US" sz="1600" dirty="0" smtClean="0"/>
              <a:t>of beam intact and keep flexibility.</a:t>
            </a:r>
          </a:p>
          <a:p>
            <a:pPr lvl="1" algn="l"/>
            <a:r>
              <a:rPr lang="en-US" sz="1600" dirty="0" smtClean="0"/>
              <a:t>200ns rise time</a:t>
            </a:r>
          </a:p>
          <a:p>
            <a:pPr lvl="1" algn="l"/>
            <a:endParaRPr lang="en-US" sz="2000" dirty="0"/>
          </a:p>
          <a:p>
            <a:pPr lvl="1" algn="l"/>
            <a:r>
              <a:rPr lang="en-US" sz="2000" dirty="0" smtClean="0"/>
              <a:t>LINAC4 H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chopper? BE-RF</a:t>
            </a:r>
          </a:p>
          <a:p>
            <a:pPr lvl="1" algn="l"/>
            <a:r>
              <a:rPr lang="en-US" sz="2000" dirty="0" smtClean="0"/>
              <a:t>Kickers? TE-ABT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868144" y="1106435"/>
            <a:ext cx="914400" cy="79201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65956" y="2221700"/>
            <a:ext cx="1504837" cy="46883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803808" y="3074922"/>
            <a:ext cx="1728192" cy="116936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Software (timing, pattern . . .)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5300464" y="3050577"/>
            <a:ext cx="1215752" cy="6090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Interlocks</a:t>
            </a:r>
            <a:endParaRPr lang="en-US" dirty="0"/>
          </a:p>
        </p:txBody>
      </p:sp>
      <p:cxnSp>
        <p:nvCxnSpPr>
          <p:cNvPr id="13" name="Elbow Connector 12"/>
          <p:cNvCxnSpPr>
            <a:stCxn id="10" idx="0"/>
            <a:endCxn id="9" idx="3"/>
          </p:cNvCxnSpPr>
          <p:nvPr/>
        </p:nvCxnSpPr>
        <p:spPr>
          <a:xfrm rot="16200000" flipV="1">
            <a:off x="7059947" y="2466964"/>
            <a:ext cx="618804" cy="59711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1" idx="0"/>
            <a:endCxn id="9" idx="2"/>
          </p:cNvCxnSpPr>
          <p:nvPr/>
        </p:nvCxnSpPr>
        <p:spPr>
          <a:xfrm rot="5400000" flipH="1" flipV="1">
            <a:off x="5933337" y="2665540"/>
            <a:ext cx="360041" cy="410035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0"/>
            <a:endCxn id="8" idx="2"/>
          </p:cNvCxnSpPr>
          <p:nvPr/>
        </p:nvCxnSpPr>
        <p:spPr>
          <a:xfrm flipV="1">
            <a:off x="6318375" y="1898449"/>
            <a:ext cx="6969" cy="3232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129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microsoft.com/office/2006/metadata/properties"/>
    <ds:schemaRef ds:uri="http://schemas.microsoft.com/office/infopath/2007/PartnerControl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9541</TotalTime>
  <Words>436</Words>
  <Application>Microsoft Macintosh PowerPoint</Application>
  <PresentationFormat>On-screen Show (16:9)</PresentationFormat>
  <Paragraphs>105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Thème Office</vt:lpstr>
      <vt:lpstr>Hollow Electron Lens Harware kick-off meeting </vt:lpstr>
      <vt:lpstr>Motivation for HEL in HL-LHC</vt:lpstr>
      <vt:lpstr>Review of the need for hollow e-lenses for the HL-LHC (CERN, 6-7 October 2016) </vt:lpstr>
      <vt:lpstr>Review of the HEL concept readiness for integration into the HL-LHC baseline (O. Bruning) wk42</vt:lpstr>
      <vt:lpstr>PowerPoint Presentation</vt:lpstr>
      <vt:lpstr>PowerPoint Presentation</vt:lpstr>
      <vt:lpstr>CHG1 built at CERN, based upon Fermilab design</vt:lpstr>
      <vt:lpstr>Specifications</vt:lpstr>
      <vt:lpstr>Specifications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Adriana Rossi</cp:lastModifiedBy>
  <cp:revision>141</cp:revision>
  <dcterms:created xsi:type="dcterms:W3CDTF">2016-02-12T09:02:01Z</dcterms:created>
  <dcterms:modified xsi:type="dcterms:W3CDTF">2017-05-22T13:26:53Z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