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67" r:id="rId5"/>
    <p:sldId id="302" r:id="rId6"/>
    <p:sldId id="310" r:id="rId7"/>
    <p:sldId id="290" r:id="rId8"/>
    <p:sldId id="262" r:id="rId9"/>
    <p:sldId id="309" r:id="rId10"/>
    <p:sldId id="311" r:id="rId11"/>
    <p:sldId id="291" r:id="rId12"/>
    <p:sldId id="281" r:id="rId13"/>
    <p:sldId id="296" r:id="rId14"/>
    <p:sldId id="314" r:id="rId15"/>
    <p:sldId id="317" r:id="rId16"/>
    <p:sldId id="273" r:id="rId17"/>
    <p:sldId id="305" r:id="rId18"/>
    <p:sldId id="270" r:id="rId19"/>
    <p:sldId id="288" r:id="rId20"/>
    <p:sldId id="289" r:id="rId21"/>
    <p:sldId id="299" r:id="rId22"/>
    <p:sldId id="292" r:id="rId23"/>
    <p:sldId id="298" r:id="rId24"/>
    <p:sldId id="308" r:id="rId25"/>
    <p:sldId id="274" r:id="rId26"/>
    <p:sldId id="282" r:id="rId27"/>
    <p:sldId id="295" r:id="rId28"/>
    <p:sldId id="294" r:id="rId29"/>
    <p:sldId id="300" r:id="rId30"/>
    <p:sldId id="301" r:id="rId31"/>
    <p:sldId id="277" r:id="rId32"/>
    <p:sldId id="313" r:id="rId33"/>
    <p:sldId id="304" r:id="rId34"/>
    <p:sldId id="319" r:id="rId35"/>
    <p:sldId id="312" r:id="rId36"/>
    <p:sldId id="315" r:id="rId37"/>
    <p:sldId id="316" r:id="rId38"/>
    <p:sldId id="318" r:id="rId39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Objects="1" showGuides="1">
      <p:cViewPr varScale="1">
        <p:scale>
          <a:sx n="85" d="100"/>
          <a:sy n="85" d="100"/>
        </p:scale>
        <p:origin x="67" y="145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337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83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355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588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356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37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1764989 v.2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1764989 v.2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995" y="1754768"/>
            <a:ext cx="7200000" cy="888608"/>
          </a:xfrm>
        </p:spPr>
        <p:txBody>
          <a:bodyPr/>
          <a:lstStyle/>
          <a:p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integration</a:t>
            </a:r>
            <a:r>
              <a:rPr lang="es-ES" dirty="0" smtClean="0"/>
              <a:t> of </a:t>
            </a:r>
            <a:r>
              <a:rPr lang="es-ES" dirty="0" err="1" smtClean="0"/>
              <a:t>Hollow</a:t>
            </a:r>
            <a:r>
              <a:rPr lang="es-ES" dirty="0" smtClean="0"/>
              <a:t> e-</a:t>
            </a:r>
            <a:r>
              <a:rPr lang="es-ES" dirty="0" err="1" smtClean="0"/>
              <a:t>lenses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1400" b="0" dirty="0" smtClean="0"/>
              <a:t>EDMS No: </a:t>
            </a:r>
            <a:r>
              <a:rPr lang="en-GB" sz="1400" dirty="0"/>
              <a:t>1764989 </a:t>
            </a:r>
            <a:r>
              <a:rPr lang="en-GB" sz="1400" dirty="0" smtClean="0"/>
              <a:t>v.2 (V.1. Presented on  26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TCC 16/03/2017)</a:t>
            </a:r>
            <a:br>
              <a:rPr lang="en-GB" sz="1400" dirty="0" smtClean="0"/>
            </a:br>
            <a:r>
              <a:rPr lang="en-GB" sz="1400" b="0" dirty="0"/>
              <a:t>References</a:t>
            </a:r>
            <a:r>
              <a:rPr lang="en-GB" sz="1400" b="0" dirty="0" smtClean="0"/>
              <a:t>: 1765930.v.1 </a:t>
            </a:r>
            <a:endParaRPr lang="en-GB" sz="14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1798" y="2703146"/>
            <a:ext cx="6480000" cy="328722"/>
          </a:xfrm>
        </p:spPr>
        <p:txBody>
          <a:bodyPr>
            <a:normAutofit/>
          </a:bodyPr>
          <a:lstStyle/>
          <a:p>
            <a:r>
              <a:rPr lang="es-ES" sz="1600" dirty="0" smtClean="0"/>
              <a:t>M. Alcaide Leon, Paolo Fessia</a:t>
            </a:r>
            <a:endParaRPr lang="en-GB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259632" y="3219822"/>
            <a:ext cx="6480175" cy="1672016"/>
          </a:xfrm>
        </p:spPr>
        <p:txBody>
          <a:bodyPr>
            <a:normAutofit fontScale="77500" lnSpcReduction="20000"/>
          </a:bodyPr>
          <a:lstStyle/>
          <a:p>
            <a:r>
              <a:rPr lang="en-GB" sz="1400" b="1" u="sng" dirty="0" smtClean="0"/>
              <a:t>Contributions</a:t>
            </a:r>
            <a:r>
              <a:rPr lang="en-GB" sz="14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GB" sz="1400" dirty="0" smtClean="0"/>
              <a:t>HEL conceptual design and parameters: D. Perini, C. Zanoni</a:t>
            </a:r>
            <a:br>
              <a:rPr lang="en-GB" sz="1400" dirty="0" smtClean="0"/>
            </a:br>
            <a:r>
              <a:rPr lang="en-GB" sz="1400" dirty="0" smtClean="0"/>
              <a:t>Beam optics and HEL technical coordination: </a:t>
            </a:r>
            <a:r>
              <a:rPr lang="en-GB" sz="1400" dirty="0" err="1" smtClean="0"/>
              <a:t>A.Rossi</a:t>
            </a:r>
            <a:endParaRPr lang="en-GB" sz="1400" dirty="0" smtClean="0"/>
          </a:p>
          <a:p>
            <a:pPr>
              <a:lnSpc>
                <a:spcPct val="120000"/>
              </a:lnSpc>
            </a:pPr>
            <a:r>
              <a:rPr lang="en-GB" sz="1400" dirty="0" smtClean="0"/>
              <a:t>HEL </a:t>
            </a:r>
            <a:r>
              <a:rPr lang="en-GB" sz="1400" dirty="0"/>
              <a:t>3D Modelling</a:t>
            </a:r>
            <a:r>
              <a:rPr lang="en-GB" sz="1400" dirty="0" smtClean="0"/>
              <a:t>: A. Kolehmainen</a:t>
            </a:r>
          </a:p>
          <a:p>
            <a:pPr>
              <a:lnSpc>
                <a:spcPct val="120000"/>
              </a:lnSpc>
            </a:pPr>
            <a:r>
              <a:rPr lang="en-GB" sz="1400" dirty="0" smtClean="0"/>
              <a:t>3D Integration Modelling: M. Gonzalez</a:t>
            </a:r>
            <a:br>
              <a:rPr lang="en-GB" sz="1400" dirty="0" smtClean="0"/>
            </a:br>
            <a:r>
              <a:rPr lang="en-GB" sz="1400" dirty="0" smtClean="0"/>
              <a:t>QPS requirements: D. Wollmann, R. Denz, A. Verweij</a:t>
            </a:r>
          </a:p>
          <a:p>
            <a:pPr>
              <a:lnSpc>
                <a:spcPct val="120000"/>
              </a:lnSpc>
            </a:pPr>
            <a:r>
              <a:rPr lang="en-GB" sz="1400" dirty="0" smtClean="0"/>
              <a:t>Power Converters requirements: M. Martino &amp; Y. Thurel</a:t>
            </a:r>
            <a:br>
              <a:rPr lang="en-GB" sz="1400" dirty="0" smtClean="0"/>
            </a:br>
            <a:r>
              <a:rPr lang="en-GB" sz="1400" dirty="0" smtClean="0"/>
              <a:t>Vacuum requirements: P. Santos</a:t>
            </a:r>
          </a:p>
          <a:p>
            <a:pPr>
              <a:lnSpc>
                <a:spcPct val="120000"/>
              </a:lnSpc>
            </a:pPr>
            <a:r>
              <a:rPr lang="en-GB" sz="1400" dirty="0" smtClean="0"/>
              <a:t>Cryogenics requirements: S. Claudet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 smtClean="0"/>
              <a:t>EDMS No: </a:t>
            </a:r>
            <a:r>
              <a:rPr lang="en-GB" b="1" dirty="0"/>
              <a:t>1764989 </a:t>
            </a:r>
            <a:r>
              <a:rPr lang="en-GB" b="1" dirty="0" smtClean="0"/>
              <a:t>v.2. </a:t>
            </a:r>
            <a:r>
              <a:rPr lang="en-GB" dirty="0" smtClean="0"/>
              <a:t>22/05/2017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HEL - </a:t>
            </a:r>
            <a:r>
              <a:rPr lang="es-ES" dirty="0" err="1" smtClean="0"/>
              <a:t>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313"/>
          <a:stretch/>
        </p:blipFill>
        <p:spPr>
          <a:xfrm>
            <a:off x="899592" y="1212975"/>
            <a:ext cx="7017024" cy="28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HEL - </a:t>
            </a:r>
            <a:r>
              <a:rPr lang="es-ES" dirty="0" err="1" smtClean="0"/>
              <a:t>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313"/>
          <a:stretch/>
        </p:blipFill>
        <p:spPr>
          <a:xfrm>
            <a:off x="899592" y="1212975"/>
            <a:ext cx="7017024" cy="287094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 rot="5400000">
            <a:off x="4259949" y="1013628"/>
            <a:ext cx="576064" cy="864096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980029" y="1157644"/>
            <a:ext cx="312051" cy="177206"/>
          </a:xfrm>
          <a:prstGeom prst="straightConnector1">
            <a:avLst/>
          </a:prstGeom>
          <a:ln w="158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27667" y="711409"/>
            <a:ext cx="3736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Conceptual design: Transverse profile instrumentation </a:t>
            </a:r>
            <a:r>
              <a:rPr lang="en-GB" sz="1400" dirty="0" smtClean="0">
                <a:solidFill>
                  <a:srgbClr val="FF0000"/>
                </a:solidFill>
              </a:rPr>
              <a:t>foreseen</a:t>
            </a:r>
            <a:r>
              <a:rPr lang="en-GB" sz="1400" dirty="0">
                <a:solidFill>
                  <a:srgbClr val="FF0000"/>
                </a:solidFill>
              </a:rPr>
              <a:t>,</a:t>
            </a:r>
            <a:r>
              <a:rPr lang="en-GB" sz="1400" dirty="0" smtClean="0">
                <a:solidFill>
                  <a:srgbClr val="FF0000"/>
                </a:solidFill>
              </a:rPr>
              <a:t>+ </a:t>
            </a:r>
            <a:r>
              <a:rPr lang="en-GB" sz="1400" dirty="0">
                <a:solidFill>
                  <a:srgbClr val="FF0000"/>
                </a:solidFill>
              </a:rPr>
              <a:t>70-80 cm</a:t>
            </a:r>
          </a:p>
        </p:txBody>
      </p:sp>
    </p:spTree>
    <p:extLst>
      <p:ext uri="{BB962C8B-B14F-4D97-AF65-F5344CB8AC3E}">
        <p14:creationId xmlns:p14="http://schemas.microsoft.com/office/powerpoint/2010/main" val="29747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HEL - </a:t>
            </a:r>
            <a:r>
              <a:rPr lang="es-ES" dirty="0" err="1" smtClean="0"/>
              <a:t>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313"/>
          <a:stretch/>
        </p:blipFill>
        <p:spPr>
          <a:xfrm>
            <a:off x="899592" y="1212975"/>
            <a:ext cx="7017024" cy="287094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 rot="5400000">
            <a:off x="4259949" y="1013628"/>
            <a:ext cx="576064" cy="864096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2" idx="0"/>
          </p:cNvCxnSpPr>
          <p:nvPr/>
        </p:nvCxnSpPr>
        <p:spPr>
          <a:xfrm flipV="1">
            <a:off x="4980029" y="1019186"/>
            <a:ext cx="384059" cy="426490"/>
          </a:xfrm>
          <a:prstGeom prst="straightConnector1">
            <a:avLst/>
          </a:prstGeom>
          <a:ln w="158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27667" y="711409"/>
            <a:ext cx="3880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Total length used for this integration 6171 mm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27984" y="1275606"/>
            <a:ext cx="30791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Sketch layout with HEL - 4L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3672396" y="3867894"/>
            <a:ext cx="4283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Total length of RF zone (from HEL to IP): 37357 mm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37" y="627534"/>
            <a:ext cx="8473389" cy="287783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899592" y="3075806"/>
            <a:ext cx="360040" cy="792088"/>
          </a:xfrm>
          <a:prstGeom prst="straightConnector1">
            <a:avLst/>
          </a:prstGeom>
          <a:ln w="158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27784" y="3795886"/>
            <a:ext cx="61206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3996413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Distance from IP4: 43529 mm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4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27011"/>
            <a:ext cx="7920000" cy="540000"/>
          </a:xfrm>
        </p:spPr>
        <p:txBody>
          <a:bodyPr/>
          <a:lstStyle/>
          <a:p>
            <a:r>
              <a:rPr lang="en-GB" sz="2400" dirty="0" smtClean="0"/>
              <a:t>Layout integration in HL-LHC machine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66" y="1275606"/>
            <a:ext cx="7685734" cy="2633274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767297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ST0574939_01</a:t>
            </a:r>
          </a:p>
        </p:txBody>
      </p:sp>
      <p:sp>
        <p:nvSpPr>
          <p:cNvPr id="7" name="Oval 6"/>
          <p:cNvSpPr/>
          <p:nvPr/>
        </p:nvSpPr>
        <p:spPr>
          <a:xfrm>
            <a:off x="1740428" y="2497297"/>
            <a:ext cx="672545" cy="1260598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64918" y="1547340"/>
            <a:ext cx="202826" cy="949958"/>
          </a:xfrm>
          <a:prstGeom prst="straightConnector1">
            <a:avLst/>
          </a:prstGeom>
          <a:ln w="158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50824" y="979063"/>
            <a:ext cx="3717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design of vacuum chamber supports to gain some space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408081" y="1361022"/>
            <a:ext cx="4908073" cy="3880462"/>
            <a:chOff x="-408081" y="1361022"/>
            <a:chExt cx="4908073" cy="38804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5" t="5941" r="14955" b="1983"/>
            <a:stretch/>
          </p:blipFill>
          <p:spPr>
            <a:xfrm>
              <a:off x="467544" y="1361022"/>
              <a:ext cx="4032448" cy="2777909"/>
            </a:xfrm>
            <a:prstGeom prst="rect">
              <a:avLst/>
            </a:prstGeom>
          </p:spPr>
        </p:pic>
        <p:sp>
          <p:nvSpPr>
            <p:cNvPr id="3" name="Rectangle 1"/>
            <p:cNvSpPr>
              <a:spLocks noChangeArrowheads="1"/>
            </p:cNvSpPr>
            <p:nvPr/>
          </p:nvSpPr>
          <p:spPr bwMode="auto">
            <a:xfrm>
              <a:off x="-408081" y="3241518"/>
              <a:ext cx="3227413" cy="1999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112" tIns="914112" rIns="914112" bIns="914112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ST0676534_01</a:t>
              </a:r>
              <a:endPara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27011"/>
            <a:ext cx="7920000" cy="540000"/>
          </a:xfrm>
        </p:spPr>
        <p:txBody>
          <a:bodyPr/>
          <a:lstStyle/>
          <a:p>
            <a:r>
              <a:rPr lang="en-GB" sz="2400" dirty="0" smtClean="0"/>
              <a:t>Layout integration in HL-LHC machine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737574" y="2142199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D3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71600" y="2355938"/>
            <a:ext cx="144456" cy="99632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446" y="2430019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DFB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08042" y="2643758"/>
            <a:ext cx="144456" cy="99632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65984" y="1744756"/>
            <a:ext cx="46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HEL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00010" y="1995686"/>
            <a:ext cx="167734" cy="85841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6422" y="1817686"/>
            <a:ext cx="1015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V.C Supports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75656" y="2071930"/>
            <a:ext cx="339630" cy="102839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80898" y="1395965"/>
            <a:ext cx="11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Ventilation door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47979" y="1622263"/>
            <a:ext cx="511853" cy="59020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53966" y="979832"/>
            <a:ext cx="11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ADT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15983" y="1209351"/>
            <a:ext cx="375898" cy="65851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595399" y="1867867"/>
            <a:ext cx="4278672" cy="2486508"/>
            <a:chOff x="4595399" y="1867867"/>
            <a:chExt cx="4278672" cy="24865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8109" y="1867867"/>
              <a:ext cx="4195962" cy="227106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595399" y="4138931"/>
              <a:ext cx="84189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ST0676534_01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51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1631"/>
            <a:ext cx="7920000" cy="540000"/>
          </a:xfrm>
        </p:spPr>
        <p:txBody>
          <a:bodyPr/>
          <a:lstStyle/>
          <a:p>
            <a:r>
              <a:rPr lang="en-GB" dirty="0" smtClean="0"/>
              <a:t>Interface of HEL with other equipment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30965"/>
            <a:ext cx="8414791" cy="3707680"/>
          </a:xfrm>
        </p:spPr>
        <p:txBody>
          <a:bodyPr>
            <a:normAutofit fontScale="70000" lnSpcReduction="20000"/>
          </a:bodyPr>
          <a:lstStyle/>
          <a:p>
            <a:pPr lvl="2"/>
            <a:r>
              <a:rPr lang="en-GB" dirty="0" smtClean="0"/>
              <a:t>Vacuum </a:t>
            </a:r>
            <a:r>
              <a:rPr lang="en-GB" dirty="0"/>
              <a:t>pressure during operation must be lower 10</a:t>
            </a:r>
            <a:r>
              <a:rPr lang="en-GB" baseline="30000" dirty="0"/>
              <a:t>-11</a:t>
            </a:r>
            <a:r>
              <a:rPr lang="en-GB" dirty="0"/>
              <a:t> mbar.</a:t>
            </a:r>
          </a:p>
          <a:p>
            <a:pPr lvl="2"/>
            <a:r>
              <a:rPr lang="es-ES" dirty="0" err="1"/>
              <a:t>Vacuum</a:t>
            </a:r>
            <a:r>
              <a:rPr lang="es-ES" dirty="0"/>
              <a:t> </a:t>
            </a:r>
            <a:r>
              <a:rPr lang="es-ES" dirty="0" err="1"/>
              <a:t>chamber</a:t>
            </a:r>
            <a:r>
              <a:rPr lang="es-ES" dirty="0"/>
              <a:t> NEG </a:t>
            </a:r>
            <a:r>
              <a:rPr lang="es-ES" dirty="0" err="1"/>
              <a:t>coated</a:t>
            </a:r>
            <a:r>
              <a:rPr lang="es-ES" dirty="0"/>
              <a:t>.</a:t>
            </a:r>
          </a:p>
          <a:p>
            <a:pPr lvl="2"/>
            <a:r>
              <a:rPr lang="en-GB" dirty="0"/>
              <a:t>Vacuum chamber inner diameter: 80 mm. </a:t>
            </a:r>
          </a:p>
          <a:p>
            <a:pPr lvl="2"/>
            <a:r>
              <a:rPr lang="en-GB" dirty="0"/>
              <a:t>Vacuum chamber material: cooper.</a:t>
            </a:r>
          </a:p>
          <a:p>
            <a:pPr lvl="2"/>
            <a:r>
              <a:rPr lang="en-GB" dirty="0"/>
              <a:t>Bake-out temperature: 250</a:t>
            </a:r>
            <a:r>
              <a:rPr lang="es-ES" dirty="0"/>
              <a:t>°C.</a:t>
            </a:r>
          </a:p>
          <a:p>
            <a:pPr lvl="2"/>
            <a:r>
              <a:rPr lang="es-ES" dirty="0"/>
              <a:t>25 mm </a:t>
            </a:r>
            <a:r>
              <a:rPr lang="es-ES" dirty="0" err="1"/>
              <a:t>bake-out</a:t>
            </a:r>
            <a:r>
              <a:rPr lang="es-ES" dirty="0"/>
              <a:t> </a:t>
            </a:r>
            <a:r>
              <a:rPr lang="es-ES" dirty="0" err="1"/>
              <a:t>jacket</a:t>
            </a:r>
            <a:r>
              <a:rPr lang="es-ES" dirty="0"/>
              <a:t>.</a:t>
            </a:r>
            <a:endParaRPr lang="en-GB" dirty="0"/>
          </a:p>
          <a:p>
            <a:pPr lvl="2"/>
            <a:r>
              <a:rPr lang="en-GB" dirty="0"/>
              <a:t>Sector valve for the </a:t>
            </a:r>
            <a:r>
              <a:rPr lang="en-GB" dirty="0" smtClean="0"/>
              <a:t>e-gun: </a:t>
            </a:r>
            <a:endParaRPr lang="en-GB" dirty="0"/>
          </a:p>
          <a:p>
            <a:pPr lvl="3"/>
            <a:r>
              <a:rPr lang="en-GB" sz="2000" dirty="0"/>
              <a:t>Exchange procedure to be study.</a:t>
            </a:r>
          </a:p>
          <a:p>
            <a:pPr lvl="2"/>
            <a:r>
              <a:rPr lang="en-GB" dirty="0"/>
              <a:t>The design of the collector should avoid degassing.</a:t>
            </a:r>
          </a:p>
          <a:p>
            <a:pPr lvl="3"/>
            <a:r>
              <a:rPr lang="en-GB" sz="2000" dirty="0"/>
              <a:t>In case of collector degassing, ion pumps or </a:t>
            </a:r>
            <a:r>
              <a:rPr lang="en-GB" sz="2000" dirty="0" smtClean="0"/>
              <a:t>in worst case 1 </a:t>
            </a:r>
            <a:r>
              <a:rPr lang="en-GB" sz="2000" dirty="0"/>
              <a:t>m length NEG coated vacuum pipe on both sides of the HEL should be installed</a:t>
            </a:r>
            <a:r>
              <a:rPr lang="en-GB" sz="2000" dirty="0" smtClean="0"/>
              <a:t>. (Not in present layout proposal) → </a:t>
            </a:r>
            <a:r>
              <a:rPr lang="en-GB" sz="2000" dirty="0"/>
              <a:t>to be </a:t>
            </a:r>
            <a:r>
              <a:rPr lang="en-GB" sz="2000" dirty="0" smtClean="0"/>
              <a:t>studied by the HEL team and WP12.</a:t>
            </a:r>
            <a:endParaRPr lang="en-GB" sz="2000" dirty="0"/>
          </a:p>
          <a:p>
            <a:pPr lvl="2"/>
            <a:endParaRPr lang="es-ES" dirty="0" smtClean="0"/>
          </a:p>
          <a:p>
            <a:pPr lvl="2"/>
            <a:endParaRPr lang="es-ES" dirty="0" smtClean="0"/>
          </a:p>
          <a:p>
            <a:pPr lvl="2"/>
            <a:r>
              <a:rPr lang="en-GB" dirty="0" smtClean="0"/>
              <a:t>2 x Current Transformer</a:t>
            </a:r>
          </a:p>
          <a:p>
            <a:pPr lvl="2"/>
            <a:r>
              <a:rPr lang="en-GB" dirty="0" smtClean="0"/>
              <a:t>2 x Beam Position Monitor</a:t>
            </a:r>
          </a:p>
          <a:p>
            <a:pPr lvl="2"/>
            <a:r>
              <a:rPr lang="en-GB" dirty="0" smtClean="0"/>
              <a:t>2 x Gas Jet Monitor</a:t>
            </a:r>
            <a:r>
              <a:rPr lang="en-GB" sz="1900" dirty="0" smtClean="0"/>
              <a:t/>
            </a:r>
            <a:br>
              <a:rPr lang="en-GB" sz="1900" dirty="0" smtClean="0"/>
            </a:br>
            <a:endParaRPr lang="es-ES" sz="1900" dirty="0">
              <a:sym typeface="Wingdings" panose="05000000000000000000" pitchFamily="2" charset="2"/>
            </a:endParaRPr>
          </a:p>
          <a:p>
            <a:pPr lvl="1"/>
            <a:endParaRPr lang="en-GB" sz="1900" dirty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0075"/>
          <a:stretch/>
        </p:blipFill>
        <p:spPr>
          <a:xfrm>
            <a:off x="6859175" y="731485"/>
            <a:ext cx="1944216" cy="19829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555196" y="1548197"/>
            <a:ext cx="432048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719738">
            <a:off x="7601446" y="1573654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135mm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2" name="Titre 7"/>
          <p:cNvSpPr txBox="1">
            <a:spLocks/>
          </p:cNvSpPr>
          <p:nvPr/>
        </p:nvSpPr>
        <p:spPr>
          <a:xfrm>
            <a:off x="-2434698" y="49303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Vacuum:</a:t>
            </a:r>
            <a:endParaRPr lang="en-GB" sz="2000" u="sng" dirty="0"/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-2772816" y="3365911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BI:</a:t>
            </a:r>
            <a:endParaRPr lang="en-GB" sz="2000" u="sng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435239" y="1087443"/>
            <a:ext cx="1080120" cy="11040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719738">
            <a:off x="7832312" y="149466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454 mm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8086"/>
            <a:ext cx="7920000" cy="540000"/>
          </a:xfrm>
        </p:spPr>
        <p:txBody>
          <a:bodyPr/>
          <a:lstStyle/>
          <a:p>
            <a:r>
              <a:rPr lang="en-GB" dirty="0" smtClean="0"/>
              <a:t>Interface with other equipment in the tunnel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601834"/>
            <a:ext cx="7920000" cy="1504651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GB" dirty="0" smtClean="0"/>
              <a:t>Cryogenics supply:</a:t>
            </a:r>
          </a:p>
          <a:p>
            <a:pPr lvl="2"/>
            <a:r>
              <a:rPr lang="es-ES" dirty="0" err="1" smtClean="0"/>
              <a:t>Option</a:t>
            </a:r>
            <a:r>
              <a:rPr lang="es-ES" dirty="0" smtClean="0"/>
              <a:t> 1: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jumpers</a:t>
            </a:r>
            <a:r>
              <a:rPr lang="es-ES" dirty="0" smtClean="0"/>
              <a:t> </a:t>
            </a:r>
            <a:r>
              <a:rPr lang="es-ES" dirty="0" err="1" smtClean="0"/>
              <a:t>coming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D3 </a:t>
            </a:r>
            <a:r>
              <a:rPr lang="es-ES" dirty="0" err="1" smtClean="0"/>
              <a:t>or</a:t>
            </a:r>
            <a:r>
              <a:rPr lang="es-ES" dirty="0" smtClean="0"/>
              <a:t> RF modules (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to be </a:t>
            </a:r>
            <a:r>
              <a:rPr lang="es-ES" dirty="0" err="1" smtClean="0"/>
              <a:t>checked</a:t>
            </a:r>
            <a:r>
              <a:rPr lang="es-ES" dirty="0"/>
              <a:t> </a:t>
            </a:r>
            <a:r>
              <a:rPr lang="es-ES" dirty="0" err="1" smtClean="0"/>
              <a:t>but</a:t>
            </a:r>
            <a:r>
              <a:rPr lang="es-ES" dirty="0" smtClean="0"/>
              <a:t> improbable)</a:t>
            </a:r>
          </a:p>
          <a:p>
            <a:pPr lvl="2"/>
            <a:r>
              <a:rPr lang="es-ES" dirty="0" err="1" smtClean="0"/>
              <a:t>Option</a:t>
            </a:r>
            <a:r>
              <a:rPr lang="es-ES" dirty="0" smtClean="0"/>
              <a:t> 2: New </a:t>
            </a:r>
            <a:r>
              <a:rPr lang="es-ES" dirty="0" err="1" smtClean="0"/>
              <a:t>dedicated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and jumper </a:t>
            </a:r>
          </a:p>
          <a:p>
            <a:pPr lvl="3"/>
            <a:r>
              <a:rPr lang="es-ES" dirty="0" err="1" smtClean="0"/>
              <a:t>Possibility</a:t>
            </a:r>
            <a:r>
              <a:rPr lang="es-ES" dirty="0" smtClean="0"/>
              <a:t> to </a:t>
            </a:r>
            <a:r>
              <a:rPr lang="es-ES" dirty="0" err="1" smtClean="0"/>
              <a:t>install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dedicated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for HEL </a:t>
            </a:r>
            <a:r>
              <a:rPr lang="es-ES" dirty="0" err="1" smtClean="0"/>
              <a:t>leaving</a:t>
            </a:r>
            <a:r>
              <a:rPr lang="es-ES" dirty="0" smtClean="0"/>
              <a:t> </a:t>
            </a:r>
            <a:r>
              <a:rPr lang="es-ES" dirty="0" err="1" smtClean="0"/>
              <a:t>space</a:t>
            </a:r>
            <a:r>
              <a:rPr lang="es-ES" dirty="0" smtClean="0"/>
              <a:t> for a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for new </a:t>
            </a:r>
            <a:r>
              <a:rPr lang="es-ES" dirty="0" err="1" smtClean="0"/>
              <a:t>xxxMHz</a:t>
            </a:r>
            <a:r>
              <a:rPr lang="es-ES" dirty="0" smtClean="0"/>
              <a:t> module </a:t>
            </a:r>
            <a:r>
              <a:rPr lang="es-ES" dirty="0" err="1" smtClean="0"/>
              <a:t>or</a:t>
            </a:r>
            <a:r>
              <a:rPr lang="es-ES" dirty="0" smtClean="0"/>
              <a:t>, </a:t>
            </a:r>
          </a:p>
          <a:p>
            <a:pPr lvl="3"/>
            <a:r>
              <a:rPr lang="es-ES" dirty="0" err="1"/>
              <a:t>i</a:t>
            </a:r>
            <a:r>
              <a:rPr lang="es-ES" dirty="0" err="1" smtClean="0"/>
              <a:t>nstall</a:t>
            </a:r>
            <a:r>
              <a:rPr lang="es-ES" dirty="0" smtClean="0"/>
              <a:t> a </a:t>
            </a:r>
            <a:r>
              <a:rPr lang="es-ES" dirty="0" err="1" smtClean="0"/>
              <a:t>double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module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jumpers</a:t>
            </a:r>
            <a:r>
              <a:rPr lang="es-ES" dirty="0" smtClean="0"/>
              <a:t> for HEL and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xxxMHz</a:t>
            </a:r>
            <a:r>
              <a:rPr lang="es-ES" dirty="0" smtClean="0"/>
              <a:t> module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5063024" y="2521910"/>
            <a:ext cx="3109736" cy="2107252"/>
            <a:chOff x="816399" y="2011660"/>
            <a:chExt cx="2387449" cy="1666190"/>
          </a:xfrm>
        </p:grpSpPr>
        <p:pic>
          <p:nvPicPr>
            <p:cNvPr id="6" name="Picture 7" descr="image00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81" r="40794" b="20737"/>
            <a:stretch/>
          </p:blipFill>
          <p:spPr bwMode="auto">
            <a:xfrm>
              <a:off x="816399" y="2011660"/>
              <a:ext cx="2387449" cy="1666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1314995" y="2424677"/>
              <a:ext cx="1445619" cy="546819"/>
              <a:chOff x="1314995" y="2424677"/>
              <a:chExt cx="1445619" cy="546819"/>
            </a:xfrm>
          </p:grpSpPr>
          <p:sp>
            <p:nvSpPr>
              <p:cNvPr id="7" name="Flowchart: Alternate Process 6"/>
              <p:cNvSpPr/>
              <p:nvPr/>
            </p:nvSpPr>
            <p:spPr>
              <a:xfrm rot="1395134">
                <a:off x="1314995" y="2424677"/>
                <a:ext cx="1125985" cy="200571"/>
              </a:xfrm>
              <a:prstGeom prst="flowChartAlternateProcess">
                <a:avLst/>
              </a:prstGeom>
              <a:solidFill>
                <a:schemeClr val="accent3">
                  <a:alpha val="55000"/>
                </a:schemeClr>
              </a:solidFill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395253" y="2688685"/>
                <a:ext cx="365361" cy="149537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2583933" y="2838222"/>
                <a:ext cx="176681" cy="13327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858246" y="2521909"/>
            <a:ext cx="3713754" cy="2114801"/>
            <a:chOff x="1711067" y="1131590"/>
            <a:chExt cx="5021172" cy="2952328"/>
          </a:xfrm>
        </p:grpSpPr>
        <p:pic>
          <p:nvPicPr>
            <p:cNvPr id="18" name="Picture 7" descr="image00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78" r="26502" b="15821"/>
            <a:stretch/>
          </p:blipFill>
          <p:spPr bwMode="auto">
            <a:xfrm>
              <a:off x="1711067" y="1131590"/>
              <a:ext cx="5021172" cy="295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2123728" y="1203598"/>
              <a:ext cx="2664296" cy="1584176"/>
              <a:chOff x="2123728" y="1203598"/>
              <a:chExt cx="2664296" cy="158417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123728" y="1347614"/>
                <a:ext cx="2608101" cy="108012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4731829" y="2427734"/>
                <a:ext cx="0" cy="36004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2195736" y="1203598"/>
                <a:ext cx="2592288" cy="108012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 rot="1498424">
                <a:off x="3403868" y="1561810"/>
                <a:ext cx="1355044" cy="429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~14 m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858246" y="2106486"/>
            <a:ext cx="128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1</a:t>
            </a:r>
            <a:endParaRPr lang="en-GB" sz="14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4048" y="2060803"/>
            <a:ext cx="128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2</a:t>
            </a:r>
            <a:endParaRPr lang="en-GB" sz="14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9545" y="3708262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211960" y="3708262"/>
            <a:ext cx="3227413" cy="199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Tunnel general services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" dirty="0" err="1" smtClean="0"/>
              <a:t>Water</a:t>
            </a:r>
            <a:r>
              <a:rPr lang="es-ES" dirty="0"/>
              <a:t> </a:t>
            </a:r>
            <a:r>
              <a:rPr lang="es-ES" dirty="0" err="1" smtClean="0"/>
              <a:t>cooling</a:t>
            </a:r>
            <a:r>
              <a:rPr lang="es-ES" dirty="0" smtClean="0"/>
              <a:t> pick up for </a:t>
            </a:r>
            <a:r>
              <a:rPr lang="es-ES" dirty="0" err="1" smtClean="0"/>
              <a:t>collector</a:t>
            </a:r>
            <a:endParaRPr lang="es-ES" dirty="0" smtClean="0"/>
          </a:p>
          <a:p>
            <a:pPr marL="457200" lvl="1" indent="0">
              <a:buNone/>
            </a:pPr>
            <a:endParaRPr lang="es-ES" dirty="0" smtClean="0"/>
          </a:p>
          <a:p>
            <a:pPr lvl="1"/>
            <a:r>
              <a:rPr lang="es-ES" dirty="0" err="1" smtClean="0"/>
              <a:t>Services</a:t>
            </a:r>
            <a:r>
              <a:rPr lang="es-ES" dirty="0" smtClean="0"/>
              <a:t> for e-</a:t>
            </a:r>
            <a:r>
              <a:rPr lang="es-ES" dirty="0" err="1" smtClean="0"/>
              <a:t>gun</a:t>
            </a:r>
            <a:r>
              <a:rPr lang="es-ES" dirty="0" smtClean="0"/>
              <a:t> </a:t>
            </a:r>
            <a:r>
              <a:rPr lang="es-ES" dirty="0" err="1" smtClean="0"/>
              <a:t>powering</a:t>
            </a:r>
            <a:r>
              <a:rPr lang="es-ES" dirty="0" smtClean="0"/>
              <a:t>:</a:t>
            </a:r>
          </a:p>
          <a:p>
            <a:pPr lvl="2"/>
            <a:r>
              <a:rPr lang="es-ES" dirty="0" smtClean="0">
                <a:sym typeface="Wingdings" panose="05000000000000000000" pitchFamily="2" charset="2"/>
              </a:rPr>
              <a:t>to be </a:t>
            </a:r>
            <a:r>
              <a:rPr lang="es-ES" dirty="0" err="1" smtClean="0">
                <a:sym typeface="Wingdings" panose="05000000000000000000" pitchFamily="2" charset="2"/>
              </a:rPr>
              <a:t>identified</a:t>
            </a: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4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re 7"/>
          <p:cNvSpPr txBox="1">
            <a:spLocks/>
          </p:cNvSpPr>
          <p:nvPr/>
        </p:nvSpPr>
        <p:spPr>
          <a:xfrm>
            <a:off x="323528" y="1707654"/>
            <a:ext cx="7920000" cy="28803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integration</a:t>
            </a:r>
            <a:r>
              <a:rPr lang="es-ES" dirty="0" smtClean="0"/>
              <a:t> of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services</a:t>
            </a:r>
            <a:r>
              <a:rPr lang="es-ES" dirty="0" smtClean="0"/>
              <a:t> in Service </a:t>
            </a:r>
            <a:r>
              <a:rPr lang="es-ES" dirty="0" err="1" smtClean="0"/>
              <a:t>caverns</a:t>
            </a:r>
            <a:r>
              <a:rPr lang="es-ES" dirty="0" smtClean="0"/>
              <a:t> of 4L*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l"/>
            <a:r>
              <a:rPr lang="es-ES" sz="1800" b="0" i="1" dirty="0" smtClean="0"/>
              <a:t>*</a:t>
            </a:r>
            <a:r>
              <a:rPr lang="es-ES" sz="1800" b="0" i="1" dirty="0" err="1" smtClean="0"/>
              <a:t>Please</a:t>
            </a:r>
            <a:r>
              <a:rPr lang="es-ES" sz="1800" b="0" i="1" dirty="0" smtClean="0"/>
              <a:t> note </a:t>
            </a:r>
            <a:r>
              <a:rPr lang="es-ES" sz="1800" b="0" i="1" dirty="0" err="1" smtClean="0"/>
              <a:t>that</a:t>
            </a:r>
            <a:r>
              <a:rPr lang="es-ES" sz="1800" b="0" i="1" dirty="0" smtClean="0"/>
              <a:t> 4R </a:t>
            </a:r>
            <a:r>
              <a:rPr lang="es-ES" sz="1800" b="0" i="1" dirty="0" err="1" smtClean="0"/>
              <a:t>is</a:t>
            </a:r>
            <a:r>
              <a:rPr lang="es-ES" sz="1800" b="0" i="1" dirty="0" smtClean="0"/>
              <a:t> </a:t>
            </a:r>
            <a:r>
              <a:rPr lang="es-ES" sz="1800" b="0" i="1" dirty="0" err="1" smtClean="0"/>
              <a:t>symmetric</a:t>
            </a:r>
            <a:r>
              <a:rPr lang="es-ES" sz="1800" b="0" i="1" dirty="0" smtClean="0"/>
              <a:t> to 4L</a:t>
            </a:r>
          </a:p>
        </p:txBody>
      </p:sp>
    </p:spTree>
    <p:extLst>
      <p:ext uri="{BB962C8B-B14F-4D97-AF65-F5344CB8AC3E}">
        <p14:creationId xmlns:p14="http://schemas.microsoft.com/office/powerpoint/2010/main" val="4472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2000" y="1646238"/>
            <a:ext cx="7920000" cy="3391025"/>
          </a:xfrm>
        </p:spPr>
        <p:txBody>
          <a:bodyPr>
            <a:normAutofit/>
          </a:bodyPr>
          <a:lstStyle/>
          <a:p>
            <a:pPr marL="1371600" lvl="2" indent="-457200">
              <a:buAutoNum type="arabicPeriod"/>
            </a:pPr>
            <a:r>
              <a:rPr lang="en-GB" dirty="0" smtClean="0"/>
              <a:t>Introduction to HEL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Preliminary integration of HEL in HL-LHC machine and technical services in the tunnel of 4L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Preliminary integration of technical services in service caverns of 4L</a:t>
            </a:r>
          </a:p>
          <a:p>
            <a:pPr marL="1371600" lvl="2" indent="-457200">
              <a:buAutoNum type="arabicPeriod"/>
            </a:pPr>
            <a:r>
              <a:rPr lang="en-GB" dirty="0" smtClean="0"/>
              <a:t>Conclusions</a:t>
            </a:r>
          </a:p>
          <a:p>
            <a:pPr marL="914400" lvl="2" indent="0">
              <a:buNone/>
            </a:pPr>
            <a:endParaRPr lang="en-GB" dirty="0" smtClean="0"/>
          </a:p>
          <a:p>
            <a:pPr marL="1371600" lvl="2" indent="-457200">
              <a:buAutoNum type="arabicPeriod"/>
            </a:pP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-  </a:t>
            </a:r>
            <a:r>
              <a:rPr lang="es-ES" dirty="0" err="1" smtClean="0"/>
              <a:t>Circuit</a:t>
            </a:r>
            <a:r>
              <a:rPr lang="es-ES" dirty="0" smtClean="0"/>
              <a:t> rating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683568" y="875643"/>
            <a:ext cx="7776864" cy="1656184"/>
            <a:chOff x="395536" y="1491630"/>
            <a:chExt cx="8276296" cy="14107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918"/>
            <a:stretch/>
          </p:blipFill>
          <p:spPr>
            <a:xfrm>
              <a:off x="395536" y="1491630"/>
              <a:ext cx="8276296" cy="141075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174120" y="2394114"/>
              <a:ext cx="576063" cy="17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1840" y="2394114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9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-  </a:t>
            </a:r>
            <a:r>
              <a:rPr lang="es-ES" dirty="0" err="1" smtClean="0"/>
              <a:t>Circuit</a:t>
            </a:r>
            <a:r>
              <a:rPr lang="es-ES" dirty="0" smtClean="0"/>
              <a:t> rating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683568" y="875643"/>
            <a:ext cx="7776864" cy="1656184"/>
            <a:chOff x="395536" y="1491630"/>
            <a:chExt cx="8276296" cy="14107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918"/>
            <a:stretch/>
          </p:blipFill>
          <p:spPr>
            <a:xfrm>
              <a:off x="395536" y="1491630"/>
              <a:ext cx="8276296" cy="141075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174120" y="2394114"/>
              <a:ext cx="576063" cy="17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1840" y="2394114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+mj-lt"/>
                </a:rPr>
                <a:t>450 A</a:t>
              </a:r>
              <a:endParaRPr lang="en-GB" sz="800" dirty="0">
                <a:latin typeface="+mj-lt"/>
              </a:endParaRPr>
            </a:p>
          </p:txBody>
        </p:sp>
      </p:grp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612000" y="2732470"/>
            <a:ext cx="7920000" cy="1927512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Total number of independent circuits: 17</a:t>
            </a:r>
          </a:p>
          <a:p>
            <a:pPr lvl="3"/>
            <a:r>
              <a:rPr lang="en-GB" dirty="0"/>
              <a:t>7 PC x HL-LHC600A-10V</a:t>
            </a:r>
          </a:p>
          <a:p>
            <a:pPr lvl="3"/>
            <a:r>
              <a:rPr lang="en-GB" dirty="0"/>
              <a:t>10 PC x Cancun </a:t>
            </a:r>
            <a:r>
              <a:rPr lang="en-GB" dirty="0" smtClean="0"/>
              <a:t>50</a:t>
            </a:r>
          </a:p>
          <a:p>
            <a:pPr lvl="1"/>
            <a:r>
              <a:rPr lang="en-GB" sz="2000" dirty="0" smtClean="0"/>
              <a:t>Total number of racks: 6 </a:t>
            </a:r>
            <a:r>
              <a:rPr lang="en-GB" sz="2000" dirty="0"/>
              <a:t>PC </a:t>
            </a:r>
            <a:r>
              <a:rPr lang="en-GB" sz="2000" dirty="0" smtClean="0"/>
              <a:t>racks + 1 control rack</a:t>
            </a:r>
          </a:p>
          <a:p>
            <a:pPr lvl="2"/>
            <a:r>
              <a:rPr lang="en-GB" sz="1600" dirty="0" smtClean="0"/>
              <a:t>Spare slots taken into account</a:t>
            </a:r>
          </a:p>
          <a:p>
            <a:pPr lvl="2"/>
            <a:r>
              <a:rPr lang="en-GB" sz="1600" dirty="0" smtClean="0"/>
              <a:t>Water cooling for HL-LHC600A-10V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8870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supplies - Characteristics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3096767"/>
            <a:ext cx="7920000" cy="1497856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Cabling characteristics:</a:t>
            </a:r>
          </a:p>
          <a:p>
            <a:pPr lvl="2"/>
            <a:r>
              <a:rPr lang="en-GB" dirty="0" smtClean="0"/>
              <a:t>Waiting for AC and DC cabling definition and integration</a:t>
            </a:r>
          </a:p>
          <a:p>
            <a:pPr lvl="2"/>
            <a:r>
              <a:rPr lang="en-GB" dirty="0" smtClean="0"/>
              <a:t>First check from EN-EL</a:t>
            </a:r>
            <a:r>
              <a:rPr lang="en-GB" dirty="0" smtClean="0">
                <a:sym typeface="Wingdings" panose="05000000000000000000" pitchFamily="2" charset="2"/>
              </a:rPr>
              <a:t> Installed power in UA43/47 should be enough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82" y="1203598"/>
            <a:ext cx="8262918" cy="189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2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 – Other racks needs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QPS:</a:t>
            </a:r>
          </a:p>
          <a:p>
            <a:pPr lvl="2"/>
            <a:r>
              <a:rPr lang="en-GB" dirty="0" smtClean="0"/>
              <a:t>EE system needed?</a:t>
            </a:r>
            <a:r>
              <a:rPr lang="en-GB" dirty="0" smtClean="0">
                <a:sym typeface="Wingdings" panose="05000000000000000000" pitchFamily="2" charset="2"/>
              </a:rPr>
              <a:t> Study by WP7 to see if they are self protected</a:t>
            </a:r>
            <a:endParaRPr lang="en-GB" dirty="0" smtClean="0"/>
          </a:p>
          <a:p>
            <a:pPr lvl="2"/>
            <a:r>
              <a:rPr lang="en-GB" dirty="0" smtClean="0"/>
              <a:t>Racks </a:t>
            </a:r>
            <a:r>
              <a:rPr lang="en-GB" dirty="0" smtClean="0">
                <a:sym typeface="Wingdings" panose="05000000000000000000" pitchFamily="2" charset="2"/>
              </a:rPr>
              <a:t> 2 min, 6 max (if EE needed)</a:t>
            </a:r>
          </a:p>
          <a:p>
            <a:pPr lvl="2"/>
            <a:r>
              <a:rPr lang="es-ES" dirty="0" err="1" smtClean="0">
                <a:sym typeface="Wingdings" panose="05000000000000000000" pitchFamily="2" charset="2"/>
              </a:rPr>
              <a:t>Location</a:t>
            </a:r>
            <a:r>
              <a:rPr lang="es-ES" dirty="0" smtClean="0">
                <a:sym typeface="Wingdings" panose="05000000000000000000" pitchFamily="2" charset="2"/>
              </a:rPr>
              <a:t>: </a:t>
            </a:r>
            <a:r>
              <a:rPr lang="es-ES" dirty="0" err="1" smtClean="0">
                <a:sym typeface="Wingdings" panose="05000000000000000000" pitchFamily="2" charset="2"/>
              </a:rPr>
              <a:t>together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with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the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PCs</a:t>
            </a:r>
            <a:endParaRPr lang="en-GB" dirty="0" smtClean="0"/>
          </a:p>
          <a:p>
            <a:pPr lvl="1"/>
            <a:r>
              <a:rPr lang="en-GB" dirty="0" smtClean="0"/>
              <a:t>BI: 2 racks for control </a:t>
            </a:r>
            <a:endParaRPr lang="en-GB" dirty="0"/>
          </a:p>
          <a:p>
            <a:pPr lvl="1"/>
            <a:r>
              <a:rPr lang="es-ES" dirty="0" smtClean="0"/>
              <a:t>E-</a:t>
            </a:r>
            <a:r>
              <a:rPr lang="es-ES" dirty="0" err="1" smtClean="0"/>
              <a:t>gun</a:t>
            </a:r>
            <a:r>
              <a:rPr lang="es-ES" dirty="0" smtClean="0"/>
              <a:t>: </a:t>
            </a:r>
            <a:r>
              <a:rPr lang="es-ES" dirty="0" err="1" smtClean="0"/>
              <a:t>sofisticated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, </a:t>
            </a:r>
            <a:r>
              <a:rPr lang="es-ES" dirty="0" err="1" smtClean="0"/>
              <a:t>maybe</a:t>
            </a:r>
            <a:r>
              <a:rPr lang="es-ES" dirty="0" smtClean="0"/>
              <a:t> in-</a:t>
            </a:r>
            <a:r>
              <a:rPr lang="es-ES" dirty="0" err="1" smtClean="0"/>
              <a:t>kind</a:t>
            </a:r>
            <a:r>
              <a:rPr lang="es-ES" dirty="0" smtClean="0"/>
              <a:t> </a:t>
            </a:r>
            <a:r>
              <a:rPr lang="es-ES" dirty="0" err="1" smtClean="0"/>
              <a:t>contribution</a:t>
            </a:r>
            <a:r>
              <a:rPr lang="es-ES" dirty="0" smtClean="0"/>
              <a:t> </a:t>
            </a:r>
            <a:r>
              <a:rPr lang="es-ES" dirty="0" smtClean="0">
                <a:sym typeface="Wingdings" panose="05000000000000000000" pitchFamily="2" charset="2"/>
              </a:rPr>
              <a:t>reserve </a:t>
            </a:r>
            <a:r>
              <a:rPr lang="es-ES" dirty="0" smtClean="0"/>
              <a:t>2 racks for control</a:t>
            </a:r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Racks needs 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681313"/>
              </p:ext>
            </p:extLst>
          </p:nvPr>
        </p:nvGraphicFramePr>
        <p:xfrm>
          <a:off x="1403648" y="120359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racks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Max.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</a:t>
                      </a:r>
                      <a:r>
                        <a:rPr lang="en-GB" baseline="0" dirty="0" smtClean="0"/>
                        <a:t> converters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E-gun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18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27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31906" y="758026"/>
            <a:ext cx="7920000" cy="540000"/>
          </a:xfrm>
        </p:spPr>
        <p:txBody>
          <a:bodyPr/>
          <a:lstStyle/>
          <a:p>
            <a:r>
              <a:rPr lang="en-GB" sz="2000" u="sng" dirty="0" smtClean="0"/>
              <a:t>Option 1</a:t>
            </a:r>
            <a:r>
              <a:rPr lang="en-GB" sz="2000" dirty="0" smtClean="0"/>
              <a:t>: UA43 &amp; UL44 (P4L) / UA47 &amp; UL46 (P4R)</a:t>
            </a:r>
            <a:endParaRPr lang="en-GB" sz="2000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46" y="1213313"/>
            <a:ext cx="3791468" cy="21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8497" y="287722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UA43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20706144">
            <a:off x="912488" y="2792183"/>
            <a:ext cx="1099352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5868144" y="847640"/>
            <a:ext cx="302614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21912" y="3304044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14 racks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585500" y="2945151"/>
            <a:ext cx="376562" cy="3946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4207" t="3542" b="-3542"/>
          <a:stretch/>
        </p:blipFill>
        <p:spPr>
          <a:xfrm>
            <a:off x="4101818" y="1657064"/>
            <a:ext cx="3486276" cy="279326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 rot="1792116">
            <a:off x="4609372" y="2338659"/>
            <a:ext cx="1197898" cy="240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989102" y="2553922"/>
            <a:ext cx="71157" cy="62309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63737" y="3129986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627" y="3563483"/>
            <a:ext cx="2936034" cy="1356156"/>
          </a:xfrm>
          <a:prstGeom prst="rect">
            <a:avLst/>
          </a:prstGeom>
        </p:spPr>
      </p:pic>
      <p:sp>
        <p:nvSpPr>
          <p:cNvPr id="32" name="Titre 7"/>
          <p:cNvSpPr txBox="1">
            <a:spLocks/>
          </p:cNvSpPr>
          <p:nvPr/>
        </p:nvSpPr>
        <p:spPr>
          <a:xfrm>
            <a:off x="761438" y="9227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Racks- Location</a:t>
            </a:r>
            <a:endParaRPr lang="en-GB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4488" y="1374845"/>
            <a:ext cx="2496727" cy="114061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149375" y="33451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UL44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1804394" y="2775892"/>
            <a:ext cx="157668" cy="350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852294" y="2738354"/>
            <a:ext cx="73566" cy="1067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4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1227356" y="740977"/>
            <a:ext cx="7920000" cy="540000"/>
          </a:xfrm>
        </p:spPr>
        <p:txBody>
          <a:bodyPr/>
          <a:lstStyle/>
          <a:p>
            <a:r>
              <a:rPr lang="en-GB" sz="2000" u="sng" dirty="0" smtClean="0"/>
              <a:t>Option 2</a:t>
            </a:r>
            <a:r>
              <a:rPr lang="en-GB" sz="2000" dirty="0" smtClean="0"/>
              <a:t>: UA43 (P4L) / UA47 (P4R)</a:t>
            </a:r>
            <a:endParaRPr lang="en-GB" sz="2000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46" y="3041244"/>
            <a:ext cx="2936034" cy="1356156"/>
          </a:xfrm>
          <a:prstGeom prst="rect">
            <a:avLst/>
          </a:prstGeom>
        </p:spPr>
      </p:pic>
      <p:sp>
        <p:nvSpPr>
          <p:cNvPr id="32" name="Titre 7"/>
          <p:cNvSpPr txBox="1">
            <a:spLocks/>
          </p:cNvSpPr>
          <p:nvPr/>
        </p:nvSpPr>
        <p:spPr>
          <a:xfrm>
            <a:off x="761438" y="9227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Racks- Location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6103"/>
          <a:stretch/>
        </p:blipFill>
        <p:spPr>
          <a:xfrm>
            <a:off x="195869" y="1643473"/>
            <a:ext cx="8282011" cy="13603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55589" y="2113031"/>
            <a:ext cx="564283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183286" y="2357750"/>
            <a:ext cx="125436" cy="79420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20730833">
            <a:off x="5558537" y="1971322"/>
            <a:ext cx="1197898" cy="240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516216" y="2113031"/>
            <a:ext cx="720080" cy="89743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40391" y="2637935"/>
            <a:ext cx="1010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 or more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7386" y="26719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UA43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96840" y="2791262"/>
            <a:ext cx="1010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14 racks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56459" y="2113031"/>
            <a:ext cx="564283" cy="199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493" y="3241975"/>
            <a:ext cx="2539945" cy="1440146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3149851" y="2333830"/>
            <a:ext cx="126005" cy="7652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79" y="3172911"/>
            <a:ext cx="1507776" cy="126454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343879" y="2636422"/>
            <a:ext cx="1010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</a:t>
            </a:r>
            <a:r>
              <a:rPr lang="en-GB" sz="1400" dirty="0" smtClean="0">
                <a:solidFill>
                  <a:srgbClr val="FF0000"/>
                </a:solidFill>
              </a:rPr>
              <a:t> racks or more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538309" y="1971967"/>
            <a:ext cx="157668" cy="350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586209" y="1934429"/>
            <a:ext cx="73566" cy="1067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5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243655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20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Overview of LSS4 P4L until D4 for HL-LHC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b="1" dirty="0" smtClean="0"/>
          </a:p>
          <a:p>
            <a:pPr lvl="1"/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8317" t="40335" r="59106" b="44717"/>
          <a:stretch/>
        </p:blipFill>
        <p:spPr>
          <a:xfrm>
            <a:off x="768004" y="3288145"/>
            <a:ext cx="1204458" cy="481784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FFFF0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9908" t="46784" r="4666" b="22736"/>
          <a:stretch/>
        </p:blipFill>
        <p:spPr>
          <a:xfrm>
            <a:off x="1187624" y="1565255"/>
            <a:ext cx="6552728" cy="1599818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1" t="29513" r="4673" b="55519"/>
          <a:stretch/>
        </p:blipFill>
        <p:spPr bwMode="auto">
          <a:xfrm>
            <a:off x="2243918" y="3234608"/>
            <a:ext cx="1466413" cy="592168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9" t="36333" r="24522" b="52544"/>
          <a:stretch/>
        </p:blipFill>
        <p:spPr bwMode="auto">
          <a:xfrm>
            <a:off x="6416954" y="3167954"/>
            <a:ext cx="1565339" cy="70985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922076" y="1729161"/>
            <a:ext cx="321842" cy="16398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514137" y="1908817"/>
            <a:ext cx="712764" cy="139500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7286" y="3845593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BSR - New extraction </a:t>
            </a:r>
            <a:br>
              <a:rPr lang="en-GB" sz="1000" b="1" dirty="0" smtClean="0"/>
            </a:br>
            <a:r>
              <a:rPr lang="en-GB" sz="1000" b="1" dirty="0" smtClean="0"/>
              <a:t>and hutch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58224" y="3841937"/>
            <a:ext cx="146386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BSR - Old extraction </a:t>
            </a:r>
            <a:br>
              <a:rPr lang="en-GB" sz="1000" b="1" dirty="0" smtClean="0"/>
            </a:br>
            <a:r>
              <a:rPr lang="en-GB" sz="1000" b="1" dirty="0" smtClean="0"/>
              <a:t>and hutch</a:t>
            </a:r>
            <a:endParaRPr lang="en-GB" sz="1000" b="1" dirty="0"/>
          </a:p>
        </p:txBody>
      </p:sp>
      <p:sp>
        <p:nvSpPr>
          <p:cNvPr id="16" name="Rectangle 15"/>
          <p:cNvSpPr/>
          <p:nvPr/>
        </p:nvSpPr>
        <p:spPr>
          <a:xfrm>
            <a:off x="3269122" y="1666534"/>
            <a:ext cx="329460" cy="18702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2940094" y="1853556"/>
            <a:ext cx="493758" cy="138701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70917" y="1666534"/>
            <a:ext cx="590203" cy="21542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533343" y="1895538"/>
            <a:ext cx="712378" cy="153019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249212" y="1671659"/>
            <a:ext cx="489785" cy="2342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22" idx="2"/>
            <a:endCxn id="11" idx="0"/>
          </p:cNvCxnSpPr>
          <p:nvPr/>
        </p:nvCxnSpPr>
        <p:spPr>
          <a:xfrm>
            <a:off x="6494105" y="1905888"/>
            <a:ext cx="705519" cy="12620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49212" y="3877806"/>
            <a:ext cx="210346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NEW ADT: existing reservation</a:t>
            </a:r>
            <a:endParaRPr lang="en-GB" sz="10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295655" y="2912386"/>
            <a:ext cx="559603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245735" y="2805973"/>
            <a:ext cx="60952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39960" y="2555119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B2</a:t>
            </a:r>
          </a:p>
          <a:p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57123" y="288073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F0"/>
                </a:solidFill>
              </a:rPr>
              <a:t>B1</a:t>
            </a:r>
            <a:endParaRPr lang="en-GB" sz="1000" b="1" dirty="0">
              <a:solidFill>
                <a:srgbClr val="00B0F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300192" y="4687474"/>
            <a:ext cx="0" cy="469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088313" y="4687474"/>
            <a:ext cx="0" cy="5073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294512" y="4797152"/>
            <a:ext cx="788121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164287" y="4841362"/>
            <a:ext cx="449478" cy="459846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20744461">
            <a:off x="3205458" y="2340492"/>
            <a:ext cx="615519" cy="19087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787482" y="2474614"/>
            <a:ext cx="581784" cy="92282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" t="26463" r="42637" b="33053"/>
          <a:stretch/>
        </p:blipFill>
        <p:spPr bwMode="auto">
          <a:xfrm>
            <a:off x="3864027" y="3405884"/>
            <a:ext cx="1381708" cy="6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" name="Straight Arrow Connector 50"/>
          <p:cNvCxnSpPr/>
          <p:nvPr/>
        </p:nvCxnSpPr>
        <p:spPr>
          <a:xfrm flipH="1">
            <a:off x="1320490" y="2497085"/>
            <a:ext cx="291124" cy="78868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215414" y="2270681"/>
            <a:ext cx="1133130" cy="990285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789468" y="3999482"/>
            <a:ext cx="107112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HEL and racks</a:t>
            </a:r>
            <a:endParaRPr lang="en-GB" sz="1000" b="1" dirty="0"/>
          </a:p>
        </p:txBody>
      </p:sp>
      <p:sp>
        <p:nvSpPr>
          <p:cNvPr id="66" name="Rectangle 65"/>
          <p:cNvSpPr/>
          <p:nvPr/>
        </p:nvSpPr>
        <p:spPr>
          <a:xfrm rot="1837751">
            <a:off x="5410441" y="2179876"/>
            <a:ext cx="554120" cy="1650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4730355" y="2218880"/>
            <a:ext cx="713197" cy="117855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110490" y="2691906"/>
            <a:ext cx="51167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UA43</a:t>
            </a:r>
            <a:endParaRPr lang="en-GB" sz="1000" b="1" dirty="0"/>
          </a:p>
        </p:txBody>
      </p:sp>
      <p:sp>
        <p:nvSpPr>
          <p:cNvPr id="38" name="Rectangle 37"/>
          <p:cNvSpPr/>
          <p:nvPr/>
        </p:nvSpPr>
        <p:spPr>
          <a:xfrm>
            <a:off x="528336" y="4331805"/>
            <a:ext cx="8418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187624" y="2379177"/>
            <a:ext cx="326513" cy="19087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/>
              <a:t>HEL – Conclusions</a:t>
            </a:r>
            <a:endParaRPr lang="en-GB" sz="2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4400" y="106680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In view of a possible technological and integration review in autumn this year the integration and service analysis should be updated taking into account:</a:t>
            </a:r>
          </a:p>
          <a:p>
            <a:pPr lvl="2"/>
            <a:r>
              <a:rPr lang="en-GB" dirty="0" smtClean="0"/>
              <a:t>Results of EE computation</a:t>
            </a:r>
          </a:p>
          <a:p>
            <a:pPr lvl="2"/>
            <a:r>
              <a:rPr lang="en-GB" dirty="0" smtClean="0"/>
              <a:t>Addition of Beam Instrumentation equipment and its impact on the HEL design and of the general services requirements</a:t>
            </a:r>
          </a:p>
          <a:p>
            <a:pPr lvl="2"/>
            <a:r>
              <a:rPr lang="en-GB" dirty="0" smtClean="0"/>
              <a:t>A detailed analysis of other ancillary equipment that should be placed in the LHC tunnel (e-gun ancillaries?)</a:t>
            </a:r>
          </a:p>
          <a:p>
            <a:pPr lvl="2"/>
            <a:r>
              <a:rPr lang="en-GB" dirty="0" smtClean="0"/>
              <a:t>Cabling routing from PC to HEL should be defined and integrated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1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2000" y="1075286"/>
            <a:ext cx="7920000" cy="3391025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r>
              <a:rPr lang="en-GB" i="1" dirty="0" smtClean="0"/>
              <a:t>This is a preliminary integration study of the Hollow e-lenses in the machine lay-out for HL-LHC and its technical services in the tunnel and service caverns with the present conceptual design of the device (EDMS No: 1765930.v1). The conceptual design is subject to change due to further technical optimizations and definitions by the WPs involved in its design. In particular possible integration in the Hollow e-lenses of Beam Instrumentation that are not accounted here and for which the possible impact on the device and layout is not known.</a:t>
            </a:r>
          </a:p>
          <a:p>
            <a:pPr marL="914400" lvl="2" indent="0">
              <a:buNone/>
            </a:pPr>
            <a:endParaRPr lang="en-GB" i="1" dirty="0" smtClean="0"/>
          </a:p>
          <a:p>
            <a:pPr marL="1371600" lvl="2" indent="-457200">
              <a:buAutoNum type="arabicPeriod"/>
            </a:pPr>
            <a:endParaRPr lang="en-GB" dirty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52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9" name="Titre 7"/>
          <p:cNvSpPr txBox="1">
            <a:spLocks/>
          </p:cNvSpPr>
          <p:nvPr/>
        </p:nvSpPr>
        <p:spPr>
          <a:xfrm>
            <a:off x="683568" y="264375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i="1" dirty="0" smtClean="0"/>
              <a:t>Thank you</a:t>
            </a:r>
            <a:endParaRPr lang="en-GB" sz="2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4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9" name="Titre 7"/>
          <p:cNvSpPr txBox="1">
            <a:spLocks/>
          </p:cNvSpPr>
          <p:nvPr/>
        </p:nvSpPr>
        <p:spPr>
          <a:xfrm>
            <a:off x="683568" y="264375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i="1" dirty="0" smtClean="0"/>
              <a:t>Extra slides</a:t>
            </a:r>
            <a:endParaRPr lang="en-GB" sz="2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64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1631"/>
            <a:ext cx="7920000" cy="540000"/>
          </a:xfrm>
        </p:spPr>
        <p:txBody>
          <a:bodyPr/>
          <a:lstStyle/>
          <a:p>
            <a:r>
              <a:rPr lang="en-GB" dirty="0" smtClean="0"/>
              <a:t>Interface of HEL with other equipment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0075"/>
          <a:stretch/>
        </p:blipFill>
        <p:spPr>
          <a:xfrm>
            <a:off x="6804248" y="847640"/>
            <a:ext cx="1944216" cy="19829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555196" y="1618876"/>
            <a:ext cx="432048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719738">
            <a:off x="7546519" y="168980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135mm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-3060848" y="34349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 dirty="0" smtClean="0"/>
              <a:t>BI:</a:t>
            </a:r>
            <a:endParaRPr lang="en-GB" sz="2000" u="sng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380312" y="1203598"/>
            <a:ext cx="1080120" cy="11040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719738">
            <a:off x="7777385" y="161082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454 mm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699542"/>
            <a:ext cx="5040560" cy="35283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88953" y="857936"/>
            <a:ext cx="47191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From inside </a:t>
            </a:r>
            <a:r>
              <a:rPr lang="en-GB" i="1" dirty="0"/>
              <a:t>to outside in grey the room temperature vacuum tank, in brown the thermal screen, in grey the helium tank wall, in orange the main solenoid, in blue the corrector coils generating a horizontal and a vertical dipole. Then follow the helium tank wall, the thermal screen and the vacuum tank. The overall external diameter is 454 mm.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724128" y="1923678"/>
            <a:ext cx="1728192" cy="127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Sketch layout in case of possible RF upgrade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40716"/>
            <a:ext cx="6627000" cy="270000"/>
          </a:xfrm>
        </p:spPr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390" t="6819" r="11740"/>
          <a:stretch/>
        </p:blipFill>
        <p:spPr>
          <a:xfrm>
            <a:off x="683568" y="1059582"/>
            <a:ext cx="7550897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323396"/>
            <a:ext cx="7920000" cy="540000"/>
          </a:xfrm>
        </p:spPr>
        <p:txBody>
          <a:bodyPr/>
          <a:lstStyle/>
          <a:p>
            <a:r>
              <a:rPr lang="en-GB" dirty="0" smtClean="0"/>
              <a:t>Sketch layout in case of possible RF upgrade with arbitrarily longer HEL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2000" dirty="0" smtClean="0"/>
              <a:t>(+500 mm for instrumentation)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40204"/>
            <a:ext cx="8455295" cy="286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/>
              <a:t>HEL – Conclusions</a:t>
            </a:r>
            <a:endParaRPr lang="en-GB" sz="2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329151" y="847640"/>
          <a:ext cx="6696744" cy="3750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629"/>
                <a:gridCol w="1067240"/>
                <a:gridCol w="2692858"/>
                <a:gridCol w="1412017"/>
              </a:tblGrid>
              <a:tr h="4605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System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Type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Description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Actions</a:t>
                      </a:r>
                      <a:endParaRPr lang="en-GB" sz="800" dirty="0"/>
                    </a:p>
                  </a:txBody>
                  <a:tcPr/>
                </a:tc>
              </a:tr>
              <a:tr h="376008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Gas Position Monitor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Open</a:t>
                      </a:r>
                      <a:r>
                        <a:rPr lang="en-GB" sz="800" b="1" baseline="0" dirty="0" smtClean="0"/>
                        <a:t> option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It will increase the length of the device,</a:t>
                      </a:r>
                      <a:r>
                        <a:rPr lang="en-GB" sz="800" b="1" baseline="0" dirty="0" smtClean="0"/>
                        <a:t> therefore decrease space between HEL and BPM after ADT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Wait to see if it is going to be included</a:t>
                      </a:r>
                      <a:endParaRPr lang="en-GB" sz="800" b="1" dirty="0"/>
                    </a:p>
                  </a:txBody>
                  <a:tcPr/>
                </a:tc>
              </a:tr>
              <a:tr h="501345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Gun and collector degassing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of electrons gun and collector to avoid degassing, otherwise 1m of vacuum chamber in</a:t>
                      </a:r>
                      <a:r>
                        <a:rPr lang="en-GB" sz="800" b="1" baseline="0" dirty="0" smtClean="0"/>
                        <a:t> both extremes of HEL with NEG coating needed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</a:t>
                      </a:r>
                      <a:r>
                        <a:rPr lang="en-GB" sz="800" b="1" baseline="0" dirty="0" smtClean="0"/>
                        <a:t> of the collector avoiding degassing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Space for pumps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Not so much space for the ion</a:t>
                      </a:r>
                      <a:r>
                        <a:rPr lang="en-GB" sz="800" b="1" baseline="0" dirty="0" smtClean="0"/>
                        <a:t> pump in e-gun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Interaction</a:t>
                      </a:r>
                      <a:r>
                        <a:rPr lang="en-GB" sz="800" b="1" baseline="0" dirty="0" smtClean="0"/>
                        <a:t> with Vacuum for HEL design</a:t>
                      </a:r>
                      <a:endParaRPr lang="en-GB" sz="800" b="1" dirty="0"/>
                    </a:p>
                  </a:txBody>
                  <a:tcPr/>
                </a:tc>
              </a:tr>
              <a:tr h="459566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Supports</a:t>
                      </a:r>
                      <a:r>
                        <a:rPr lang="en-GB" sz="800" b="1" baseline="0" dirty="0" smtClean="0"/>
                        <a:t> for vacuum chamber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</a:t>
                      </a:r>
                      <a:r>
                        <a:rPr lang="en-GB" sz="800" b="1" baseline="0" dirty="0" smtClean="0"/>
                        <a:t> optimization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Support</a:t>
                      </a:r>
                      <a:r>
                        <a:rPr lang="en-GB" sz="800" b="1" baseline="0" dirty="0" smtClean="0"/>
                        <a:t> of vacuum chamber between HEL and Valve takes space maybe needed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Design of new supports</a:t>
                      </a:r>
                      <a:endParaRPr lang="en-GB" sz="800" b="1" dirty="0"/>
                    </a:p>
                  </a:txBody>
                  <a:tcPr/>
                </a:tc>
              </a:tr>
              <a:tr h="373537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Racks options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Integration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Two options for racks, depending on total number</a:t>
                      </a:r>
                      <a:r>
                        <a:rPr lang="en-GB" sz="800" b="1" baseline="0" dirty="0" smtClean="0"/>
                        <a:t> of racks needed and space availability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integration studies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Cryogenic supply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Technical</a:t>
                      </a:r>
                      <a:r>
                        <a:rPr lang="en-GB" sz="800" b="1" baseline="0" dirty="0" smtClean="0"/>
                        <a:t>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Two</a:t>
                      </a:r>
                      <a:r>
                        <a:rPr lang="en-GB" sz="800" b="1" baseline="0" dirty="0" smtClean="0"/>
                        <a:t> options for cryogenic supply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studies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EE</a:t>
                      </a:r>
                      <a:r>
                        <a:rPr lang="en-GB" sz="800" b="1" baseline="0" dirty="0" smtClean="0"/>
                        <a:t> 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Technical 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On-going</a:t>
                      </a:r>
                      <a:r>
                        <a:rPr lang="en-GB" sz="800" b="1" baseline="0" dirty="0" smtClean="0"/>
                        <a:t> study to see if the coils are self-protected, it will save space for EE racks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Wait</a:t>
                      </a:r>
                      <a:r>
                        <a:rPr lang="en-GB" sz="800" b="1" baseline="0" dirty="0" smtClean="0"/>
                        <a:t> for results</a:t>
                      </a:r>
                      <a:endParaRPr lang="en-GB" sz="800" b="1" dirty="0"/>
                    </a:p>
                  </a:txBody>
                  <a:tcPr/>
                </a:tc>
              </a:tr>
              <a:tr h="394804"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DC Cabling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Study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DC cabling and integration has to be studied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 smtClean="0"/>
                        <a:t>Conduct</a:t>
                      </a:r>
                      <a:r>
                        <a:rPr lang="en-GB" sz="800" b="1" baseline="0" dirty="0" smtClean="0"/>
                        <a:t> studies</a:t>
                      </a:r>
                      <a:endParaRPr lang="en-GB" sz="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243655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Introduction</a:t>
            </a:r>
            <a:r>
              <a:rPr lang="es-ES" dirty="0" smtClean="0"/>
              <a:t> to HEL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53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/>
              <a:t>C</a:t>
            </a:r>
            <a:r>
              <a:rPr lang="es-ES" dirty="0" err="1" smtClean="0"/>
              <a:t>omponents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-347" t="-309" r="3182" b="1695"/>
          <a:stretch/>
        </p:blipFill>
        <p:spPr>
          <a:xfrm>
            <a:off x="1297656" y="637282"/>
            <a:ext cx="7226624" cy="44063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44208" y="3796691"/>
            <a:ext cx="216024" cy="288032"/>
          </a:xfrm>
          <a:prstGeom prst="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660232" y="3579862"/>
            <a:ext cx="1008112" cy="504861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86276" y="3364418"/>
            <a:ext cx="1319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Sector valve for e-gun</a:t>
            </a:r>
            <a:endParaRPr lang="en-GB" sz="800" dirty="0"/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1937910" y="4803998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1764989 v.1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 smtClean="0"/>
              <a:t>Parameters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933021"/>
              </p:ext>
            </p:extLst>
          </p:nvPr>
        </p:nvGraphicFramePr>
        <p:xfrm>
          <a:off x="1264746" y="813742"/>
          <a:ext cx="7267254" cy="2439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2576"/>
                <a:gridCol w="1904678"/>
              </a:tblGrid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of the main solenoid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radius of the hollow electron beam @ nominal fields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 mm (3 σ)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Outer radius of the hollow electron beam @ nominal fields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 mm (6 σ)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in the e-gun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 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Inner diameter of the cathode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8.05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diameter of the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16.10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radius of the hollow electron beam @ 4 T with 0.1 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0.635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radius of the hollow electron beam @ 4 T with 0.1 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1.275 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current at the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 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05677" y="3431415"/>
            <a:ext cx="6550537" cy="646331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Dimensions </a:t>
            </a:r>
            <a:r>
              <a:rPr lang="en-GB" sz="1200" dirty="0"/>
              <a:t>of the hollow electron beam and of the emitting cathode. As an example we give the dimensions that can be obtained changing the e-gun tuneable solenoid from the nominal level of 0.2 T to 0.1 T</a:t>
            </a:r>
            <a:r>
              <a:rPr lang="en-GB" sz="1200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HEL- </a:t>
            </a:r>
            <a:r>
              <a:rPr lang="es-ES" dirty="0" err="1" smtClean="0"/>
              <a:t>Optics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630" y="766867"/>
            <a:ext cx="5981625" cy="41353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96136" y="4794541"/>
            <a:ext cx="1410139" cy="215444"/>
          </a:xfrm>
          <a:prstGeom prst="rect">
            <a:avLst/>
          </a:prstGeom>
          <a:solidFill>
            <a:schemeClr val="accent1">
              <a:tint val="2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2">
                    <a:lumMod val="75000"/>
                  </a:schemeClr>
                </a:solidFill>
              </a:rPr>
              <a:t>Courtesy of Adriana Rossi</a:t>
            </a:r>
            <a:endParaRPr lang="en-GB" sz="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23528" y="1707654"/>
            <a:ext cx="7920000" cy="28803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Preliminary integration of HEL in HL-LHC machine and technical services in the tunnel of </a:t>
            </a:r>
            <a:r>
              <a:rPr lang="en-GB" dirty="0" smtClean="0"/>
              <a:t>4L</a:t>
            </a:r>
            <a:r>
              <a:rPr lang="es-ES" dirty="0" smtClean="0"/>
              <a:t>*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l"/>
            <a:r>
              <a:rPr lang="es-ES" sz="1800" b="0" i="1" dirty="0" smtClean="0"/>
              <a:t>*</a:t>
            </a:r>
            <a:r>
              <a:rPr lang="es-ES" sz="1800" b="0" i="1" dirty="0" err="1" smtClean="0"/>
              <a:t>Please</a:t>
            </a:r>
            <a:r>
              <a:rPr lang="es-ES" sz="1800" b="0" i="1" dirty="0" smtClean="0"/>
              <a:t> note </a:t>
            </a:r>
            <a:r>
              <a:rPr lang="es-ES" sz="1800" b="0" i="1" dirty="0" err="1" smtClean="0"/>
              <a:t>that</a:t>
            </a:r>
            <a:r>
              <a:rPr lang="es-ES" sz="1800" b="0" i="1" dirty="0" smtClean="0"/>
              <a:t> 4R </a:t>
            </a:r>
            <a:r>
              <a:rPr lang="es-ES" sz="1800" b="0" i="1" dirty="0" err="1" smtClean="0"/>
              <a:t>is</a:t>
            </a:r>
            <a:r>
              <a:rPr lang="es-ES" sz="1800" b="0" i="1" dirty="0" smtClean="0"/>
              <a:t> </a:t>
            </a:r>
            <a:r>
              <a:rPr lang="es-ES" sz="1800" b="0" i="1" dirty="0" err="1" smtClean="0"/>
              <a:t>symmetric</a:t>
            </a:r>
            <a:r>
              <a:rPr lang="es-ES" sz="1800" b="0" i="1" dirty="0" smtClean="0"/>
              <a:t> to 4L</a:t>
            </a:r>
          </a:p>
        </p:txBody>
      </p:sp>
    </p:spTree>
    <p:extLst>
      <p:ext uri="{BB962C8B-B14F-4D97-AF65-F5344CB8AC3E}">
        <p14:creationId xmlns:p14="http://schemas.microsoft.com/office/powerpoint/2010/main" val="323238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Overview of LSS4 P4L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1764989 v.2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354060" y="1059582"/>
            <a:ext cx="8435879" cy="3233711"/>
            <a:chOff x="156001" y="1305681"/>
            <a:chExt cx="8684599" cy="345638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" t="14247" r="4362" b="24066"/>
            <a:stretch/>
          </p:blipFill>
          <p:spPr bwMode="auto">
            <a:xfrm>
              <a:off x="156001" y="1305681"/>
              <a:ext cx="8684599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269935" y="1377640"/>
              <a:ext cx="8524235" cy="2764033"/>
              <a:chOff x="269935" y="1377640"/>
              <a:chExt cx="8524235" cy="276403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579970" y="3464565"/>
                <a:ext cx="647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UA43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42838" y="2058372"/>
                <a:ext cx="6335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R</a:t>
                </a:r>
                <a:r>
                  <a:rPr lang="en-GB" sz="1600" b="1" dirty="0" smtClean="0">
                    <a:solidFill>
                      <a:schemeClr val="bg1"/>
                    </a:solidFill>
                  </a:rPr>
                  <a:t>A43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349419" y="3184330"/>
                <a:ext cx="5918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UJ44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26796" y="3623694"/>
                <a:ext cx="6142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UL44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009192" y="3803119"/>
                <a:ext cx="6254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/>
                  <a:t>US45</a:t>
                </a:r>
                <a:endParaRPr lang="en-GB" sz="16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101632" y="1835993"/>
                <a:ext cx="6238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bg1"/>
                    </a:solidFill>
                  </a:rPr>
                  <a:t>RB44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193773" y="2396926"/>
                <a:ext cx="630439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40969" y="2396926"/>
                <a:ext cx="426806" cy="288032"/>
              </a:xfrm>
              <a:prstGeom prst="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633932" y="2405310"/>
                <a:ext cx="648071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858067" y="2396926"/>
                <a:ext cx="936103" cy="288032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269935" y="1734907"/>
                <a:ext cx="648072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>
                <a:off x="270108" y="1628494"/>
                <a:ext cx="653567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08378" y="1377640"/>
                <a:ext cx="377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</a:rPr>
                  <a:t>B2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206398" y="2045873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D3L4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791037" y="2041187"/>
                <a:ext cx="559770" cy="328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0000"/>
                    </a:solidFill>
                  </a:rPr>
                  <a:t>HEL</a:t>
                </a:r>
                <a:endParaRPr lang="en-GB" sz="14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18382" y="2097533"/>
                <a:ext cx="4921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ADT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161466" y="2015969"/>
                <a:ext cx="46602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i="1" dirty="0" smtClean="0">
                    <a:solidFill>
                      <a:srgbClr val="FFC000"/>
                    </a:solidFill>
                  </a:rPr>
                  <a:t>ACS</a:t>
                </a:r>
                <a:endParaRPr lang="en-GB" sz="1400" b="1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88743" y="1705236"/>
                <a:ext cx="377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00B0F0"/>
                    </a:solidFill>
                  </a:rPr>
                  <a:t>B1</a:t>
                </a:r>
                <a:endParaRPr lang="en-GB" sz="1400" b="1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273618" y="4321053"/>
            <a:ext cx="8418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ST0676534_01</a:t>
            </a:r>
          </a:p>
        </p:txBody>
      </p:sp>
    </p:spTree>
    <p:extLst>
      <p:ext uri="{BB962C8B-B14F-4D97-AF65-F5344CB8AC3E}">
        <p14:creationId xmlns:p14="http://schemas.microsoft.com/office/powerpoint/2010/main" val="14230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C90FDF5A40D4FA9FF5FDDE06B9B64" ma:contentTypeVersion="0" ma:contentTypeDescription="Create a new document." ma:contentTypeScope="" ma:versionID="865c69d55b9b65f0cb325fe53c06de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8EF810-887C-417D-AB02-689BC02982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712E6D-CB4E-411F-87EE-31330C6FA4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F55BD-A3B8-426D-8241-328AA4D6E0E5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HiLumi-Pres-Template-16-9-Integration</Template>
  <TotalTime>18348</TotalTime>
  <Words>1427</Words>
  <Application>Microsoft Office PowerPoint</Application>
  <PresentationFormat>On-screen Show (16:9)</PresentationFormat>
  <Paragraphs>342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Segoe UI</vt:lpstr>
      <vt:lpstr>Times New Roman</vt:lpstr>
      <vt:lpstr>Wingdings</vt:lpstr>
      <vt:lpstr>Thème Office</vt:lpstr>
      <vt:lpstr>Preliminary integration of Hollow e-lenses EDMS No: 1764989 v.2 (V.1. Presented on  26th TCC 16/03/2017) References: 1765930.v.1 </vt:lpstr>
      <vt:lpstr>INDEX</vt:lpstr>
      <vt:lpstr>REMARK</vt:lpstr>
      <vt:lpstr>PowerPoint Presentation</vt:lpstr>
      <vt:lpstr>HEL- Components</vt:lpstr>
      <vt:lpstr>HEL- Parameters</vt:lpstr>
      <vt:lpstr>HEL- Optics</vt:lpstr>
      <vt:lpstr>PowerPoint Presentation</vt:lpstr>
      <vt:lpstr>Overview of LSS4 P4L</vt:lpstr>
      <vt:lpstr>PowerPoint Presentation</vt:lpstr>
      <vt:lpstr>PowerPoint Presentation</vt:lpstr>
      <vt:lpstr>PowerPoint Presentation</vt:lpstr>
      <vt:lpstr>Sketch layout with HEL - 4L</vt:lpstr>
      <vt:lpstr>Layout integration in HL-LHC machine </vt:lpstr>
      <vt:lpstr>Layout integration in HL-LHC machine </vt:lpstr>
      <vt:lpstr>Interface of HEL with other equipment </vt:lpstr>
      <vt:lpstr>Interface with other equipment in the tunnel</vt:lpstr>
      <vt:lpstr>Tunnel general services</vt:lpstr>
      <vt:lpstr>PowerPoint Presentation</vt:lpstr>
      <vt:lpstr>Power supplies -  Circuit rating</vt:lpstr>
      <vt:lpstr>Power supplies -  Circuit rating</vt:lpstr>
      <vt:lpstr>Power supplies - Characteristics</vt:lpstr>
      <vt:lpstr>HEL – Other racks needs</vt:lpstr>
      <vt:lpstr>Racks needs summary</vt:lpstr>
      <vt:lpstr>Option 1: UA43 &amp; UL44 (P4L) / UA47 &amp; UL46 (P4R)</vt:lpstr>
      <vt:lpstr>Option 2: UA43 (P4L) / UA47 (P4R)</vt:lpstr>
      <vt:lpstr>PowerPoint Presentation</vt:lpstr>
      <vt:lpstr>Overview of LSS4 P4L until D4 for HL-LHC</vt:lpstr>
      <vt:lpstr>HEL – Conclusions</vt:lpstr>
      <vt:lpstr>PowerPoint Presentation</vt:lpstr>
      <vt:lpstr>PowerPoint Presentation</vt:lpstr>
      <vt:lpstr>Interface of HEL with other equipment </vt:lpstr>
      <vt:lpstr>Sketch layout in case of possible RF upgrade</vt:lpstr>
      <vt:lpstr>Sketch layout in case of possible RF upgrade with arbitrarily longer HEL  (+500 mm for instrumentation)</vt:lpstr>
      <vt:lpstr>HEL – 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DS 7R First draft</dc:title>
  <dc:creator>Ignacio Zurbano Fernandez</dc:creator>
  <cp:lastModifiedBy>Marta Alcaide Leon</cp:lastModifiedBy>
  <cp:revision>171</cp:revision>
  <cp:lastPrinted>2017-03-08T16:29:58Z</cp:lastPrinted>
  <dcterms:created xsi:type="dcterms:W3CDTF">2016-12-02T08:42:32Z</dcterms:created>
  <dcterms:modified xsi:type="dcterms:W3CDTF">2017-05-22T13:27:03Z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0x0101003A8C90FDF5A40D4FA9FF5FDDE06B9B64</vt:lpwstr>
  </property>
</Properties>
</file>