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1"/>
  </p:notesMasterIdLst>
  <p:handoutMasterIdLst>
    <p:handoutMasterId r:id="rId22"/>
  </p:handoutMasterIdLst>
  <p:sldIdLst>
    <p:sldId id="263" r:id="rId2"/>
    <p:sldId id="262" r:id="rId3"/>
    <p:sldId id="284" r:id="rId4"/>
    <p:sldId id="267" r:id="rId5"/>
    <p:sldId id="281" r:id="rId6"/>
    <p:sldId id="276" r:id="rId7"/>
    <p:sldId id="285" r:id="rId8"/>
    <p:sldId id="297" r:id="rId9"/>
    <p:sldId id="287" r:id="rId10"/>
    <p:sldId id="283" r:id="rId11"/>
    <p:sldId id="299" r:id="rId12"/>
    <p:sldId id="300" r:id="rId13"/>
    <p:sldId id="307" r:id="rId14"/>
    <p:sldId id="308" r:id="rId15"/>
    <p:sldId id="306" r:id="rId16"/>
    <p:sldId id="294" r:id="rId17"/>
    <p:sldId id="292" r:id="rId18"/>
    <p:sldId id="293" r:id="rId19"/>
    <p:sldId id="266" r:id="rId20"/>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112E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63" autoAdjust="0"/>
    <p:restoredTop sz="94660"/>
  </p:normalViewPr>
  <p:slideViewPr>
    <p:cSldViewPr snapToObjects="1" showGuides="1">
      <p:cViewPr varScale="1">
        <p:scale>
          <a:sx n="125" d="100"/>
          <a:sy n="125" d="100"/>
        </p:scale>
        <p:origin x="1224" y="108"/>
      </p:cViewPr>
      <p:guideLst>
        <p:guide orient="horz" pos="408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22/05/2017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22/05/2017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19</a:t>
            </a:fld>
            <a:endParaRPr lang="fr-FR"/>
          </a:p>
        </p:txBody>
      </p:sp>
    </p:spTree>
    <p:extLst>
      <p:ext uri="{BB962C8B-B14F-4D97-AF65-F5344CB8AC3E}">
        <p14:creationId xmlns:p14="http://schemas.microsoft.com/office/powerpoint/2010/main" val="9713694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fr-FR" noProof="0" smtClean="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smtClean="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smtClean="0"/>
              <a:t>To edit speaker name go to Insert &gt; Header &amp; Footer and apply to all slides except title page</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smtClean="0"/>
              <a:t>To edit speaker name go to Insert &gt; Header &amp; Footer and apply to all slides except title page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smtClean="0"/>
              <a:t>To edit speaker name go to Insert &gt; Header &amp; Footer and apply to all slides except title page</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smtClean="0"/>
              <a:t>To edit speaker name go to Insert &gt; Header &amp; Footer and apply to all slides except title page</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6356350"/>
            <a:ext cx="6440400" cy="360000"/>
          </a:xfrm>
        </p:spPr>
        <p:txBody>
          <a:bodyPr/>
          <a:lstStyle/>
          <a:p>
            <a:r>
              <a:rPr lang="fr-FR" noProof="0" dirty="0" smtClean="0"/>
              <a:t>To </a:t>
            </a:r>
            <a:r>
              <a:rPr lang="fr-FR" noProof="0" dirty="0" err="1" smtClean="0"/>
              <a:t>edit</a:t>
            </a:r>
            <a:r>
              <a:rPr lang="fr-FR" noProof="0" dirty="0" smtClean="0"/>
              <a:t> speaker </a:t>
            </a:r>
            <a:r>
              <a:rPr lang="fr-FR" noProof="0" dirty="0" err="1" smtClean="0"/>
              <a:t>name</a:t>
            </a:r>
            <a:r>
              <a:rPr lang="fr-FR" noProof="0" dirty="0" smtClean="0"/>
              <a:t> go to Insert &gt; Header &amp; </a:t>
            </a:r>
            <a:r>
              <a:rPr lang="fr-FR" noProof="0" dirty="0" err="1" smtClean="0"/>
              <a:t>Footer</a:t>
            </a:r>
            <a:r>
              <a:rPr lang="fr-FR" noProof="0" dirty="0" smtClean="0"/>
              <a:t> and </a:t>
            </a:r>
            <a:r>
              <a:rPr lang="fr-FR" noProof="0" dirty="0" err="1" smtClean="0"/>
              <a:t>apply</a:t>
            </a:r>
            <a:r>
              <a:rPr lang="fr-FR" noProof="0" dirty="0" smtClean="0"/>
              <a:t> to all </a:t>
            </a:r>
            <a:r>
              <a:rPr lang="fr-FR" noProof="0" dirty="0" err="1" smtClean="0"/>
              <a:t>slides</a:t>
            </a:r>
            <a:r>
              <a:rPr lang="fr-FR" noProof="0" dirty="0" smtClean="0"/>
              <a:t> </a:t>
            </a:r>
            <a:r>
              <a:rPr lang="fr-FR" noProof="0" dirty="0" err="1" smtClean="0"/>
              <a:t>except</a:t>
            </a:r>
            <a:r>
              <a:rPr lang="fr-FR" noProof="0" dirty="0" smtClean="0"/>
              <a:t> </a:t>
            </a:r>
            <a:r>
              <a:rPr lang="fr-FR" noProof="0" dirty="0" err="1" smtClean="0"/>
              <a:t>title</a:t>
            </a:r>
            <a:r>
              <a:rPr lang="fr-FR" noProof="0" dirty="0" smtClean="0"/>
              <a:t> page</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2295326" y="6356350"/>
            <a:ext cx="1371108" cy="365125"/>
          </a:xfrm>
          <a:prstGeom prst="rect">
            <a:avLst/>
          </a:prstGeom>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24852779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a:xfrm>
            <a:off x="2295326" y="6356350"/>
            <a:ext cx="1371108" cy="365125"/>
          </a:xfrm>
          <a:prstGeom prst="rect">
            <a:avLst/>
          </a:prstGeom>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1460989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smtClean="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59" r:id="rId8"/>
    <p:sldLayoutId id="2147483660" r:id="rId9"/>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emf"/><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8.xml"/><Relationship Id="rId5" Type="http://schemas.openxmlformats.org/officeDocument/2006/relationships/image" Target="../media/image30.jpeg"/><Relationship Id="rId4" Type="http://schemas.openxmlformats.org/officeDocument/2006/relationships/image" Target="../media/image29.emf"/></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8.xml"/><Relationship Id="rId5" Type="http://schemas.openxmlformats.org/officeDocument/2006/relationships/image" Target="../media/image34.png"/><Relationship Id="rId4" Type="http://schemas.openxmlformats.org/officeDocument/2006/relationships/image" Target="../media/image33.jpeg"/></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0.png"/><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image" Target="../media/image11.em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71600" y="3068960"/>
            <a:ext cx="6585136" cy="753616"/>
          </a:xfrm>
        </p:spPr>
        <p:txBody>
          <a:bodyPr/>
          <a:lstStyle/>
          <a:p>
            <a:r>
              <a:rPr lang="fr-CH" dirty="0" smtClean="0"/>
              <a:t>Update on LHC </a:t>
            </a:r>
            <a:r>
              <a:rPr lang="fr-CH" dirty="0"/>
              <a:t>E</a:t>
            </a:r>
            <a:r>
              <a:rPr lang="fr-CH" dirty="0" smtClean="0"/>
              <a:t>lectron Lens design</a:t>
            </a:r>
            <a:endParaRPr lang="en-GB" dirty="0"/>
          </a:p>
        </p:txBody>
      </p:sp>
      <p:sp>
        <p:nvSpPr>
          <p:cNvPr id="3" name="Sous-titre 2"/>
          <p:cNvSpPr>
            <a:spLocks noGrp="1"/>
          </p:cNvSpPr>
          <p:nvPr>
            <p:ph type="subTitle" idx="1"/>
          </p:nvPr>
        </p:nvSpPr>
        <p:spPr/>
        <p:txBody>
          <a:bodyPr/>
          <a:lstStyle/>
          <a:p>
            <a:r>
              <a:rPr lang="en-GB" dirty="0" smtClean="0"/>
              <a:t>Diego Perini</a:t>
            </a:r>
          </a:p>
          <a:p>
            <a:endParaRPr lang="en-GB" sz="1200" dirty="0" smtClean="0"/>
          </a:p>
          <a:p>
            <a:r>
              <a:rPr lang="en-GB" sz="1200" dirty="0" smtClean="0"/>
              <a:t>22.05.2017</a:t>
            </a:r>
            <a:endParaRPr lang="en-GB" sz="1200" dirty="0"/>
          </a:p>
        </p:txBody>
      </p:sp>
      <p:pic>
        <p:nvPicPr>
          <p:cNvPr id="5" name="Image 4" descr="CERN-logo_outline.jpg"/>
          <p:cNvPicPr>
            <a:picLocks noChangeAspect="1"/>
          </p:cNvPicPr>
          <p:nvPr/>
        </p:nvPicPr>
        <p:blipFill>
          <a:blip r:embed="rId2"/>
          <a:stretch>
            <a:fillRect/>
          </a:stretch>
        </p:blipFill>
        <p:spPr>
          <a:xfrm>
            <a:off x="377190" y="5946775"/>
            <a:ext cx="613410" cy="6032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FDCA1C4-9514-7B4F-976F-D92F7E296653}" type="slidenum">
              <a:rPr lang="fr-FR" smtClean="0"/>
              <a:pPr/>
              <a:t>10</a:t>
            </a:fld>
            <a:endParaRPr lang="fr-FR"/>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9341" y="1170483"/>
            <a:ext cx="8437459" cy="4907168"/>
          </a:xfrm>
          <a:prstGeom prst="rect">
            <a:avLst/>
          </a:prstGeom>
        </p:spPr>
      </p:pic>
    </p:spTree>
    <p:extLst>
      <p:ext uri="{BB962C8B-B14F-4D97-AF65-F5344CB8AC3E}">
        <p14:creationId xmlns:p14="http://schemas.microsoft.com/office/powerpoint/2010/main" val="30600276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flipV="1">
            <a:off x="137242" y="1575149"/>
            <a:ext cx="3741275" cy="1864571"/>
          </a:xfrm>
          <a:prstGeom prst="rect">
            <a:avLst/>
          </a:prstGeom>
          <a:noFill/>
          <a:ln>
            <a:noFill/>
          </a:ln>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t="18428" b="9581"/>
          <a:stretch/>
        </p:blipFill>
        <p:spPr bwMode="auto">
          <a:xfrm flipV="1">
            <a:off x="4000380" y="48888"/>
            <a:ext cx="5069678" cy="2743867"/>
          </a:xfrm>
          <a:prstGeom prst="rect">
            <a:avLst/>
          </a:prstGeom>
          <a:noFill/>
          <a:ln>
            <a:noFill/>
          </a:ln>
          <a:extLst>
            <a:ext uri="{53640926-AAD7-44D8-BBD7-CCE9431645EC}">
              <a14:shadowObscured xmlns:a14="http://schemas.microsoft.com/office/drawing/2010/main"/>
            </a:ext>
          </a:extLst>
        </p:spPr>
      </p:pic>
      <p:sp>
        <p:nvSpPr>
          <p:cNvPr id="3" name="Slide Number Placeholder 2"/>
          <p:cNvSpPr>
            <a:spLocks noGrp="1"/>
          </p:cNvSpPr>
          <p:nvPr>
            <p:ph type="sldNum" sz="quarter" idx="12"/>
          </p:nvPr>
        </p:nvSpPr>
        <p:spPr/>
        <p:txBody>
          <a:bodyPr/>
          <a:lstStyle/>
          <a:p>
            <a:fld id="{BFDCA1C4-9514-7B4F-976F-D92F7E296653}" type="slidenum">
              <a:rPr lang="fr-FR" smtClean="0"/>
              <a:pPr/>
              <a:t>11</a:t>
            </a:fld>
            <a:endParaRPr lang="fr-FR"/>
          </a:p>
        </p:txBody>
      </p:sp>
      <p:graphicFrame>
        <p:nvGraphicFramePr>
          <p:cNvPr id="4" name="Table 3"/>
          <p:cNvGraphicFramePr>
            <a:graphicFrameLocks noGrp="1"/>
          </p:cNvGraphicFramePr>
          <p:nvPr>
            <p:extLst>
              <p:ext uri="{D42A27DB-BD31-4B8C-83A1-F6EECF244321}">
                <p14:modId xmlns:p14="http://schemas.microsoft.com/office/powerpoint/2010/main" val="3485386803"/>
              </p:ext>
            </p:extLst>
          </p:nvPr>
        </p:nvGraphicFramePr>
        <p:xfrm>
          <a:off x="137242" y="477845"/>
          <a:ext cx="3777615" cy="1463040"/>
        </p:xfrm>
        <a:graphic>
          <a:graphicData uri="http://schemas.openxmlformats.org/drawingml/2006/table">
            <a:tbl>
              <a:tblPr firstRow="1" firstCol="1" bandRow="1">
                <a:tableStyleId>{5C22544A-7EE6-4342-B048-85BDC9FD1C3A}</a:tableStyleId>
              </a:tblPr>
              <a:tblGrid>
                <a:gridCol w="2862580"/>
                <a:gridCol w="915035"/>
              </a:tblGrid>
              <a:tr h="0">
                <a:tc>
                  <a:txBody>
                    <a:bodyPr/>
                    <a:lstStyle/>
                    <a:p>
                      <a:pPr algn="just">
                        <a:spcAft>
                          <a:spcPts val="0"/>
                        </a:spcAft>
                      </a:pPr>
                      <a:r>
                        <a:rPr lang="en-GB" sz="1200" dirty="0" smtClean="0">
                          <a:effectLst/>
                          <a:latin typeface="+mn-lt"/>
                          <a:ea typeface="+mn-ea"/>
                        </a:rPr>
                        <a:t>Collector</a:t>
                      </a:r>
                      <a:r>
                        <a:rPr lang="en-GB" sz="1200" baseline="0" dirty="0" smtClean="0">
                          <a:effectLst/>
                          <a:latin typeface="+mn-lt"/>
                          <a:ea typeface="+mn-ea"/>
                        </a:rPr>
                        <a:t> in ETP copper</a:t>
                      </a:r>
                      <a:endParaRPr lang="en-GB"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endParaRPr lang="en-GB" sz="1200" dirty="0">
                        <a:effectLst/>
                        <a:latin typeface="Times New Roman" panose="02020603050405020304" pitchFamily="18" charset="0"/>
                        <a:ea typeface="Times New Roman" panose="02020603050405020304" pitchFamily="18" charset="0"/>
                      </a:endParaRPr>
                    </a:p>
                  </a:txBody>
                  <a:tcPr marL="68580" marR="68580" marT="0" marB="0"/>
                </a:tc>
              </a:tr>
              <a:tr h="0">
                <a:tc>
                  <a:txBody>
                    <a:bodyPr/>
                    <a:lstStyle/>
                    <a:p>
                      <a:pPr algn="just">
                        <a:spcAft>
                          <a:spcPts val="0"/>
                        </a:spcAft>
                      </a:pPr>
                      <a:r>
                        <a:rPr lang="en-GB" sz="1200">
                          <a:effectLst/>
                        </a:rPr>
                        <a:t>Maximum power absorbed</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200">
                          <a:effectLst/>
                        </a:rPr>
                        <a:t>50 kW</a:t>
                      </a:r>
                      <a:endParaRPr lang="en-GB" sz="1200">
                        <a:effectLst/>
                        <a:latin typeface="Times New Roman" panose="02020603050405020304" pitchFamily="18" charset="0"/>
                        <a:ea typeface="Times New Roman" panose="02020603050405020304" pitchFamily="18" charset="0"/>
                      </a:endParaRPr>
                    </a:p>
                  </a:txBody>
                  <a:tcPr marL="68580" marR="68580" marT="0" marB="0"/>
                </a:tc>
              </a:tr>
              <a:tr h="0">
                <a:tc>
                  <a:txBody>
                    <a:bodyPr/>
                    <a:lstStyle/>
                    <a:p>
                      <a:pPr algn="just">
                        <a:spcAft>
                          <a:spcPts val="0"/>
                        </a:spcAft>
                      </a:pPr>
                      <a:r>
                        <a:rPr lang="en-GB" sz="1200" dirty="0">
                          <a:effectLst/>
                        </a:rPr>
                        <a:t>Maximum temperature</a:t>
                      </a:r>
                      <a:endParaRPr lang="en-GB"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200">
                          <a:effectLst/>
                        </a:rPr>
                        <a:t>85</a:t>
                      </a:r>
                      <a:r>
                        <a:rPr lang="en-GB" sz="1200" baseline="30000">
                          <a:effectLst/>
                        </a:rPr>
                        <a:t>o</a:t>
                      </a:r>
                      <a:r>
                        <a:rPr lang="en-GB" sz="1200">
                          <a:effectLst/>
                        </a:rPr>
                        <a:t>C</a:t>
                      </a:r>
                      <a:endParaRPr lang="en-GB" sz="1200">
                        <a:effectLst/>
                        <a:latin typeface="Times New Roman" panose="02020603050405020304" pitchFamily="18" charset="0"/>
                        <a:ea typeface="Times New Roman" panose="02020603050405020304" pitchFamily="18" charset="0"/>
                      </a:endParaRPr>
                    </a:p>
                  </a:txBody>
                  <a:tcPr marL="68580" marR="68580" marT="0" marB="0"/>
                </a:tc>
              </a:tr>
              <a:tr h="60568">
                <a:tc>
                  <a:txBody>
                    <a:bodyPr/>
                    <a:lstStyle/>
                    <a:p>
                      <a:pPr algn="just">
                        <a:spcAft>
                          <a:spcPts val="0"/>
                        </a:spcAft>
                      </a:pPr>
                      <a:r>
                        <a:rPr lang="en-GB" sz="1200" dirty="0">
                          <a:effectLst/>
                        </a:rPr>
                        <a:t>Maximum speed of the cooling water</a:t>
                      </a:r>
                      <a:endParaRPr lang="en-GB"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200">
                          <a:effectLst/>
                        </a:rPr>
                        <a:t>1 m/s</a:t>
                      </a:r>
                      <a:endParaRPr lang="en-GB" sz="1200">
                        <a:effectLst/>
                        <a:latin typeface="Times New Roman" panose="02020603050405020304" pitchFamily="18" charset="0"/>
                        <a:ea typeface="Times New Roman" panose="02020603050405020304" pitchFamily="18" charset="0"/>
                      </a:endParaRPr>
                    </a:p>
                  </a:txBody>
                  <a:tcPr marL="68580" marR="68580" marT="0" marB="0"/>
                </a:tc>
              </a:tr>
              <a:tr h="0">
                <a:tc>
                  <a:txBody>
                    <a:bodyPr/>
                    <a:lstStyle/>
                    <a:p>
                      <a:pPr algn="just">
                        <a:spcAft>
                          <a:spcPts val="0"/>
                        </a:spcAft>
                      </a:pPr>
                      <a:r>
                        <a:rPr lang="en-GB" sz="1200">
                          <a:effectLst/>
                        </a:rPr>
                        <a:t>Water flux</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200">
                          <a:effectLst/>
                        </a:rPr>
                        <a:t>8 l/s</a:t>
                      </a:r>
                      <a:endParaRPr lang="en-GB" sz="1200">
                        <a:effectLst/>
                        <a:latin typeface="Times New Roman" panose="02020603050405020304" pitchFamily="18" charset="0"/>
                        <a:ea typeface="Times New Roman" panose="02020603050405020304" pitchFamily="18" charset="0"/>
                      </a:endParaRPr>
                    </a:p>
                  </a:txBody>
                  <a:tcPr marL="68580" marR="68580" marT="0" marB="0"/>
                </a:tc>
              </a:tr>
              <a:tr h="0">
                <a:tc>
                  <a:txBody>
                    <a:bodyPr/>
                    <a:lstStyle/>
                    <a:p>
                      <a:pPr algn="just">
                        <a:spcAft>
                          <a:spcPts val="0"/>
                        </a:spcAft>
                      </a:pPr>
                      <a:r>
                        <a:rPr lang="en-GB" sz="1200">
                          <a:effectLst/>
                        </a:rPr>
                        <a:t>Inner diameter</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200">
                          <a:effectLst/>
                        </a:rPr>
                        <a:t>145 mm</a:t>
                      </a:r>
                      <a:endParaRPr lang="en-GB" sz="1200">
                        <a:effectLst/>
                        <a:latin typeface="Times New Roman" panose="02020603050405020304" pitchFamily="18" charset="0"/>
                        <a:ea typeface="Times New Roman" panose="02020603050405020304" pitchFamily="18" charset="0"/>
                      </a:endParaRPr>
                    </a:p>
                  </a:txBody>
                  <a:tcPr marL="68580" marR="68580" marT="0" marB="0"/>
                </a:tc>
              </a:tr>
              <a:tr h="0">
                <a:tc>
                  <a:txBody>
                    <a:bodyPr/>
                    <a:lstStyle/>
                    <a:p>
                      <a:pPr algn="just">
                        <a:spcAft>
                          <a:spcPts val="0"/>
                        </a:spcAft>
                      </a:pPr>
                      <a:r>
                        <a:rPr lang="en-GB" sz="1200">
                          <a:effectLst/>
                        </a:rPr>
                        <a:t>External diameter</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200">
                          <a:effectLst/>
                        </a:rPr>
                        <a:t>175 mm</a:t>
                      </a:r>
                      <a:endParaRPr lang="en-GB" sz="1200">
                        <a:effectLst/>
                        <a:latin typeface="Times New Roman" panose="02020603050405020304" pitchFamily="18" charset="0"/>
                        <a:ea typeface="Times New Roman" panose="02020603050405020304" pitchFamily="18" charset="0"/>
                      </a:endParaRPr>
                    </a:p>
                  </a:txBody>
                  <a:tcPr marL="68580" marR="68580" marT="0" marB="0"/>
                </a:tc>
              </a:tr>
              <a:tr h="0">
                <a:tc>
                  <a:txBody>
                    <a:bodyPr/>
                    <a:lstStyle/>
                    <a:p>
                      <a:pPr algn="just">
                        <a:spcAft>
                          <a:spcPts val="0"/>
                        </a:spcAft>
                      </a:pPr>
                      <a:r>
                        <a:rPr lang="en-GB" sz="1200" dirty="0">
                          <a:effectLst/>
                        </a:rPr>
                        <a:t>Height</a:t>
                      </a:r>
                      <a:endParaRPr lang="en-GB"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200" dirty="0">
                          <a:effectLst/>
                        </a:rPr>
                        <a:t>400 mm</a:t>
                      </a:r>
                      <a:endParaRPr lang="en-GB" sz="1200" dirty="0">
                        <a:effectLst/>
                        <a:latin typeface="Times New Roman" panose="02020603050405020304" pitchFamily="18" charset="0"/>
                        <a:ea typeface="Times New Roman" panose="02020603050405020304" pitchFamily="18" charset="0"/>
                      </a:endParaRPr>
                    </a:p>
                  </a:txBody>
                  <a:tcPr marL="68580" marR="68580" marT="0" marB="0"/>
                </a:tc>
              </a:tr>
            </a:tbl>
          </a:graphicData>
        </a:graphic>
      </p:graphicFrame>
      <p:pic>
        <p:nvPicPr>
          <p:cNvPr id="7" name="Picture 6" descr="C:\Users\dbuglass\Images\Ansys Temperature Copper.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35245" y="3251807"/>
            <a:ext cx="3851555" cy="3006526"/>
          </a:xfrm>
          <a:prstGeom prst="rect">
            <a:avLst/>
          </a:prstGeom>
          <a:noFill/>
          <a:ln>
            <a:noFill/>
          </a:ln>
        </p:spPr>
      </p:pic>
      <p:pic>
        <p:nvPicPr>
          <p:cNvPr id="8" name="Picture 7"/>
          <p:cNvPicPr>
            <a:picLocks noChangeAspect="1"/>
          </p:cNvPicPr>
          <p:nvPr/>
        </p:nvPicPr>
        <p:blipFill>
          <a:blip r:embed="rId5"/>
          <a:stretch>
            <a:fillRect/>
          </a:stretch>
        </p:blipFill>
        <p:spPr>
          <a:xfrm>
            <a:off x="43218" y="3655103"/>
            <a:ext cx="4304633" cy="3104579"/>
          </a:xfrm>
          <a:prstGeom prst="rect">
            <a:avLst/>
          </a:prstGeom>
        </p:spPr>
      </p:pic>
      <p:sp>
        <p:nvSpPr>
          <p:cNvPr id="9" name="TextBox 8"/>
          <p:cNvSpPr txBox="1"/>
          <p:nvPr/>
        </p:nvSpPr>
        <p:spPr>
          <a:xfrm>
            <a:off x="4972100" y="277790"/>
            <a:ext cx="3337155" cy="400110"/>
          </a:xfrm>
          <a:prstGeom prst="rect">
            <a:avLst/>
          </a:prstGeom>
          <a:solidFill>
            <a:schemeClr val="bg1"/>
          </a:solidFill>
        </p:spPr>
        <p:txBody>
          <a:bodyPr wrap="square" rtlCol="0">
            <a:spAutoFit/>
          </a:bodyPr>
          <a:lstStyle/>
          <a:p>
            <a:r>
              <a:rPr lang="en-GB" sz="2000" dirty="0" smtClean="0"/>
              <a:t>Collector main parameters</a:t>
            </a:r>
            <a:endParaRPr lang="en-GB" sz="2000" dirty="0"/>
          </a:p>
        </p:txBody>
      </p:sp>
      <p:sp>
        <p:nvSpPr>
          <p:cNvPr id="10" name="TextBox 9"/>
          <p:cNvSpPr txBox="1"/>
          <p:nvPr/>
        </p:nvSpPr>
        <p:spPr>
          <a:xfrm>
            <a:off x="683568" y="48888"/>
            <a:ext cx="4042179" cy="338554"/>
          </a:xfrm>
          <a:prstGeom prst="rect">
            <a:avLst/>
          </a:prstGeom>
          <a:noFill/>
        </p:spPr>
        <p:txBody>
          <a:bodyPr wrap="square" rtlCol="0">
            <a:spAutoFit/>
          </a:bodyPr>
          <a:lstStyle/>
          <a:p>
            <a:r>
              <a:rPr lang="en-GB" sz="1600" dirty="0" smtClean="0">
                <a:solidFill>
                  <a:srgbClr val="0070C0"/>
                </a:solidFill>
              </a:rPr>
              <a:t>Design of the main components</a:t>
            </a:r>
            <a:endParaRPr lang="en-GB" sz="1600" dirty="0">
              <a:solidFill>
                <a:srgbClr val="0070C0"/>
              </a:solidFill>
            </a:endParaRPr>
          </a:p>
        </p:txBody>
      </p:sp>
      <p:sp>
        <p:nvSpPr>
          <p:cNvPr id="2" name="Rectangle 1"/>
          <p:cNvSpPr/>
          <p:nvPr/>
        </p:nvSpPr>
        <p:spPr>
          <a:xfrm>
            <a:off x="4242608" y="2823472"/>
            <a:ext cx="4442370" cy="369332"/>
          </a:xfrm>
          <a:prstGeom prst="rect">
            <a:avLst/>
          </a:prstGeom>
        </p:spPr>
        <p:txBody>
          <a:bodyPr wrap="none">
            <a:spAutoFit/>
          </a:bodyPr>
          <a:lstStyle/>
          <a:p>
            <a:r>
              <a:rPr lang="en-GB" dirty="0"/>
              <a:t>5 A , 10 kV  =&gt; 50 kW of power to absorb </a:t>
            </a:r>
          </a:p>
        </p:txBody>
      </p:sp>
    </p:spTree>
    <p:extLst>
      <p:ext uri="{BB962C8B-B14F-4D97-AF65-F5344CB8AC3E}">
        <p14:creationId xmlns:p14="http://schemas.microsoft.com/office/powerpoint/2010/main" val="19129208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FDCA1C4-9514-7B4F-976F-D92F7E296653}" type="slidenum">
              <a:rPr lang="fr-FR" smtClean="0"/>
              <a:pPr/>
              <a:t>12</a:t>
            </a:fld>
            <a:endParaRPr lang="fr-FR"/>
          </a:p>
        </p:txBody>
      </p:sp>
      <p:pic>
        <p:nvPicPr>
          <p:cNvPr id="5" name="Picture 4"/>
          <p:cNvPicPr>
            <a:picLocks noChangeAspect="1"/>
          </p:cNvPicPr>
          <p:nvPr/>
        </p:nvPicPr>
        <p:blipFill>
          <a:blip r:embed="rId2"/>
          <a:stretch>
            <a:fillRect/>
          </a:stretch>
        </p:blipFill>
        <p:spPr>
          <a:xfrm>
            <a:off x="483630" y="545074"/>
            <a:ext cx="5141985" cy="3870958"/>
          </a:xfrm>
          <a:prstGeom prst="rect">
            <a:avLst/>
          </a:prstGeom>
        </p:spPr>
      </p:pic>
      <p:pic>
        <p:nvPicPr>
          <p:cNvPr id="4" name="584134_rs|3"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9756031">
            <a:off x="4072162" y="3726065"/>
            <a:ext cx="4813920" cy="1970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4801013" y="396526"/>
            <a:ext cx="4091903" cy="2308324"/>
          </a:xfrm>
          <a:prstGeom prst="rect">
            <a:avLst/>
          </a:prstGeom>
          <a:noFill/>
        </p:spPr>
        <p:txBody>
          <a:bodyPr wrap="square" rtlCol="0">
            <a:spAutoFit/>
          </a:bodyPr>
          <a:lstStyle/>
          <a:p>
            <a:pPr algn="just"/>
            <a:r>
              <a:rPr lang="en-GB" sz="2400" dirty="0" smtClean="0"/>
              <a:t>Collector and cooling circuit configuration (collaboration with LUAS Kemi).</a:t>
            </a:r>
            <a:endParaRPr lang="en-GB" dirty="0" smtClean="0"/>
          </a:p>
          <a:p>
            <a:endParaRPr lang="en-GB" dirty="0" smtClean="0"/>
          </a:p>
          <a:p>
            <a:endParaRPr lang="en-GB" dirty="0"/>
          </a:p>
          <a:p>
            <a:endParaRPr lang="en-GB" dirty="0"/>
          </a:p>
          <a:p>
            <a:r>
              <a:rPr lang="en-GB" dirty="0" smtClean="0"/>
              <a:t>Possibility of few degrees adjustment</a:t>
            </a:r>
            <a:endParaRPr lang="en-GB" dirty="0"/>
          </a:p>
        </p:txBody>
      </p:sp>
      <p:sp>
        <p:nvSpPr>
          <p:cNvPr id="9" name="TextBox 8"/>
          <p:cNvSpPr txBox="1"/>
          <p:nvPr/>
        </p:nvSpPr>
        <p:spPr>
          <a:xfrm>
            <a:off x="961868" y="260405"/>
            <a:ext cx="4042179" cy="338554"/>
          </a:xfrm>
          <a:prstGeom prst="rect">
            <a:avLst/>
          </a:prstGeom>
          <a:noFill/>
        </p:spPr>
        <p:txBody>
          <a:bodyPr wrap="square" rtlCol="0">
            <a:spAutoFit/>
          </a:bodyPr>
          <a:lstStyle/>
          <a:p>
            <a:r>
              <a:rPr lang="en-GB" sz="1600" dirty="0" smtClean="0">
                <a:solidFill>
                  <a:srgbClr val="0070C0"/>
                </a:solidFill>
              </a:rPr>
              <a:t>Design of the main components</a:t>
            </a:r>
            <a:endParaRPr lang="en-GB" sz="1600" dirty="0">
              <a:solidFill>
                <a:srgbClr val="0070C0"/>
              </a:solidFill>
            </a:endParaRPr>
          </a:p>
        </p:txBody>
      </p:sp>
    </p:spTree>
    <p:extLst>
      <p:ext uri="{BB962C8B-B14F-4D97-AF65-F5344CB8AC3E}">
        <p14:creationId xmlns:p14="http://schemas.microsoft.com/office/powerpoint/2010/main" val="37226897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FDCA1C4-9514-7B4F-976F-D92F7E296653}" type="slidenum">
              <a:rPr lang="fr-FR" smtClean="0"/>
              <a:pPr/>
              <a:t>13</a:t>
            </a:fld>
            <a:endParaRPr lang="fr-FR"/>
          </a:p>
        </p:txBody>
      </p:sp>
      <p:sp>
        <p:nvSpPr>
          <p:cNvPr id="4" name="TextBox 3"/>
          <p:cNvSpPr txBox="1"/>
          <p:nvPr/>
        </p:nvSpPr>
        <p:spPr>
          <a:xfrm>
            <a:off x="589410" y="943983"/>
            <a:ext cx="8064896" cy="4247317"/>
          </a:xfrm>
          <a:prstGeom prst="rect">
            <a:avLst/>
          </a:prstGeom>
          <a:noFill/>
        </p:spPr>
        <p:txBody>
          <a:bodyPr wrap="square" rtlCol="0">
            <a:spAutoFit/>
          </a:bodyPr>
          <a:lstStyle/>
          <a:p>
            <a:pPr algn="just"/>
            <a:r>
              <a:rPr lang="en-GB" dirty="0" smtClean="0"/>
              <a:t>The situation today:</a:t>
            </a:r>
          </a:p>
          <a:p>
            <a:pPr algn="just"/>
            <a:endParaRPr lang="en-GB" dirty="0"/>
          </a:p>
          <a:p>
            <a:pPr marL="285750" indent="-285750" algn="just">
              <a:buFont typeface="Arial" panose="020B0604020202020204" pitchFamily="34" charset="0"/>
              <a:buChar char="•"/>
            </a:pPr>
            <a:r>
              <a:rPr lang="en-GB" dirty="0" smtClean="0"/>
              <a:t>The field configuration and consequently the magnet system is defined.</a:t>
            </a:r>
          </a:p>
          <a:p>
            <a:pPr marL="285750" indent="-285750" algn="just">
              <a:buFont typeface="Arial" panose="020B0604020202020204" pitchFamily="34" charset="0"/>
              <a:buChar char="•"/>
            </a:pPr>
            <a:r>
              <a:rPr lang="en-GB" dirty="0" smtClean="0"/>
              <a:t>We have a ‘reasonable’ solution that can be discussed with suppliers / in kind contributors</a:t>
            </a:r>
            <a:r>
              <a:rPr lang="en-GB" dirty="0" smtClean="0"/>
              <a:t>. Drawings will be ready in few weeks.</a:t>
            </a:r>
            <a:endParaRPr lang="en-GB" dirty="0" smtClean="0"/>
          </a:p>
          <a:p>
            <a:pPr marL="285750" indent="-285750" algn="just">
              <a:buFont typeface="Arial" panose="020B0604020202020204" pitchFamily="34" charset="0"/>
              <a:buChar char="•"/>
            </a:pPr>
            <a:r>
              <a:rPr lang="en-GB" dirty="0" smtClean="0"/>
              <a:t>At this stage it is useless to go deeper into construction details. It is better to discuss these points with the manufacturers.</a:t>
            </a:r>
          </a:p>
          <a:p>
            <a:pPr marL="285750" indent="-285750" algn="just">
              <a:buFont typeface="Arial" panose="020B0604020202020204" pitchFamily="34" charset="0"/>
              <a:buChar char="•"/>
            </a:pPr>
            <a:endParaRPr lang="en-GB" dirty="0"/>
          </a:p>
          <a:p>
            <a:pPr algn="just"/>
            <a:endParaRPr lang="en-GB" dirty="0" smtClean="0"/>
          </a:p>
          <a:p>
            <a:pPr marL="285750" indent="-285750" algn="just">
              <a:buFont typeface="Arial" panose="020B0604020202020204" pitchFamily="34" charset="0"/>
              <a:buChar char="•"/>
            </a:pPr>
            <a:r>
              <a:rPr lang="en-GB" dirty="0" smtClean="0"/>
              <a:t>The geometry has to be validated / approved from the beam dynamic view point. The computations we did do not consider the space charge effect.</a:t>
            </a:r>
          </a:p>
          <a:p>
            <a:pPr marL="285750" indent="-285750" algn="just">
              <a:buFont typeface="Arial" panose="020B0604020202020204" pitchFamily="34" charset="0"/>
              <a:buChar char="•"/>
            </a:pPr>
            <a:r>
              <a:rPr lang="en-GB" dirty="0" smtClean="0"/>
              <a:t>There is the possibility of tuning a bit some parameters (field, angles, cathode size) to fulfil the requirements coming from the previous point.</a:t>
            </a:r>
          </a:p>
          <a:p>
            <a:pPr marL="285750" indent="-285750" algn="just">
              <a:buFont typeface="Arial" panose="020B0604020202020204" pitchFamily="34" charset="0"/>
              <a:buChar char="•"/>
            </a:pPr>
            <a:r>
              <a:rPr lang="en-GB" dirty="0" smtClean="0"/>
              <a:t>This is final tuning of the mechanical structures, not re-design. It requires a few computations and we have all the analysis models ready.</a:t>
            </a:r>
            <a:endParaRPr lang="en-GB" dirty="0"/>
          </a:p>
        </p:txBody>
      </p:sp>
      <p:sp>
        <p:nvSpPr>
          <p:cNvPr id="5" name="TextBox 4"/>
          <p:cNvSpPr txBox="1"/>
          <p:nvPr/>
        </p:nvSpPr>
        <p:spPr>
          <a:xfrm>
            <a:off x="961868" y="260405"/>
            <a:ext cx="4042179" cy="338554"/>
          </a:xfrm>
          <a:prstGeom prst="rect">
            <a:avLst/>
          </a:prstGeom>
          <a:noFill/>
        </p:spPr>
        <p:txBody>
          <a:bodyPr wrap="square" rtlCol="0">
            <a:spAutoFit/>
          </a:bodyPr>
          <a:lstStyle/>
          <a:p>
            <a:r>
              <a:rPr lang="en-GB" sz="1600" dirty="0" smtClean="0">
                <a:solidFill>
                  <a:srgbClr val="0070C0"/>
                </a:solidFill>
              </a:rPr>
              <a:t>Conclusions</a:t>
            </a:r>
            <a:endParaRPr lang="en-GB" sz="1600" dirty="0">
              <a:solidFill>
                <a:srgbClr val="0070C0"/>
              </a:solidFill>
            </a:endParaRPr>
          </a:p>
        </p:txBody>
      </p:sp>
    </p:spTree>
    <p:extLst>
      <p:ext uri="{BB962C8B-B14F-4D97-AF65-F5344CB8AC3E}">
        <p14:creationId xmlns:p14="http://schemas.microsoft.com/office/powerpoint/2010/main" val="3033649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276872"/>
            <a:ext cx="7920000" cy="720000"/>
          </a:xfrm>
        </p:spPr>
        <p:txBody>
          <a:bodyPr/>
          <a:lstStyle/>
          <a:p>
            <a:r>
              <a:rPr lang="en-GB" dirty="0" smtClean="0"/>
              <a:t>Spare slides</a:t>
            </a:r>
            <a:endParaRPr lang="en-GB" dirty="0"/>
          </a:p>
        </p:txBody>
      </p:sp>
      <p:sp>
        <p:nvSpPr>
          <p:cNvPr id="4" name="Slide Number Placeholder 3"/>
          <p:cNvSpPr>
            <a:spLocks noGrp="1"/>
          </p:cNvSpPr>
          <p:nvPr>
            <p:ph type="sldNum" sz="quarter" idx="12"/>
          </p:nvPr>
        </p:nvSpPr>
        <p:spPr/>
        <p:txBody>
          <a:bodyPr/>
          <a:lstStyle/>
          <a:p>
            <a:fld id="{BFDCA1C4-9514-7B4F-976F-D92F7E296653}" type="slidenum">
              <a:rPr lang="fr-FR" smtClean="0"/>
              <a:pPr/>
              <a:t>14</a:t>
            </a:fld>
            <a:endParaRPr lang="fr-FR"/>
          </a:p>
        </p:txBody>
      </p:sp>
    </p:spTree>
    <p:extLst>
      <p:ext uri="{BB962C8B-B14F-4D97-AF65-F5344CB8AC3E}">
        <p14:creationId xmlns:p14="http://schemas.microsoft.com/office/powerpoint/2010/main" val="22973944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FDCA1C4-9514-7B4F-976F-D92F7E296653}" type="slidenum">
              <a:rPr lang="fr-FR" smtClean="0"/>
              <a:pPr/>
              <a:t>15</a:t>
            </a:fld>
            <a:endParaRPr lang="fr-FR"/>
          </a:p>
        </p:txBody>
      </p:sp>
      <p:sp>
        <p:nvSpPr>
          <p:cNvPr id="5" name="TextBox 4"/>
          <p:cNvSpPr txBox="1"/>
          <p:nvPr/>
        </p:nvSpPr>
        <p:spPr>
          <a:xfrm>
            <a:off x="1636427" y="849003"/>
            <a:ext cx="6336704" cy="646331"/>
          </a:xfrm>
          <a:prstGeom prst="rect">
            <a:avLst/>
          </a:prstGeom>
          <a:noFill/>
        </p:spPr>
        <p:txBody>
          <a:bodyPr wrap="square" rtlCol="0">
            <a:spAutoFit/>
          </a:bodyPr>
          <a:lstStyle/>
          <a:p>
            <a:r>
              <a:rPr lang="en-GB" dirty="0" smtClean="0"/>
              <a:t>Instrumentation:</a:t>
            </a:r>
          </a:p>
          <a:p>
            <a:r>
              <a:rPr lang="en-GB" dirty="0" smtClean="0"/>
              <a:t>Beam Gus Curtain (E. Barrios, G. Schneider, R. </a:t>
            </a:r>
            <a:r>
              <a:rPr lang="en-GB" dirty="0" err="1" smtClean="0"/>
              <a:t>Veness</a:t>
            </a:r>
            <a:r>
              <a:rPr lang="en-GB" dirty="0" smtClean="0"/>
              <a:t>)</a:t>
            </a:r>
            <a:endParaRPr lang="en-GB" dirty="0"/>
          </a:p>
        </p:txBody>
      </p:sp>
      <p:sp>
        <p:nvSpPr>
          <p:cNvPr id="7" name="TextBox 6"/>
          <p:cNvSpPr txBox="1"/>
          <p:nvPr/>
        </p:nvSpPr>
        <p:spPr>
          <a:xfrm>
            <a:off x="5323988" y="2420888"/>
            <a:ext cx="2664296" cy="369332"/>
          </a:xfrm>
          <a:prstGeom prst="rect">
            <a:avLst/>
          </a:prstGeom>
          <a:noFill/>
        </p:spPr>
        <p:txBody>
          <a:bodyPr wrap="square" rtlCol="0">
            <a:spAutoFit/>
          </a:bodyPr>
          <a:lstStyle/>
          <a:p>
            <a:r>
              <a:rPr lang="en-GB" dirty="0" smtClean="0"/>
              <a:t>BGC </a:t>
            </a:r>
            <a:r>
              <a:rPr lang="en-GB" u="sng" dirty="0" smtClean="0"/>
              <a:t>test</a:t>
            </a:r>
            <a:r>
              <a:rPr lang="en-GB" dirty="0" smtClean="0"/>
              <a:t> layout.</a:t>
            </a:r>
            <a:endParaRPr lang="en-GB" dirty="0"/>
          </a:p>
        </p:txBody>
      </p:sp>
      <p:sp>
        <p:nvSpPr>
          <p:cNvPr id="13" name="TextBox 12"/>
          <p:cNvSpPr txBox="1"/>
          <p:nvPr/>
        </p:nvSpPr>
        <p:spPr>
          <a:xfrm>
            <a:off x="961868" y="260405"/>
            <a:ext cx="4042179" cy="338554"/>
          </a:xfrm>
          <a:prstGeom prst="rect">
            <a:avLst/>
          </a:prstGeom>
          <a:noFill/>
        </p:spPr>
        <p:txBody>
          <a:bodyPr wrap="square" rtlCol="0">
            <a:spAutoFit/>
          </a:bodyPr>
          <a:lstStyle/>
          <a:p>
            <a:r>
              <a:rPr lang="en-GB" sz="1600" dirty="0" smtClean="0">
                <a:solidFill>
                  <a:srgbClr val="0070C0"/>
                </a:solidFill>
              </a:rPr>
              <a:t>Design of the main components</a:t>
            </a:r>
            <a:endParaRPr lang="en-GB" sz="1600" dirty="0">
              <a:solidFill>
                <a:srgbClr val="0070C0"/>
              </a:solidFill>
            </a:endParaRPr>
          </a:p>
        </p:txBody>
      </p:sp>
      <p:grpSp>
        <p:nvGrpSpPr>
          <p:cNvPr id="18" name="Group 17"/>
          <p:cNvGrpSpPr/>
          <p:nvPr/>
        </p:nvGrpSpPr>
        <p:grpSpPr>
          <a:xfrm>
            <a:off x="676154" y="1602999"/>
            <a:ext cx="5096398" cy="3953563"/>
            <a:chOff x="676154" y="1602999"/>
            <a:chExt cx="5096398" cy="3953563"/>
          </a:xfrm>
        </p:grpSpPr>
        <p:pic>
          <p:nvPicPr>
            <p:cNvPr id="4" name="Picture 3"/>
            <p:cNvPicPr>
              <a:picLocks noChangeAspect="1"/>
            </p:cNvPicPr>
            <p:nvPr/>
          </p:nvPicPr>
          <p:blipFill>
            <a:blip r:embed="rId2"/>
            <a:stretch>
              <a:fillRect/>
            </a:stretch>
          </p:blipFill>
          <p:spPr>
            <a:xfrm>
              <a:off x="676154" y="1602999"/>
              <a:ext cx="4608512" cy="3953563"/>
            </a:xfrm>
            <a:prstGeom prst="rect">
              <a:avLst/>
            </a:prstGeom>
          </p:spPr>
        </p:pic>
        <p:grpSp>
          <p:nvGrpSpPr>
            <p:cNvPr id="9" name="Group 8"/>
            <p:cNvGrpSpPr/>
            <p:nvPr/>
          </p:nvGrpSpPr>
          <p:grpSpPr>
            <a:xfrm>
              <a:off x="3204852" y="3831251"/>
              <a:ext cx="1533691" cy="526829"/>
              <a:chOff x="3269236" y="3923026"/>
              <a:chExt cx="1533691" cy="526829"/>
            </a:xfrm>
          </p:grpSpPr>
          <p:cxnSp>
            <p:nvCxnSpPr>
              <p:cNvPr id="8" name="Straight Arrow Connector 7"/>
              <p:cNvCxnSpPr/>
              <p:nvPr/>
            </p:nvCxnSpPr>
            <p:spPr>
              <a:xfrm flipV="1">
                <a:off x="4251361" y="4213860"/>
                <a:ext cx="311043" cy="235995"/>
              </a:xfrm>
              <a:prstGeom prst="straightConnector1">
                <a:avLst/>
              </a:prstGeom>
              <a:ln w="19050">
                <a:headEnd type="triangle"/>
                <a:tailEnd type="triangle"/>
              </a:ln>
            </p:spPr>
            <p:style>
              <a:lnRef idx="2">
                <a:schemeClr val="accent1"/>
              </a:lnRef>
              <a:fillRef idx="0">
                <a:schemeClr val="accent1"/>
              </a:fillRef>
              <a:effectRef idx="1">
                <a:schemeClr val="accent1"/>
              </a:effectRef>
              <a:fontRef idx="minor">
                <a:schemeClr val="tx1"/>
              </a:fontRef>
            </p:style>
          </p:cxnSp>
          <p:grpSp>
            <p:nvGrpSpPr>
              <p:cNvPr id="2" name="Group 1"/>
              <p:cNvGrpSpPr/>
              <p:nvPr/>
            </p:nvGrpSpPr>
            <p:grpSpPr>
              <a:xfrm>
                <a:off x="3269236" y="3923026"/>
                <a:ext cx="1533691" cy="502584"/>
                <a:chOff x="3269236" y="3356651"/>
                <a:chExt cx="1533691" cy="502584"/>
              </a:xfrm>
            </p:grpSpPr>
            <p:cxnSp>
              <p:nvCxnSpPr>
                <p:cNvPr id="10" name="Straight Connector 9"/>
                <p:cNvCxnSpPr/>
                <p:nvPr/>
              </p:nvCxnSpPr>
              <p:spPr>
                <a:xfrm>
                  <a:off x="3269236" y="3368272"/>
                  <a:ext cx="982125" cy="490963"/>
                </a:xfrm>
                <a:prstGeom prst="line">
                  <a:avLst/>
                </a:prstGeom>
                <a:ln w="19050"/>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009706" y="3356651"/>
                  <a:ext cx="524090" cy="283125"/>
                </a:xfrm>
                <a:prstGeom prst="line">
                  <a:avLst/>
                </a:prstGeom>
                <a:ln w="19050"/>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rot="19012799">
                  <a:off x="4010839" y="3456671"/>
                  <a:ext cx="792088" cy="246221"/>
                </a:xfrm>
                <a:prstGeom prst="rect">
                  <a:avLst/>
                </a:prstGeom>
                <a:noFill/>
              </p:spPr>
              <p:txBody>
                <a:bodyPr wrap="square" rtlCol="0">
                  <a:spAutoFit/>
                </a:bodyPr>
                <a:lstStyle/>
                <a:p>
                  <a:r>
                    <a:rPr lang="en-GB" sz="1000" dirty="0" smtClean="0"/>
                    <a:t> 190</a:t>
                  </a:r>
                  <a:endParaRPr lang="en-GB" sz="1000" dirty="0"/>
                </a:p>
              </p:txBody>
            </p:sp>
          </p:grpSp>
        </p:grpSp>
        <p:sp>
          <p:nvSpPr>
            <p:cNvPr id="11" name="Flowchart: Direct Access Storage 10"/>
            <p:cNvSpPr/>
            <p:nvPr/>
          </p:nvSpPr>
          <p:spPr>
            <a:xfrm rot="1761252">
              <a:off x="1487640" y="2946242"/>
              <a:ext cx="3960440" cy="1267076"/>
            </a:xfrm>
            <a:prstGeom prst="flowChartMagneticDrum">
              <a:avLst/>
            </a:prstGeom>
            <a:noFill/>
            <a:ln>
              <a:solidFill>
                <a:srgbClr val="FF0000"/>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5" name="Straight Connector 14"/>
            <p:cNvCxnSpPr/>
            <p:nvPr/>
          </p:nvCxnSpPr>
          <p:spPr>
            <a:xfrm>
              <a:off x="938284" y="2264296"/>
              <a:ext cx="4834268" cy="2697396"/>
            </a:xfrm>
            <a:prstGeom prst="line">
              <a:avLst/>
            </a:prstGeom>
            <a:ln w="15875">
              <a:solidFill>
                <a:srgbClr val="FF0000"/>
              </a:solidFill>
              <a:prstDash val="lgDashDot"/>
            </a:ln>
          </p:spPr>
          <p:style>
            <a:lnRef idx="2">
              <a:schemeClr val="accent1"/>
            </a:lnRef>
            <a:fillRef idx="0">
              <a:schemeClr val="accent1"/>
            </a:fillRef>
            <a:effectRef idx="1">
              <a:schemeClr val="accent1"/>
            </a:effectRef>
            <a:fontRef idx="minor">
              <a:schemeClr val="tx1"/>
            </a:fontRef>
          </p:style>
        </p:cxnSp>
      </p:grpSp>
      <p:sp>
        <p:nvSpPr>
          <p:cNvPr id="6" name="TextBox 5"/>
          <p:cNvSpPr txBox="1"/>
          <p:nvPr/>
        </p:nvSpPr>
        <p:spPr>
          <a:xfrm>
            <a:off x="2992917" y="5116364"/>
            <a:ext cx="5266928" cy="1754326"/>
          </a:xfrm>
          <a:prstGeom prst="rect">
            <a:avLst/>
          </a:prstGeom>
          <a:noFill/>
        </p:spPr>
        <p:txBody>
          <a:bodyPr wrap="square" rtlCol="0">
            <a:spAutoFit/>
          </a:bodyPr>
          <a:lstStyle/>
          <a:p>
            <a:pPr marL="285750" indent="-285750" algn="just">
              <a:buFont typeface="Arial" panose="020B0604020202020204" pitchFamily="34" charset="0"/>
              <a:buChar char="•"/>
            </a:pPr>
            <a:r>
              <a:rPr lang="en-GB" dirty="0" smtClean="0"/>
              <a:t>Possibility of measuring the position of the two beams with the same instrument.</a:t>
            </a:r>
          </a:p>
          <a:p>
            <a:pPr marL="285750" indent="-285750" algn="just">
              <a:buFont typeface="Arial" panose="020B0604020202020204" pitchFamily="34" charset="0"/>
              <a:buChar char="•"/>
            </a:pPr>
            <a:endParaRPr lang="en-GB" dirty="0" smtClean="0"/>
          </a:p>
          <a:p>
            <a:pPr marL="285750" indent="-285750" algn="just">
              <a:buFont typeface="Arial" panose="020B0604020202020204" pitchFamily="34" charset="0"/>
              <a:buChar char="•"/>
            </a:pPr>
            <a:r>
              <a:rPr lang="en-GB" dirty="0" smtClean="0"/>
              <a:t>It will take time to develop the prototype.</a:t>
            </a:r>
          </a:p>
          <a:p>
            <a:pPr marL="285750" indent="-285750" algn="just">
              <a:buFont typeface="Arial" panose="020B0604020202020204" pitchFamily="34" charset="0"/>
              <a:buChar char="•"/>
            </a:pPr>
            <a:r>
              <a:rPr lang="en-GB" dirty="0" smtClean="0"/>
              <a:t>It has to be included / integrated in the HEL.</a:t>
            </a:r>
          </a:p>
          <a:p>
            <a:pPr algn="just"/>
            <a:endParaRPr lang="en-GB" dirty="0"/>
          </a:p>
        </p:txBody>
      </p:sp>
      <p:sp>
        <p:nvSpPr>
          <p:cNvPr id="16" name="TextBox 15"/>
          <p:cNvSpPr txBox="1"/>
          <p:nvPr/>
        </p:nvSpPr>
        <p:spPr>
          <a:xfrm>
            <a:off x="5399155" y="3735443"/>
            <a:ext cx="1299851" cy="369332"/>
          </a:xfrm>
          <a:prstGeom prst="rect">
            <a:avLst/>
          </a:prstGeom>
          <a:noFill/>
        </p:spPr>
        <p:txBody>
          <a:bodyPr wrap="square" rtlCol="0">
            <a:spAutoFit/>
          </a:bodyPr>
          <a:lstStyle/>
          <a:p>
            <a:r>
              <a:rPr lang="en-GB" dirty="0" smtClean="0">
                <a:solidFill>
                  <a:srgbClr val="FF0000"/>
                </a:solidFill>
              </a:rPr>
              <a:t>HEL</a:t>
            </a:r>
            <a:endParaRPr lang="en-GB" dirty="0">
              <a:solidFill>
                <a:srgbClr val="FF0000"/>
              </a:solidFill>
            </a:endParaRPr>
          </a:p>
        </p:txBody>
      </p:sp>
    </p:spTree>
    <p:extLst>
      <p:ext uri="{BB962C8B-B14F-4D97-AF65-F5344CB8AC3E}">
        <p14:creationId xmlns:p14="http://schemas.microsoft.com/office/powerpoint/2010/main" val="2142982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FDCA1C4-9514-7B4F-976F-D92F7E296653}" type="slidenum">
              <a:rPr lang="fr-FR" smtClean="0"/>
              <a:pPr/>
              <a:t>16</a:t>
            </a:fld>
            <a:endParaRPr lang="fr-FR"/>
          </a:p>
        </p:txBody>
      </p:sp>
      <p:pic>
        <p:nvPicPr>
          <p:cNvPr id="4" name="Picture 5" descr="image0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89" y="1772816"/>
            <a:ext cx="2473643" cy="371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2584315" y="692696"/>
            <a:ext cx="6462485" cy="6186309"/>
          </a:xfrm>
          <a:prstGeom prst="rect">
            <a:avLst/>
          </a:prstGeom>
          <a:noFill/>
        </p:spPr>
        <p:txBody>
          <a:bodyPr wrap="square" rtlCol="0">
            <a:spAutoFit/>
          </a:bodyPr>
          <a:lstStyle/>
          <a:p>
            <a:r>
              <a:rPr lang="en-GB" dirty="0" smtClean="0"/>
              <a:t>Test programme for guns and cathodes </a:t>
            </a:r>
          </a:p>
          <a:p>
            <a:endParaRPr lang="en-GB" dirty="0" smtClean="0"/>
          </a:p>
          <a:p>
            <a:pPr marL="285750" indent="-285750">
              <a:buFont typeface="Wingdings" panose="05000000000000000000" pitchFamily="2" charset="2"/>
              <a:buChar char="ü"/>
            </a:pPr>
            <a:r>
              <a:rPr lang="en-GB" dirty="0" smtClean="0"/>
              <a:t>Test of the e-gun with a 25 mm cathode from a Heatwave.</a:t>
            </a:r>
          </a:p>
          <a:p>
            <a:r>
              <a:rPr lang="en-GB" dirty="0"/>
              <a:t>	</a:t>
            </a:r>
            <a:r>
              <a:rPr lang="en-GB" dirty="0">
                <a:solidFill>
                  <a:srgbClr val="00B050"/>
                </a:solidFill>
              </a:rPr>
              <a:t>A</a:t>
            </a:r>
            <a:r>
              <a:rPr lang="en-GB" dirty="0" smtClean="0">
                <a:solidFill>
                  <a:srgbClr val="00B050"/>
                </a:solidFill>
              </a:rPr>
              <a:t>lmost finished.</a:t>
            </a:r>
          </a:p>
          <a:p>
            <a:pPr marL="285750" indent="-285750">
              <a:buFont typeface="Wingdings" panose="05000000000000000000" pitchFamily="2" charset="2"/>
              <a:buChar char="ü"/>
            </a:pPr>
            <a:r>
              <a:rPr lang="en-GB" dirty="0" smtClean="0"/>
              <a:t>Test </a:t>
            </a:r>
            <a:r>
              <a:rPr lang="en-GB" dirty="0"/>
              <a:t>of the </a:t>
            </a:r>
            <a:r>
              <a:rPr lang="en-GB" dirty="0" smtClean="0"/>
              <a:t>e-gun </a:t>
            </a:r>
            <a:r>
              <a:rPr lang="en-GB" dirty="0"/>
              <a:t>with a 25 mm cathode from </a:t>
            </a:r>
            <a:r>
              <a:rPr lang="en-GB" dirty="0" err="1" smtClean="0"/>
              <a:t>Ceradyne</a:t>
            </a:r>
            <a:r>
              <a:rPr lang="en-GB" dirty="0" smtClean="0"/>
              <a:t>.</a:t>
            </a:r>
          </a:p>
          <a:p>
            <a:r>
              <a:rPr lang="en-GB" dirty="0"/>
              <a:t>	</a:t>
            </a:r>
            <a:r>
              <a:rPr lang="en-GB" dirty="0" smtClean="0">
                <a:solidFill>
                  <a:srgbClr val="FFC000"/>
                </a:solidFill>
              </a:rPr>
              <a:t>Cathodes under production. Tests after summer.</a:t>
            </a:r>
          </a:p>
          <a:p>
            <a:pPr marL="285750" indent="-285750">
              <a:buFont typeface="Wingdings" panose="05000000000000000000" pitchFamily="2" charset="2"/>
              <a:buChar char="ü"/>
            </a:pPr>
            <a:r>
              <a:rPr lang="en-GB" dirty="0" smtClean="0"/>
              <a:t>Test of the ‘minimum modification’ e-gun with a 16 mm cathode from BJUT/BVERI</a:t>
            </a:r>
          </a:p>
          <a:p>
            <a:r>
              <a:rPr lang="en-GB" dirty="0"/>
              <a:t>	</a:t>
            </a:r>
            <a:r>
              <a:rPr lang="en-GB" dirty="0" smtClean="0">
                <a:solidFill>
                  <a:srgbClr val="FFC000"/>
                </a:solidFill>
              </a:rPr>
              <a:t>Cathodes ordered. Delivery end of the year.</a:t>
            </a:r>
          </a:p>
          <a:p>
            <a:r>
              <a:rPr lang="en-GB" dirty="0">
                <a:solidFill>
                  <a:srgbClr val="FFC000"/>
                </a:solidFill>
              </a:rPr>
              <a:t>	</a:t>
            </a:r>
            <a:r>
              <a:rPr lang="en-GB" dirty="0" smtClean="0">
                <a:solidFill>
                  <a:srgbClr val="00B050"/>
                </a:solidFill>
              </a:rPr>
              <a:t>Drawings for gun modification ready.</a:t>
            </a:r>
          </a:p>
          <a:p>
            <a:r>
              <a:rPr lang="en-GB" dirty="0">
                <a:solidFill>
                  <a:srgbClr val="00B050"/>
                </a:solidFill>
              </a:rPr>
              <a:t>	</a:t>
            </a:r>
            <a:r>
              <a:rPr lang="en-GB" dirty="0" smtClean="0">
                <a:solidFill>
                  <a:srgbClr val="FF0000"/>
                </a:solidFill>
              </a:rPr>
              <a:t>Gun parts will be produced soon.</a:t>
            </a:r>
          </a:p>
          <a:p>
            <a:pPr marL="285750" indent="-285750">
              <a:buFont typeface="Wingdings" panose="05000000000000000000" pitchFamily="2" charset="2"/>
              <a:buChar char="ü"/>
            </a:pPr>
            <a:r>
              <a:rPr lang="en-GB" dirty="0" smtClean="0"/>
              <a:t>Test of a ‘small’ e-gun with a 16 mm cathode from BJUT/BVERI.</a:t>
            </a:r>
          </a:p>
          <a:p>
            <a:r>
              <a:rPr lang="en-GB" dirty="0" smtClean="0">
                <a:solidFill>
                  <a:srgbClr val="FFC000"/>
                </a:solidFill>
              </a:rPr>
              <a:t>	Cathodes </a:t>
            </a:r>
            <a:r>
              <a:rPr lang="en-GB" dirty="0">
                <a:solidFill>
                  <a:srgbClr val="FFC000"/>
                </a:solidFill>
              </a:rPr>
              <a:t>ordered. Delivery end of the year.</a:t>
            </a:r>
          </a:p>
          <a:p>
            <a:r>
              <a:rPr lang="en-GB" dirty="0" smtClean="0"/>
              <a:t>	</a:t>
            </a:r>
            <a:r>
              <a:rPr lang="en-GB" dirty="0" smtClean="0">
                <a:solidFill>
                  <a:srgbClr val="00B050"/>
                </a:solidFill>
              </a:rPr>
              <a:t>Drawings of the gun ready.</a:t>
            </a:r>
          </a:p>
          <a:p>
            <a:r>
              <a:rPr lang="en-GB" dirty="0">
                <a:solidFill>
                  <a:srgbClr val="FFC000"/>
                </a:solidFill>
              </a:rPr>
              <a:t>	</a:t>
            </a:r>
            <a:r>
              <a:rPr lang="en-GB" dirty="0" smtClean="0">
                <a:solidFill>
                  <a:srgbClr val="FF0000"/>
                </a:solidFill>
              </a:rPr>
              <a:t>Gun designed and built by the end of the year.</a:t>
            </a:r>
            <a:endParaRPr lang="en-GB" dirty="0">
              <a:solidFill>
                <a:srgbClr val="FF0000"/>
              </a:solidFill>
            </a:endParaRPr>
          </a:p>
          <a:p>
            <a:pPr marL="285750" indent="-285750">
              <a:buFont typeface="Wingdings" panose="05000000000000000000" pitchFamily="2" charset="2"/>
              <a:buChar char="ü"/>
            </a:pPr>
            <a:endParaRPr lang="en-GB" dirty="0" smtClean="0"/>
          </a:p>
          <a:p>
            <a:pPr marL="285750" indent="-285750">
              <a:buFont typeface="Wingdings" panose="05000000000000000000" pitchFamily="2" charset="2"/>
              <a:buChar char="ü"/>
            </a:pPr>
            <a:r>
              <a:rPr lang="en-GB" dirty="0" smtClean="0"/>
              <a:t>Test of a ‘small’ e-gum with a 9 mm cathode from BJUT.</a:t>
            </a:r>
          </a:p>
          <a:p>
            <a:r>
              <a:rPr lang="en-GB" dirty="0" smtClean="0"/>
              <a:t>	</a:t>
            </a:r>
            <a:r>
              <a:rPr lang="en-GB" dirty="0">
                <a:solidFill>
                  <a:srgbClr val="FFC000"/>
                </a:solidFill>
              </a:rPr>
              <a:t>Cathodes </a:t>
            </a:r>
            <a:r>
              <a:rPr lang="en-GB" dirty="0" smtClean="0">
                <a:solidFill>
                  <a:srgbClr val="FFC000"/>
                </a:solidFill>
              </a:rPr>
              <a:t>ready by </a:t>
            </a:r>
            <a:r>
              <a:rPr lang="en-GB" dirty="0">
                <a:solidFill>
                  <a:srgbClr val="FFC000"/>
                </a:solidFill>
              </a:rPr>
              <a:t>end of the </a:t>
            </a:r>
            <a:r>
              <a:rPr lang="en-GB" dirty="0" smtClean="0">
                <a:solidFill>
                  <a:srgbClr val="FFC000"/>
                </a:solidFill>
              </a:rPr>
              <a:t>year (coll. with BJUT)</a:t>
            </a:r>
          </a:p>
          <a:p>
            <a:r>
              <a:rPr lang="en-GB" dirty="0">
                <a:solidFill>
                  <a:srgbClr val="FFC000"/>
                </a:solidFill>
              </a:rPr>
              <a:t>	</a:t>
            </a:r>
            <a:r>
              <a:rPr lang="en-GB" dirty="0">
                <a:solidFill>
                  <a:srgbClr val="FF0000"/>
                </a:solidFill>
              </a:rPr>
              <a:t>Gun designed and built by the end of the </a:t>
            </a:r>
            <a:r>
              <a:rPr lang="en-GB" dirty="0" smtClean="0">
                <a:solidFill>
                  <a:srgbClr val="FF0000"/>
                </a:solidFill>
              </a:rPr>
              <a:t>year</a:t>
            </a:r>
            <a:endParaRPr lang="en-GB" dirty="0"/>
          </a:p>
          <a:p>
            <a:pPr marL="285750" indent="-285750">
              <a:buFont typeface="Wingdings" panose="05000000000000000000" pitchFamily="2" charset="2"/>
              <a:buChar char="ü"/>
            </a:pPr>
            <a:endParaRPr lang="en-GB" dirty="0" smtClean="0"/>
          </a:p>
          <a:p>
            <a:pPr marL="285750" indent="-285750">
              <a:buFont typeface="Wingdings" panose="05000000000000000000" pitchFamily="2" charset="2"/>
              <a:buChar char="ü"/>
            </a:pPr>
            <a:endParaRPr lang="en-GB" dirty="0"/>
          </a:p>
        </p:txBody>
      </p:sp>
      <p:sp>
        <p:nvSpPr>
          <p:cNvPr id="6" name="TextBox 5"/>
          <p:cNvSpPr txBox="1"/>
          <p:nvPr/>
        </p:nvSpPr>
        <p:spPr>
          <a:xfrm>
            <a:off x="961868" y="260405"/>
            <a:ext cx="4042179" cy="338554"/>
          </a:xfrm>
          <a:prstGeom prst="rect">
            <a:avLst/>
          </a:prstGeom>
          <a:noFill/>
        </p:spPr>
        <p:txBody>
          <a:bodyPr wrap="square" rtlCol="0">
            <a:spAutoFit/>
          </a:bodyPr>
          <a:lstStyle/>
          <a:p>
            <a:r>
              <a:rPr lang="en-GB" sz="1600" dirty="0" smtClean="0">
                <a:solidFill>
                  <a:srgbClr val="0070C0"/>
                </a:solidFill>
              </a:rPr>
              <a:t>E-guns, cathodes, production tests</a:t>
            </a:r>
            <a:endParaRPr lang="en-GB" sz="1600" dirty="0">
              <a:solidFill>
                <a:srgbClr val="0070C0"/>
              </a:solidFill>
            </a:endParaRPr>
          </a:p>
        </p:txBody>
      </p:sp>
    </p:spTree>
    <p:extLst>
      <p:ext uri="{BB962C8B-B14F-4D97-AF65-F5344CB8AC3E}">
        <p14:creationId xmlns:p14="http://schemas.microsoft.com/office/powerpoint/2010/main" val="32394826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bd4e3800573d2c373e3aabd245e74a68"/>
          <p:cNvPicPr>
            <a:picLocks noChangeAspect="1" noChangeArrowheads="1"/>
          </p:cNvPicPr>
          <p:nvPr/>
        </p:nvPicPr>
        <p:blipFill>
          <a:blip r:embed="rId2">
            <a:extLst>
              <a:ext uri="{28A0092B-C50C-407E-A947-70E740481C1C}">
                <a14:useLocalDpi xmlns:a14="http://schemas.microsoft.com/office/drawing/2010/main" val="0"/>
              </a:ext>
            </a:extLst>
          </a:blip>
          <a:srcRect l="26913" r="32562" b="35715"/>
          <a:stretch>
            <a:fillRect/>
          </a:stretch>
        </p:blipFill>
        <p:spPr bwMode="auto">
          <a:xfrm>
            <a:off x="117873" y="2440671"/>
            <a:ext cx="1993106" cy="195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图片 1" descr="11092(Sc)800-1000.b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8225" y="1231727"/>
            <a:ext cx="4543238" cy="321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7238" y="2379198"/>
            <a:ext cx="1957388" cy="199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1254672642"/>
              </p:ext>
            </p:extLst>
          </p:nvPr>
        </p:nvGraphicFramePr>
        <p:xfrm>
          <a:off x="5113200" y="4521577"/>
          <a:ext cx="3292395" cy="1684217"/>
        </p:xfrm>
        <a:graphic>
          <a:graphicData uri="http://schemas.openxmlformats.org/drawingml/2006/table">
            <a:tbl>
              <a:tblPr firstRow="1" firstCol="1" bandRow="1">
                <a:tableStyleId>{5C22544A-7EE6-4342-B048-85BDC9FD1C3A}</a:tableStyleId>
              </a:tblPr>
              <a:tblGrid>
                <a:gridCol w="1033294"/>
                <a:gridCol w="2259101"/>
              </a:tblGrid>
              <a:tr h="389837">
                <a:tc>
                  <a:txBody>
                    <a:bodyPr/>
                    <a:lstStyle/>
                    <a:p>
                      <a:pPr indent="266700" algn="ctr">
                        <a:spcAft>
                          <a:spcPts val="0"/>
                        </a:spcAft>
                      </a:pPr>
                      <a:r>
                        <a:rPr lang="en-US" sz="800" kern="100" dirty="0">
                          <a:effectLst/>
                        </a:rPr>
                        <a:t>T(</a:t>
                      </a:r>
                      <a:r>
                        <a:rPr lang="zh-CN" sz="800" kern="100" dirty="0">
                          <a:effectLst/>
                        </a:rPr>
                        <a:t>℃</a:t>
                      </a:r>
                      <a:r>
                        <a:rPr lang="en-US" sz="800" kern="100" dirty="0">
                          <a:effectLst/>
                        </a:rPr>
                        <a:t>b)</a:t>
                      </a:r>
                      <a:endParaRPr lang="en-GB" sz="800" kern="100" dirty="0">
                        <a:effectLst/>
                        <a:latin typeface="Franklin Gothic Book" panose="020B0503020102020204" pitchFamily="34" charset="0"/>
                        <a:ea typeface="STKaiti"/>
                        <a:cs typeface="Times New Roman" panose="02020603050405020304" pitchFamily="18" charset="0"/>
                      </a:endParaRPr>
                    </a:p>
                  </a:txBody>
                  <a:tcPr marL="51435" marR="51435" marT="0" marB="0"/>
                </a:tc>
                <a:tc>
                  <a:txBody>
                    <a:bodyPr/>
                    <a:lstStyle/>
                    <a:p>
                      <a:pPr indent="266700" algn="ctr">
                        <a:spcAft>
                          <a:spcPts val="0"/>
                        </a:spcAft>
                      </a:pPr>
                      <a:r>
                        <a:rPr lang="en-US" sz="800" kern="100" dirty="0">
                          <a:effectLst/>
                        </a:rPr>
                        <a:t>Saturation Current density</a:t>
                      </a:r>
                      <a:endParaRPr lang="en-GB" sz="800" kern="100" dirty="0">
                        <a:effectLst/>
                      </a:endParaRPr>
                    </a:p>
                    <a:p>
                      <a:pPr algn="ctr">
                        <a:spcAft>
                          <a:spcPts val="0"/>
                        </a:spcAft>
                      </a:pPr>
                      <a:r>
                        <a:rPr lang="en-US" sz="800" kern="100" dirty="0">
                          <a:effectLst/>
                        </a:rPr>
                        <a:t>J a</a:t>
                      </a:r>
                      <a:r>
                        <a:rPr lang="zh-CN" sz="800" kern="100" dirty="0">
                          <a:effectLst/>
                        </a:rPr>
                        <a:t>（</a:t>
                      </a:r>
                      <a:r>
                        <a:rPr lang="en-US" sz="800" kern="100" dirty="0">
                          <a:effectLst/>
                        </a:rPr>
                        <a:t>A/cm</a:t>
                      </a:r>
                      <a:r>
                        <a:rPr lang="en-US" sz="800" kern="100" baseline="30000" dirty="0">
                          <a:effectLst/>
                        </a:rPr>
                        <a:t>2</a:t>
                      </a:r>
                      <a:r>
                        <a:rPr lang="zh-CN" sz="800" kern="100" dirty="0">
                          <a:effectLst/>
                        </a:rPr>
                        <a:t>）</a:t>
                      </a:r>
                      <a:endParaRPr lang="en-GB" sz="800" kern="100" dirty="0">
                        <a:effectLst/>
                        <a:latin typeface="Franklin Gothic Book" panose="020B0503020102020204" pitchFamily="34" charset="0"/>
                        <a:ea typeface="STKaiti"/>
                        <a:cs typeface="Times New Roman" panose="02020603050405020304" pitchFamily="18" charset="0"/>
                      </a:endParaRPr>
                    </a:p>
                  </a:txBody>
                  <a:tcPr marL="51435" marR="51435" marT="0" marB="0"/>
                </a:tc>
              </a:tr>
              <a:tr h="258876">
                <a:tc>
                  <a:txBody>
                    <a:bodyPr/>
                    <a:lstStyle/>
                    <a:p>
                      <a:pPr indent="266700" algn="ctr">
                        <a:spcAft>
                          <a:spcPts val="0"/>
                        </a:spcAft>
                      </a:pPr>
                      <a:r>
                        <a:rPr lang="en-US" sz="800" kern="100">
                          <a:effectLst/>
                        </a:rPr>
                        <a:t>800</a:t>
                      </a:r>
                      <a:endParaRPr lang="en-GB" sz="800" kern="100">
                        <a:effectLst/>
                        <a:latin typeface="Franklin Gothic Book" panose="020B0503020102020204" pitchFamily="34" charset="0"/>
                        <a:ea typeface="STKaiti"/>
                        <a:cs typeface="Times New Roman" panose="02020603050405020304" pitchFamily="18" charset="0"/>
                      </a:endParaRPr>
                    </a:p>
                  </a:txBody>
                  <a:tcPr marL="51435" marR="51435" marT="0" marB="0"/>
                </a:tc>
                <a:tc>
                  <a:txBody>
                    <a:bodyPr/>
                    <a:lstStyle/>
                    <a:p>
                      <a:pPr algn="ctr">
                        <a:spcAft>
                          <a:spcPts val="0"/>
                        </a:spcAft>
                      </a:pPr>
                      <a:r>
                        <a:rPr lang="en-US" sz="800" kern="100" dirty="0">
                          <a:effectLst/>
                        </a:rPr>
                        <a:t>1.6</a:t>
                      </a:r>
                      <a:endParaRPr lang="en-GB" sz="800" kern="100" dirty="0">
                        <a:effectLst/>
                        <a:latin typeface="Franklin Gothic Book" panose="020B0503020102020204" pitchFamily="34" charset="0"/>
                        <a:ea typeface="STKaiti"/>
                        <a:cs typeface="Times New Roman" panose="02020603050405020304" pitchFamily="18" charset="0"/>
                      </a:endParaRPr>
                    </a:p>
                  </a:txBody>
                  <a:tcPr marL="51435" marR="51435" marT="0" marB="0"/>
                </a:tc>
              </a:tr>
              <a:tr h="258876">
                <a:tc>
                  <a:txBody>
                    <a:bodyPr/>
                    <a:lstStyle/>
                    <a:p>
                      <a:pPr indent="266700" algn="ctr">
                        <a:spcAft>
                          <a:spcPts val="0"/>
                        </a:spcAft>
                      </a:pPr>
                      <a:r>
                        <a:rPr lang="en-US" sz="800" kern="100">
                          <a:effectLst/>
                        </a:rPr>
                        <a:t>850</a:t>
                      </a:r>
                      <a:endParaRPr lang="en-GB" sz="800" kern="100">
                        <a:effectLst/>
                        <a:latin typeface="Franklin Gothic Book" panose="020B0503020102020204" pitchFamily="34" charset="0"/>
                        <a:ea typeface="STKaiti"/>
                        <a:cs typeface="Times New Roman" panose="02020603050405020304" pitchFamily="18" charset="0"/>
                      </a:endParaRPr>
                    </a:p>
                  </a:txBody>
                  <a:tcPr marL="51435" marR="51435" marT="0" marB="0"/>
                </a:tc>
                <a:tc>
                  <a:txBody>
                    <a:bodyPr/>
                    <a:lstStyle/>
                    <a:p>
                      <a:pPr algn="ctr">
                        <a:spcAft>
                          <a:spcPts val="0"/>
                        </a:spcAft>
                      </a:pPr>
                      <a:r>
                        <a:rPr lang="en-US" sz="800" kern="100" dirty="0">
                          <a:effectLst/>
                        </a:rPr>
                        <a:t>&gt;4.1</a:t>
                      </a:r>
                      <a:endParaRPr lang="en-GB" sz="800" kern="100" dirty="0">
                        <a:effectLst/>
                        <a:latin typeface="Franklin Gothic Book" panose="020B0503020102020204" pitchFamily="34" charset="0"/>
                        <a:ea typeface="STKaiti"/>
                        <a:cs typeface="Times New Roman" panose="02020603050405020304" pitchFamily="18" charset="0"/>
                      </a:endParaRPr>
                    </a:p>
                  </a:txBody>
                  <a:tcPr marL="51435" marR="51435" marT="0" marB="0"/>
                </a:tc>
              </a:tr>
              <a:tr h="258876">
                <a:tc>
                  <a:txBody>
                    <a:bodyPr/>
                    <a:lstStyle/>
                    <a:p>
                      <a:pPr indent="266700" algn="ctr">
                        <a:spcAft>
                          <a:spcPts val="0"/>
                        </a:spcAft>
                      </a:pPr>
                      <a:r>
                        <a:rPr lang="en-US" sz="800" kern="100">
                          <a:effectLst/>
                        </a:rPr>
                        <a:t>900</a:t>
                      </a:r>
                      <a:endParaRPr lang="en-GB" sz="800" kern="100">
                        <a:effectLst/>
                        <a:latin typeface="Franklin Gothic Book" panose="020B0503020102020204" pitchFamily="34" charset="0"/>
                        <a:ea typeface="STKaiti"/>
                        <a:cs typeface="Times New Roman" panose="02020603050405020304" pitchFamily="18" charset="0"/>
                      </a:endParaRPr>
                    </a:p>
                  </a:txBody>
                  <a:tcPr marL="51435" marR="51435" marT="0" marB="0"/>
                </a:tc>
                <a:tc>
                  <a:txBody>
                    <a:bodyPr/>
                    <a:lstStyle/>
                    <a:p>
                      <a:pPr algn="ctr">
                        <a:spcAft>
                          <a:spcPts val="0"/>
                        </a:spcAft>
                      </a:pPr>
                      <a:r>
                        <a:rPr lang="en-US" sz="800" kern="100" dirty="0">
                          <a:effectLst/>
                        </a:rPr>
                        <a:t>&gt;5.1</a:t>
                      </a:r>
                      <a:endParaRPr lang="en-GB" sz="800" kern="100" dirty="0">
                        <a:effectLst/>
                        <a:latin typeface="Franklin Gothic Book" panose="020B0503020102020204" pitchFamily="34" charset="0"/>
                        <a:ea typeface="STKaiti"/>
                        <a:cs typeface="Times New Roman" panose="02020603050405020304" pitchFamily="18" charset="0"/>
                      </a:endParaRPr>
                    </a:p>
                  </a:txBody>
                  <a:tcPr marL="51435" marR="51435" marT="0" marB="0"/>
                </a:tc>
              </a:tr>
              <a:tr h="258876">
                <a:tc>
                  <a:txBody>
                    <a:bodyPr/>
                    <a:lstStyle/>
                    <a:p>
                      <a:pPr indent="266700" algn="ctr">
                        <a:spcAft>
                          <a:spcPts val="0"/>
                        </a:spcAft>
                      </a:pPr>
                      <a:r>
                        <a:rPr lang="en-US" sz="800" kern="100">
                          <a:effectLst/>
                        </a:rPr>
                        <a:t>950</a:t>
                      </a:r>
                      <a:endParaRPr lang="en-GB" sz="800" kern="100">
                        <a:effectLst/>
                        <a:latin typeface="Franklin Gothic Book" panose="020B0503020102020204" pitchFamily="34" charset="0"/>
                        <a:ea typeface="STKaiti"/>
                        <a:cs typeface="Times New Roman" panose="02020603050405020304" pitchFamily="18" charset="0"/>
                      </a:endParaRPr>
                    </a:p>
                  </a:txBody>
                  <a:tcPr marL="51435" marR="51435" marT="0" marB="0"/>
                </a:tc>
                <a:tc>
                  <a:txBody>
                    <a:bodyPr/>
                    <a:lstStyle/>
                    <a:p>
                      <a:pPr algn="ctr">
                        <a:spcAft>
                          <a:spcPts val="0"/>
                        </a:spcAft>
                      </a:pPr>
                      <a:r>
                        <a:rPr lang="en-US" sz="800" kern="100" dirty="0">
                          <a:effectLst/>
                        </a:rPr>
                        <a:t>&gt;5.7</a:t>
                      </a:r>
                      <a:endParaRPr lang="en-GB" sz="800" kern="100" dirty="0">
                        <a:effectLst/>
                        <a:latin typeface="Franklin Gothic Book" panose="020B0503020102020204" pitchFamily="34" charset="0"/>
                        <a:ea typeface="STKaiti"/>
                        <a:cs typeface="Times New Roman" panose="02020603050405020304" pitchFamily="18" charset="0"/>
                      </a:endParaRPr>
                    </a:p>
                  </a:txBody>
                  <a:tcPr marL="51435" marR="51435" marT="0" marB="0"/>
                </a:tc>
              </a:tr>
              <a:tr h="258876">
                <a:tc>
                  <a:txBody>
                    <a:bodyPr/>
                    <a:lstStyle/>
                    <a:p>
                      <a:pPr indent="266700" algn="ctr">
                        <a:spcAft>
                          <a:spcPts val="0"/>
                        </a:spcAft>
                      </a:pPr>
                      <a:r>
                        <a:rPr lang="en-US" sz="800" kern="100">
                          <a:effectLst/>
                        </a:rPr>
                        <a:t>1000</a:t>
                      </a:r>
                      <a:endParaRPr lang="en-GB" sz="800" kern="100">
                        <a:effectLst/>
                        <a:latin typeface="Franklin Gothic Book" panose="020B0503020102020204" pitchFamily="34" charset="0"/>
                        <a:ea typeface="STKaiti"/>
                        <a:cs typeface="Times New Roman" panose="02020603050405020304" pitchFamily="18" charset="0"/>
                      </a:endParaRPr>
                    </a:p>
                  </a:txBody>
                  <a:tcPr marL="51435" marR="51435" marT="0" marB="0"/>
                </a:tc>
                <a:tc>
                  <a:txBody>
                    <a:bodyPr/>
                    <a:lstStyle/>
                    <a:p>
                      <a:pPr algn="ctr">
                        <a:spcAft>
                          <a:spcPts val="0"/>
                        </a:spcAft>
                      </a:pPr>
                      <a:r>
                        <a:rPr lang="en-US" sz="800" kern="100" dirty="0">
                          <a:effectLst/>
                        </a:rPr>
                        <a:t>&gt;5.1</a:t>
                      </a:r>
                      <a:endParaRPr lang="en-GB" sz="800" kern="100" dirty="0">
                        <a:effectLst/>
                        <a:latin typeface="Franklin Gothic Book" panose="020B0503020102020204" pitchFamily="34" charset="0"/>
                        <a:ea typeface="STKaiti"/>
                        <a:cs typeface="Times New Roman" panose="02020603050405020304" pitchFamily="18" charset="0"/>
                      </a:endParaRPr>
                    </a:p>
                  </a:txBody>
                  <a:tcPr marL="51435" marR="51435" marT="0" marB="0"/>
                </a:tc>
              </a:tr>
            </a:tbl>
          </a:graphicData>
        </a:graphic>
      </p:graphicFrame>
      <p:sp>
        <p:nvSpPr>
          <p:cNvPr id="3" name="Rectangle 2"/>
          <p:cNvSpPr/>
          <p:nvPr/>
        </p:nvSpPr>
        <p:spPr>
          <a:xfrm>
            <a:off x="342900" y="1415347"/>
            <a:ext cx="4020235" cy="646331"/>
          </a:xfrm>
          <a:prstGeom prst="rect">
            <a:avLst/>
          </a:prstGeom>
        </p:spPr>
        <p:txBody>
          <a:bodyPr wrap="square">
            <a:spAutoFit/>
          </a:bodyPr>
          <a:lstStyle/>
          <a:p>
            <a:r>
              <a:rPr lang="en-US" sz="1200" kern="100" dirty="0">
                <a:ea typeface="STKaiti"/>
                <a:cs typeface="Times New Roman" panose="02020603050405020304" pitchFamily="18" charset="0"/>
              </a:rPr>
              <a:t>Cathode No</a:t>
            </a:r>
            <a:r>
              <a:rPr lang="zh-CN" altLang="en-US" sz="1200" kern="100" dirty="0">
                <a:ea typeface="STKaiti"/>
                <a:cs typeface="Times New Roman" panose="02020603050405020304" pitchFamily="18" charset="0"/>
              </a:rPr>
              <a:t>：</a:t>
            </a:r>
            <a:r>
              <a:rPr lang="en-US" sz="1200" kern="100" dirty="0">
                <a:ea typeface="STKaiti"/>
                <a:cs typeface="Times New Roman" panose="02020603050405020304" pitchFamily="18" charset="0"/>
              </a:rPr>
              <a:t>001#  Type</a:t>
            </a:r>
            <a:r>
              <a:rPr lang="zh-CN" altLang="en-US" sz="1200" kern="100" dirty="0">
                <a:ea typeface="STKaiti"/>
                <a:cs typeface="Times New Roman" panose="02020603050405020304" pitchFamily="18" charset="0"/>
              </a:rPr>
              <a:t>：</a:t>
            </a:r>
            <a:r>
              <a:rPr lang="en-US" sz="1200" kern="100" dirty="0" err="1">
                <a:ea typeface="STKaiti"/>
                <a:cs typeface="Times New Roman" panose="02020603050405020304" pitchFamily="18" charset="0"/>
              </a:rPr>
              <a:t>Scandate</a:t>
            </a:r>
            <a:r>
              <a:rPr lang="en-US" sz="1200" kern="100" dirty="0">
                <a:ea typeface="STKaiti"/>
                <a:cs typeface="Times New Roman" panose="02020603050405020304" pitchFamily="18" charset="0"/>
              </a:rPr>
              <a:t>  </a:t>
            </a:r>
          </a:p>
          <a:p>
            <a:r>
              <a:rPr lang="en-US" sz="1200" kern="100" dirty="0">
                <a:ea typeface="STKaiti"/>
                <a:cs typeface="Times New Roman" panose="02020603050405020304" pitchFamily="18" charset="0"/>
              </a:rPr>
              <a:t>Outer diameter: 16.1mm  </a:t>
            </a:r>
          </a:p>
          <a:p>
            <a:r>
              <a:rPr lang="en-US" sz="1200" kern="100" dirty="0">
                <a:ea typeface="STKaiti"/>
                <a:cs typeface="Times New Roman" panose="02020603050405020304" pitchFamily="18" charset="0"/>
              </a:rPr>
              <a:t>Internal diameter</a:t>
            </a:r>
            <a:r>
              <a:rPr lang="zh-CN" altLang="en-US" sz="1200" kern="100" dirty="0">
                <a:ea typeface="STKaiti"/>
                <a:cs typeface="Times New Roman" panose="02020603050405020304" pitchFamily="18" charset="0"/>
              </a:rPr>
              <a:t>：</a:t>
            </a:r>
            <a:r>
              <a:rPr lang="en-US" sz="1200" kern="100" dirty="0">
                <a:ea typeface="STKaiti"/>
                <a:cs typeface="Times New Roman" panose="02020603050405020304" pitchFamily="18" charset="0"/>
              </a:rPr>
              <a:t>8.05mm      Emission Area :1.5cm</a:t>
            </a:r>
            <a:r>
              <a:rPr lang="en-US" sz="1200" kern="100" baseline="30000" dirty="0">
                <a:ea typeface="STKaiti"/>
                <a:cs typeface="Times New Roman" panose="02020603050405020304" pitchFamily="18" charset="0"/>
              </a:rPr>
              <a:t>2</a:t>
            </a:r>
            <a:r>
              <a:rPr lang="en-US" sz="1200" kern="100" dirty="0">
                <a:ea typeface="STKaiti"/>
                <a:cs typeface="Times New Roman" panose="02020603050405020304" pitchFamily="18" charset="0"/>
              </a:rPr>
              <a:t>; </a:t>
            </a:r>
            <a:endParaRPr lang="en-GB" sz="1200" dirty="0"/>
          </a:p>
        </p:txBody>
      </p:sp>
      <p:pic>
        <p:nvPicPr>
          <p:cNvPr id="4" name="Picture 3"/>
          <p:cNvPicPr>
            <a:picLocks noChangeAspect="1"/>
          </p:cNvPicPr>
          <p:nvPr/>
        </p:nvPicPr>
        <p:blipFill rotWithShape="1">
          <a:blip r:embed="rId5">
            <a:extLst>
              <a:ext uri="{28A0092B-C50C-407E-A947-70E740481C1C}">
                <a14:useLocalDpi xmlns:a14="http://schemas.microsoft.com/office/drawing/2010/main" val="0"/>
              </a:ext>
            </a:extLst>
          </a:blip>
          <a:srcRect l="28245" t="48304" r="7894" b="19649"/>
          <a:stretch/>
        </p:blipFill>
        <p:spPr>
          <a:xfrm>
            <a:off x="342900" y="4562208"/>
            <a:ext cx="4379495" cy="1648327"/>
          </a:xfrm>
          <a:prstGeom prst="rect">
            <a:avLst/>
          </a:prstGeom>
        </p:spPr>
      </p:pic>
      <p:sp>
        <p:nvSpPr>
          <p:cNvPr id="6" name="TextBox 5"/>
          <p:cNvSpPr txBox="1"/>
          <p:nvPr/>
        </p:nvSpPr>
        <p:spPr>
          <a:xfrm>
            <a:off x="3119939" y="6258918"/>
            <a:ext cx="3204912" cy="300082"/>
          </a:xfrm>
          <a:prstGeom prst="rect">
            <a:avLst/>
          </a:prstGeom>
          <a:noFill/>
        </p:spPr>
        <p:txBody>
          <a:bodyPr wrap="square" rtlCol="0">
            <a:spAutoFit/>
          </a:bodyPr>
          <a:lstStyle/>
          <a:p>
            <a:r>
              <a:rPr lang="en-GB" sz="1350" dirty="0"/>
              <a:t>All pictures: courtesy of BVERI Beijing</a:t>
            </a:r>
          </a:p>
        </p:txBody>
      </p:sp>
      <p:sp>
        <p:nvSpPr>
          <p:cNvPr id="10" name="TextBox 9"/>
          <p:cNvSpPr txBox="1"/>
          <p:nvPr/>
        </p:nvSpPr>
        <p:spPr>
          <a:xfrm>
            <a:off x="961868" y="260405"/>
            <a:ext cx="4042179" cy="338554"/>
          </a:xfrm>
          <a:prstGeom prst="rect">
            <a:avLst/>
          </a:prstGeom>
          <a:noFill/>
        </p:spPr>
        <p:txBody>
          <a:bodyPr wrap="square" rtlCol="0">
            <a:spAutoFit/>
          </a:bodyPr>
          <a:lstStyle/>
          <a:p>
            <a:r>
              <a:rPr lang="en-GB" sz="1600" dirty="0" smtClean="0">
                <a:solidFill>
                  <a:srgbClr val="0070C0"/>
                </a:solidFill>
              </a:rPr>
              <a:t>E-guns, cathodes, production tests</a:t>
            </a:r>
            <a:endParaRPr lang="en-GB" sz="1600" dirty="0">
              <a:solidFill>
                <a:srgbClr val="0070C0"/>
              </a:solidFill>
            </a:endParaRPr>
          </a:p>
        </p:txBody>
      </p:sp>
      <p:sp>
        <p:nvSpPr>
          <p:cNvPr id="7" name="TextBox 6"/>
          <p:cNvSpPr txBox="1"/>
          <p:nvPr/>
        </p:nvSpPr>
        <p:spPr>
          <a:xfrm>
            <a:off x="611560" y="647342"/>
            <a:ext cx="7794035" cy="369332"/>
          </a:xfrm>
          <a:prstGeom prst="rect">
            <a:avLst/>
          </a:prstGeom>
          <a:noFill/>
        </p:spPr>
        <p:txBody>
          <a:bodyPr wrap="square" rtlCol="0">
            <a:spAutoFit/>
          </a:bodyPr>
          <a:lstStyle/>
          <a:p>
            <a:r>
              <a:rPr lang="en-GB" dirty="0" smtClean="0">
                <a:solidFill>
                  <a:srgbClr val="FF0000"/>
                </a:solidFill>
              </a:rPr>
              <a:t>First nice results of the 16-mm test cathode obtained by BJUT / BVERI</a:t>
            </a:r>
            <a:endParaRPr lang="en-GB" dirty="0">
              <a:solidFill>
                <a:srgbClr val="FF0000"/>
              </a:solidFill>
            </a:endParaRPr>
          </a:p>
        </p:txBody>
      </p:sp>
      <p:sp>
        <p:nvSpPr>
          <p:cNvPr id="8" name="Oval 7"/>
          <p:cNvSpPr/>
          <p:nvPr/>
        </p:nvSpPr>
        <p:spPr>
          <a:xfrm>
            <a:off x="4817485" y="4185982"/>
            <a:ext cx="4141431" cy="2108448"/>
          </a:xfrm>
          <a:prstGeom prst="ellipse">
            <a:avLst/>
          </a:prstGeom>
          <a:noFill/>
          <a:ln w="222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80516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image00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3818" y="3440306"/>
            <a:ext cx="3373354" cy="2247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28305" y="1196909"/>
            <a:ext cx="4719389" cy="715581"/>
          </a:xfrm>
          <a:prstGeom prst="rect">
            <a:avLst/>
          </a:prstGeom>
          <a:noFill/>
        </p:spPr>
        <p:txBody>
          <a:bodyPr wrap="square" rtlCol="0">
            <a:spAutoFit/>
          </a:bodyPr>
          <a:lstStyle/>
          <a:p>
            <a:pPr algn="just"/>
            <a:r>
              <a:rPr lang="en-GB" sz="1350" dirty="0" smtClean="0"/>
              <a:t>BJUT </a:t>
            </a:r>
            <a:r>
              <a:rPr lang="en-GB" sz="1350" dirty="0"/>
              <a:t>Beijing is developing a </a:t>
            </a:r>
            <a:r>
              <a:rPr lang="en-GB" sz="1350" dirty="0" err="1"/>
              <a:t>scandate</a:t>
            </a:r>
            <a:r>
              <a:rPr lang="en-GB" sz="1350" dirty="0"/>
              <a:t> cathode 4 mm / 8 mm. First test carried </a:t>
            </a:r>
            <a:r>
              <a:rPr lang="en-GB" sz="1350" dirty="0" smtClean="0"/>
              <a:t>out </a:t>
            </a:r>
            <a:r>
              <a:rPr lang="en-GB" sz="1350" dirty="0"/>
              <a:t>on a 3 mm / 9 mm cathode shows that they have the necessary current density to reach 5 A.</a:t>
            </a: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34341" t="30293" r="37238" b="14035"/>
          <a:stretch/>
        </p:blipFill>
        <p:spPr>
          <a:xfrm>
            <a:off x="6292516" y="3726782"/>
            <a:ext cx="1684421" cy="2208772"/>
          </a:xfrm>
          <a:prstGeom prst="rect">
            <a:avLst/>
          </a:prstGeom>
        </p:spPr>
      </p:pic>
      <p:sp>
        <p:nvSpPr>
          <p:cNvPr id="4" name="TextBox 3"/>
          <p:cNvSpPr txBox="1"/>
          <p:nvPr/>
        </p:nvSpPr>
        <p:spPr>
          <a:xfrm>
            <a:off x="69284" y="2635576"/>
            <a:ext cx="4532898" cy="715581"/>
          </a:xfrm>
          <a:prstGeom prst="rect">
            <a:avLst/>
          </a:prstGeom>
          <a:noFill/>
        </p:spPr>
        <p:txBody>
          <a:bodyPr wrap="square" rtlCol="0">
            <a:spAutoFit/>
          </a:bodyPr>
          <a:lstStyle/>
          <a:p>
            <a:pPr algn="just"/>
            <a:r>
              <a:rPr lang="en-GB" sz="1350" dirty="0">
                <a:solidFill>
                  <a:srgbClr val="FF0000"/>
                </a:solidFill>
              </a:rPr>
              <a:t>Smaller cathodes means lower magnetic fields, simpler protection, less powerful power supplies and simpler construction. </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20916" y="993948"/>
            <a:ext cx="4082381" cy="2732834"/>
          </a:xfrm>
          <a:prstGeom prst="rect">
            <a:avLst/>
          </a:prstGeom>
        </p:spPr>
      </p:pic>
      <p:sp>
        <p:nvSpPr>
          <p:cNvPr id="6" name="TextBox 5"/>
          <p:cNvSpPr txBox="1"/>
          <p:nvPr/>
        </p:nvSpPr>
        <p:spPr>
          <a:xfrm rot="3721186">
            <a:off x="4975073" y="2825533"/>
            <a:ext cx="3697356" cy="507831"/>
          </a:xfrm>
          <a:prstGeom prst="rect">
            <a:avLst/>
          </a:prstGeom>
          <a:noFill/>
        </p:spPr>
        <p:txBody>
          <a:bodyPr wrap="square" rtlCol="0">
            <a:spAutoFit/>
          </a:bodyPr>
          <a:lstStyle/>
          <a:p>
            <a:r>
              <a:rPr lang="en-GB" sz="1350" dirty="0">
                <a:solidFill>
                  <a:srgbClr val="FFFF00"/>
                </a:solidFill>
              </a:rPr>
              <a:t>Courtesy of BJUT (Beijing University of Technology)</a:t>
            </a:r>
          </a:p>
        </p:txBody>
      </p:sp>
      <p:pic>
        <p:nvPicPr>
          <p:cNvPr id="3074" name="Picture 2" descr="image00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749" y="3370184"/>
            <a:ext cx="2747148" cy="2136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961868" y="260405"/>
            <a:ext cx="4042179" cy="338554"/>
          </a:xfrm>
          <a:prstGeom prst="rect">
            <a:avLst/>
          </a:prstGeom>
          <a:noFill/>
        </p:spPr>
        <p:txBody>
          <a:bodyPr wrap="square" rtlCol="0">
            <a:spAutoFit/>
          </a:bodyPr>
          <a:lstStyle/>
          <a:p>
            <a:r>
              <a:rPr lang="en-GB" sz="1600" dirty="0" smtClean="0">
                <a:solidFill>
                  <a:srgbClr val="0070C0"/>
                </a:solidFill>
              </a:rPr>
              <a:t>E-guns, cathodes, production tests</a:t>
            </a:r>
            <a:endParaRPr lang="en-GB" sz="1600" dirty="0">
              <a:solidFill>
                <a:srgbClr val="0070C0"/>
              </a:solidFill>
            </a:endParaRPr>
          </a:p>
        </p:txBody>
      </p:sp>
      <p:sp>
        <p:nvSpPr>
          <p:cNvPr id="7" name="TextBox 6"/>
          <p:cNvSpPr txBox="1"/>
          <p:nvPr/>
        </p:nvSpPr>
        <p:spPr>
          <a:xfrm>
            <a:off x="141370" y="5612388"/>
            <a:ext cx="5499783" cy="646331"/>
          </a:xfrm>
          <a:prstGeom prst="rect">
            <a:avLst/>
          </a:prstGeom>
          <a:noFill/>
        </p:spPr>
        <p:txBody>
          <a:bodyPr wrap="square" rtlCol="0">
            <a:spAutoFit/>
          </a:bodyPr>
          <a:lstStyle/>
          <a:p>
            <a:r>
              <a:rPr lang="en-GB" dirty="0" smtClean="0">
                <a:solidFill>
                  <a:srgbClr val="FF0000"/>
                </a:solidFill>
              </a:rPr>
              <a:t>This is not the baseline. But I think it can be useful to dedicate a bit of time to this possibility.</a:t>
            </a:r>
          </a:p>
        </p:txBody>
      </p:sp>
    </p:spTree>
    <p:extLst>
      <p:ext uri="{BB962C8B-B14F-4D97-AF65-F5344CB8AC3E}">
        <p14:creationId xmlns:p14="http://schemas.microsoft.com/office/powerpoint/2010/main" val="4186491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Thank you for your attention</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19</a:t>
            </a:fld>
            <a:endParaRPr lang="fr-FR" dirty="0"/>
          </a:p>
        </p:txBody>
      </p:sp>
      <p:pic>
        <p:nvPicPr>
          <p:cNvPr id="6" name="Image 5" descr="CERN-logo_outline.jpg"/>
          <p:cNvPicPr>
            <a:picLocks noChangeAspect="1"/>
          </p:cNvPicPr>
          <p:nvPr/>
        </p:nvPicPr>
        <p:blipFill>
          <a:blip r:embed="rId3"/>
          <a:stretch>
            <a:fillRect/>
          </a:stretch>
        </p:blipFill>
        <p:spPr>
          <a:xfrm>
            <a:off x="377190" y="5946775"/>
            <a:ext cx="613410" cy="60325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Outlines</a:t>
            </a:r>
            <a:endParaRPr lang="en-GB" dirty="0"/>
          </a:p>
        </p:txBody>
      </p:sp>
      <p:sp>
        <p:nvSpPr>
          <p:cNvPr id="3" name="Espace réservé du contenu 2"/>
          <p:cNvSpPr>
            <a:spLocks noGrp="1"/>
          </p:cNvSpPr>
          <p:nvPr>
            <p:ph idx="1"/>
          </p:nvPr>
        </p:nvSpPr>
        <p:spPr>
          <a:xfrm>
            <a:off x="478328" y="1107964"/>
            <a:ext cx="8208472" cy="4906963"/>
          </a:xfrm>
        </p:spPr>
        <p:txBody>
          <a:bodyPr>
            <a:normAutofit/>
          </a:bodyPr>
          <a:lstStyle/>
          <a:p>
            <a:r>
              <a:rPr lang="en-GB" dirty="0" smtClean="0"/>
              <a:t>Introduction</a:t>
            </a:r>
          </a:p>
          <a:p>
            <a:r>
              <a:rPr lang="en-GB" dirty="0"/>
              <a:t>D</a:t>
            </a:r>
            <a:r>
              <a:rPr lang="en-GB" dirty="0" smtClean="0"/>
              <a:t>esign of the main components </a:t>
            </a:r>
          </a:p>
          <a:p>
            <a:pPr lvl="1"/>
            <a:r>
              <a:rPr lang="en-GB" dirty="0" smtClean="0"/>
              <a:t>Main solenoid , cryostat</a:t>
            </a:r>
          </a:p>
          <a:p>
            <a:pPr lvl="1"/>
            <a:r>
              <a:rPr lang="en-GB" dirty="0" smtClean="0"/>
              <a:t>Gun and collector regions</a:t>
            </a:r>
          </a:p>
          <a:p>
            <a:r>
              <a:rPr lang="en-GB" dirty="0" smtClean="0"/>
              <a:t>Conclusions</a:t>
            </a:r>
          </a:p>
          <a:p>
            <a:pPr marL="0" indent="0">
              <a:buNone/>
            </a:pPr>
            <a:endParaRPr lang="en-GB" sz="1600" dirty="0"/>
          </a:p>
          <a:p>
            <a:pPr marL="0" indent="0">
              <a:buNone/>
            </a:pPr>
            <a:r>
              <a:rPr lang="en-GB" sz="1600" dirty="0" smtClean="0"/>
              <a:t>Pascal Simon – University of Darmstadt.</a:t>
            </a:r>
          </a:p>
          <a:p>
            <a:pPr marL="0" indent="0">
              <a:buNone/>
            </a:pPr>
            <a:r>
              <a:rPr lang="en-GB" sz="1600" dirty="0" smtClean="0"/>
              <a:t>Samuel </a:t>
            </a:r>
            <a:r>
              <a:rPr lang="en-GB" sz="1600" dirty="0" err="1" smtClean="0"/>
              <a:t>Riekki</a:t>
            </a:r>
            <a:r>
              <a:rPr lang="en-GB" sz="1600" dirty="0" smtClean="0"/>
              <a:t>, </a:t>
            </a:r>
            <a:r>
              <a:rPr lang="en-GB" sz="1600" dirty="0" err="1" smtClean="0"/>
              <a:t>Jakko</a:t>
            </a:r>
            <a:r>
              <a:rPr lang="en-GB" sz="1600" dirty="0" smtClean="0"/>
              <a:t> </a:t>
            </a:r>
            <a:r>
              <a:rPr lang="en-GB" sz="1600" dirty="0" err="1" smtClean="0"/>
              <a:t>Harjuniemi</a:t>
            </a:r>
            <a:r>
              <a:rPr lang="en-GB" sz="1600" dirty="0" smtClean="0"/>
              <a:t>, Ville </a:t>
            </a:r>
            <a:r>
              <a:rPr lang="en-GB" sz="1600" dirty="0" err="1" smtClean="0"/>
              <a:t>Nikkarinen</a:t>
            </a:r>
            <a:r>
              <a:rPr lang="en-GB" sz="1600" dirty="0" smtClean="0"/>
              <a:t>, </a:t>
            </a:r>
            <a:r>
              <a:rPr lang="en-GB" sz="1600" dirty="0"/>
              <a:t>J. </a:t>
            </a:r>
            <a:r>
              <a:rPr lang="en-GB" sz="1600" dirty="0" smtClean="0"/>
              <a:t>Uurasmaa, </a:t>
            </a:r>
            <a:r>
              <a:rPr lang="en-GB" sz="1600" dirty="0"/>
              <a:t>J. </a:t>
            </a:r>
            <a:r>
              <a:rPr lang="en-GB" sz="1600" dirty="0" smtClean="0"/>
              <a:t>Markkanen, J. </a:t>
            </a:r>
            <a:r>
              <a:rPr lang="en-GB" sz="1600" dirty="0" err="1" smtClean="0"/>
              <a:t>Puska</a:t>
            </a:r>
            <a:r>
              <a:rPr lang="en-GB" sz="1600" dirty="0" smtClean="0"/>
              <a:t>, E. Jussila – Lapland University of Applied Sciences.</a:t>
            </a:r>
          </a:p>
          <a:p>
            <a:pPr marL="0" indent="0">
              <a:buNone/>
            </a:pPr>
            <a:r>
              <a:rPr lang="en-GB" sz="1600" dirty="0" smtClean="0"/>
              <a:t>David </a:t>
            </a:r>
            <a:r>
              <a:rPr lang="en-GB" sz="1600" dirty="0"/>
              <a:t>Buglass </a:t>
            </a:r>
            <a:r>
              <a:rPr lang="en-GB" sz="1600" dirty="0" smtClean="0"/>
              <a:t>- Oxford </a:t>
            </a:r>
            <a:r>
              <a:rPr lang="en-GB" sz="1600" dirty="0"/>
              <a:t>University</a:t>
            </a:r>
            <a:endParaRPr lang="en-GB" sz="1600" dirty="0" smtClean="0"/>
          </a:p>
          <a:p>
            <a:pPr marL="0" indent="0">
              <a:buNone/>
            </a:pPr>
            <a:r>
              <a:rPr lang="en-GB" sz="1600" dirty="0" smtClean="0"/>
              <a:t>Federico Meneghetti – University of Padua</a:t>
            </a:r>
            <a:endParaRPr lang="en-GB" sz="1600" dirty="0"/>
          </a:p>
          <a:p>
            <a:pPr marL="0" indent="0">
              <a:buNone/>
            </a:pPr>
            <a:r>
              <a:rPr lang="en-GB" sz="1600" dirty="0" smtClean="0"/>
              <a:t>Contributions of:</a:t>
            </a:r>
          </a:p>
          <a:p>
            <a:pPr marL="0" indent="0">
              <a:buNone/>
            </a:pPr>
            <a:r>
              <a:rPr lang="en-GB" sz="1600" dirty="0" smtClean="0"/>
              <a:t>Giulio Stancari (FNAL), Stefano Redaelli, Adriana Rossi, Giorgia Gobbi, Carlo Zanoni, Antti Kolehmainen.</a:t>
            </a:r>
            <a:endParaRPr lang="en-GB" sz="160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pic>
        <p:nvPicPr>
          <p:cNvPr id="6" name="Image 5" descr="CERN-logo_outline.jpg"/>
          <p:cNvPicPr>
            <a:picLocks noChangeAspect="1"/>
          </p:cNvPicPr>
          <p:nvPr/>
        </p:nvPicPr>
        <p:blipFill>
          <a:blip r:embed="rId2"/>
          <a:stretch>
            <a:fillRect/>
          </a:stretch>
        </p:blipFill>
        <p:spPr>
          <a:xfrm>
            <a:off x="1422000" y="6282000"/>
            <a:ext cx="494185" cy="486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187332" y="4752311"/>
            <a:ext cx="4772375" cy="1131079"/>
          </a:xfrm>
          <a:prstGeom prst="rect">
            <a:avLst/>
          </a:prstGeom>
          <a:noFill/>
        </p:spPr>
        <p:txBody>
          <a:bodyPr wrap="square" rtlCol="0">
            <a:spAutoFit/>
          </a:bodyPr>
          <a:lstStyle/>
          <a:p>
            <a:pPr algn="just"/>
            <a:r>
              <a:rPr lang="en-GB" sz="1350" dirty="0"/>
              <a:t>Electrons are generated by the  cathode of an e-gun.</a:t>
            </a:r>
          </a:p>
          <a:p>
            <a:pPr algn="just"/>
            <a:r>
              <a:rPr lang="en-GB" sz="1350" dirty="0"/>
              <a:t>They travel along the proton beam</a:t>
            </a:r>
          </a:p>
          <a:p>
            <a:pPr algn="just"/>
            <a:r>
              <a:rPr lang="en-GB" sz="1350" dirty="0"/>
              <a:t>They are intercepted by the collector.</a:t>
            </a:r>
          </a:p>
          <a:p>
            <a:pPr algn="just"/>
            <a:r>
              <a:rPr lang="en-GB" sz="1350" dirty="0"/>
              <a:t>Superconducting solenoids cooled at 4.2 K generates the field to steer the electron trajectories.</a:t>
            </a:r>
          </a:p>
        </p:txBody>
      </p:sp>
      <p:grpSp>
        <p:nvGrpSpPr>
          <p:cNvPr id="24" name="Group 23"/>
          <p:cNvGrpSpPr/>
          <p:nvPr/>
        </p:nvGrpSpPr>
        <p:grpSpPr>
          <a:xfrm>
            <a:off x="206819" y="1055579"/>
            <a:ext cx="4833829" cy="3337827"/>
            <a:chOff x="275758" y="264439"/>
            <a:chExt cx="6445105" cy="4450436"/>
          </a:xfrm>
        </p:grpSpPr>
        <p:grpSp>
          <p:nvGrpSpPr>
            <p:cNvPr id="20" name="Group 19"/>
            <p:cNvGrpSpPr/>
            <p:nvPr/>
          </p:nvGrpSpPr>
          <p:grpSpPr>
            <a:xfrm>
              <a:off x="275758" y="264439"/>
              <a:ext cx="6363166" cy="4450436"/>
              <a:chOff x="2428408" y="1340764"/>
              <a:chExt cx="6363166" cy="4450436"/>
            </a:xfrm>
          </p:grpSpPr>
          <p:grpSp>
            <p:nvGrpSpPr>
              <p:cNvPr id="7" name="Group 6"/>
              <p:cNvGrpSpPr/>
              <p:nvPr/>
            </p:nvGrpSpPr>
            <p:grpSpPr>
              <a:xfrm>
                <a:off x="2428408" y="1340764"/>
                <a:ext cx="6363166" cy="4450436"/>
                <a:chOff x="2428408" y="1340764"/>
                <a:chExt cx="4270248" cy="3026664"/>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8408" y="1340764"/>
                  <a:ext cx="4270248" cy="3026664"/>
                </a:xfrm>
                <a:prstGeom prst="rect">
                  <a:avLst/>
                </a:prstGeom>
              </p:spPr>
            </p:pic>
            <p:cxnSp>
              <p:nvCxnSpPr>
                <p:cNvPr id="4" name="Straight Arrow Connector 3"/>
                <p:cNvCxnSpPr/>
                <p:nvPr/>
              </p:nvCxnSpPr>
              <p:spPr>
                <a:xfrm flipV="1">
                  <a:off x="2876550" y="2057401"/>
                  <a:ext cx="3714750" cy="1514474"/>
                </a:xfrm>
                <a:prstGeom prst="straightConnector1">
                  <a:avLst/>
                </a:prstGeom>
                <a:ln w="254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rot="20289026">
                <a:off x="4897106" y="3451712"/>
                <a:ext cx="1933574" cy="400109"/>
              </a:xfrm>
              <a:prstGeom prst="rect">
                <a:avLst/>
              </a:prstGeom>
              <a:noFill/>
            </p:spPr>
            <p:txBody>
              <a:bodyPr wrap="square" rtlCol="0">
                <a:spAutoFit/>
              </a:bodyPr>
              <a:lstStyle/>
              <a:p>
                <a:r>
                  <a:rPr lang="en-GB" sz="1350" dirty="0">
                    <a:solidFill>
                      <a:srgbClr val="FF0000"/>
                    </a:solidFill>
                  </a:rPr>
                  <a:t>Proton beam</a:t>
                </a:r>
              </a:p>
            </p:txBody>
          </p:sp>
          <p:cxnSp>
            <p:nvCxnSpPr>
              <p:cNvPr id="10" name="Straight Arrow Connector 9"/>
              <p:cNvCxnSpPr/>
              <p:nvPr/>
            </p:nvCxnSpPr>
            <p:spPr>
              <a:xfrm flipH="1">
                <a:off x="7381875" y="2295525"/>
                <a:ext cx="600076" cy="581025"/>
              </a:xfrm>
              <a:prstGeom prst="straightConnector1">
                <a:avLst/>
              </a:prstGeom>
              <a:ln w="25400">
                <a:solidFill>
                  <a:srgbClr val="FFFF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4105274" y="2876551"/>
                <a:ext cx="3276600" cy="1306427"/>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3200400" y="4182977"/>
                <a:ext cx="916351" cy="874798"/>
              </a:xfrm>
              <a:prstGeom prst="straightConnector1">
                <a:avLst/>
              </a:prstGeom>
              <a:ln w="25400">
                <a:solidFill>
                  <a:srgbClr val="FFFF00"/>
                </a:solidFill>
                <a:tailEnd type="stealth" w="lg" len="lg"/>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rot="20289026">
                <a:off x="4614098" y="3054097"/>
                <a:ext cx="2882572" cy="400109"/>
              </a:xfrm>
              <a:prstGeom prst="rect">
                <a:avLst/>
              </a:prstGeom>
              <a:noFill/>
            </p:spPr>
            <p:txBody>
              <a:bodyPr wrap="square" rtlCol="0">
                <a:spAutoFit/>
              </a:bodyPr>
              <a:lstStyle/>
              <a:p>
                <a:r>
                  <a:rPr lang="en-GB" sz="1350" dirty="0">
                    <a:solidFill>
                      <a:srgbClr val="FFFF00"/>
                    </a:solidFill>
                  </a:rPr>
                  <a:t>Hollow electron beam</a:t>
                </a:r>
              </a:p>
            </p:txBody>
          </p:sp>
        </p:grpSp>
        <p:sp>
          <p:nvSpPr>
            <p:cNvPr id="22" name="TextBox 21"/>
            <p:cNvSpPr txBox="1"/>
            <p:nvPr/>
          </p:nvSpPr>
          <p:spPr>
            <a:xfrm>
              <a:off x="5740051" y="937535"/>
              <a:ext cx="980812" cy="369332"/>
            </a:xfrm>
            <a:prstGeom prst="rect">
              <a:avLst/>
            </a:prstGeom>
            <a:noFill/>
          </p:spPr>
          <p:txBody>
            <a:bodyPr wrap="square" rtlCol="0">
              <a:spAutoFit/>
            </a:bodyPr>
            <a:lstStyle/>
            <a:p>
              <a:r>
                <a:rPr lang="en-GB" sz="1200" dirty="0">
                  <a:solidFill>
                    <a:schemeClr val="bg1"/>
                  </a:solidFill>
                </a:rPr>
                <a:t>e-gun</a:t>
              </a:r>
            </a:p>
          </p:txBody>
        </p:sp>
        <p:sp>
          <p:nvSpPr>
            <p:cNvPr id="23" name="TextBox 22"/>
            <p:cNvSpPr txBox="1"/>
            <p:nvPr/>
          </p:nvSpPr>
          <p:spPr>
            <a:xfrm>
              <a:off x="1047750" y="3875290"/>
              <a:ext cx="1207823" cy="369332"/>
            </a:xfrm>
            <a:prstGeom prst="rect">
              <a:avLst/>
            </a:prstGeom>
            <a:noFill/>
          </p:spPr>
          <p:txBody>
            <a:bodyPr wrap="square" rtlCol="0">
              <a:spAutoFit/>
            </a:bodyPr>
            <a:lstStyle/>
            <a:p>
              <a:r>
                <a:rPr lang="en-GB" sz="1200" dirty="0">
                  <a:solidFill>
                    <a:schemeClr val="bg1"/>
                  </a:solidFill>
                </a:rPr>
                <a:t>Collector</a:t>
              </a:r>
            </a:p>
          </p:txBody>
        </p:sp>
      </p:grpSp>
      <p:pic>
        <p:nvPicPr>
          <p:cNvPr id="2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65297" y="514522"/>
            <a:ext cx="2777806" cy="166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TextBox 25"/>
          <p:cNvSpPr txBox="1"/>
          <p:nvPr/>
        </p:nvSpPr>
        <p:spPr>
          <a:xfrm>
            <a:off x="5480032" y="2379710"/>
            <a:ext cx="3328988" cy="1338828"/>
          </a:xfrm>
          <a:prstGeom prst="rect">
            <a:avLst/>
          </a:prstGeom>
          <a:noFill/>
        </p:spPr>
        <p:txBody>
          <a:bodyPr wrap="square" rtlCol="0">
            <a:spAutoFit/>
          </a:bodyPr>
          <a:lstStyle/>
          <a:p>
            <a:pPr algn="just"/>
            <a:r>
              <a:rPr lang="en-GB" sz="1350" dirty="0"/>
              <a:t>The Hollow Electron Lenses will be integrated in the HL-LHC collimation system.</a:t>
            </a:r>
          </a:p>
          <a:p>
            <a:pPr algn="just"/>
            <a:r>
              <a:rPr lang="en-GB" sz="1350" dirty="0"/>
              <a:t>Halo particles are kicked to higher amplitudes by the electromagnetic field of the electron beam.</a:t>
            </a:r>
          </a:p>
        </p:txBody>
      </p:sp>
      <p:pic>
        <p:nvPicPr>
          <p:cNvPr id="29" name="Picture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32355" y="3920151"/>
            <a:ext cx="1424341" cy="2410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8" name="TextBox 17"/>
          <p:cNvSpPr txBox="1"/>
          <p:nvPr/>
        </p:nvSpPr>
        <p:spPr>
          <a:xfrm>
            <a:off x="961869" y="275802"/>
            <a:ext cx="3024336" cy="338554"/>
          </a:xfrm>
          <a:prstGeom prst="rect">
            <a:avLst/>
          </a:prstGeom>
          <a:noFill/>
        </p:spPr>
        <p:txBody>
          <a:bodyPr wrap="square" rtlCol="0">
            <a:spAutoFit/>
          </a:bodyPr>
          <a:lstStyle/>
          <a:p>
            <a:r>
              <a:rPr lang="en-GB" sz="1600" dirty="0" smtClean="0">
                <a:solidFill>
                  <a:srgbClr val="0070C0"/>
                </a:solidFill>
              </a:rPr>
              <a:t>Introduction</a:t>
            </a:r>
            <a:endParaRPr lang="en-GB" sz="1600" dirty="0">
              <a:solidFill>
                <a:srgbClr val="0070C0"/>
              </a:solidFill>
            </a:endParaRPr>
          </a:p>
        </p:txBody>
      </p:sp>
    </p:spTree>
    <p:extLst>
      <p:ext uri="{BB962C8B-B14F-4D97-AF65-F5344CB8AC3E}">
        <p14:creationId xmlns:p14="http://schemas.microsoft.com/office/powerpoint/2010/main" val="16226753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a:grpSpLocks noChangeAspect="1"/>
          </p:cNvGrpSpPr>
          <p:nvPr/>
        </p:nvGrpSpPr>
        <p:grpSpPr>
          <a:xfrm>
            <a:off x="2822392" y="817971"/>
            <a:ext cx="6159667" cy="2831723"/>
            <a:chOff x="3772601" y="452257"/>
            <a:chExt cx="7675598" cy="3528626"/>
          </a:xfrm>
        </p:grpSpPr>
        <mc:AlternateContent xmlns:mc="http://schemas.openxmlformats.org/markup-compatibility/2006" xmlns:a14="http://schemas.microsoft.com/office/drawing/2010/main">
          <mc:Choice Requires="a14">
            <p:sp>
              <p:nvSpPr>
                <p:cNvPr id="3" name="Content Placeholder 3"/>
                <p:cNvSpPr txBox="1">
                  <a:spLocks/>
                </p:cNvSpPr>
                <p:nvPr/>
              </p:nvSpPr>
              <p:spPr>
                <a:xfrm>
                  <a:off x="3772601" y="452257"/>
                  <a:ext cx="3935361" cy="14086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350" dirty="0"/>
                    <a:t>Best place found: IR4 </a:t>
                  </a:r>
                </a:p>
                <a:p>
                  <a:pPr lvl="1"/>
                  <a:r>
                    <a:rPr lang="en-US" sz="1350" dirty="0"/>
                    <a:t>Space available and </a:t>
                  </a:r>
                  <a14:m>
                    <m:oMath xmlns:m="http://schemas.openxmlformats.org/officeDocument/2006/math">
                      <m:sSub>
                        <m:sSubPr>
                          <m:ctrlPr>
                            <a:rPr lang="en-US" sz="1350" i="1">
                              <a:latin typeface="Cambria Math" panose="02040503050406030204" pitchFamily="18" charset="0"/>
                              <a:ea typeface="Cambria Math"/>
                            </a:rPr>
                          </m:ctrlPr>
                        </m:sSubPr>
                        <m:e>
                          <m:r>
                            <a:rPr lang="en-US" sz="1350" i="1">
                              <a:latin typeface="Cambria Math"/>
                              <a:ea typeface="Cambria Math"/>
                            </a:rPr>
                            <m:t>𝛽</m:t>
                          </m:r>
                        </m:e>
                        <m:sub>
                          <m:r>
                            <a:rPr lang="en-US" sz="1350" i="1">
                              <a:latin typeface="Cambria Math"/>
                              <a:ea typeface="Cambria Math"/>
                            </a:rPr>
                            <m:t>𝑥</m:t>
                          </m:r>
                        </m:sub>
                      </m:sSub>
                      <m:r>
                        <a:rPr lang="en-US" sz="1350" i="1">
                          <a:latin typeface="Cambria Math"/>
                          <a:ea typeface="Cambria Math"/>
                        </a:rPr>
                        <m:t>≈</m:t>
                      </m:r>
                      <m:sSub>
                        <m:sSubPr>
                          <m:ctrlPr>
                            <a:rPr lang="en-US" sz="1350" i="1">
                              <a:latin typeface="Cambria Math" panose="02040503050406030204" pitchFamily="18" charset="0"/>
                              <a:ea typeface="Cambria Math"/>
                            </a:rPr>
                          </m:ctrlPr>
                        </m:sSubPr>
                        <m:e>
                          <m:r>
                            <a:rPr lang="en-US" sz="1350" i="1">
                              <a:latin typeface="Cambria Math"/>
                              <a:ea typeface="Cambria Math"/>
                            </a:rPr>
                            <m:t>𝛽</m:t>
                          </m:r>
                        </m:e>
                        <m:sub>
                          <m:r>
                            <a:rPr lang="en-US" sz="1350" i="1">
                              <a:latin typeface="Cambria Math"/>
                              <a:ea typeface="Cambria Math"/>
                            </a:rPr>
                            <m:t>𝑦</m:t>
                          </m:r>
                        </m:sub>
                      </m:sSub>
                    </m:oMath>
                  </a14:m>
                  <a:endParaRPr lang="en-US" sz="1350" dirty="0"/>
                </a:p>
              </p:txBody>
            </p:sp>
          </mc:Choice>
          <mc:Fallback xmlns="">
            <p:sp>
              <p:nvSpPr>
                <p:cNvPr id="3" name="Content Placeholder 3"/>
                <p:cNvSpPr txBox="1">
                  <a:spLocks noRot="1" noChangeAspect="1" noMove="1" noResize="1" noEditPoints="1" noAdjustHandles="1" noChangeArrowheads="1" noChangeShapeType="1" noTextEdit="1"/>
                </p:cNvSpPr>
                <p:nvPr/>
              </p:nvSpPr>
              <p:spPr>
                <a:xfrm>
                  <a:off x="3772601" y="452257"/>
                  <a:ext cx="3935361" cy="1408663"/>
                </a:xfrm>
                <a:prstGeom prst="rect">
                  <a:avLst/>
                </a:prstGeom>
                <a:blipFill rotWithShape="0">
                  <a:blip r:embed="rId2"/>
                  <a:stretch>
                    <a:fillRect l="-193" t="-2151"/>
                  </a:stretch>
                </a:blipFill>
              </p:spPr>
              <p:txBody>
                <a:bodyPr/>
                <a:lstStyle/>
                <a:p>
                  <a:r>
                    <a:rPr lang="en-GB">
                      <a:noFill/>
                    </a:rPr>
                    <a:t> </a:t>
                  </a:r>
                </a:p>
              </p:txBody>
            </p:sp>
          </mc:Fallback>
        </mc:AlternateContent>
        <p:grpSp>
          <p:nvGrpSpPr>
            <p:cNvPr id="8" name="Group 7"/>
            <p:cNvGrpSpPr>
              <a:grpSpLocks noChangeAspect="1"/>
            </p:cNvGrpSpPr>
            <p:nvPr/>
          </p:nvGrpSpPr>
          <p:grpSpPr>
            <a:xfrm>
              <a:off x="5450644" y="535944"/>
              <a:ext cx="5997555" cy="3444939"/>
              <a:chOff x="2205790" y="958723"/>
              <a:chExt cx="8931441" cy="5130132"/>
            </a:xfrm>
          </p:grpSpPr>
          <p:pic>
            <p:nvPicPr>
              <p:cNvPr id="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36278" y="958723"/>
                <a:ext cx="5900953" cy="4868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oup 3"/>
              <p:cNvGrpSpPr/>
              <p:nvPr/>
            </p:nvGrpSpPr>
            <p:grpSpPr>
              <a:xfrm>
                <a:off x="2205790" y="2050255"/>
                <a:ext cx="5367620" cy="4038600"/>
                <a:chOff x="152400" y="2362200"/>
                <a:chExt cx="5367620" cy="4038600"/>
              </a:xfrm>
            </p:grpSpPr>
            <p:pic>
              <p:nvPicPr>
                <p:cNvPr id="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3368419"/>
                  <a:ext cx="5367620" cy="3032381"/>
                </a:xfrm>
                <a:prstGeom prst="rect">
                  <a:avLst/>
                </a:prstGeom>
                <a:noFill/>
                <a:ln w="22225">
                  <a:solidFill>
                    <a:schemeClr val="tx1"/>
                  </a:solid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chemeClr val="accent1"/>
                      </a:solidFill>
                    </a14:hiddenFill>
                  </a:ext>
                </a:extLst>
              </p:spPr>
            </p:pic>
            <p:cxnSp>
              <p:nvCxnSpPr>
                <p:cNvPr id="6" name="Straight Connector 5"/>
                <p:cNvCxnSpPr/>
                <p:nvPr/>
              </p:nvCxnSpPr>
              <p:spPr bwMode="auto">
                <a:xfrm flipH="1">
                  <a:off x="152400" y="2362200"/>
                  <a:ext cx="4800600" cy="1006219"/>
                </a:xfrm>
                <a:prstGeom prst="line">
                  <a:avLst/>
                </a:prstGeom>
                <a:solidFill>
                  <a:srgbClr val="00B8FF"/>
                </a:solidFill>
                <a:ln w="222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Connector 6"/>
                <p:cNvCxnSpPr/>
                <p:nvPr/>
              </p:nvCxnSpPr>
              <p:spPr bwMode="auto">
                <a:xfrm>
                  <a:off x="5029200" y="2438400"/>
                  <a:ext cx="490820" cy="930019"/>
                </a:xfrm>
                <a:prstGeom prst="line">
                  <a:avLst/>
                </a:prstGeom>
                <a:solidFill>
                  <a:srgbClr val="00B8FF"/>
                </a:solidFill>
                <a:ln w="222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grpSp>
      <p:sp>
        <p:nvSpPr>
          <p:cNvPr id="9" name="Rectangle 8"/>
          <p:cNvSpPr/>
          <p:nvPr/>
        </p:nvSpPr>
        <p:spPr>
          <a:xfrm>
            <a:off x="525603" y="3852582"/>
            <a:ext cx="3448483" cy="1146724"/>
          </a:xfrm>
          <a:prstGeom prst="rect">
            <a:avLst/>
          </a:prstGeom>
        </p:spPr>
        <p:txBody>
          <a:bodyPr wrap="square">
            <a:spAutoFit/>
          </a:bodyPr>
          <a:lstStyle/>
          <a:p>
            <a:pPr algn="just"/>
            <a:r>
              <a:rPr lang="en-GB" sz="1013" dirty="0">
                <a:latin typeface="NimbusRomNo9L-Regu"/>
              </a:rPr>
              <a:t>Candidate locations for the electron lenses are RB-44 and RB-46 at Point 4, on each side of the interaction region IR4</a:t>
            </a:r>
            <a:r>
              <a:rPr lang="en-GB" sz="1013" dirty="0" smtClean="0">
                <a:latin typeface="NimbusRomNo9L-Regu"/>
              </a:rPr>
              <a:t>.</a:t>
            </a:r>
          </a:p>
          <a:p>
            <a:pPr algn="just"/>
            <a:endParaRPr lang="en-GB" sz="1013" dirty="0">
              <a:latin typeface="NimbusRomNo9L-Regu"/>
            </a:endParaRPr>
          </a:p>
          <a:p>
            <a:pPr algn="just"/>
            <a:r>
              <a:rPr lang="en-GB" sz="1400" dirty="0">
                <a:solidFill>
                  <a:srgbClr val="FF0000"/>
                </a:solidFill>
                <a:latin typeface="NimbusRomNo9L-Regu"/>
              </a:rPr>
              <a:t>The beam to beam distance is 420 mm</a:t>
            </a:r>
            <a:r>
              <a:rPr lang="en-GB" sz="1400" dirty="0" smtClean="0">
                <a:solidFill>
                  <a:srgbClr val="FF0000"/>
                </a:solidFill>
                <a:latin typeface="NimbusRomNo9L-Regu"/>
              </a:rPr>
              <a:t>.</a:t>
            </a:r>
          </a:p>
          <a:p>
            <a:pPr algn="just"/>
            <a:r>
              <a:rPr lang="en-GB" sz="1400" dirty="0" smtClean="0">
                <a:solidFill>
                  <a:srgbClr val="FF0000"/>
                </a:solidFill>
                <a:latin typeface="NimbusRomNo9L-Regu"/>
              </a:rPr>
              <a:t>The longitudinal available space is limited</a:t>
            </a:r>
            <a:endParaRPr lang="en-GB" sz="1400" dirty="0">
              <a:solidFill>
                <a:srgbClr val="FF0000"/>
              </a:solidFill>
            </a:endParaRPr>
          </a:p>
        </p:txBody>
      </p:sp>
      <p:grpSp>
        <p:nvGrpSpPr>
          <p:cNvPr id="10" name="Group 8"/>
          <p:cNvGrpSpPr>
            <a:grpSpLocks noChangeAspect="1"/>
          </p:cNvGrpSpPr>
          <p:nvPr/>
        </p:nvGrpSpPr>
        <p:grpSpPr bwMode="auto">
          <a:xfrm>
            <a:off x="524282" y="1473343"/>
            <a:ext cx="3448484" cy="2297229"/>
            <a:chOff x="3148" y="1295"/>
            <a:chExt cx="2612" cy="1740"/>
          </a:xfrm>
        </p:grpSpPr>
        <p:sp>
          <p:nvSpPr>
            <p:cNvPr id="11" name="AutoShape 7"/>
            <p:cNvSpPr>
              <a:spLocks noChangeAspect="1" noChangeArrowheads="1" noTextEdit="1"/>
            </p:cNvSpPr>
            <p:nvPr/>
          </p:nvSpPr>
          <p:spPr bwMode="auto">
            <a:xfrm>
              <a:off x="3148" y="1295"/>
              <a:ext cx="2612" cy="1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GB" sz="1350"/>
            </a:p>
          </p:txBody>
        </p:sp>
        <p:pic>
          <p:nvPicPr>
            <p:cNvPr id="12" name="Picture 9"/>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148" y="1295"/>
              <a:ext cx="2613" cy="1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 name="TextBox 14"/>
          <p:cNvSpPr txBox="1"/>
          <p:nvPr/>
        </p:nvSpPr>
        <p:spPr>
          <a:xfrm>
            <a:off x="5233862" y="4444625"/>
            <a:ext cx="3442594" cy="584775"/>
          </a:xfrm>
          <a:prstGeom prst="rect">
            <a:avLst/>
          </a:prstGeom>
          <a:noFill/>
        </p:spPr>
        <p:txBody>
          <a:bodyPr wrap="square" rtlCol="0">
            <a:spAutoFit/>
          </a:bodyPr>
          <a:lstStyle/>
          <a:p>
            <a:r>
              <a:rPr lang="en-GB" dirty="0" smtClean="0"/>
              <a:t>           Compact design </a:t>
            </a:r>
          </a:p>
          <a:p>
            <a:r>
              <a:rPr lang="en-GB" sz="1400" dirty="0" smtClean="0"/>
              <a:t> Simple construction and maintenance.</a:t>
            </a:r>
            <a:endParaRPr lang="en-GB" sz="1400" dirty="0"/>
          </a:p>
        </p:txBody>
      </p:sp>
      <p:sp>
        <p:nvSpPr>
          <p:cNvPr id="16" name="Left Arrow 15"/>
          <p:cNvSpPr/>
          <p:nvPr/>
        </p:nvSpPr>
        <p:spPr>
          <a:xfrm rot="10800000">
            <a:off x="4446979" y="4593660"/>
            <a:ext cx="432048" cy="2880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TextBox 16"/>
          <p:cNvSpPr txBox="1"/>
          <p:nvPr/>
        </p:nvSpPr>
        <p:spPr>
          <a:xfrm>
            <a:off x="1170615" y="5750522"/>
            <a:ext cx="7416824" cy="369332"/>
          </a:xfrm>
          <a:prstGeom prst="rect">
            <a:avLst/>
          </a:prstGeom>
          <a:noFill/>
        </p:spPr>
        <p:txBody>
          <a:bodyPr wrap="square" rtlCol="0">
            <a:spAutoFit/>
          </a:bodyPr>
          <a:lstStyle/>
          <a:p>
            <a:r>
              <a:rPr lang="en-GB" dirty="0" smtClean="0">
                <a:solidFill>
                  <a:srgbClr val="FF0000"/>
                </a:solidFill>
              </a:rPr>
              <a:t>Intensity and size of the e-beam required for HL-LHC are demanding</a:t>
            </a:r>
            <a:endParaRPr lang="en-GB" dirty="0">
              <a:solidFill>
                <a:srgbClr val="FF0000"/>
              </a:solidFill>
            </a:endParaRPr>
          </a:p>
        </p:txBody>
      </p:sp>
      <p:sp>
        <p:nvSpPr>
          <p:cNvPr id="18" name="Left Arrow 17"/>
          <p:cNvSpPr/>
          <p:nvPr/>
        </p:nvSpPr>
        <p:spPr>
          <a:xfrm rot="8291557">
            <a:off x="4805882" y="5343774"/>
            <a:ext cx="432048" cy="2880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Box 18"/>
          <p:cNvSpPr txBox="1"/>
          <p:nvPr/>
        </p:nvSpPr>
        <p:spPr>
          <a:xfrm>
            <a:off x="961869" y="275802"/>
            <a:ext cx="3024336" cy="338554"/>
          </a:xfrm>
          <a:prstGeom prst="rect">
            <a:avLst/>
          </a:prstGeom>
          <a:noFill/>
        </p:spPr>
        <p:txBody>
          <a:bodyPr wrap="square" rtlCol="0">
            <a:spAutoFit/>
          </a:bodyPr>
          <a:lstStyle/>
          <a:p>
            <a:r>
              <a:rPr lang="en-GB" sz="1600" dirty="0" smtClean="0">
                <a:solidFill>
                  <a:srgbClr val="0070C0"/>
                </a:solidFill>
              </a:rPr>
              <a:t>Introduction</a:t>
            </a:r>
            <a:endParaRPr lang="en-GB" sz="1600" dirty="0">
              <a:solidFill>
                <a:srgbClr val="0070C0"/>
              </a:solidFill>
            </a:endParaRPr>
          </a:p>
        </p:txBody>
      </p:sp>
    </p:spTree>
    <p:extLst>
      <p:ext uri="{BB962C8B-B14F-4D97-AF65-F5344CB8AC3E}">
        <p14:creationId xmlns:p14="http://schemas.microsoft.com/office/powerpoint/2010/main" val="35437838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FDCA1C4-9514-7B4F-976F-D92F7E296653}" type="slidenum">
              <a:rPr lang="fr-FR" smtClean="0"/>
              <a:pPr/>
              <a:t>5</a:t>
            </a:fld>
            <a:endParaRPr lang="fr-FR"/>
          </a:p>
        </p:txBody>
      </p:sp>
      <p:sp>
        <p:nvSpPr>
          <p:cNvPr id="9" name="Left Arrow 8"/>
          <p:cNvSpPr/>
          <p:nvPr/>
        </p:nvSpPr>
        <p:spPr>
          <a:xfrm rot="5400000" flipH="1">
            <a:off x="4423182" y="5013045"/>
            <a:ext cx="432048" cy="405965"/>
          </a:xfrm>
          <a:prstGeom prst="left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1" name="Group 10"/>
          <p:cNvGrpSpPr/>
          <p:nvPr/>
        </p:nvGrpSpPr>
        <p:grpSpPr>
          <a:xfrm>
            <a:off x="788739" y="1423988"/>
            <a:ext cx="7570441" cy="1951921"/>
            <a:chOff x="23739" y="686809"/>
            <a:chExt cx="5770241" cy="1951921"/>
          </a:xfrm>
        </p:grpSpPr>
        <p:pic>
          <p:nvPicPr>
            <p:cNvPr id="12" name="Picture 11"/>
            <p:cNvPicPr>
              <a:picLocks noChangeAspect="1"/>
            </p:cNvPicPr>
            <p:nvPr/>
          </p:nvPicPr>
          <p:blipFill>
            <a:blip r:embed="rId2"/>
            <a:stretch>
              <a:fillRect/>
            </a:stretch>
          </p:blipFill>
          <p:spPr>
            <a:xfrm>
              <a:off x="23739" y="1276376"/>
              <a:ext cx="5770241" cy="541955"/>
            </a:xfrm>
            <a:prstGeom prst="rect">
              <a:avLst/>
            </a:prstGeom>
          </p:spPr>
        </p:pic>
        <p:sp>
          <p:nvSpPr>
            <p:cNvPr id="13" name="Rectangle 2"/>
            <p:cNvSpPr>
              <a:spLocks noChangeArrowheads="1"/>
            </p:cNvSpPr>
            <p:nvPr/>
          </p:nvSpPr>
          <p:spPr bwMode="auto">
            <a:xfrm>
              <a:off x="419553" y="686809"/>
              <a:ext cx="497861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The field level determines the radius of the e-beam. The dimensions of the electron beam in two points along its path follow the equation:</a:t>
              </a:r>
              <a:endParaRPr kumimoji="0" lang="en-GB" altLang="en-US" sz="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
          <p:nvSpPr>
            <p:cNvPr id="14" name="Rectangle 3"/>
            <p:cNvSpPr>
              <a:spLocks noChangeArrowheads="1"/>
            </p:cNvSpPr>
            <p:nvPr/>
          </p:nvSpPr>
          <p:spPr bwMode="auto">
            <a:xfrm>
              <a:off x="342451" y="1869289"/>
              <a:ext cx="4791024"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8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Where </a:t>
              </a:r>
              <a:r>
                <a:rPr kumimoji="0" lang="en-GB" altLang="en-US" sz="1200" b="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kumimoji="0" lang="en-GB" altLang="en-US" sz="1200" b="0" i="1" u="none" strike="noStrike" cap="none" normalizeH="0" baseline="-25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0</a:t>
              </a:r>
              <a:r>
                <a:rPr kumimoji="0" lang="en-GB" altLang="en-US" sz="1200" b="0" i="0" u="none" strike="noStrike" cap="none" normalizeH="0" baseline="-25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GB" altLang="en-US" sz="1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and </a:t>
              </a:r>
              <a:r>
                <a:rPr kumimoji="0" lang="en-GB" altLang="en-US" sz="1200" b="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kumimoji="0" lang="en-GB" altLang="en-US" sz="1200" b="0" i="1" u="none" strike="noStrike" cap="none" normalizeH="0" baseline="-25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kumimoji="0" lang="en-GB" altLang="en-US" sz="1200" b="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GB" altLang="en-US" sz="1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are the radii of the electron beam in point 0 (cathode) and 1 (main solenoid)</a:t>
              </a:r>
              <a:r>
                <a:rPr kumimoji="0" lang="en-GB" altLang="en-US" sz="1200" b="0" i="0" u="none" strike="noStrike" cap="none" normalizeH="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GB" altLang="en-US" sz="1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and </a:t>
              </a:r>
              <a:r>
                <a:rPr kumimoji="0" lang="en-GB" altLang="en-US" sz="1200" b="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a:t>
              </a:r>
              <a:r>
                <a:rPr kumimoji="0" lang="en-GB" altLang="en-US" sz="1200" b="0" i="1" u="none" strike="noStrike" cap="none" normalizeH="0" baseline="-25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0</a:t>
              </a:r>
              <a:r>
                <a:rPr kumimoji="0" lang="en-GB" altLang="en-US" sz="1200" b="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GB" altLang="en-US" sz="1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and </a:t>
              </a:r>
              <a:r>
                <a:rPr kumimoji="0" lang="en-GB" altLang="en-US" sz="1200" b="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a:t>
              </a:r>
              <a:r>
                <a:rPr kumimoji="0" lang="en-GB" altLang="en-US" sz="1200" b="0" i="1" u="none" strike="noStrike" cap="none" normalizeH="0" baseline="-2500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a:t>
              </a:r>
              <a:r>
                <a:rPr kumimoji="0" lang="en-GB" altLang="en-US" sz="12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are the magnetic field in points 0 and 1 respectively.</a:t>
              </a:r>
              <a:endParaRPr kumimoji="0" lang="en-GB" altLang="en-US" sz="1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grpSp>
      <p:pic>
        <p:nvPicPr>
          <p:cNvPr id="15" name="Picture 14" descr="Book-red.pdf - Adobe Reader"/>
          <p:cNvPicPr>
            <a:picLocks noChangeAspect="1"/>
          </p:cNvPicPr>
          <p:nvPr/>
        </p:nvPicPr>
        <p:blipFill rotWithShape="1">
          <a:blip r:embed="rId3">
            <a:extLst>
              <a:ext uri="{28A0092B-C50C-407E-A947-70E740481C1C}">
                <a14:useLocalDpi xmlns:a14="http://schemas.microsoft.com/office/drawing/2010/main" val="0"/>
              </a:ext>
            </a:extLst>
          </a:blip>
          <a:srcRect l="39770" t="56608" r="28970" b="29824"/>
          <a:stretch/>
        </p:blipFill>
        <p:spPr>
          <a:xfrm>
            <a:off x="2291130" y="117183"/>
            <a:ext cx="4730984" cy="1247262"/>
          </a:xfrm>
          <a:prstGeom prst="rect">
            <a:avLst/>
          </a:prstGeom>
        </p:spPr>
      </p:pic>
      <p:sp>
        <p:nvSpPr>
          <p:cNvPr id="4" name="TextBox 3"/>
          <p:cNvSpPr txBox="1"/>
          <p:nvPr/>
        </p:nvSpPr>
        <p:spPr>
          <a:xfrm>
            <a:off x="714770" y="3324284"/>
            <a:ext cx="7848872" cy="1815882"/>
          </a:xfrm>
          <a:prstGeom prst="rect">
            <a:avLst/>
          </a:prstGeom>
          <a:noFill/>
        </p:spPr>
        <p:txBody>
          <a:bodyPr wrap="square" rtlCol="0">
            <a:spAutoFit/>
          </a:bodyPr>
          <a:lstStyle/>
          <a:p>
            <a:r>
              <a:rPr lang="en-GB" sz="1600" dirty="0" smtClean="0"/>
              <a:t>But:</a:t>
            </a:r>
          </a:p>
          <a:p>
            <a:endParaRPr lang="en-GB" sz="1600" dirty="0" smtClean="0"/>
          </a:p>
          <a:p>
            <a:pPr marL="342900" indent="-342900">
              <a:buFont typeface="Wingdings" panose="05000000000000000000" pitchFamily="2" charset="2"/>
              <a:buChar char="Ø"/>
            </a:pPr>
            <a:r>
              <a:rPr lang="en-GB" sz="1600" dirty="0" smtClean="0"/>
              <a:t>The HEL must be compact, magnetic fields must be reasonable.</a:t>
            </a:r>
          </a:p>
          <a:p>
            <a:pPr marL="342900" indent="-342900">
              <a:buFont typeface="Wingdings" panose="05000000000000000000" pitchFamily="2" charset="2"/>
              <a:buChar char="Ø"/>
            </a:pPr>
            <a:r>
              <a:rPr lang="en-GB" sz="1600" dirty="0" smtClean="0"/>
              <a:t>Field seen by electrons must be always larger than 0.15 – 0.20 T.</a:t>
            </a:r>
          </a:p>
          <a:p>
            <a:pPr marL="342900" indent="-342900">
              <a:buFont typeface="Wingdings" panose="05000000000000000000" pitchFamily="2" charset="2"/>
              <a:buChar char="Ø"/>
            </a:pPr>
            <a:r>
              <a:rPr lang="en-GB" sz="1600" dirty="0" smtClean="0"/>
              <a:t>Dimensions of the cathode must be technically feasible.</a:t>
            </a:r>
          </a:p>
          <a:p>
            <a:pPr marL="342900" indent="-342900">
              <a:buFont typeface="Wingdings" panose="05000000000000000000" pitchFamily="2" charset="2"/>
              <a:buChar char="Ø"/>
            </a:pPr>
            <a:r>
              <a:rPr lang="en-GB" sz="1600" dirty="0" smtClean="0"/>
              <a:t>When the ratio of fields changes the relative position of the solenoids changes.</a:t>
            </a:r>
          </a:p>
          <a:p>
            <a:pPr marL="342900" indent="-342900">
              <a:buFont typeface="Wingdings" panose="05000000000000000000" pitchFamily="2" charset="2"/>
              <a:buChar char="Ø"/>
            </a:pPr>
            <a:endParaRPr lang="en-GB" sz="1600" dirty="0"/>
          </a:p>
        </p:txBody>
      </p:sp>
      <p:sp>
        <p:nvSpPr>
          <p:cNvPr id="16" name="TextBox 15"/>
          <p:cNvSpPr txBox="1"/>
          <p:nvPr/>
        </p:nvSpPr>
        <p:spPr>
          <a:xfrm>
            <a:off x="613520" y="5501405"/>
            <a:ext cx="7920880" cy="646331"/>
          </a:xfrm>
          <a:prstGeom prst="rect">
            <a:avLst/>
          </a:prstGeom>
          <a:noFill/>
        </p:spPr>
        <p:txBody>
          <a:bodyPr wrap="square" rtlCol="0">
            <a:spAutoFit/>
          </a:bodyPr>
          <a:lstStyle/>
          <a:p>
            <a:pPr algn="just"/>
            <a:r>
              <a:rPr lang="en-GB" dirty="0" smtClean="0"/>
              <a:t>Despite the use of corrector and of an independent solenoid for the e-gun</a:t>
            </a:r>
          </a:p>
          <a:p>
            <a:pPr algn="ctr"/>
            <a:r>
              <a:rPr lang="en-GB" dirty="0" smtClean="0">
                <a:solidFill>
                  <a:srgbClr val="FF0000"/>
                </a:solidFill>
              </a:rPr>
              <a:t>The range of achievable field ratios is limited</a:t>
            </a:r>
            <a:endParaRPr lang="en-GB" dirty="0">
              <a:solidFill>
                <a:srgbClr val="FF0000"/>
              </a:solidFill>
            </a:endParaRPr>
          </a:p>
        </p:txBody>
      </p:sp>
      <p:sp>
        <p:nvSpPr>
          <p:cNvPr id="17" name="TextBox 16"/>
          <p:cNvSpPr txBox="1"/>
          <p:nvPr/>
        </p:nvSpPr>
        <p:spPr>
          <a:xfrm>
            <a:off x="961869" y="275802"/>
            <a:ext cx="3024336" cy="338554"/>
          </a:xfrm>
          <a:prstGeom prst="rect">
            <a:avLst/>
          </a:prstGeom>
          <a:noFill/>
        </p:spPr>
        <p:txBody>
          <a:bodyPr wrap="square" rtlCol="0">
            <a:spAutoFit/>
          </a:bodyPr>
          <a:lstStyle/>
          <a:p>
            <a:r>
              <a:rPr lang="en-GB" sz="1600" dirty="0" smtClean="0">
                <a:solidFill>
                  <a:srgbClr val="0070C0"/>
                </a:solidFill>
              </a:rPr>
              <a:t>Introduction</a:t>
            </a:r>
            <a:endParaRPr lang="en-GB" sz="1600" dirty="0">
              <a:solidFill>
                <a:srgbClr val="0070C0"/>
              </a:solidFill>
            </a:endParaRPr>
          </a:p>
        </p:txBody>
      </p:sp>
    </p:spTree>
    <p:extLst>
      <p:ext uri="{BB962C8B-B14F-4D97-AF65-F5344CB8AC3E}">
        <p14:creationId xmlns:p14="http://schemas.microsoft.com/office/powerpoint/2010/main" val="23528970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555776" y="3518290"/>
            <a:ext cx="4443800" cy="3332850"/>
          </a:xfr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9570" y="1800322"/>
            <a:ext cx="8063880" cy="1915337"/>
          </a:xfrm>
          <a:prstGeom prst="rect">
            <a:avLst/>
          </a:prstGeom>
        </p:spPr>
      </p:pic>
      <p:sp>
        <p:nvSpPr>
          <p:cNvPr id="7" name="TextBox 6"/>
          <p:cNvSpPr txBox="1"/>
          <p:nvPr/>
        </p:nvSpPr>
        <p:spPr>
          <a:xfrm>
            <a:off x="519570" y="599993"/>
            <a:ext cx="8091026" cy="1200329"/>
          </a:xfrm>
          <a:prstGeom prst="rect">
            <a:avLst/>
          </a:prstGeom>
          <a:noFill/>
        </p:spPr>
        <p:txBody>
          <a:bodyPr wrap="square" rtlCol="0">
            <a:spAutoFit/>
          </a:bodyPr>
          <a:lstStyle/>
          <a:p>
            <a:pPr algn="just"/>
            <a:r>
              <a:rPr lang="en-GB" dirty="0" smtClean="0"/>
              <a:t>The electrons travel along the e-gun solenoid longitudinal axis and must enter in the main solenoid along its longitudinal axis.</a:t>
            </a:r>
          </a:p>
          <a:p>
            <a:pPr algn="just"/>
            <a:r>
              <a:rPr lang="en-GB" dirty="0" smtClean="0"/>
              <a:t>For different field ratios the optimal longitudinal position Z</a:t>
            </a:r>
            <a:r>
              <a:rPr lang="en-GB" baseline="-25000" dirty="0" smtClean="0"/>
              <a:t>G</a:t>
            </a:r>
            <a:r>
              <a:rPr lang="en-GB" dirty="0" smtClean="0"/>
              <a:t> and the inclination angle </a:t>
            </a:r>
            <a:r>
              <a:rPr lang="en-GB" dirty="0" smtClean="0">
                <a:sym typeface="Symbol" panose="05050102010706020507" pitchFamily="18" charset="2"/>
              </a:rPr>
              <a:t> change.</a:t>
            </a:r>
            <a:endParaRPr lang="en-GB" dirty="0"/>
          </a:p>
        </p:txBody>
      </p:sp>
      <p:sp>
        <p:nvSpPr>
          <p:cNvPr id="5" name="TextBox 4"/>
          <p:cNvSpPr txBox="1"/>
          <p:nvPr/>
        </p:nvSpPr>
        <p:spPr>
          <a:xfrm>
            <a:off x="961869" y="275802"/>
            <a:ext cx="3024336" cy="338554"/>
          </a:xfrm>
          <a:prstGeom prst="rect">
            <a:avLst/>
          </a:prstGeom>
          <a:noFill/>
        </p:spPr>
        <p:txBody>
          <a:bodyPr wrap="square" rtlCol="0">
            <a:spAutoFit/>
          </a:bodyPr>
          <a:lstStyle/>
          <a:p>
            <a:r>
              <a:rPr lang="en-GB" sz="1600" dirty="0" smtClean="0">
                <a:solidFill>
                  <a:srgbClr val="0070C0"/>
                </a:solidFill>
              </a:rPr>
              <a:t>Introduction</a:t>
            </a:r>
            <a:endParaRPr lang="en-GB" sz="1600" dirty="0">
              <a:solidFill>
                <a:srgbClr val="0070C0"/>
              </a:solidFill>
            </a:endParaRPr>
          </a:p>
        </p:txBody>
      </p:sp>
    </p:spTree>
    <p:extLst>
      <p:ext uri="{BB962C8B-B14F-4D97-AF65-F5344CB8AC3E}">
        <p14:creationId xmlns:p14="http://schemas.microsoft.com/office/powerpoint/2010/main" val="23329024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FDCA1C4-9514-7B4F-976F-D92F7E296653}" type="slidenum">
              <a:rPr lang="fr-FR" smtClean="0"/>
              <a:pPr/>
              <a:t>7</a:t>
            </a:fld>
            <a:endParaRPr lang="fr-F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836712"/>
            <a:ext cx="6573167" cy="2054667"/>
          </a:xfrm>
          <a:prstGeom prst="rect">
            <a:avLst/>
          </a:prstGeom>
          <a:noFill/>
          <a:ln>
            <a:noFill/>
          </a:ln>
        </p:spPr>
      </p:pic>
      <p:graphicFrame>
        <p:nvGraphicFramePr>
          <p:cNvPr id="5" name="Table 4"/>
          <p:cNvGraphicFramePr>
            <a:graphicFrameLocks noGrp="1"/>
          </p:cNvGraphicFramePr>
          <p:nvPr>
            <p:extLst>
              <p:ext uri="{D42A27DB-BD31-4B8C-83A1-F6EECF244321}">
                <p14:modId xmlns:p14="http://schemas.microsoft.com/office/powerpoint/2010/main" val="2952547602"/>
              </p:ext>
            </p:extLst>
          </p:nvPr>
        </p:nvGraphicFramePr>
        <p:xfrm>
          <a:off x="1727452" y="3412343"/>
          <a:ext cx="5760720" cy="2011680"/>
        </p:xfrm>
        <a:graphic>
          <a:graphicData uri="http://schemas.openxmlformats.org/drawingml/2006/table">
            <a:tbl>
              <a:tblPr firstRow="1" firstCol="1" bandRow="1">
                <a:tableStyleId>{5C22544A-7EE6-4342-B048-85BDC9FD1C3A}</a:tableStyleId>
              </a:tblPr>
              <a:tblGrid>
                <a:gridCol w="4591050"/>
                <a:gridCol w="1169670"/>
              </a:tblGrid>
              <a:tr h="0">
                <a:tc>
                  <a:txBody>
                    <a:bodyPr/>
                    <a:lstStyle/>
                    <a:p>
                      <a:pPr algn="just">
                        <a:spcAft>
                          <a:spcPts val="0"/>
                        </a:spcAft>
                      </a:pPr>
                      <a:r>
                        <a:rPr lang="en-GB" sz="1200" dirty="0">
                          <a:effectLst/>
                        </a:rPr>
                        <a:t>Nominal magnetic field of the main solenoid</a:t>
                      </a:r>
                      <a:endParaRPr lang="en-GB"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200" b="0" dirty="0">
                          <a:solidFill>
                            <a:schemeClr val="tx1"/>
                          </a:solidFill>
                          <a:effectLst/>
                        </a:rPr>
                        <a:t>4 T</a:t>
                      </a:r>
                      <a:endParaRPr lang="en-GB" sz="1200" b="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accent1">
                        <a:lumMod val="20000"/>
                        <a:lumOff val="80000"/>
                      </a:schemeClr>
                    </a:solidFill>
                  </a:tcPr>
                </a:tc>
              </a:tr>
              <a:tr h="0">
                <a:tc>
                  <a:txBody>
                    <a:bodyPr/>
                    <a:lstStyle/>
                    <a:p>
                      <a:pPr algn="just">
                        <a:spcAft>
                          <a:spcPts val="0"/>
                        </a:spcAft>
                      </a:pPr>
                      <a:r>
                        <a:rPr lang="en-GB" sz="1200">
                          <a:effectLst/>
                        </a:rPr>
                        <a:t>Inner radius of the hollow electron beam @ nominal fields</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200" dirty="0">
                          <a:effectLst/>
                        </a:rPr>
                        <a:t>0.9 mm </a:t>
                      </a:r>
                      <a:endParaRPr lang="en-GB" sz="1200" dirty="0">
                        <a:effectLst/>
                        <a:latin typeface="Times New Roman" panose="02020603050405020304" pitchFamily="18" charset="0"/>
                        <a:ea typeface="Times New Roman" panose="02020603050405020304" pitchFamily="18" charset="0"/>
                      </a:endParaRPr>
                    </a:p>
                  </a:txBody>
                  <a:tcPr marL="68580" marR="68580" marT="0" marB="0"/>
                </a:tc>
              </a:tr>
              <a:tr h="0">
                <a:tc>
                  <a:txBody>
                    <a:bodyPr/>
                    <a:lstStyle/>
                    <a:p>
                      <a:pPr algn="just">
                        <a:spcAft>
                          <a:spcPts val="0"/>
                        </a:spcAft>
                      </a:pPr>
                      <a:r>
                        <a:rPr lang="en-GB" sz="1200" dirty="0">
                          <a:effectLst/>
                        </a:rPr>
                        <a:t>Outer radius of the hollow electron beam @ nominal fields</a:t>
                      </a:r>
                      <a:endParaRPr lang="en-GB"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200" dirty="0">
                          <a:effectLst/>
                        </a:rPr>
                        <a:t>1.8 mm </a:t>
                      </a:r>
                      <a:endParaRPr lang="en-GB" sz="1200" dirty="0">
                        <a:effectLst/>
                        <a:latin typeface="Times New Roman" panose="02020603050405020304" pitchFamily="18" charset="0"/>
                        <a:ea typeface="Times New Roman" panose="02020603050405020304" pitchFamily="18" charset="0"/>
                      </a:endParaRPr>
                    </a:p>
                  </a:txBody>
                  <a:tcPr marL="68580" marR="68580" marT="0" marB="0"/>
                </a:tc>
              </a:tr>
              <a:tr h="0">
                <a:tc>
                  <a:txBody>
                    <a:bodyPr/>
                    <a:lstStyle/>
                    <a:p>
                      <a:pPr algn="just">
                        <a:spcAft>
                          <a:spcPts val="0"/>
                        </a:spcAft>
                      </a:pPr>
                      <a:r>
                        <a:rPr lang="en-GB" sz="1200" dirty="0">
                          <a:effectLst/>
                        </a:rPr>
                        <a:t>Nominal magnetic field in the e-gun cathode</a:t>
                      </a:r>
                      <a:endParaRPr lang="en-GB"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200">
                          <a:effectLst/>
                        </a:rPr>
                        <a:t>0.2 T</a:t>
                      </a:r>
                      <a:endParaRPr lang="en-GB" sz="1200">
                        <a:effectLst/>
                        <a:latin typeface="Times New Roman" panose="02020603050405020304" pitchFamily="18" charset="0"/>
                        <a:ea typeface="Times New Roman" panose="02020603050405020304" pitchFamily="18" charset="0"/>
                      </a:endParaRPr>
                    </a:p>
                  </a:txBody>
                  <a:tcPr marL="68580" marR="68580" marT="0" marB="0"/>
                </a:tc>
              </a:tr>
              <a:tr h="0">
                <a:tc>
                  <a:txBody>
                    <a:bodyPr/>
                    <a:lstStyle/>
                    <a:p>
                      <a:pPr algn="just">
                        <a:spcAft>
                          <a:spcPts val="0"/>
                        </a:spcAft>
                      </a:pPr>
                      <a:r>
                        <a:rPr lang="en-GB" sz="1200">
                          <a:effectLst/>
                        </a:rPr>
                        <a:t>Inner diameter of the cathode</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200">
                          <a:effectLst/>
                        </a:rPr>
                        <a:t>8.05 mm</a:t>
                      </a:r>
                      <a:endParaRPr lang="en-GB" sz="1200">
                        <a:effectLst/>
                        <a:latin typeface="Times New Roman" panose="02020603050405020304" pitchFamily="18" charset="0"/>
                        <a:ea typeface="Times New Roman" panose="02020603050405020304" pitchFamily="18" charset="0"/>
                      </a:endParaRPr>
                    </a:p>
                  </a:txBody>
                  <a:tcPr marL="68580" marR="68580" marT="0" marB="0"/>
                </a:tc>
              </a:tr>
              <a:tr h="0">
                <a:tc>
                  <a:txBody>
                    <a:bodyPr/>
                    <a:lstStyle/>
                    <a:p>
                      <a:pPr algn="just">
                        <a:spcAft>
                          <a:spcPts val="0"/>
                        </a:spcAft>
                      </a:pPr>
                      <a:r>
                        <a:rPr lang="en-GB" sz="1200">
                          <a:effectLst/>
                        </a:rPr>
                        <a:t>Outer diameter of the cathode</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200">
                          <a:effectLst/>
                        </a:rPr>
                        <a:t>16.10 mm</a:t>
                      </a:r>
                      <a:endParaRPr lang="en-GB" sz="1200">
                        <a:effectLst/>
                        <a:latin typeface="Times New Roman" panose="02020603050405020304" pitchFamily="18" charset="0"/>
                        <a:ea typeface="Times New Roman" panose="02020603050405020304" pitchFamily="18" charset="0"/>
                      </a:endParaRPr>
                    </a:p>
                  </a:txBody>
                  <a:tcPr marL="68580" marR="68580" marT="0" marB="0"/>
                </a:tc>
              </a:tr>
              <a:tr h="0">
                <a:tc>
                  <a:txBody>
                    <a:bodyPr/>
                    <a:lstStyle/>
                    <a:p>
                      <a:pPr algn="just">
                        <a:spcAft>
                          <a:spcPts val="0"/>
                        </a:spcAft>
                      </a:pPr>
                      <a:r>
                        <a:rPr lang="en-GB" sz="1200" dirty="0">
                          <a:effectLst/>
                        </a:rPr>
                        <a:t>Inner radius of the hollow electron beam @ 4 T with </a:t>
                      </a:r>
                      <a:r>
                        <a:rPr lang="en-GB" sz="1200" dirty="0" smtClean="0">
                          <a:effectLst/>
                        </a:rPr>
                        <a:t>2</a:t>
                      </a:r>
                      <a:r>
                        <a:rPr lang="en-GB" sz="1200" baseline="0" dirty="0" smtClean="0">
                          <a:effectLst/>
                        </a:rPr>
                        <a:t> </a:t>
                      </a:r>
                      <a:r>
                        <a:rPr lang="en-GB" sz="1200" dirty="0" smtClean="0">
                          <a:effectLst/>
                        </a:rPr>
                        <a:t>T </a:t>
                      </a:r>
                      <a:r>
                        <a:rPr lang="en-GB" sz="1200" dirty="0">
                          <a:effectLst/>
                        </a:rPr>
                        <a:t>@ cathode</a:t>
                      </a:r>
                      <a:endParaRPr lang="en-GB"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200" dirty="0" smtClean="0">
                          <a:effectLst/>
                        </a:rPr>
                        <a:t>5.7 </a:t>
                      </a:r>
                      <a:r>
                        <a:rPr lang="en-GB" sz="1200" dirty="0">
                          <a:effectLst/>
                        </a:rPr>
                        <a:t>mm</a:t>
                      </a:r>
                      <a:endParaRPr lang="en-GB" sz="1200" dirty="0">
                        <a:effectLst/>
                        <a:latin typeface="Times New Roman" panose="02020603050405020304" pitchFamily="18" charset="0"/>
                        <a:ea typeface="Times New Roman" panose="02020603050405020304" pitchFamily="18" charset="0"/>
                      </a:endParaRPr>
                    </a:p>
                  </a:txBody>
                  <a:tcPr marL="68580" marR="68580" marT="0" marB="0"/>
                </a:tc>
              </a:tr>
              <a:tr h="0">
                <a:tc>
                  <a:txBody>
                    <a:bodyPr/>
                    <a:lstStyle/>
                    <a:p>
                      <a:pPr algn="just">
                        <a:spcAft>
                          <a:spcPts val="0"/>
                        </a:spcAft>
                      </a:pPr>
                      <a:r>
                        <a:rPr lang="en-GB" sz="1200" dirty="0">
                          <a:effectLst/>
                        </a:rPr>
                        <a:t>Outer radius of the hollow electron beam @ 4 T with </a:t>
                      </a:r>
                      <a:r>
                        <a:rPr lang="en-GB" sz="1200" dirty="0" smtClean="0">
                          <a:effectLst/>
                        </a:rPr>
                        <a:t>2 </a:t>
                      </a:r>
                      <a:r>
                        <a:rPr lang="en-GB" sz="1200" dirty="0">
                          <a:effectLst/>
                        </a:rPr>
                        <a:t>T @ cathode</a:t>
                      </a:r>
                      <a:endParaRPr lang="en-GB"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200" dirty="0" smtClean="0">
                          <a:effectLst/>
                        </a:rPr>
                        <a:t>11.4 </a:t>
                      </a:r>
                      <a:r>
                        <a:rPr lang="en-GB" sz="1200" dirty="0">
                          <a:effectLst/>
                        </a:rPr>
                        <a:t>mm</a:t>
                      </a:r>
                      <a:endParaRPr lang="en-GB" sz="1200" dirty="0">
                        <a:effectLst/>
                        <a:latin typeface="Times New Roman" panose="02020603050405020304" pitchFamily="18" charset="0"/>
                        <a:ea typeface="Times New Roman" panose="02020603050405020304" pitchFamily="18" charset="0"/>
                      </a:endParaRPr>
                    </a:p>
                  </a:txBody>
                  <a:tcPr marL="68580" marR="68580" marT="0" marB="0"/>
                </a:tc>
              </a:tr>
              <a:tr h="0">
                <a:tc>
                  <a:txBody>
                    <a:bodyPr/>
                    <a:lstStyle/>
                    <a:p>
                      <a:pPr algn="just">
                        <a:spcAft>
                          <a:spcPts val="0"/>
                        </a:spcAft>
                      </a:pPr>
                      <a:r>
                        <a:rPr lang="en-GB" sz="1200">
                          <a:effectLst/>
                        </a:rPr>
                        <a:t>Nominal current at the cathode</a:t>
                      </a:r>
                      <a:endParaRPr lang="en-GB"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spcAft>
                          <a:spcPts val="0"/>
                        </a:spcAft>
                      </a:pPr>
                      <a:r>
                        <a:rPr lang="en-GB" sz="1200" dirty="0">
                          <a:effectLst/>
                        </a:rPr>
                        <a:t>5 A</a:t>
                      </a:r>
                      <a:endParaRPr lang="en-GB" sz="1200" dirty="0">
                        <a:effectLst/>
                        <a:latin typeface="Times New Roman" panose="02020603050405020304" pitchFamily="18" charset="0"/>
                        <a:ea typeface="Times New Roman" panose="02020603050405020304" pitchFamily="18" charset="0"/>
                      </a:endParaRPr>
                    </a:p>
                  </a:txBody>
                  <a:tcPr marL="68580" marR="68580" marT="0" marB="0"/>
                </a:tc>
              </a:tr>
            </a:tbl>
          </a:graphicData>
        </a:graphic>
      </p:graphicFrame>
      <p:sp>
        <p:nvSpPr>
          <p:cNvPr id="6" name="Oval 5"/>
          <p:cNvSpPr/>
          <p:nvPr/>
        </p:nvSpPr>
        <p:spPr>
          <a:xfrm>
            <a:off x="7380312" y="980728"/>
            <a:ext cx="524495" cy="504056"/>
          </a:xfrm>
          <a:prstGeom prst="ellipse">
            <a:avLst/>
          </a:prstGeom>
          <a:noFill/>
          <a:ln w="19050">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TextBox 6"/>
          <p:cNvSpPr txBox="1"/>
          <p:nvPr/>
        </p:nvSpPr>
        <p:spPr>
          <a:xfrm>
            <a:off x="7179575" y="526756"/>
            <a:ext cx="1450464" cy="461665"/>
          </a:xfrm>
          <a:prstGeom prst="rect">
            <a:avLst/>
          </a:prstGeom>
          <a:noFill/>
        </p:spPr>
        <p:txBody>
          <a:bodyPr wrap="square" rtlCol="0">
            <a:spAutoFit/>
          </a:bodyPr>
          <a:lstStyle/>
          <a:p>
            <a:r>
              <a:rPr lang="en-GB" sz="1200" dirty="0" smtClean="0">
                <a:solidFill>
                  <a:srgbClr val="FF0000"/>
                </a:solidFill>
              </a:rPr>
              <a:t>E-gun solenoid (tuneable field)</a:t>
            </a:r>
            <a:endParaRPr lang="en-GB" sz="1200" dirty="0">
              <a:solidFill>
                <a:srgbClr val="FF0000"/>
              </a:solidFill>
            </a:endParaRPr>
          </a:p>
        </p:txBody>
      </p:sp>
      <p:sp>
        <p:nvSpPr>
          <p:cNvPr id="8" name="Oval 7"/>
          <p:cNvSpPr/>
          <p:nvPr/>
        </p:nvSpPr>
        <p:spPr>
          <a:xfrm rot="20924160">
            <a:off x="992687" y="1647277"/>
            <a:ext cx="6793389" cy="920687"/>
          </a:xfrm>
          <a:prstGeom prst="ellipse">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TextBox 8"/>
          <p:cNvSpPr txBox="1"/>
          <p:nvPr/>
        </p:nvSpPr>
        <p:spPr>
          <a:xfrm>
            <a:off x="2731768" y="1429956"/>
            <a:ext cx="2160240" cy="276999"/>
          </a:xfrm>
          <a:prstGeom prst="rect">
            <a:avLst/>
          </a:prstGeom>
          <a:noFill/>
        </p:spPr>
        <p:txBody>
          <a:bodyPr wrap="square" rtlCol="0">
            <a:spAutoFit/>
          </a:bodyPr>
          <a:lstStyle/>
          <a:p>
            <a:r>
              <a:rPr lang="en-GB" sz="1200" dirty="0" smtClean="0">
                <a:solidFill>
                  <a:srgbClr val="003399"/>
                </a:solidFill>
              </a:rPr>
              <a:t>Fixed field part</a:t>
            </a:r>
            <a:endParaRPr lang="en-GB" sz="1200" dirty="0">
              <a:solidFill>
                <a:srgbClr val="003399"/>
              </a:solidFill>
            </a:endParaRPr>
          </a:p>
        </p:txBody>
      </p:sp>
      <p:sp>
        <p:nvSpPr>
          <p:cNvPr id="11" name="TextBox 10"/>
          <p:cNvSpPr txBox="1"/>
          <p:nvPr/>
        </p:nvSpPr>
        <p:spPr>
          <a:xfrm>
            <a:off x="7169428" y="4122198"/>
            <a:ext cx="601849" cy="369332"/>
          </a:xfrm>
          <a:prstGeom prst="rect">
            <a:avLst/>
          </a:prstGeom>
          <a:noFill/>
        </p:spPr>
        <p:txBody>
          <a:bodyPr wrap="square" rtlCol="0">
            <a:spAutoFit/>
          </a:bodyPr>
          <a:lstStyle/>
          <a:p>
            <a:r>
              <a:rPr lang="en-GB" dirty="0" smtClean="0"/>
              <a:t>(*)</a:t>
            </a:r>
            <a:endParaRPr lang="en-GB" dirty="0"/>
          </a:p>
        </p:txBody>
      </p:sp>
      <p:sp>
        <p:nvSpPr>
          <p:cNvPr id="12" name="TextBox 11"/>
          <p:cNvSpPr txBox="1"/>
          <p:nvPr/>
        </p:nvSpPr>
        <p:spPr>
          <a:xfrm>
            <a:off x="293875" y="5613793"/>
            <a:ext cx="8363272" cy="584775"/>
          </a:xfrm>
          <a:prstGeom prst="rect">
            <a:avLst/>
          </a:prstGeom>
          <a:noFill/>
        </p:spPr>
        <p:txBody>
          <a:bodyPr wrap="square" rtlCol="0">
            <a:spAutoFit/>
          </a:bodyPr>
          <a:lstStyle/>
          <a:p>
            <a:r>
              <a:rPr lang="en-GB" dirty="0" smtClean="0"/>
              <a:t>(*) </a:t>
            </a:r>
            <a:r>
              <a:rPr lang="en-GB" sz="1400" dirty="0" smtClean="0"/>
              <a:t>A 25 mm outer diameter cathode would require a 5T central solenoid and a 0.1 T at the e-gun cathode.  0.1 T is not enough</a:t>
            </a:r>
            <a:r>
              <a:rPr lang="en-GB" sz="1400" dirty="0"/>
              <a:t>.</a:t>
            </a:r>
          </a:p>
        </p:txBody>
      </p:sp>
      <p:sp>
        <p:nvSpPr>
          <p:cNvPr id="14" name="TextBox 13"/>
          <p:cNvSpPr txBox="1"/>
          <p:nvPr/>
        </p:nvSpPr>
        <p:spPr>
          <a:xfrm>
            <a:off x="961868" y="260405"/>
            <a:ext cx="4042179" cy="338554"/>
          </a:xfrm>
          <a:prstGeom prst="rect">
            <a:avLst/>
          </a:prstGeom>
          <a:noFill/>
        </p:spPr>
        <p:txBody>
          <a:bodyPr wrap="square" rtlCol="0">
            <a:spAutoFit/>
          </a:bodyPr>
          <a:lstStyle/>
          <a:p>
            <a:r>
              <a:rPr lang="en-GB" sz="1600" dirty="0" smtClean="0">
                <a:solidFill>
                  <a:srgbClr val="0070C0"/>
                </a:solidFill>
              </a:rPr>
              <a:t>Design of the main components</a:t>
            </a:r>
            <a:endParaRPr lang="en-GB" sz="1600" dirty="0">
              <a:solidFill>
                <a:srgbClr val="0070C0"/>
              </a:solidFill>
            </a:endParaRPr>
          </a:p>
        </p:txBody>
      </p:sp>
      <p:sp>
        <p:nvSpPr>
          <p:cNvPr id="10" name="Left Arrow 9"/>
          <p:cNvSpPr/>
          <p:nvPr/>
        </p:nvSpPr>
        <p:spPr>
          <a:xfrm rot="2759887">
            <a:off x="6402757" y="2139735"/>
            <a:ext cx="648072" cy="360040"/>
          </a:xfrm>
          <a:prstGeom prst="leftArrow">
            <a:avLst/>
          </a:prstGeom>
          <a:gradFill>
            <a:gsLst>
              <a:gs pos="0">
                <a:schemeClr val="accent4"/>
              </a:gs>
              <a:gs pos="0">
                <a:schemeClr val="accent3"/>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Left Arrow 14"/>
          <p:cNvSpPr/>
          <p:nvPr/>
        </p:nvSpPr>
        <p:spPr>
          <a:xfrm>
            <a:off x="7629747" y="4531302"/>
            <a:ext cx="648072" cy="360040"/>
          </a:xfrm>
          <a:prstGeom prst="leftArrow">
            <a:avLst/>
          </a:prstGeom>
          <a:gradFill>
            <a:gsLst>
              <a:gs pos="0">
                <a:schemeClr val="accent4"/>
              </a:gs>
              <a:gs pos="0">
                <a:schemeClr val="accent3"/>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Box 12"/>
          <p:cNvSpPr txBox="1"/>
          <p:nvPr/>
        </p:nvSpPr>
        <p:spPr>
          <a:xfrm>
            <a:off x="6289390" y="2632282"/>
            <a:ext cx="1656184" cy="461665"/>
          </a:xfrm>
          <a:prstGeom prst="rect">
            <a:avLst/>
          </a:prstGeom>
          <a:noFill/>
        </p:spPr>
        <p:txBody>
          <a:bodyPr wrap="square" rtlCol="0">
            <a:spAutoFit/>
          </a:bodyPr>
          <a:lstStyle/>
          <a:p>
            <a:r>
              <a:rPr lang="en-GB" sz="1200" dirty="0" smtClean="0">
                <a:solidFill>
                  <a:srgbClr val="FF0000"/>
                </a:solidFill>
              </a:rPr>
              <a:t>Need of space for the instrumentation.</a:t>
            </a:r>
            <a:endParaRPr lang="en-GB" sz="1200" dirty="0">
              <a:solidFill>
                <a:srgbClr val="FF0000"/>
              </a:solidFill>
            </a:endParaRPr>
          </a:p>
        </p:txBody>
      </p:sp>
      <p:sp>
        <p:nvSpPr>
          <p:cNvPr id="16" name="TextBox 15"/>
          <p:cNvSpPr txBox="1"/>
          <p:nvPr/>
        </p:nvSpPr>
        <p:spPr>
          <a:xfrm>
            <a:off x="7488172" y="4942612"/>
            <a:ext cx="1656184" cy="276999"/>
          </a:xfrm>
          <a:prstGeom prst="rect">
            <a:avLst/>
          </a:prstGeom>
          <a:noFill/>
        </p:spPr>
        <p:txBody>
          <a:bodyPr wrap="square" rtlCol="0">
            <a:spAutoFit/>
          </a:bodyPr>
          <a:lstStyle/>
          <a:p>
            <a:r>
              <a:rPr lang="en-GB" sz="1200" dirty="0" smtClean="0">
                <a:solidFill>
                  <a:srgbClr val="FF0000"/>
                </a:solidFill>
              </a:rPr>
              <a:t>Use at the injection.</a:t>
            </a:r>
            <a:endParaRPr lang="en-GB" sz="1200" dirty="0">
              <a:solidFill>
                <a:srgbClr val="FF0000"/>
              </a:solidFill>
            </a:endParaRPr>
          </a:p>
        </p:txBody>
      </p:sp>
    </p:spTree>
    <p:extLst>
      <p:ext uri="{BB962C8B-B14F-4D97-AF65-F5344CB8AC3E}">
        <p14:creationId xmlns:p14="http://schemas.microsoft.com/office/powerpoint/2010/main" val="1729168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842276" y="1736328"/>
          <a:ext cx="3312368" cy="1938110"/>
        </p:xfrm>
        <a:graphic>
          <a:graphicData uri="http://schemas.openxmlformats.org/drawingml/2006/table">
            <a:tbl>
              <a:tblPr firstRow="1" firstCol="1" bandRow="1">
                <a:tableStyleId>{5C22544A-7EE6-4342-B048-85BDC9FD1C3A}</a:tableStyleId>
              </a:tblPr>
              <a:tblGrid>
                <a:gridCol w="2510028"/>
                <a:gridCol w="802340"/>
              </a:tblGrid>
              <a:tr h="161509">
                <a:tc>
                  <a:txBody>
                    <a:bodyPr/>
                    <a:lstStyle/>
                    <a:p>
                      <a:pPr algn="just">
                        <a:spcAft>
                          <a:spcPts val="0"/>
                        </a:spcAft>
                      </a:pPr>
                      <a:r>
                        <a:rPr lang="en-GB" sz="900" dirty="0" smtClean="0">
                          <a:effectLst/>
                          <a:latin typeface="Times New Roman" panose="02020603050405020304" pitchFamily="18" charset="0"/>
                          <a:ea typeface="Times New Roman" panose="02020603050405020304" pitchFamily="18" charset="0"/>
                        </a:rPr>
                        <a:t>Main</a:t>
                      </a:r>
                      <a:r>
                        <a:rPr lang="en-GB" sz="900" baseline="0" dirty="0" smtClean="0">
                          <a:effectLst/>
                          <a:latin typeface="Times New Roman" panose="02020603050405020304" pitchFamily="18" charset="0"/>
                          <a:ea typeface="Times New Roman" panose="02020603050405020304" pitchFamily="18" charset="0"/>
                        </a:rPr>
                        <a:t> solenoid</a:t>
                      </a:r>
                      <a:endParaRPr lang="en-GB" sz="900" dirty="0">
                        <a:effectLst/>
                        <a:latin typeface="Times New Roman" panose="02020603050405020304" pitchFamily="18" charset="0"/>
                        <a:ea typeface="Times New Roman" panose="02020603050405020304" pitchFamily="18" charset="0"/>
                      </a:endParaRPr>
                    </a:p>
                  </a:txBody>
                  <a:tcPr marL="51435" marR="51435" marT="0" marB="0">
                    <a:solidFill>
                      <a:schemeClr val="accent1">
                        <a:lumMod val="75000"/>
                      </a:schemeClr>
                    </a:solidFill>
                  </a:tcPr>
                </a:tc>
                <a:tc>
                  <a:txBody>
                    <a:bodyPr/>
                    <a:lstStyle/>
                    <a:p>
                      <a:pPr algn="ctr">
                        <a:spcAft>
                          <a:spcPts val="0"/>
                        </a:spcAft>
                      </a:pPr>
                      <a:endParaRPr lang="en-GB" sz="900" dirty="0">
                        <a:effectLst/>
                        <a:latin typeface="Times New Roman" panose="02020603050405020304" pitchFamily="18" charset="0"/>
                        <a:ea typeface="Times New Roman" panose="02020603050405020304" pitchFamily="18" charset="0"/>
                      </a:endParaRPr>
                    </a:p>
                  </a:txBody>
                  <a:tcPr marL="51435" marR="51435" marT="0" marB="0">
                    <a:solidFill>
                      <a:schemeClr val="accent1">
                        <a:lumMod val="75000"/>
                      </a:schemeClr>
                    </a:solidFill>
                  </a:tcPr>
                </a:tc>
              </a:tr>
              <a:tr h="161509">
                <a:tc>
                  <a:txBody>
                    <a:bodyPr/>
                    <a:lstStyle/>
                    <a:p>
                      <a:pPr algn="just">
                        <a:spcAft>
                          <a:spcPts val="0"/>
                        </a:spcAft>
                      </a:pPr>
                      <a:r>
                        <a:rPr lang="en-GB" sz="900" dirty="0">
                          <a:effectLst/>
                        </a:rPr>
                        <a:t>Total length</a:t>
                      </a:r>
                      <a:endParaRPr lang="en-GB" sz="9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a:effectLst/>
                        </a:rPr>
                        <a:t>3 m</a:t>
                      </a:r>
                      <a:endParaRPr lang="en-GB" sz="900">
                        <a:effectLst/>
                        <a:latin typeface="Times New Roman" panose="02020603050405020304" pitchFamily="18" charset="0"/>
                        <a:ea typeface="Times New Roman" panose="02020603050405020304" pitchFamily="18" charset="0"/>
                      </a:endParaRPr>
                    </a:p>
                  </a:txBody>
                  <a:tcPr marL="51435" marR="51435" marT="0" marB="0"/>
                </a:tc>
              </a:tr>
              <a:tr h="323019">
                <a:tc>
                  <a:txBody>
                    <a:bodyPr/>
                    <a:lstStyle/>
                    <a:p>
                      <a:pPr algn="just">
                        <a:spcAft>
                          <a:spcPts val="0"/>
                        </a:spcAft>
                      </a:pPr>
                      <a:r>
                        <a:rPr lang="en-GB" sz="900" dirty="0">
                          <a:effectLst/>
                        </a:rPr>
                        <a:t>Number of turns (per layer and per m of length)</a:t>
                      </a:r>
                      <a:endParaRPr lang="en-GB" sz="9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smtClean="0">
                          <a:effectLst/>
                          <a:latin typeface="+mn-lt"/>
                          <a:ea typeface="+mn-ea"/>
                        </a:rPr>
                        <a:t>606</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r h="161509">
                <a:tc>
                  <a:txBody>
                    <a:bodyPr/>
                    <a:lstStyle/>
                    <a:p>
                      <a:pPr algn="just">
                        <a:spcAft>
                          <a:spcPts val="0"/>
                        </a:spcAft>
                      </a:pPr>
                      <a:r>
                        <a:rPr lang="en-GB" sz="900">
                          <a:effectLst/>
                        </a:rPr>
                        <a:t>Number of layers of superconductor</a:t>
                      </a:r>
                      <a:endParaRPr lang="en-GB" sz="90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smtClean="0">
                          <a:effectLst/>
                          <a:latin typeface="+mn-lt"/>
                          <a:ea typeface="+mn-ea"/>
                        </a:rPr>
                        <a:t>16</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r h="323019">
                <a:tc>
                  <a:txBody>
                    <a:bodyPr/>
                    <a:lstStyle/>
                    <a:p>
                      <a:pPr algn="just">
                        <a:spcAft>
                          <a:spcPts val="0"/>
                        </a:spcAft>
                      </a:pPr>
                      <a:r>
                        <a:rPr lang="en-GB" sz="900" dirty="0">
                          <a:effectLst/>
                        </a:rPr>
                        <a:t>Total thickness of the coil (after curing)</a:t>
                      </a:r>
                      <a:endParaRPr lang="en-GB" sz="9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a:effectLst/>
                        </a:rPr>
                        <a:t>~ </a:t>
                      </a:r>
                      <a:r>
                        <a:rPr lang="en-GB" sz="900" dirty="0" smtClean="0">
                          <a:effectLst/>
                        </a:rPr>
                        <a:t>21 </a:t>
                      </a:r>
                      <a:r>
                        <a:rPr lang="en-GB" sz="900" dirty="0">
                          <a:effectLst/>
                        </a:rPr>
                        <a:t>mm</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r h="161509">
                <a:tc>
                  <a:txBody>
                    <a:bodyPr/>
                    <a:lstStyle/>
                    <a:p>
                      <a:pPr algn="just">
                        <a:spcAft>
                          <a:spcPts val="0"/>
                        </a:spcAft>
                      </a:pPr>
                      <a:r>
                        <a:rPr lang="en-GB" sz="900">
                          <a:effectLst/>
                        </a:rPr>
                        <a:t>Coil inner diameter</a:t>
                      </a:r>
                      <a:endParaRPr lang="en-GB" sz="90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a:effectLst/>
                        </a:rPr>
                        <a:t>200 mm</a:t>
                      </a:r>
                      <a:endParaRPr lang="en-GB" sz="900">
                        <a:effectLst/>
                        <a:latin typeface="Times New Roman" panose="02020603050405020304" pitchFamily="18" charset="0"/>
                        <a:ea typeface="Times New Roman" panose="02020603050405020304" pitchFamily="18" charset="0"/>
                      </a:endParaRPr>
                    </a:p>
                  </a:txBody>
                  <a:tcPr marL="51435" marR="51435" marT="0" marB="0"/>
                </a:tc>
              </a:tr>
              <a:tr h="161509">
                <a:tc>
                  <a:txBody>
                    <a:bodyPr/>
                    <a:lstStyle/>
                    <a:p>
                      <a:pPr algn="just">
                        <a:spcAft>
                          <a:spcPts val="0"/>
                        </a:spcAft>
                      </a:pPr>
                      <a:r>
                        <a:rPr lang="en-GB" sz="900">
                          <a:effectLst/>
                        </a:rPr>
                        <a:t>Nominal field</a:t>
                      </a:r>
                      <a:endParaRPr lang="en-GB" sz="90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a:effectLst/>
                        </a:rPr>
                        <a:t>4 T</a:t>
                      </a:r>
                      <a:endParaRPr lang="en-GB" sz="900">
                        <a:effectLst/>
                        <a:latin typeface="Times New Roman" panose="02020603050405020304" pitchFamily="18" charset="0"/>
                        <a:ea typeface="Times New Roman" panose="02020603050405020304" pitchFamily="18" charset="0"/>
                      </a:endParaRPr>
                    </a:p>
                  </a:txBody>
                  <a:tcPr marL="51435" marR="51435" marT="0" marB="0"/>
                </a:tc>
              </a:tr>
              <a:tr h="161509">
                <a:tc>
                  <a:txBody>
                    <a:bodyPr/>
                    <a:lstStyle/>
                    <a:p>
                      <a:pPr algn="just">
                        <a:spcAft>
                          <a:spcPts val="0"/>
                        </a:spcAft>
                      </a:pPr>
                      <a:r>
                        <a:rPr lang="en-GB" sz="900">
                          <a:effectLst/>
                        </a:rPr>
                        <a:t>Maximum operation field</a:t>
                      </a:r>
                      <a:endParaRPr lang="en-GB" sz="90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a:effectLst/>
                        </a:rPr>
                        <a:t>5</a:t>
                      </a:r>
                      <a:r>
                        <a:rPr lang="en-GB" sz="900" dirty="0" smtClean="0">
                          <a:effectLst/>
                        </a:rPr>
                        <a:t> </a:t>
                      </a:r>
                      <a:r>
                        <a:rPr lang="en-GB" sz="900" dirty="0">
                          <a:effectLst/>
                        </a:rPr>
                        <a:t>T</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r h="161509">
                <a:tc>
                  <a:txBody>
                    <a:bodyPr/>
                    <a:lstStyle/>
                    <a:p>
                      <a:pPr algn="just">
                        <a:spcAft>
                          <a:spcPts val="0"/>
                        </a:spcAft>
                      </a:pPr>
                      <a:r>
                        <a:rPr lang="en-GB" sz="900">
                          <a:effectLst/>
                        </a:rPr>
                        <a:t>Current at 4 T</a:t>
                      </a:r>
                      <a:endParaRPr lang="en-GB" sz="90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smtClean="0">
                          <a:effectLst/>
                        </a:rPr>
                        <a:t>330 </a:t>
                      </a:r>
                      <a:r>
                        <a:rPr lang="en-GB" sz="900" dirty="0">
                          <a:effectLst/>
                        </a:rPr>
                        <a:t>A</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r h="161509">
                <a:tc>
                  <a:txBody>
                    <a:bodyPr/>
                    <a:lstStyle/>
                    <a:p>
                      <a:pPr algn="just">
                        <a:spcAft>
                          <a:spcPts val="0"/>
                        </a:spcAft>
                      </a:pPr>
                      <a:r>
                        <a:rPr lang="en-GB" sz="900">
                          <a:effectLst/>
                        </a:rPr>
                        <a:t>Inductance (total for the 3 m) </a:t>
                      </a:r>
                      <a:endParaRPr lang="en-GB" sz="90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smtClean="0">
                          <a:effectLst/>
                        </a:rPr>
                        <a:t>3 x 3.71 </a:t>
                      </a:r>
                      <a:r>
                        <a:rPr lang="en-GB" sz="900" dirty="0">
                          <a:effectLst/>
                        </a:rPr>
                        <a:t>H</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bl>
          </a:graphicData>
        </a:graphic>
      </p:graphicFrame>
      <p:graphicFrame>
        <p:nvGraphicFramePr>
          <p:cNvPr id="3" name="Table 2"/>
          <p:cNvGraphicFramePr>
            <a:graphicFrameLocks noGrp="1"/>
          </p:cNvGraphicFramePr>
          <p:nvPr>
            <p:extLst/>
          </p:nvPr>
        </p:nvGraphicFramePr>
        <p:xfrm>
          <a:off x="4572000" y="1753955"/>
          <a:ext cx="3384376" cy="1675044"/>
        </p:xfrm>
        <a:graphic>
          <a:graphicData uri="http://schemas.openxmlformats.org/drawingml/2006/table">
            <a:tbl>
              <a:tblPr firstRow="1" firstCol="1" bandRow="1">
                <a:tableStyleId>{5C22544A-7EE6-4342-B048-85BDC9FD1C3A}</a:tableStyleId>
              </a:tblPr>
              <a:tblGrid>
                <a:gridCol w="2564594"/>
                <a:gridCol w="819782"/>
              </a:tblGrid>
              <a:tr h="186116">
                <a:tc>
                  <a:txBody>
                    <a:bodyPr/>
                    <a:lstStyle/>
                    <a:p>
                      <a:pPr algn="just">
                        <a:spcAft>
                          <a:spcPts val="0"/>
                        </a:spcAft>
                      </a:pPr>
                      <a:r>
                        <a:rPr lang="en-GB" sz="900" dirty="0" smtClean="0">
                          <a:effectLst/>
                          <a:latin typeface="Times New Roman" panose="02020603050405020304" pitchFamily="18" charset="0"/>
                          <a:ea typeface="Times New Roman" panose="02020603050405020304" pitchFamily="18" charset="0"/>
                        </a:rPr>
                        <a:t>Bending solenoids (2 coils)</a:t>
                      </a:r>
                      <a:endParaRPr lang="en-GB" sz="900" dirty="0">
                        <a:effectLst/>
                        <a:latin typeface="Times New Roman" panose="02020603050405020304" pitchFamily="18" charset="0"/>
                        <a:ea typeface="Times New Roman" panose="02020603050405020304" pitchFamily="18" charset="0"/>
                      </a:endParaRPr>
                    </a:p>
                  </a:txBody>
                  <a:tcPr marL="51435" marR="51435" marT="0" marB="0">
                    <a:solidFill>
                      <a:schemeClr val="accent1">
                        <a:lumMod val="75000"/>
                      </a:schemeClr>
                    </a:solidFill>
                  </a:tcPr>
                </a:tc>
                <a:tc>
                  <a:txBody>
                    <a:bodyPr/>
                    <a:lstStyle/>
                    <a:p>
                      <a:pPr algn="ctr">
                        <a:spcAft>
                          <a:spcPts val="0"/>
                        </a:spcAft>
                      </a:pPr>
                      <a:endParaRPr lang="en-GB" sz="900" dirty="0">
                        <a:effectLst/>
                        <a:latin typeface="Times New Roman" panose="02020603050405020304" pitchFamily="18" charset="0"/>
                        <a:ea typeface="Times New Roman" panose="02020603050405020304" pitchFamily="18" charset="0"/>
                      </a:endParaRPr>
                    </a:p>
                  </a:txBody>
                  <a:tcPr marL="51435" marR="51435" marT="0" marB="0">
                    <a:solidFill>
                      <a:schemeClr val="accent1">
                        <a:lumMod val="75000"/>
                      </a:schemeClr>
                    </a:solidFill>
                  </a:tcPr>
                </a:tc>
              </a:tr>
              <a:tr h="186116">
                <a:tc>
                  <a:txBody>
                    <a:bodyPr/>
                    <a:lstStyle/>
                    <a:p>
                      <a:pPr algn="just">
                        <a:spcAft>
                          <a:spcPts val="0"/>
                        </a:spcAft>
                      </a:pPr>
                      <a:r>
                        <a:rPr lang="en-GB" sz="900" dirty="0">
                          <a:effectLst/>
                        </a:rPr>
                        <a:t>Total length</a:t>
                      </a:r>
                      <a:endParaRPr lang="en-GB" sz="9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a:effectLst/>
                        </a:rPr>
                        <a:t>0.15 m</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r h="186116">
                <a:tc>
                  <a:txBody>
                    <a:bodyPr/>
                    <a:lstStyle/>
                    <a:p>
                      <a:pPr algn="just">
                        <a:spcAft>
                          <a:spcPts val="0"/>
                        </a:spcAft>
                      </a:pPr>
                      <a:r>
                        <a:rPr lang="en-GB" sz="900" dirty="0">
                          <a:effectLst/>
                        </a:rPr>
                        <a:t>Number of turns (per layer)</a:t>
                      </a:r>
                      <a:endParaRPr lang="en-GB" sz="9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smtClean="0">
                          <a:effectLst/>
                          <a:latin typeface="+mn-lt"/>
                          <a:ea typeface="+mn-ea"/>
                        </a:rPr>
                        <a:t>91</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r h="186116">
                <a:tc>
                  <a:txBody>
                    <a:bodyPr/>
                    <a:lstStyle/>
                    <a:p>
                      <a:pPr algn="just">
                        <a:spcAft>
                          <a:spcPts val="0"/>
                        </a:spcAft>
                      </a:pPr>
                      <a:r>
                        <a:rPr lang="en-GB" sz="900">
                          <a:effectLst/>
                        </a:rPr>
                        <a:t>Number of layers of superconductor</a:t>
                      </a:r>
                      <a:endParaRPr lang="en-GB" sz="90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smtClean="0">
                          <a:effectLst/>
                          <a:latin typeface="+mn-lt"/>
                          <a:ea typeface="+mn-ea"/>
                        </a:rPr>
                        <a:t>16</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r h="372232">
                <a:tc>
                  <a:txBody>
                    <a:bodyPr/>
                    <a:lstStyle/>
                    <a:p>
                      <a:pPr algn="just">
                        <a:spcAft>
                          <a:spcPts val="0"/>
                        </a:spcAft>
                      </a:pPr>
                      <a:r>
                        <a:rPr lang="en-GB" sz="900" dirty="0">
                          <a:effectLst/>
                        </a:rPr>
                        <a:t>Total thickness of the coil (after curing)</a:t>
                      </a:r>
                      <a:endParaRPr lang="en-GB" sz="9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a:effectLst/>
                        </a:rPr>
                        <a:t>~ </a:t>
                      </a:r>
                      <a:r>
                        <a:rPr lang="en-GB" sz="900" dirty="0" smtClean="0">
                          <a:effectLst/>
                        </a:rPr>
                        <a:t>21 </a:t>
                      </a:r>
                      <a:r>
                        <a:rPr lang="en-GB" sz="900" dirty="0">
                          <a:effectLst/>
                        </a:rPr>
                        <a:t>mm</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r h="186116">
                <a:tc>
                  <a:txBody>
                    <a:bodyPr/>
                    <a:lstStyle/>
                    <a:p>
                      <a:pPr algn="just">
                        <a:spcAft>
                          <a:spcPts val="0"/>
                        </a:spcAft>
                      </a:pPr>
                      <a:r>
                        <a:rPr lang="en-GB" sz="900">
                          <a:effectLst/>
                        </a:rPr>
                        <a:t>Coil inner diameter</a:t>
                      </a:r>
                      <a:endParaRPr lang="en-GB" sz="90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a:effectLst/>
                        </a:rPr>
                        <a:t>220 mm</a:t>
                      </a:r>
                      <a:endParaRPr lang="en-GB" sz="900">
                        <a:effectLst/>
                        <a:latin typeface="Times New Roman" panose="02020603050405020304" pitchFamily="18" charset="0"/>
                        <a:ea typeface="Times New Roman" panose="02020603050405020304" pitchFamily="18" charset="0"/>
                      </a:endParaRPr>
                    </a:p>
                  </a:txBody>
                  <a:tcPr marL="51435" marR="51435" marT="0" marB="0"/>
                </a:tc>
              </a:tr>
              <a:tr h="186116">
                <a:tc>
                  <a:txBody>
                    <a:bodyPr/>
                    <a:lstStyle/>
                    <a:p>
                      <a:pPr algn="just">
                        <a:spcAft>
                          <a:spcPts val="0"/>
                        </a:spcAft>
                      </a:pPr>
                      <a:r>
                        <a:rPr lang="en-GB" sz="900">
                          <a:effectLst/>
                        </a:rPr>
                        <a:t>Current (with main solenoid at 4 T)</a:t>
                      </a:r>
                      <a:endParaRPr lang="en-GB" sz="90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smtClean="0">
                          <a:effectLst/>
                        </a:rPr>
                        <a:t>330 </a:t>
                      </a:r>
                      <a:r>
                        <a:rPr lang="en-GB" sz="900" dirty="0">
                          <a:effectLst/>
                        </a:rPr>
                        <a:t>A</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r h="186116">
                <a:tc>
                  <a:txBody>
                    <a:bodyPr/>
                    <a:lstStyle/>
                    <a:p>
                      <a:pPr algn="just">
                        <a:spcAft>
                          <a:spcPts val="0"/>
                        </a:spcAft>
                      </a:pPr>
                      <a:r>
                        <a:rPr lang="en-GB" sz="900">
                          <a:effectLst/>
                        </a:rPr>
                        <a:t>Inductance</a:t>
                      </a:r>
                      <a:endParaRPr lang="en-GB" sz="90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smtClean="0">
                          <a:effectLst/>
                        </a:rPr>
                        <a:t>0.66 </a:t>
                      </a:r>
                      <a:r>
                        <a:rPr lang="en-GB" sz="900" dirty="0">
                          <a:effectLst/>
                        </a:rPr>
                        <a:t>H</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bl>
          </a:graphicData>
        </a:graphic>
      </p:graphicFrame>
      <p:graphicFrame>
        <p:nvGraphicFramePr>
          <p:cNvPr id="4" name="Table 3"/>
          <p:cNvGraphicFramePr>
            <a:graphicFrameLocks noGrp="1"/>
          </p:cNvGraphicFramePr>
          <p:nvPr>
            <p:extLst/>
          </p:nvPr>
        </p:nvGraphicFramePr>
        <p:xfrm>
          <a:off x="842276" y="3884697"/>
          <a:ext cx="3312368" cy="1868801"/>
        </p:xfrm>
        <a:graphic>
          <a:graphicData uri="http://schemas.openxmlformats.org/drawingml/2006/table">
            <a:tbl>
              <a:tblPr firstRow="1" firstCol="1" bandRow="1">
                <a:tableStyleId>{5C22544A-7EE6-4342-B048-85BDC9FD1C3A}</a:tableStyleId>
              </a:tblPr>
              <a:tblGrid>
                <a:gridCol w="2510028"/>
                <a:gridCol w="802340"/>
              </a:tblGrid>
              <a:tr h="169891">
                <a:tc>
                  <a:txBody>
                    <a:bodyPr/>
                    <a:lstStyle/>
                    <a:p>
                      <a:pPr algn="just">
                        <a:spcAft>
                          <a:spcPts val="0"/>
                        </a:spcAft>
                      </a:pPr>
                      <a:r>
                        <a:rPr lang="en-GB" sz="900" dirty="0" smtClean="0">
                          <a:effectLst/>
                          <a:latin typeface="Times New Roman" panose="02020603050405020304" pitchFamily="18" charset="0"/>
                          <a:ea typeface="Times New Roman" panose="02020603050405020304" pitchFamily="18" charset="0"/>
                        </a:rPr>
                        <a:t>Gun solenoid </a:t>
                      </a:r>
                      <a:r>
                        <a:rPr lang="en-GB" sz="900" baseline="0" dirty="0" smtClean="0">
                          <a:effectLst/>
                          <a:latin typeface="Times New Roman" panose="02020603050405020304" pitchFamily="18" charset="0"/>
                          <a:ea typeface="Times New Roman" panose="02020603050405020304" pitchFamily="18" charset="0"/>
                        </a:rPr>
                        <a:t> - </a:t>
                      </a:r>
                      <a:r>
                        <a:rPr lang="en-GB" sz="900" dirty="0" smtClean="0">
                          <a:effectLst/>
                          <a:latin typeface="Times New Roman" panose="02020603050405020304" pitchFamily="18" charset="0"/>
                          <a:ea typeface="Times New Roman" panose="02020603050405020304" pitchFamily="18" charset="0"/>
                        </a:rPr>
                        <a:t>constant field</a:t>
                      </a:r>
                      <a:r>
                        <a:rPr lang="en-GB" sz="900" baseline="0" dirty="0" smtClean="0">
                          <a:effectLst/>
                          <a:latin typeface="Times New Roman" panose="02020603050405020304" pitchFamily="18" charset="0"/>
                          <a:ea typeface="Times New Roman" panose="02020603050405020304" pitchFamily="18" charset="0"/>
                        </a:rPr>
                        <a:t> part</a:t>
                      </a:r>
                      <a:endParaRPr lang="en-GB" sz="900" dirty="0">
                        <a:effectLst/>
                        <a:latin typeface="Times New Roman" panose="02020603050405020304" pitchFamily="18" charset="0"/>
                        <a:ea typeface="Times New Roman" panose="02020603050405020304" pitchFamily="18" charset="0"/>
                      </a:endParaRPr>
                    </a:p>
                  </a:txBody>
                  <a:tcPr marL="51435" marR="51435" marT="0" marB="0">
                    <a:solidFill>
                      <a:schemeClr val="accent1">
                        <a:lumMod val="75000"/>
                      </a:schemeClr>
                    </a:solidFill>
                  </a:tcPr>
                </a:tc>
                <a:tc>
                  <a:txBody>
                    <a:bodyPr/>
                    <a:lstStyle/>
                    <a:p>
                      <a:pPr algn="ctr">
                        <a:spcAft>
                          <a:spcPts val="0"/>
                        </a:spcAft>
                      </a:pPr>
                      <a:endParaRPr lang="en-GB" sz="900" dirty="0">
                        <a:effectLst/>
                        <a:latin typeface="Times New Roman" panose="02020603050405020304" pitchFamily="18" charset="0"/>
                        <a:ea typeface="Times New Roman" panose="02020603050405020304" pitchFamily="18" charset="0"/>
                      </a:endParaRPr>
                    </a:p>
                  </a:txBody>
                  <a:tcPr marL="51435" marR="51435" marT="0" marB="0">
                    <a:solidFill>
                      <a:schemeClr val="accent1">
                        <a:lumMod val="75000"/>
                      </a:schemeClr>
                    </a:solidFill>
                  </a:tcPr>
                </a:tc>
              </a:tr>
              <a:tr h="169891">
                <a:tc>
                  <a:txBody>
                    <a:bodyPr/>
                    <a:lstStyle/>
                    <a:p>
                      <a:pPr algn="just">
                        <a:spcAft>
                          <a:spcPts val="0"/>
                        </a:spcAft>
                      </a:pPr>
                      <a:r>
                        <a:rPr lang="en-GB" sz="900" dirty="0">
                          <a:effectLst/>
                        </a:rPr>
                        <a:t>Total length</a:t>
                      </a:r>
                      <a:endParaRPr lang="en-GB" sz="9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a:effectLst/>
                        </a:rPr>
                        <a:t>0.2 m</a:t>
                      </a:r>
                      <a:endParaRPr lang="en-GB" sz="900">
                        <a:effectLst/>
                        <a:latin typeface="Times New Roman" panose="02020603050405020304" pitchFamily="18" charset="0"/>
                        <a:ea typeface="Times New Roman" panose="02020603050405020304" pitchFamily="18" charset="0"/>
                      </a:endParaRPr>
                    </a:p>
                  </a:txBody>
                  <a:tcPr marL="51435" marR="51435" marT="0" marB="0"/>
                </a:tc>
              </a:tr>
              <a:tr h="169891">
                <a:tc>
                  <a:txBody>
                    <a:bodyPr/>
                    <a:lstStyle/>
                    <a:p>
                      <a:pPr algn="just">
                        <a:spcAft>
                          <a:spcPts val="0"/>
                        </a:spcAft>
                      </a:pPr>
                      <a:r>
                        <a:rPr lang="en-GB" sz="900" dirty="0">
                          <a:effectLst/>
                        </a:rPr>
                        <a:t>Number of turns (per layer)</a:t>
                      </a:r>
                      <a:endParaRPr lang="en-GB" sz="9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smtClean="0">
                          <a:effectLst/>
                        </a:rPr>
                        <a:t>121</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r h="169891">
                <a:tc>
                  <a:txBody>
                    <a:bodyPr/>
                    <a:lstStyle/>
                    <a:p>
                      <a:pPr algn="just">
                        <a:spcAft>
                          <a:spcPts val="0"/>
                        </a:spcAft>
                      </a:pPr>
                      <a:r>
                        <a:rPr lang="en-GB" sz="900" dirty="0">
                          <a:effectLst/>
                        </a:rPr>
                        <a:t>Number of layers of superconductor</a:t>
                      </a:r>
                      <a:endParaRPr lang="en-GB" sz="9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a:effectLst/>
                          <a:latin typeface="+mn-lt"/>
                          <a:ea typeface="+mn-ea"/>
                        </a:rPr>
                        <a:t>5</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r h="339782">
                <a:tc>
                  <a:txBody>
                    <a:bodyPr/>
                    <a:lstStyle/>
                    <a:p>
                      <a:pPr algn="just">
                        <a:spcAft>
                          <a:spcPts val="0"/>
                        </a:spcAft>
                      </a:pPr>
                      <a:r>
                        <a:rPr lang="en-GB" sz="900" dirty="0">
                          <a:effectLst/>
                        </a:rPr>
                        <a:t>Total thickness of the coil (after curing)</a:t>
                      </a:r>
                      <a:endParaRPr lang="en-GB" sz="9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a:effectLst/>
                        </a:rPr>
                        <a:t>~ </a:t>
                      </a:r>
                      <a:r>
                        <a:rPr lang="en-GB" sz="900" dirty="0" smtClean="0">
                          <a:effectLst/>
                        </a:rPr>
                        <a:t>6 </a:t>
                      </a:r>
                      <a:r>
                        <a:rPr lang="en-GB" sz="900" dirty="0">
                          <a:effectLst/>
                        </a:rPr>
                        <a:t>mm</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r h="169891">
                <a:tc>
                  <a:txBody>
                    <a:bodyPr/>
                    <a:lstStyle/>
                    <a:p>
                      <a:pPr algn="just">
                        <a:spcAft>
                          <a:spcPts val="0"/>
                        </a:spcAft>
                      </a:pPr>
                      <a:r>
                        <a:rPr lang="en-GB" sz="900">
                          <a:effectLst/>
                        </a:rPr>
                        <a:t>Coil inner diameter</a:t>
                      </a:r>
                      <a:endParaRPr lang="en-GB" sz="90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a:effectLst/>
                        </a:rPr>
                        <a:t>220 mm</a:t>
                      </a:r>
                      <a:endParaRPr lang="en-GB" sz="900">
                        <a:effectLst/>
                        <a:latin typeface="Times New Roman" panose="02020603050405020304" pitchFamily="18" charset="0"/>
                        <a:ea typeface="Times New Roman" panose="02020603050405020304" pitchFamily="18" charset="0"/>
                      </a:endParaRPr>
                    </a:p>
                  </a:txBody>
                  <a:tcPr marL="51435" marR="51435" marT="0" marB="0"/>
                </a:tc>
              </a:tr>
              <a:tr h="169891">
                <a:tc>
                  <a:txBody>
                    <a:bodyPr/>
                    <a:lstStyle/>
                    <a:p>
                      <a:pPr algn="just">
                        <a:spcAft>
                          <a:spcPts val="0"/>
                        </a:spcAft>
                      </a:pPr>
                      <a:r>
                        <a:rPr lang="en-GB" sz="900">
                          <a:effectLst/>
                        </a:rPr>
                        <a:t>Field with 94 A</a:t>
                      </a:r>
                      <a:endParaRPr lang="en-GB" sz="90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a:effectLst/>
                        </a:rPr>
                        <a:t>0.4 T</a:t>
                      </a:r>
                      <a:endParaRPr lang="en-GB" sz="900">
                        <a:effectLst/>
                        <a:latin typeface="Times New Roman" panose="02020603050405020304" pitchFamily="18" charset="0"/>
                        <a:ea typeface="Times New Roman" panose="02020603050405020304" pitchFamily="18" charset="0"/>
                      </a:endParaRPr>
                    </a:p>
                  </a:txBody>
                  <a:tcPr marL="51435" marR="51435" marT="0" marB="0"/>
                </a:tc>
              </a:tr>
              <a:tr h="169891">
                <a:tc>
                  <a:txBody>
                    <a:bodyPr/>
                    <a:lstStyle/>
                    <a:p>
                      <a:pPr algn="just">
                        <a:spcAft>
                          <a:spcPts val="0"/>
                        </a:spcAft>
                      </a:pPr>
                      <a:r>
                        <a:rPr lang="en-GB" sz="900">
                          <a:effectLst/>
                        </a:rPr>
                        <a:t>Maximum operation field</a:t>
                      </a:r>
                      <a:endParaRPr lang="en-GB" sz="90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a:effectLst/>
                        </a:rPr>
                        <a:t>0.6 T</a:t>
                      </a:r>
                      <a:endParaRPr lang="en-GB" sz="900">
                        <a:effectLst/>
                        <a:latin typeface="Times New Roman" panose="02020603050405020304" pitchFamily="18" charset="0"/>
                        <a:ea typeface="Times New Roman" panose="02020603050405020304" pitchFamily="18" charset="0"/>
                      </a:endParaRPr>
                    </a:p>
                  </a:txBody>
                  <a:tcPr marL="51435" marR="51435" marT="0" marB="0"/>
                </a:tc>
              </a:tr>
              <a:tr h="169891">
                <a:tc>
                  <a:txBody>
                    <a:bodyPr/>
                    <a:lstStyle/>
                    <a:p>
                      <a:pPr algn="just">
                        <a:spcAft>
                          <a:spcPts val="0"/>
                        </a:spcAft>
                      </a:pPr>
                      <a:r>
                        <a:rPr lang="en-GB" sz="900">
                          <a:effectLst/>
                        </a:rPr>
                        <a:t>Nominal current</a:t>
                      </a:r>
                      <a:endParaRPr lang="en-GB" sz="90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smtClean="0">
                          <a:effectLst/>
                        </a:rPr>
                        <a:t>106 </a:t>
                      </a:r>
                      <a:r>
                        <a:rPr lang="en-GB" sz="900" dirty="0">
                          <a:effectLst/>
                        </a:rPr>
                        <a:t>A</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r h="169891">
                <a:tc>
                  <a:txBody>
                    <a:bodyPr/>
                    <a:lstStyle/>
                    <a:p>
                      <a:pPr algn="just">
                        <a:spcAft>
                          <a:spcPts val="0"/>
                        </a:spcAft>
                      </a:pPr>
                      <a:r>
                        <a:rPr lang="en-GB" sz="900">
                          <a:effectLst/>
                        </a:rPr>
                        <a:t>Inductance  </a:t>
                      </a:r>
                      <a:endParaRPr lang="en-GB" sz="90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smtClean="0">
                          <a:effectLst/>
                        </a:rPr>
                        <a:t>0.09 </a:t>
                      </a:r>
                      <a:r>
                        <a:rPr lang="en-GB" sz="900" dirty="0">
                          <a:effectLst/>
                        </a:rPr>
                        <a:t>H</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bl>
          </a:graphicData>
        </a:graphic>
      </p:graphicFrame>
      <p:graphicFrame>
        <p:nvGraphicFramePr>
          <p:cNvPr id="5" name="Table 4"/>
          <p:cNvGraphicFramePr>
            <a:graphicFrameLocks noGrp="1"/>
          </p:cNvGraphicFramePr>
          <p:nvPr>
            <p:extLst/>
          </p:nvPr>
        </p:nvGraphicFramePr>
        <p:xfrm>
          <a:off x="4572000" y="3884696"/>
          <a:ext cx="3384376" cy="1868801"/>
        </p:xfrm>
        <a:graphic>
          <a:graphicData uri="http://schemas.openxmlformats.org/drawingml/2006/table">
            <a:tbl>
              <a:tblPr firstRow="1" firstCol="1" bandRow="1">
                <a:tableStyleId>{5C22544A-7EE6-4342-B048-85BDC9FD1C3A}</a:tableStyleId>
              </a:tblPr>
              <a:tblGrid>
                <a:gridCol w="2564594"/>
                <a:gridCol w="819782"/>
              </a:tblGrid>
              <a:tr h="169891">
                <a:tc>
                  <a:txBody>
                    <a:bodyPr/>
                    <a:lstStyle/>
                    <a:p>
                      <a:pPr algn="just">
                        <a:spcAft>
                          <a:spcPts val="0"/>
                        </a:spcAft>
                      </a:pPr>
                      <a:r>
                        <a:rPr lang="en-GB" sz="900" dirty="0" smtClean="0">
                          <a:effectLst/>
                          <a:latin typeface="Times New Roman" panose="02020603050405020304" pitchFamily="18" charset="0"/>
                          <a:ea typeface="Times New Roman" panose="02020603050405020304" pitchFamily="18" charset="0"/>
                        </a:rPr>
                        <a:t>Gun solenoid –  Cathode (tuneable part)</a:t>
                      </a:r>
                      <a:endParaRPr lang="en-GB" sz="900" dirty="0">
                        <a:effectLst/>
                        <a:latin typeface="Times New Roman" panose="02020603050405020304" pitchFamily="18" charset="0"/>
                        <a:ea typeface="Times New Roman" panose="02020603050405020304" pitchFamily="18" charset="0"/>
                      </a:endParaRPr>
                    </a:p>
                  </a:txBody>
                  <a:tcPr marL="51435" marR="51435" marT="0" marB="0">
                    <a:solidFill>
                      <a:schemeClr val="accent1">
                        <a:lumMod val="75000"/>
                      </a:schemeClr>
                    </a:solidFill>
                  </a:tcPr>
                </a:tc>
                <a:tc>
                  <a:txBody>
                    <a:bodyPr/>
                    <a:lstStyle/>
                    <a:p>
                      <a:pPr algn="ctr">
                        <a:spcAft>
                          <a:spcPts val="0"/>
                        </a:spcAft>
                      </a:pPr>
                      <a:endParaRPr lang="en-GB" sz="900" dirty="0">
                        <a:effectLst/>
                        <a:latin typeface="Times New Roman" panose="02020603050405020304" pitchFamily="18" charset="0"/>
                        <a:ea typeface="Times New Roman" panose="02020603050405020304" pitchFamily="18" charset="0"/>
                      </a:endParaRPr>
                    </a:p>
                  </a:txBody>
                  <a:tcPr marL="51435" marR="51435" marT="0" marB="0">
                    <a:solidFill>
                      <a:schemeClr val="accent1">
                        <a:lumMod val="75000"/>
                      </a:schemeClr>
                    </a:solidFill>
                  </a:tcPr>
                </a:tc>
              </a:tr>
              <a:tr h="169891">
                <a:tc>
                  <a:txBody>
                    <a:bodyPr/>
                    <a:lstStyle/>
                    <a:p>
                      <a:pPr algn="just">
                        <a:spcAft>
                          <a:spcPts val="0"/>
                        </a:spcAft>
                      </a:pPr>
                      <a:r>
                        <a:rPr lang="en-GB" sz="900" dirty="0">
                          <a:effectLst/>
                        </a:rPr>
                        <a:t>Total length</a:t>
                      </a:r>
                      <a:endParaRPr lang="en-GB" sz="9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a:effectLst/>
                        </a:rPr>
                        <a:t>0.2 m</a:t>
                      </a:r>
                      <a:endParaRPr lang="en-GB" sz="900">
                        <a:effectLst/>
                        <a:latin typeface="Times New Roman" panose="02020603050405020304" pitchFamily="18" charset="0"/>
                        <a:ea typeface="Times New Roman" panose="02020603050405020304" pitchFamily="18" charset="0"/>
                      </a:endParaRPr>
                    </a:p>
                  </a:txBody>
                  <a:tcPr marL="51435" marR="51435" marT="0" marB="0"/>
                </a:tc>
              </a:tr>
              <a:tr h="169891">
                <a:tc>
                  <a:txBody>
                    <a:bodyPr/>
                    <a:lstStyle/>
                    <a:p>
                      <a:pPr algn="just">
                        <a:spcAft>
                          <a:spcPts val="0"/>
                        </a:spcAft>
                      </a:pPr>
                      <a:r>
                        <a:rPr lang="en-GB" sz="900" dirty="0">
                          <a:effectLst/>
                        </a:rPr>
                        <a:t>Number of turns (per layer)</a:t>
                      </a:r>
                      <a:endParaRPr lang="en-GB" sz="9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smtClean="0">
                          <a:effectLst/>
                          <a:latin typeface="+mn-lt"/>
                          <a:ea typeface="+mn-ea"/>
                        </a:rPr>
                        <a:t>121</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r h="169891">
                <a:tc>
                  <a:txBody>
                    <a:bodyPr/>
                    <a:lstStyle/>
                    <a:p>
                      <a:pPr algn="just">
                        <a:spcAft>
                          <a:spcPts val="0"/>
                        </a:spcAft>
                      </a:pPr>
                      <a:r>
                        <a:rPr lang="en-GB" sz="900" dirty="0">
                          <a:effectLst/>
                        </a:rPr>
                        <a:t>Number of layers of superconductor</a:t>
                      </a:r>
                      <a:endParaRPr lang="en-GB" sz="9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a:effectLst/>
                          <a:latin typeface="+mn-lt"/>
                          <a:ea typeface="+mn-ea"/>
                        </a:rPr>
                        <a:t>5</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r h="339782">
                <a:tc>
                  <a:txBody>
                    <a:bodyPr/>
                    <a:lstStyle/>
                    <a:p>
                      <a:pPr algn="just">
                        <a:spcAft>
                          <a:spcPts val="0"/>
                        </a:spcAft>
                      </a:pPr>
                      <a:r>
                        <a:rPr lang="en-GB" sz="900">
                          <a:effectLst/>
                        </a:rPr>
                        <a:t>Total thickness of the coil (after curing)</a:t>
                      </a:r>
                      <a:endParaRPr lang="en-GB" sz="90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a:effectLst/>
                        </a:rPr>
                        <a:t>~ </a:t>
                      </a:r>
                      <a:r>
                        <a:rPr lang="en-GB" sz="900" dirty="0" smtClean="0">
                          <a:effectLst/>
                        </a:rPr>
                        <a:t>6 </a:t>
                      </a:r>
                      <a:r>
                        <a:rPr lang="en-GB" sz="900" dirty="0">
                          <a:effectLst/>
                        </a:rPr>
                        <a:t>mm</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r h="169891">
                <a:tc>
                  <a:txBody>
                    <a:bodyPr/>
                    <a:lstStyle/>
                    <a:p>
                      <a:pPr algn="just">
                        <a:spcAft>
                          <a:spcPts val="0"/>
                        </a:spcAft>
                      </a:pPr>
                      <a:r>
                        <a:rPr lang="en-GB" sz="900" dirty="0">
                          <a:effectLst/>
                        </a:rPr>
                        <a:t>Coil inner diameter</a:t>
                      </a:r>
                      <a:endParaRPr lang="en-GB" sz="9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a:effectLst/>
                        </a:rPr>
                        <a:t>220 mm</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r h="169891">
                <a:tc>
                  <a:txBody>
                    <a:bodyPr/>
                    <a:lstStyle/>
                    <a:p>
                      <a:pPr algn="just">
                        <a:spcAft>
                          <a:spcPts val="0"/>
                        </a:spcAft>
                      </a:pPr>
                      <a:r>
                        <a:rPr lang="en-GB" sz="900" dirty="0">
                          <a:effectLst/>
                        </a:rPr>
                        <a:t>Nominal field</a:t>
                      </a:r>
                      <a:endParaRPr lang="en-GB" sz="9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a:effectLst/>
                        </a:rPr>
                        <a:t>0.2 T</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r h="169891">
                <a:tc>
                  <a:txBody>
                    <a:bodyPr/>
                    <a:lstStyle/>
                    <a:p>
                      <a:pPr algn="just">
                        <a:spcAft>
                          <a:spcPts val="0"/>
                        </a:spcAft>
                      </a:pPr>
                      <a:r>
                        <a:rPr lang="en-GB" sz="900">
                          <a:effectLst/>
                        </a:rPr>
                        <a:t>Maximum operation field</a:t>
                      </a:r>
                      <a:endParaRPr lang="en-GB" sz="90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a:effectLst/>
                        </a:rPr>
                        <a:t>0.6 T</a:t>
                      </a:r>
                      <a:endParaRPr lang="en-GB" sz="900">
                        <a:effectLst/>
                        <a:latin typeface="Times New Roman" panose="02020603050405020304" pitchFamily="18" charset="0"/>
                        <a:ea typeface="Times New Roman" panose="02020603050405020304" pitchFamily="18" charset="0"/>
                      </a:endParaRPr>
                    </a:p>
                  </a:txBody>
                  <a:tcPr marL="51435" marR="51435" marT="0" marB="0"/>
                </a:tc>
              </a:tr>
              <a:tr h="169891">
                <a:tc>
                  <a:txBody>
                    <a:bodyPr/>
                    <a:lstStyle/>
                    <a:p>
                      <a:pPr algn="just">
                        <a:spcAft>
                          <a:spcPts val="0"/>
                        </a:spcAft>
                      </a:pPr>
                      <a:r>
                        <a:rPr lang="en-GB" sz="900">
                          <a:effectLst/>
                        </a:rPr>
                        <a:t>Current at 0.2 T</a:t>
                      </a:r>
                      <a:endParaRPr lang="en-GB" sz="90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smtClean="0">
                          <a:effectLst/>
                        </a:rPr>
                        <a:t>54 </a:t>
                      </a:r>
                      <a:r>
                        <a:rPr lang="en-GB" sz="900" dirty="0">
                          <a:effectLst/>
                        </a:rPr>
                        <a:t>A</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r h="169891">
                <a:tc>
                  <a:txBody>
                    <a:bodyPr/>
                    <a:lstStyle/>
                    <a:p>
                      <a:pPr algn="just">
                        <a:spcAft>
                          <a:spcPts val="0"/>
                        </a:spcAft>
                      </a:pPr>
                      <a:r>
                        <a:rPr lang="en-GB" sz="900">
                          <a:effectLst/>
                        </a:rPr>
                        <a:t>Inductance  </a:t>
                      </a:r>
                      <a:endParaRPr lang="en-GB" sz="900">
                        <a:effectLst/>
                        <a:latin typeface="Times New Roman" panose="02020603050405020304" pitchFamily="18" charset="0"/>
                        <a:ea typeface="Times New Roman" panose="02020603050405020304" pitchFamily="18" charset="0"/>
                      </a:endParaRPr>
                    </a:p>
                  </a:txBody>
                  <a:tcPr marL="51435" marR="51435" marT="0" marB="0"/>
                </a:tc>
                <a:tc>
                  <a:txBody>
                    <a:bodyPr/>
                    <a:lstStyle/>
                    <a:p>
                      <a:pPr algn="ctr">
                        <a:spcAft>
                          <a:spcPts val="0"/>
                        </a:spcAft>
                      </a:pPr>
                      <a:r>
                        <a:rPr lang="en-GB" sz="900" dirty="0" smtClean="0">
                          <a:effectLst/>
                        </a:rPr>
                        <a:t>0.09 </a:t>
                      </a:r>
                      <a:r>
                        <a:rPr lang="en-GB" sz="900" dirty="0">
                          <a:effectLst/>
                        </a:rPr>
                        <a:t>H</a:t>
                      </a:r>
                      <a:endParaRPr lang="en-GB" sz="900" dirty="0">
                        <a:effectLst/>
                        <a:latin typeface="Times New Roman" panose="02020603050405020304" pitchFamily="18" charset="0"/>
                        <a:ea typeface="Times New Roman" panose="02020603050405020304" pitchFamily="18" charset="0"/>
                      </a:endParaRPr>
                    </a:p>
                  </a:txBody>
                  <a:tcPr marL="51435" marR="51435" marT="0" marB="0"/>
                </a:tc>
              </a:tr>
            </a:tbl>
          </a:graphicData>
        </a:graphic>
      </p:graphicFrame>
      <p:sp>
        <p:nvSpPr>
          <p:cNvPr id="6" name="TextBox 5"/>
          <p:cNvSpPr txBox="1"/>
          <p:nvPr/>
        </p:nvSpPr>
        <p:spPr>
          <a:xfrm>
            <a:off x="1475656" y="546491"/>
            <a:ext cx="6912768" cy="661720"/>
          </a:xfrm>
          <a:prstGeom prst="rect">
            <a:avLst/>
          </a:prstGeom>
          <a:noFill/>
        </p:spPr>
        <p:txBody>
          <a:bodyPr wrap="square" rtlCol="0">
            <a:spAutoFit/>
          </a:bodyPr>
          <a:lstStyle/>
          <a:p>
            <a:r>
              <a:rPr lang="en-GB" sz="2100" dirty="0"/>
              <a:t>Main parameters of the superconducting </a:t>
            </a:r>
            <a:r>
              <a:rPr lang="en-GB" sz="2100" dirty="0" smtClean="0"/>
              <a:t>solenoids </a:t>
            </a:r>
          </a:p>
          <a:p>
            <a:r>
              <a:rPr lang="en-GB" sz="1600" dirty="0" smtClean="0"/>
              <a:t>(operating temperature 4.2 K)</a:t>
            </a:r>
            <a:endParaRPr lang="en-GB" sz="1600" dirty="0"/>
          </a:p>
        </p:txBody>
      </p:sp>
      <p:sp>
        <p:nvSpPr>
          <p:cNvPr id="7" name="Rectangle 6"/>
          <p:cNvSpPr/>
          <p:nvPr/>
        </p:nvSpPr>
        <p:spPr>
          <a:xfrm>
            <a:off x="899592" y="1208211"/>
            <a:ext cx="7056784" cy="461665"/>
          </a:xfrm>
          <a:prstGeom prst="rect">
            <a:avLst/>
          </a:prstGeom>
        </p:spPr>
        <p:txBody>
          <a:bodyPr wrap="square">
            <a:spAutoFit/>
          </a:bodyPr>
          <a:lstStyle/>
          <a:p>
            <a:pPr algn="just"/>
            <a:r>
              <a:rPr lang="en-GB" sz="1200" dirty="0" smtClean="0">
                <a:latin typeface="Times New Roman" panose="02020603050405020304" pitchFamily="18" charset="0"/>
                <a:ea typeface="Times New Roman" panose="02020603050405020304" pitchFamily="18" charset="0"/>
              </a:rPr>
              <a:t>All coils are wound using </a:t>
            </a:r>
            <a:r>
              <a:rPr lang="en-GB" sz="1200" dirty="0" err="1" smtClean="0">
                <a:latin typeface="Times New Roman" panose="02020603050405020304" pitchFamily="18" charset="0"/>
                <a:ea typeface="Times New Roman" panose="02020603050405020304" pitchFamily="18" charset="0"/>
              </a:rPr>
              <a:t>Nb-Ti</a:t>
            </a:r>
            <a:r>
              <a:rPr lang="en-GB" sz="1200" dirty="0" smtClean="0">
                <a:latin typeface="Times New Roman" panose="02020603050405020304" pitchFamily="18" charset="0"/>
                <a:ea typeface="Times New Roman" panose="02020603050405020304" pitchFamily="18" charset="0"/>
              </a:rPr>
              <a:t> </a:t>
            </a:r>
            <a:r>
              <a:rPr lang="en-GB" sz="1200" dirty="0">
                <a:latin typeface="Times New Roman" panose="02020603050405020304" pitchFamily="18" charset="0"/>
                <a:ea typeface="Times New Roman" panose="02020603050405020304" pitchFamily="18" charset="0"/>
              </a:rPr>
              <a:t>wire. The insulated wire has a rectangular cross section of 1.65 mm x 1.05 mm with a copper to superconductor area ratio </a:t>
            </a:r>
            <a:r>
              <a:rPr lang="en-GB" sz="1200" dirty="0" smtClean="0">
                <a:latin typeface="Times New Roman" panose="02020603050405020304" pitchFamily="18" charset="0"/>
                <a:ea typeface="Times New Roman" panose="02020603050405020304" pitchFamily="18" charset="0"/>
              </a:rPr>
              <a:t>of </a:t>
            </a:r>
            <a:r>
              <a:rPr lang="en-GB" sz="1200" dirty="0">
                <a:latin typeface="Times New Roman" panose="02020603050405020304" pitchFamily="18" charset="0"/>
                <a:ea typeface="Times New Roman" panose="02020603050405020304" pitchFamily="18" charset="0"/>
              </a:rPr>
              <a:t>4. The critical current measured at 5 T and 4.2 K is at least 750 </a:t>
            </a:r>
            <a:r>
              <a:rPr lang="en-GB" sz="1200" dirty="0" smtClean="0">
                <a:latin typeface="Times New Roman" panose="02020603050405020304" pitchFamily="18" charset="0"/>
                <a:ea typeface="Times New Roman" panose="02020603050405020304" pitchFamily="18" charset="0"/>
              </a:rPr>
              <a:t>A.</a:t>
            </a:r>
            <a:endParaRPr lang="en-GB" sz="1200" dirty="0"/>
          </a:p>
        </p:txBody>
      </p:sp>
      <p:sp>
        <p:nvSpPr>
          <p:cNvPr id="8" name="TextBox 7"/>
          <p:cNvSpPr txBox="1"/>
          <p:nvPr/>
        </p:nvSpPr>
        <p:spPr>
          <a:xfrm>
            <a:off x="1259632" y="5886401"/>
            <a:ext cx="7344816" cy="830997"/>
          </a:xfrm>
          <a:prstGeom prst="rect">
            <a:avLst/>
          </a:prstGeom>
          <a:noFill/>
        </p:spPr>
        <p:txBody>
          <a:bodyPr wrap="square" rtlCol="0">
            <a:spAutoFit/>
          </a:bodyPr>
          <a:lstStyle/>
          <a:p>
            <a:pPr algn="just"/>
            <a:r>
              <a:rPr lang="en-GB" sz="1600" dirty="0" smtClean="0">
                <a:solidFill>
                  <a:srgbClr val="FF0000"/>
                </a:solidFill>
              </a:rPr>
              <a:t>Cable size, number of turns, nominal currents, inductances are reasonable achievable parameters. </a:t>
            </a:r>
            <a:r>
              <a:rPr lang="en-GB" sz="1600" smtClean="0">
                <a:solidFill>
                  <a:srgbClr val="FF0000"/>
                </a:solidFill>
              </a:rPr>
              <a:t>They could </a:t>
            </a:r>
            <a:r>
              <a:rPr lang="en-GB" sz="1600" dirty="0" smtClean="0">
                <a:solidFill>
                  <a:srgbClr val="FF0000"/>
                </a:solidFill>
              </a:rPr>
              <a:t>change in function of the industrial standards and the know how of the producer.</a:t>
            </a:r>
            <a:endParaRPr lang="en-GB" sz="1600" dirty="0">
              <a:solidFill>
                <a:srgbClr val="FF0000"/>
              </a:solidFill>
            </a:endParaRPr>
          </a:p>
        </p:txBody>
      </p:sp>
      <p:sp>
        <p:nvSpPr>
          <p:cNvPr id="9" name="TextBox 8"/>
          <p:cNvSpPr txBox="1"/>
          <p:nvPr/>
        </p:nvSpPr>
        <p:spPr>
          <a:xfrm>
            <a:off x="961868" y="260405"/>
            <a:ext cx="4042179" cy="338554"/>
          </a:xfrm>
          <a:prstGeom prst="rect">
            <a:avLst/>
          </a:prstGeom>
          <a:noFill/>
        </p:spPr>
        <p:txBody>
          <a:bodyPr wrap="square" rtlCol="0">
            <a:spAutoFit/>
          </a:bodyPr>
          <a:lstStyle/>
          <a:p>
            <a:r>
              <a:rPr lang="en-GB" sz="1600" dirty="0" smtClean="0">
                <a:solidFill>
                  <a:srgbClr val="0070C0"/>
                </a:solidFill>
              </a:rPr>
              <a:t>Design of the main components</a:t>
            </a:r>
            <a:endParaRPr lang="en-GB" sz="1600" dirty="0">
              <a:solidFill>
                <a:srgbClr val="0070C0"/>
              </a:solidFill>
            </a:endParaRPr>
          </a:p>
        </p:txBody>
      </p:sp>
    </p:spTree>
    <p:extLst>
      <p:ext uri="{BB962C8B-B14F-4D97-AF65-F5344CB8AC3E}">
        <p14:creationId xmlns:p14="http://schemas.microsoft.com/office/powerpoint/2010/main" val="20152642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961868" y="91128"/>
            <a:ext cx="4042179" cy="338554"/>
          </a:xfrm>
          <a:prstGeom prst="rect">
            <a:avLst/>
          </a:prstGeom>
          <a:noFill/>
        </p:spPr>
        <p:txBody>
          <a:bodyPr wrap="square" rtlCol="0">
            <a:spAutoFit/>
          </a:bodyPr>
          <a:lstStyle/>
          <a:p>
            <a:r>
              <a:rPr lang="en-GB" sz="1600" dirty="0" smtClean="0">
                <a:solidFill>
                  <a:srgbClr val="0070C0"/>
                </a:solidFill>
              </a:rPr>
              <a:t>Design of the main components</a:t>
            </a:r>
            <a:endParaRPr lang="en-GB" sz="1600" dirty="0">
              <a:solidFill>
                <a:srgbClr val="0070C0"/>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056" y="451426"/>
            <a:ext cx="8643240" cy="2741260"/>
          </a:xfrm>
          <a:prstGeom prst="rect">
            <a:avLst/>
          </a:prstGeom>
        </p:spPr>
      </p:pic>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22438" r="20075"/>
          <a:stretch/>
        </p:blipFill>
        <p:spPr>
          <a:xfrm>
            <a:off x="5292080" y="3573016"/>
            <a:ext cx="3216604" cy="3080846"/>
          </a:xfrm>
          <a:prstGeom prst="rect">
            <a:avLst/>
          </a:prstGeom>
        </p:spPr>
      </p:pic>
      <p:sp>
        <p:nvSpPr>
          <p:cNvPr id="14" name="Rectangle 13"/>
          <p:cNvSpPr/>
          <p:nvPr/>
        </p:nvSpPr>
        <p:spPr>
          <a:xfrm>
            <a:off x="557793" y="3573016"/>
            <a:ext cx="4352645" cy="1962076"/>
          </a:xfrm>
          <a:prstGeom prst="rect">
            <a:avLst/>
          </a:prstGeom>
        </p:spPr>
        <p:txBody>
          <a:bodyPr wrap="square">
            <a:spAutoFit/>
          </a:bodyPr>
          <a:lstStyle/>
          <a:p>
            <a:pPr algn="just"/>
            <a:r>
              <a:rPr lang="en-GB" sz="1350" dirty="0">
                <a:latin typeface="Times New Roman" panose="02020603050405020304" pitchFamily="18" charset="0"/>
                <a:ea typeface="Times New Roman" panose="02020603050405020304" pitchFamily="18" charset="0"/>
              </a:rPr>
              <a:t>Cross section of the HEL cryostat. In the centre there is the bore for the room temperature vacuum chamber (not shown here). The bore diameter is 135 mm. Then from inside to outside in grey the room temperature vacuum tank, in brown the thermal screen, in grey the helium tank wall, in orange the main solenoid, in blue the corrector coils generating a horizontal and a vertical dipole. Then follow the helium tank wall, the thermal screen and the vacuum tank. The overall external diameter is 454 mm.</a:t>
            </a:r>
            <a:endParaRPr lang="en-GB" sz="1350" dirty="0"/>
          </a:p>
        </p:txBody>
      </p:sp>
      <p:cxnSp>
        <p:nvCxnSpPr>
          <p:cNvPr id="8" name="Straight Arrow Connector 7"/>
          <p:cNvCxnSpPr/>
          <p:nvPr/>
        </p:nvCxnSpPr>
        <p:spPr>
          <a:xfrm>
            <a:off x="1475656" y="3356992"/>
            <a:ext cx="6048672" cy="0"/>
          </a:xfrm>
          <a:prstGeom prst="straightConnector1">
            <a:avLst/>
          </a:prstGeom>
          <a:ln w="15875">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1475656" y="2852936"/>
            <a:ext cx="0" cy="504056"/>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524328" y="2852936"/>
            <a:ext cx="0" cy="504056"/>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4235881" y="3136340"/>
            <a:ext cx="661589" cy="276999"/>
          </a:xfrm>
          <a:prstGeom prst="rect">
            <a:avLst/>
          </a:prstGeom>
          <a:noFill/>
        </p:spPr>
        <p:txBody>
          <a:bodyPr wrap="square" rtlCol="0">
            <a:spAutoFit/>
          </a:bodyPr>
          <a:lstStyle/>
          <a:p>
            <a:r>
              <a:rPr lang="en-GB" sz="1200" dirty="0" smtClean="0"/>
              <a:t>3000</a:t>
            </a:r>
            <a:endParaRPr lang="en-GB" sz="1200" dirty="0"/>
          </a:p>
        </p:txBody>
      </p:sp>
      <p:graphicFrame>
        <p:nvGraphicFramePr>
          <p:cNvPr id="11" name="Table 10"/>
          <p:cNvGraphicFramePr>
            <a:graphicFrameLocks noGrp="1"/>
          </p:cNvGraphicFramePr>
          <p:nvPr>
            <p:extLst>
              <p:ext uri="{D42A27DB-BD31-4B8C-83A1-F6EECF244321}">
                <p14:modId xmlns:p14="http://schemas.microsoft.com/office/powerpoint/2010/main" val="317524146"/>
              </p:ext>
            </p:extLst>
          </p:nvPr>
        </p:nvGraphicFramePr>
        <p:xfrm>
          <a:off x="1259632" y="5648022"/>
          <a:ext cx="4134485" cy="1005840"/>
        </p:xfrm>
        <a:graphic>
          <a:graphicData uri="http://schemas.openxmlformats.org/drawingml/2006/table">
            <a:tbl>
              <a:tblPr firstRow="1" firstCol="1" bandRow="1">
                <a:tableStyleId>{5C22544A-7EE6-4342-B048-85BDC9FD1C3A}</a:tableStyleId>
              </a:tblPr>
              <a:tblGrid>
                <a:gridCol w="2667000"/>
                <a:gridCol w="1467485"/>
              </a:tblGrid>
              <a:tr h="0">
                <a:tc>
                  <a:txBody>
                    <a:bodyPr/>
                    <a:lstStyle/>
                    <a:p>
                      <a:pPr>
                        <a:spcAft>
                          <a:spcPts val="0"/>
                        </a:spcAft>
                      </a:pPr>
                      <a:r>
                        <a:rPr lang="en-GB" sz="1100" dirty="0">
                          <a:effectLst/>
                        </a:rPr>
                        <a:t>Type</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n-GB" sz="1100">
                          <a:effectLst/>
                        </a:rPr>
                        <a:t>Heat On Cold Mass (4.2K)</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spcAft>
                          <a:spcPts val="0"/>
                        </a:spcAft>
                      </a:pPr>
                      <a:r>
                        <a:rPr lang="en-GB" sz="1100">
                          <a:effectLst/>
                        </a:rPr>
                        <a:t>G10 Supports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n-GB" sz="1100">
                          <a:effectLst/>
                        </a:rPr>
                        <a:t>0.24 W</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spcAft>
                          <a:spcPts val="0"/>
                        </a:spcAft>
                      </a:pPr>
                      <a:r>
                        <a:rPr lang="en-GB" sz="1100">
                          <a:effectLst/>
                        </a:rPr>
                        <a:t>Radiation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n-GB" sz="1100">
                          <a:effectLst/>
                        </a:rPr>
                        <a:t>0.68 W</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spcAft>
                          <a:spcPts val="0"/>
                        </a:spcAft>
                      </a:pPr>
                      <a:r>
                        <a:rPr lang="en-GB" sz="1100">
                          <a:effectLst/>
                        </a:rPr>
                        <a:t>Current Leads</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n-GB" sz="1100" dirty="0">
                          <a:effectLst/>
                        </a:rPr>
                        <a:t>4.51 W</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r h="0">
                <a:tc>
                  <a:txBody>
                    <a:bodyPr/>
                    <a:lstStyle/>
                    <a:p>
                      <a:pPr>
                        <a:spcAft>
                          <a:spcPts val="0"/>
                        </a:spcAft>
                      </a:pPr>
                      <a:r>
                        <a:rPr lang="en-GB" sz="1100">
                          <a:effectLst/>
                        </a:rPr>
                        <a:t>Instrumentation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spcAft>
                          <a:spcPts val="0"/>
                        </a:spcAft>
                      </a:pPr>
                      <a:r>
                        <a:rPr lang="en-GB" sz="1100" dirty="0">
                          <a:effectLst/>
                        </a:rPr>
                        <a:t>1.00 W</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311776285"/>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3419</TotalTime>
  <Words>1535</Words>
  <Application>Microsoft Office PowerPoint</Application>
  <PresentationFormat>On-screen Show (4:3)</PresentationFormat>
  <Paragraphs>270</Paragraphs>
  <Slides>19</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19</vt:i4>
      </vt:variant>
    </vt:vector>
  </HeadingPairs>
  <TitlesOfParts>
    <vt:vector size="30" baseType="lpstr">
      <vt:lpstr>SimHei</vt:lpstr>
      <vt:lpstr>Arial</vt:lpstr>
      <vt:lpstr>Calibri</vt:lpstr>
      <vt:lpstr>Cambria Math</vt:lpstr>
      <vt:lpstr>Franklin Gothic Book</vt:lpstr>
      <vt:lpstr>NimbusRomNo9L-Regu</vt:lpstr>
      <vt:lpstr>STKaiti</vt:lpstr>
      <vt:lpstr>Symbol</vt:lpstr>
      <vt:lpstr>Times New Roman</vt:lpstr>
      <vt:lpstr>Wingdings</vt:lpstr>
      <vt:lpstr>Thème Office</vt:lpstr>
      <vt:lpstr>Update on LHC Electron Lens design</vt:lpstr>
      <vt:lpstr>Outlines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Spare slides</vt:lpstr>
      <vt:lpstr>PowerPoint Presentation</vt:lpstr>
      <vt:lpstr>PowerPoint Presentation</vt:lpstr>
      <vt:lpstr>PowerPoint Presentation</vt:lpstr>
      <vt:lpstr>PowerPoint Presentation</vt:lpstr>
      <vt:lpstr>Thank you for your attention</vt:lpstr>
    </vt:vector>
  </TitlesOfParts>
  <Company>APO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Diego Perini</cp:lastModifiedBy>
  <cp:revision>216</cp:revision>
  <dcterms:created xsi:type="dcterms:W3CDTF">2016-02-12T10:02:27Z</dcterms:created>
  <dcterms:modified xsi:type="dcterms:W3CDTF">2017-05-22T13:44:47Z</dcterms:modified>
</cp:coreProperties>
</file>