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6"/>
  </p:notesMasterIdLst>
  <p:handoutMasterIdLst>
    <p:handoutMasterId r:id="rId7"/>
  </p:handoutMasterIdLst>
  <p:sldIdLst>
    <p:sldId id="298" r:id="rId2"/>
    <p:sldId id="423" r:id="rId3"/>
    <p:sldId id="424" r:id="rId4"/>
    <p:sldId id="425" r:id="rId5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7E0000"/>
    <a:srgbClr val="008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5" autoAdjust="0"/>
    <p:restoredTop sz="95405" autoAdjust="0"/>
  </p:normalViewPr>
  <p:slideViewPr>
    <p:cSldViewPr>
      <p:cViewPr varScale="1">
        <p:scale>
          <a:sx n="165" d="100"/>
          <a:sy n="165" d="100"/>
        </p:scale>
        <p:origin x="1644" y="78"/>
      </p:cViewPr>
      <p:guideLst>
        <p:guide orient="horz" pos="3521"/>
        <p:guide pos="2880"/>
      </p:guideLst>
    </p:cSldViewPr>
  </p:slideViewPr>
  <p:outlineViewPr>
    <p:cViewPr>
      <p:scale>
        <a:sx n="33" d="100"/>
        <a:sy n="33" d="100"/>
      </p:scale>
      <p:origin x="0" y="-423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839D7615-E742-4946-9D62-B9E4346C5F45}" type="datetimeFigureOut">
              <a:rPr lang="en-GB" smtClean="0"/>
              <a:t>16/05/2017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9A6015B-B826-47CA-8476-9FF28DBB4F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80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45ECD3F-8667-45A8-891E-D0690382F174}" type="datetimeFigureOut">
              <a:rPr lang="en-GB" smtClean="0"/>
              <a:t>16/05/2017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2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F55ABB3-7089-4848-AC40-8F0BE120621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71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BB3-7089-4848-AC40-8F0BE120621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81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93236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4189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116010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415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8033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2939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18024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62431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24954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6020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4965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7049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9574064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        Andrea Apollonio                                        	</a:t>
            </a:r>
            <a:r>
              <a:rPr lang="en-US" sz="1200" baseline="0" dirty="0" smtClean="0">
                <a:solidFill>
                  <a:srgbClr val="FFFFFF"/>
                </a:solidFill>
              </a:rPr>
              <a:t>              </a:t>
            </a:r>
            <a:r>
              <a:rPr lang="en-US" sz="1200" dirty="0" smtClean="0">
                <a:solidFill>
                  <a:srgbClr val="FFFFFF"/>
                </a:solidFill>
              </a:rPr>
              <a:t>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376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9" r:id="rId13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981074"/>
            <a:ext cx="8424936" cy="5328245"/>
          </a:xfrm>
        </p:spPr>
        <p:txBody>
          <a:bodyPr/>
          <a:lstStyle/>
          <a:p>
            <a:endParaRPr lang="en-GB" sz="3600" b="1" noProof="0" dirty="0" smtClean="0"/>
          </a:p>
          <a:p>
            <a:r>
              <a:rPr lang="en-GB" sz="3600" b="1" dirty="0" smtClean="0">
                <a:solidFill>
                  <a:srgbClr val="7E0000"/>
                </a:solidFill>
              </a:rPr>
              <a:t>MARP</a:t>
            </a:r>
            <a:r>
              <a:rPr lang="en-GB" sz="3600" b="1" dirty="0">
                <a:solidFill>
                  <a:srgbClr val="7E0000"/>
                </a:solidFill>
              </a:rPr>
              <a:t> 5</a:t>
            </a:r>
            <a:endParaRPr lang="en-GB" sz="3600" b="1" dirty="0" smtClean="0">
              <a:solidFill>
                <a:srgbClr val="7E0000"/>
              </a:solidFill>
            </a:endParaRPr>
          </a:p>
          <a:p>
            <a:endParaRPr lang="en-GB" sz="3600" b="1" dirty="0" smtClean="0">
              <a:solidFill>
                <a:srgbClr val="C00000"/>
              </a:solidFill>
            </a:endParaRPr>
          </a:p>
          <a:p>
            <a:r>
              <a:rPr lang="en-GB" sz="2800" b="1" noProof="0" dirty="0" smtClean="0">
                <a:solidFill>
                  <a:srgbClr val="002060"/>
                </a:solidFill>
              </a:rPr>
              <a:t> A. Apollonio</a:t>
            </a:r>
            <a:endParaRPr lang="en-GB" sz="3600" b="1" noProof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09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</a:t>
            </a:r>
            <a:r>
              <a:rPr lang="en-GB" smtClean="0"/>
              <a:t>of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2736"/>
            <a:ext cx="8686800" cy="5433133"/>
          </a:xfrm>
        </p:spPr>
        <p:txBody>
          <a:bodyPr/>
          <a:lstStyle/>
          <a:p>
            <a:pPr lvl="0"/>
            <a:endParaRPr lang="en-GB" sz="2000" dirty="0"/>
          </a:p>
          <a:p>
            <a:pPr lvl="0"/>
            <a:r>
              <a:rPr lang="en-GB" sz="2000" dirty="0" smtClean="0"/>
              <a:t>Identify members of task force for the development of guidelines for reliability-driven electronic systems’ designs (</a:t>
            </a:r>
            <a:r>
              <a:rPr lang="en-GB" sz="2000" dirty="0" smtClean="0"/>
              <a:t>B. Todd). </a:t>
            </a:r>
            <a:r>
              <a:rPr lang="en-GB" sz="2000" dirty="0" smtClean="0"/>
              <a:t>Include members of RADSAGA network (R. Garcia Alia)?</a:t>
            </a:r>
          </a:p>
          <a:p>
            <a:pPr lvl="0"/>
            <a:endParaRPr lang="en-GB" sz="2000" dirty="0" smtClean="0"/>
          </a:p>
          <a:p>
            <a:pPr lvl="0"/>
            <a:r>
              <a:rPr lang="en-GB" sz="2000" dirty="0" smtClean="0"/>
              <a:t>Explore possibility of integration of PC data in </a:t>
            </a:r>
            <a:r>
              <a:rPr lang="en-GB" sz="2000" dirty="0" smtClean="0"/>
              <a:t>AFT (</a:t>
            </a:r>
            <a:r>
              <a:rPr lang="en-GB" sz="2000" err="1" smtClean="0"/>
              <a:t>B</a:t>
            </a:r>
            <a:r>
              <a:rPr lang="en-GB" sz="2000" smtClean="0"/>
              <a:t>. Todd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Injection quality data in AFT (A. Apollonio)</a:t>
            </a:r>
          </a:p>
          <a:p>
            <a:pPr lvl="0"/>
            <a:endParaRPr lang="en-GB" sz="2000" dirty="0" smtClean="0"/>
          </a:p>
          <a:p>
            <a:pPr lvl="0"/>
            <a:r>
              <a:rPr lang="en-GB" sz="2000" dirty="0" smtClean="0"/>
              <a:t>INFOR EAM for reliability analyses (U. Gentile, D. </a:t>
            </a:r>
            <a:r>
              <a:rPr lang="en-GB" sz="2000" dirty="0" err="1" smtClean="0"/>
              <a:t>Widegren</a:t>
            </a:r>
            <a:r>
              <a:rPr lang="en-GB" sz="2000" dirty="0" smtClean="0"/>
              <a:t>)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88907228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of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6712"/>
            <a:ext cx="8686800" cy="5433133"/>
          </a:xfrm>
        </p:spPr>
        <p:txBody>
          <a:bodyPr/>
          <a:lstStyle/>
          <a:p>
            <a:pPr lvl="0"/>
            <a:endParaRPr lang="en-GB" sz="2000" dirty="0"/>
          </a:p>
          <a:p>
            <a:pPr lvl="0"/>
            <a:r>
              <a:rPr lang="en-GB" sz="2000" dirty="0" smtClean="0"/>
              <a:t>Present activities/collaboration with </a:t>
            </a:r>
            <a:r>
              <a:rPr lang="en-GB" sz="2000" dirty="0" err="1" smtClean="0"/>
              <a:t>Politecnico</a:t>
            </a:r>
            <a:r>
              <a:rPr lang="en-GB" sz="2000" dirty="0" smtClean="0"/>
              <a:t> di Milano (L. Serio)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Overview on ongoing activities and resources at CERN in the field of RAMS </a:t>
            </a:r>
            <a:r>
              <a:rPr lang="en-GB" sz="2000" dirty="0" smtClean="0"/>
              <a:t>(email group leaders on behalf of MARP?)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Advanced reliability engineering </a:t>
            </a:r>
            <a:r>
              <a:rPr lang="en-GB" sz="2000" dirty="0" smtClean="0"/>
              <a:t>course (MARP et al.)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Accelerator Reliability </a:t>
            </a:r>
            <a:r>
              <a:rPr lang="en-GB" sz="2000" dirty="0" smtClean="0"/>
              <a:t>Workshop (R</a:t>
            </a:r>
            <a:r>
              <a:rPr lang="en-GB" sz="2000" dirty="0" smtClean="0"/>
              <a:t>. </a:t>
            </a:r>
            <a:r>
              <a:rPr lang="en-GB" sz="2000" dirty="0" smtClean="0"/>
              <a:t>Giachino)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Mid-term evaluation of availability and reliability modelling tools within the </a:t>
            </a:r>
            <a:r>
              <a:rPr lang="en-GB" sz="2000" dirty="0" smtClean="0"/>
              <a:t>MARP (all)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276476088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for Next Agendas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48195"/>
            <a:ext cx="8686800" cy="5433133"/>
          </a:xfrm>
        </p:spPr>
        <p:txBody>
          <a:bodyPr/>
          <a:lstStyle/>
          <a:p>
            <a:pPr lvl="0"/>
            <a:r>
              <a:rPr lang="en-GB" sz="2000" dirty="0" smtClean="0"/>
              <a:t>8/6/2017</a:t>
            </a:r>
          </a:p>
          <a:p>
            <a:pPr lvl="1"/>
            <a:r>
              <a:rPr lang="en-GB" sz="1600" dirty="0" smtClean="0"/>
              <a:t>Collaboration with </a:t>
            </a:r>
            <a:r>
              <a:rPr lang="en-GB" sz="1600" dirty="0" err="1" smtClean="0"/>
              <a:t>Politecnico</a:t>
            </a:r>
            <a:r>
              <a:rPr lang="en-GB" sz="1600" dirty="0" smtClean="0"/>
              <a:t> di Milano</a:t>
            </a:r>
          </a:p>
          <a:p>
            <a:pPr lvl="1"/>
            <a:r>
              <a:rPr lang="en-GB" sz="1600" dirty="0" smtClean="0"/>
              <a:t>Accelerator Reliability Workshop agenda</a:t>
            </a:r>
          </a:p>
          <a:p>
            <a:pPr lvl="1"/>
            <a:endParaRPr lang="en-GB" sz="1600" dirty="0"/>
          </a:p>
          <a:p>
            <a:pPr lvl="0"/>
            <a:r>
              <a:rPr lang="en-GB" sz="2000" dirty="0" smtClean="0"/>
              <a:t>29/6/2017</a:t>
            </a:r>
            <a:endParaRPr lang="en-GB" sz="1600" dirty="0" smtClean="0"/>
          </a:p>
          <a:p>
            <a:pPr lvl="1"/>
            <a:r>
              <a:rPr lang="en-GB" sz="1600" dirty="0"/>
              <a:t>Report from FCC </a:t>
            </a:r>
            <a:r>
              <a:rPr lang="en-GB" sz="1600" dirty="0" smtClean="0"/>
              <a:t>Week</a:t>
            </a:r>
          </a:p>
          <a:p>
            <a:pPr lvl="1"/>
            <a:r>
              <a:rPr lang="en-GB" sz="1600" dirty="0" smtClean="0"/>
              <a:t>Infor EAM for reliability analyses</a:t>
            </a:r>
          </a:p>
          <a:p>
            <a:pPr lvl="1"/>
            <a:endParaRPr lang="en-GB" sz="1600" dirty="0"/>
          </a:p>
          <a:p>
            <a:pPr lvl="0"/>
            <a:r>
              <a:rPr lang="en-GB" sz="2000" dirty="0" smtClean="0"/>
              <a:t>13/7/2017</a:t>
            </a:r>
            <a:endParaRPr lang="en-GB" sz="1600" dirty="0"/>
          </a:p>
          <a:p>
            <a:pPr lvl="1"/>
            <a:r>
              <a:rPr lang="en-GB" sz="1600" dirty="0" smtClean="0"/>
              <a:t>Ideas for advanced reliability training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pPr lvl="0"/>
            <a:r>
              <a:rPr lang="en-GB" sz="2000" dirty="0" smtClean="0"/>
              <a:t>XX/11/2017</a:t>
            </a:r>
            <a:endParaRPr lang="en-GB" sz="1600" dirty="0"/>
          </a:p>
          <a:p>
            <a:pPr lvl="1"/>
            <a:r>
              <a:rPr lang="en-GB" sz="1600" dirty="0" smtClean="0"/>
              <a:t>Report from </a:t>
            </a:r>
            <a:r>
              <a:rPr lang="en-GB" sz="1600" dirty="0"/>
              <a:t>Accelerator Reliability Workshop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76386816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10528</TotalTime>
  <Words>183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 Unicode MS</vt:lpstr>
      <vt:lpstr>Arial</vt:lpstr>
      <vt:lpstr>Calibri</vt:lpstr>
      <vt:lpstr>Franklin Gothic Medium</vt:lpstr>
      <vt:lpstr>Times New Roman</vt:lpstr>
      <vt:lpstr>5_BTODD primary master</vt:lpstr>
      <vt:lpstr>PowerPoint Presentation</vt:lpstr>
      <vt:lpstr>Review of Actions</vt:lpstr>
      <vt:lpstr>Review of Actions</vt:lpstr>
      <vt:lpstr>Proposal for Next Agendas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Brugger</dc:creator>
  <cp:lastModifiedBy>Andrea Apollonio</cp:lastModifiedBy>
  <cp:revision>413</cp:revision>
  <cp:lastPrinted>2016-12-07T08:55:11Z</cp:lastPrinted>
  <dcterms:created xsi:type="dcterms:W3CDTF">2014-10-09T14:11:47Z</dcterms:created>
  <dcterms:modified xsi:type="dcterms:W3CDTF">2017-05-16T16:05:45Z</dcterms:modified>
</cp:coreProperties>
</file>