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373" r:id="rId3"/>
    <p:sldId id="374" r:id="rId4"/>
    <p:sldId id="375" r:id="rId5"/>
    <p:sldId id="376" r:id="rId6"/>
    <p:sldId id="382" r:id="rId7"/>
    <p:sldId id="384" r:id="rId8"/>
    <p:sldId id="378" r:id="rId9"/>
    <p:sldId id="379" r:id="rId10"/>
    <p:sldId id="377" r:id="rId11"/>
    <p:sldId id="385" r:id="rId12"/>
    <p:sldId id="383" r:id="rId13"/>
    <p:sldId id="380" r:id="rId14"/>
    <p:sldId id="38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7FD"/>
    <a:srgbClr val="393D05"/>
    <a:srgbClr val="DDEFFF"/>
    <a:srgbClr val="E1F8FB"/>
    <a:srgbClr val="117F8E"/>
    <a:srgbClr val="FFD5D5"/>
    <a:srgbClr val="CFF4F9"/>
    <a:srgbClr val="FEF2B8"/>
    <a:srgbClr val="6B5901"/>
    <a:srgbClr val="FCD3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94650"/>
  </p:normalViewPr>
  <p:slideViewPr>
    <p:cSldViewPr snapToGrid="0" snapToObjects="1">
      <p:cViewPr>
        <p:scale>
          <a:sx n="149" d="100"/>
          <a:sy n="149" d="100"/>
        </p:scale>
        <p:origin x="544" y="584"/>
      </p:cViewPr>
      <p:guideLst>
        <p:guide orient="horz" pos="227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051AC-2DBE-4703-9F4C-5356EF8D8663}" type="datetimeFigureOut">
              <a:rPr lang="fr-CH" smtClean="0"/>
              <a:t>17.05.17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14A73-B9A0-4385-9E9A-34FD13BABFA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89213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14A73-B9A0-4385-9E9A-34FD13BABFAA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71448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ARIES-1705161100-JGU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ARIES-1705161100-JGU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ARIES-1705161100-JGU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ARIES-1705161100-JGU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8716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000" indent="-180000" defTabSz="720000">
              <a:spcBef>
                <a:spcPts val="600"/>
              </a:spcBef>
              <a:defRPr/>
            </a:lvl1pPr>
            <a:lvl2pPr marL="648000" indent="-180000">
              <a:defRPr/>
            </a:lvl2pPr>
            <a:lvl3pPr indent="-180000">
              <a:defRPr/>
            </a:lvl3pPr>
            <a:lvl4pPr indent="-180000">
              <a:defRPr/>
            </a:lvl4pPr>
            <a:lvl5pPr indent="-180000"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ARIES-1705161100-JGU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94006"/>
          </a:xfrm>
        </p:spPr>
        <p:txBody>
          <a:bodyPr/>
          <a:lstStyle/>
          <a:p>
            <a:r>
              <a:rPr kumimoji="0" lang="en-US" dirty="0" smtClean="0"/>
              <a:t>Click to edit Master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39864"/>
            <a:ext cx="4287864" cy="471072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39864"/>
            <a:ext cx="4287864" cy="47107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ARIES-1705161100-JGU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8090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2" eaLnBrk="1" latinLnBrk="0" hangingPunct="1"/>
            <a:r>
              <a:rPr kumimoji="0" lang="en-GB" noProof="0" dirty="0" err="1" smtClean="0"/>
              <a:t>Troisième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3" eaLnBrk="1" latinLnBrk="0" hangingPunct="1"/>
            <a:r>
              <a:rPr kumimoji="0" lang="en-GB" noProof="0" dirty="0" err="1" smtClean="0"/>
              <a:t>Quatrième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4" eaLnBrk="1" latinLnBrk="0" hangingPunct="1"/>
            <a:r>
              <a:rPr kumimoji="0" lang="en-GB" noProof="0" dirty="0" err="1" smtClean="0"/>
              <a:t>Cinquième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/>
          <a:stretch/>
        </p:blipFill>
        <p:spPr>
          <a:xfrm>
            <a:off x="-7749" y="6157663"/>
            <a:ext cx="9151749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smtClean="0"/>
              <a:t>J. Gutleber, May 17, 2017</a:t>
            </a:r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ARIES-1705161100-JGU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2" r:id="rId2"/>
    <p:sldLayoutId id="2147483676" r:id="rId3"/>
    <p:sldLayoutId id="2147483677" r:id="rId4"/>
    <p:sldLayoutId id="2147483678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5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4" Type="http://schemas.openxmlformats.org/officeDocument/2006/relationships/image" Target="../media/image16.tiff"/><Relationship Id="rId5" Type="http://schemas.openxmlformats.org/officeDocument/2006/relationships/image" Target="../media/image17.tiff"/><Relationship Id="rId6" Type="http://schemas.openxmlformats.org/officeDocument/2006/relationships/image" Target="../media/image18.tif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77" y="5950481"/>
            <a:ext cx="1979852" cy="828000"/>
          </a:xfrm>
          <a:prstGeom prst="rect">
            <a:avLst/>
          </a:prstGeom>
        </p:spPr>
      </p:pic>
      <p:sp>
        <p:nvSpPr>
          <p:cNvPr id="3" name="Subtitle 1"/>
          <p:cNvSpPr txBox="1">
            <a:spLocks/>
          </p:cNvSpPr>
          <p:nvPr/>
        </p:nvSpPr>
        <p:spPr>
          <a:xfrm>
            <a:off x="877600" y="4838007"/>
            <a:ext cx="7388800" cy="806617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2400" spc="300" dirty="0" smtClean="0">
                <a:solidFill>
                  <a:srgbClr val="FFFFFF"/>
                </a:solidFill>
              </a:rPr>
              <a:t>Johannes Gutleber</a:t>
            </a:r>
          </a:p>
          <a:p>
            <a:pPr marL="36576" indent="0" algn="ctr">
              <a:buNone/>
            </a:pPr>
            <a:r>
              <a:rPr lang="en-GB" sz="2400" spc="300" dirty="0" smtClean="0">
                <a:solidFill>
                  <a:srgbClr val="FFFFFF"/>
                </a:solidFill>
              </a:rPr>
              <a:t>CERN</a:t>
            </a:r>
          </a:p>
          <a:p>
            <a:pPr marL="36576" indent="0" algn="ctr">
              <a:buNone/>
            </a:pPr>
            <a:r>
              <a:rPr lang="en-GB" sz="2400" spc="300" dirty="0" smtClean="0">
                <a:solidFill>
                  <a:srgbClr val="FFFFFF"/>
                </a:solidFill>
              </a:rPr>
              <a:t>May 16, 2017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679822" y="3429000"/>
            <a:ext cx="7772400" cy="70242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4000" spc="300" dirty="0" smtClean="0"/>
              <a:t>Open Accelerator</a:t>
            </a:r>
          </a:p>
          <a:p>
            <a:pPr marL="36576" indent="0" algn="ctr">
              <a:buNone/>
            </a:pPr>
            <a:r>
              <a:rPr lang="en-GB" sz="4000" spc="300" dirty="0" smtClean="0"/>
              <a:t>Information System</a:t>
            </a:r>
          </a:p>
        </p:txBody>
      </p:sp>
      <p:pic>
        <p:nvPicPr>
          <p:cNvPr id="5" name="Picture 5" descr="\\typhoon\MarketingII\NIWeek\NIWeek 2013\Day 2 2013\Guest Speaker Notes\MedAustron\Content from Johannes\CERN Images\LogoBadge-04.jp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0054A1"/>
              </a:clrFrom>
              <a:clrTo>
                <a:srgbClr val="0054A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51727" y="5934218"/>
            <a:ext cx="900000" cy="84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301936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5692" y="0"/>
            <a:ext cx="4300660" cy="301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-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2"/>
            <a:ext cx="8226854" cy="525779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Requirements and architecture by experienced software and systems engineers</a:t>
            </a:r>
          </a:p>
          <a:p>
            <a:pPr lvl="1"/>
            <a:r>
              <a:rPr lang="en-US" dirty="0" smtClean="0"/>
              <a:t>Austrian Institute of Technology, formerly </a:t>
            </a:r>
            <a:r>
              <a:rPr lang="en-US" dirty="0" err="1" smtClean="0"/>
              <a:t>Seibersdorf</a:t>
            </a:r>
            <a:r>
              <a:rPr lang="en-US" dirty="0" smtClean="0"/>
              <a:t> Research </a:t>
            </a:r>
            <a:r>
              <a:rPr lang="en-US" dirty="0" err="1" smtClean="0"/>
              <a:t>Centres</a:t>
            </a:r>
            <a:endParaRPr lang="en-US" dirty="0"/>
          </a:p>
          <a:p>
            <a:pPr lvl="1"/>
            <a:r>
              <a:rPr lang="en-US" dirty="0" smtClean="0"/>
              <a:t>Pilot comes free of charge in addition (Oracle)</a:t>
            </a:r>
          </a:p>
          <a:p>
            <a:r>
              <a:rPr lang="en-US" dirty="0" smtClean="0"/>
              <a:t>Input from an experienced user who has an immediate need</a:t>
            </a:r>
          </a:p>
          <a:p>
            <a:pPr lvl="1"/>
            <a:r>
              <a:rPr lang="en-US" dirty="0" smtClean="0"/>
              <a:t>Heidelberg Ion Therapy facility with 2 operating synchrotrons (Heidelberg and Marburg)</a:t>
            </a:r>
          </a:p>
          <a:p>
            <a:r>
              <a:rPr lang="en-US" dirty="0" smtClean="0"/>
              <a:t>Opportunity for CERN</a:t>
            </a:r>
          </a:p>
          <a:p>
            <a:pPr lvl="1"/>
            <a:r>
              <a:rPr lang="en-US" dirty="0" smtClean="0"/>
              <a:t>Ensure that for CERN a system is conceived that can support RAMS studies and where CERN can profit from data eventually provided by other partners, too.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mr-IN" smtClean="0"/>
              <a:t>ARIES-1705161100-JGU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05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Diverse data </a:t>
            </a:r>
            <a:r>
              <a:rPr lang="en-US" sz="4000" smtClean="0"/>
              <a:t>from different locations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mr-IN" smtClean="0"/>
              <a:t>ARIES-1705161100-JGU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441" y="2378285"/>
            <a:ext cx="1695865" cy="16958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806" y="1204666"/>
            <a:ext cx="1009354" cy="10093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4731" y="2838903"/>
            <a:ext cx="1342640" cy="13426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638555" y="1031934"/>
            <a:ext cx="1088402" cy="10884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3923" y="5035578"/>
            <a:ext cx="1003687" cy="10036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79481" y="998205"/>
            <a:ext cx="16337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Fault tracking,</a:t>
            </a:r>
          </a:p>
          <a:p>
            <a:r>
              <a:rPr lang="en-US" dirty="0" smtClean="0"/>
              <a:t>Logbooks,</a:t>
            </a:r>
          </a:p>
          <a:p>
            <a:r>
              <a:rPr lang="en-US" dirty="0" smtClean="0"/>
              <a:t>Observations,</a:t>
            </a:r>
          </a:p>
          <a:p>
            <a:r>
              <a:rPr lang="en-US" dirty="0" smtClean="0"/>
              <a:t>Estimates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520109" y="2760705"/>
            <a:ext cx="1633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Handbooks,</a:t>
            </a:r>
          </a:p>
          <a:p>
            <a:pPr algn="r"/>
            <a:r>
              <a:rPr lang="en-US" dirty="0" smtClean="0"/>
              <a:t>Data </a:t>
            </a:r>
            <a:r>
              <a:rPr lang="en-US" dirty="0" err="1" smtClean="0"/>
              <a:t>initative</a:t>
            </a:r>
            <a:r>
              <a:rPr lang="en-US" dirty="0" err="1"/>
              <a:t>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404745" y="5372097"/>
            <a:ext cx="2749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Model driven</a:t>
            </a:r>
          </a:p>
          <a:p>
            <a:r>
              <a:rPr lang="en-US" dirty="0" smtClean="0"/>
              <a:t>Design and improvement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969335" y="3197559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Information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System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83833" y="1513103"/>
            <a:ext cx="1133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mtClean="0"/>
              <a:t>Historical</a:t>
            </a:r>
          </a:p>
          <a:p>
            <a:r>
              <a:rPr lang="en-US" dirty="0" smtClean="0"/>
              <a:t>records</a:t>
            </a:r>
            <a:endParaRPr lang="en-US" dirty="0"/>
          </a:p>
        </p:txBody>
      </p:sp>
      <p:sp>
        <p:nvSpPr>
          <p:cNvPr id="20" name="Right Arrow 19"/>
          <p:cNvSpPr/>
          <p:nvPr/>
        </p:nvSpPr>
        <p:spPr>
          <a:xfrm rot="1661194">
            <a:off x="1259098" y="2366576"/>
            <a:ext cx="1470826" cy="484632"/>
          </a:xfrm>
          <a:prstGeom prst="rightArrow">
            <a:avLst>
              <a:gd name="adj1" fmla="val 50000"/>
              <a:gd name="adj2" fmla="val 11524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 rot="7998850">
            <a:off x="3998801" y="2206330"/>
            <a:ext cx="1289153" cy="484632"/>
          </a:xfrm>
          <a:prstGeom prst="rightArrow">
            <a:avLst>
              <a:gd name="adj1" fmla="val 50000"/>
              <a:gd name="adj2" fmla="val 11524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11015161">
            <a:off x="4622607" y="3322318"/>
            <a:ext cx="1579146" cy="484632"/>
          </a:xfrm>
          <a:prstGeom prst="rightArrow">
            <a:avLst>
              <a:gd name="adj1" fmla="val 50000"/>
              <a:gd name="adj2" fmla="val 11524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 rot="4674644">
            <a:off x="3293959" y="4200972"/>
            <a:ext cx="816889" cy="484632"/>
          </a:xfrm>
          <a:prstGeom prst="rightArrow">
            <a:avLst>
              <a:gd name="adj1" fmla="val 50000"/>
              <a:gd name="adj2" fmla="val 115244"/>
            </a:avLst>
          </a:prstGeom>
          <a:solidFill>
            <a:srgbClr val="C00000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915057" y="4443288"/>
            <a:ext cx="5072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C00000"/>
                </a:solidFill>
              </a:rPr>
              <a:t>PDF(characteristics, quality</a:t>
            </a:r>
            <a:r>
              <a:rPr lang="en-US" sz="2000" b="1" i="1" smtClean="0">
                <a:solidFill>
                  <a:srgbClr val="C00000"/>
                </a:solidFill>
              </a:rPr>
              <a:t>, conditions)</a:t>
            </a:r>
            <a:endParaRPr lang="en-US" sz="2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65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more than what exists?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32800" cy="466742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our community there exists no common data collection initiative.</a:t>
            </a:r>
          </a:p>
          <a:p>
            <a:r>
              <a:rPr lang="en-US" b="1" dirty="0" smtClean="0"/>
              <a:t>OREDA example: improve safety and cost-effectiveness in the design and operation of facilities</a:t>
            </a:r>
          </a:p>
          <a:p>
            <a:r>
              <a:rPr lang="en-US" dirty="0" smtClean="0"/>
              <a:t>Over the time gather history from as many as possible different data sources</a:t>
            </a:r>
          </a:p>
          <a:p>
            <a:r>
              <a:rPr lang="en-US" dirty="0" smtClean="0"/>
              <a:t>Compare data among different information providers</a:t>
            </a:r>
          </a:p>
          <a:p>
            <a:r>
              <a:rPr lang="en-US" dirty="0" smtClean="0"/>
              <a:t>To plan for future machines, base on data from different existing machines</a:t>
            </a:r>
          </a:p>
          <a:p>
            <a:r>
              <a:rPr lang="en-US" dirty="0" smtClean="0"/>
              <a:t>Technical facts: cannot impose one system, failure histories in different formats and with different granularities, incomplete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mr-IN" smtClean="0"/>
              <a:t>ARIES-1705161100-JGU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4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Concrete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AIT develops architecture, specification and pilot</a:t>
            </a:r>
          </a:p>
          <a:p>
            <a:pPr lvl="1"/>
            <a:r>
              <a:rPr lang="en-US" dirty="0" smtClean="0"/>
              <a:t>Note: database work + API, not yet user interface</a:t>
            </a:r>
          </a:p>
          <a:p>
            <a:pPr lvl="1"/>
            <a:r>
              <a:rPr lang="en-US" dirty="0" smtClean="0"/>
              <a:t>UI work depends on progress and remaining budget</a:t>
            </a:r>
          </a:p>
          <a:p>
            <a:r>
              <a:rPr lang="en-US" dirty="0" smtClean="0"/>
              <a:t>HIT fills in exemplary information and validates concept</a:t>
            </a:r>
          </a:p>
          <a:p>
            <a:r>
              <a:rPr lang="en-US" dirty="0" smtClean="0"/>
              <a:t>CERN</a:t>
            </a:r>
          </a:p>
          <a:p>
            <a:pPr lvl="1"/>
            <a:r>
              <a:rPr lang="en-US" dirty="0" smtClean="0"/>
              <a:t>reviews the approach</a:t>
            </a:r>
          </a:p>
          <a:p>
            <a:pPr lvl="1"/>
            <a:r>
              <a:rPr lang="en-US" dirty="0" smtClean="0"/>
              <a:t>contributes with existing data from a system </a:t>
            </a:r>
            <a:r>
              <a:rPr lang="en-US" dirty="0" err="1" smtClean="0"/>
              <a:t>tbd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v</a:t>
            </a:r>
            <a:r>
              <a:rPr lang="en-US" dirty="0" smtClean="0"/>
              <a:t>erify is usable, e.g. LINAC4</a:t>
            </a:r>
          </a:p>
          <a:p>
            <a:r>
              <a:rPr lang="en-US" dirty="0" smtClean="0"/>
              <a:t>At ARIES meetings interest the community</a:t>
            </a:r>
          </a:p>
          <a:p>
            <a:pPr lvl="1"/>
            <a:r>
              <a:rPr lang="en-US" dirty="0" smtClean="0"/>
              <a:t>CNAO, </a:t>
            </a:r>
            <a:r>
              <a:rPr lang="en-US" dirty="0" err="1" smtClean="0"/>
              <a:t>MedAustron</a:t>
            </a:r>
            <a:r>
              <a:rPr lang="en-US" dirty="0" smtClean="0"/>
              <a:t>, DESY/XFEL, Soleil, ALBA, </a:t>
            </a:r>
            <a:r>
              <a:rPr lang="en-US" dirty="0" err="1" smtClean="0"/>
              <a:t>Ciemat</a:t>
            </a:r>
            <a:r>
              <a:rPr lang="en-US" dirty="0" smtClean="0"/>
              <a:t>, PSI, ELI, KIT, LUND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mr-IN" smtClean="0"/>
              <a:t>ARIES-1705161100-JGU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10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Requirements and architecture: until end 2017</a:t>
            </a:r>
          </a:p>
          <a:p>
            <a:r>
              <a:rPr lang="en-US" dirty="0" smtClean="0"/>
              <a:t>Prototyping of information system: 2018</a:t>
            </a:r>
          </a:p>
          <a:p>
            <a:r>
              <a:rPr lang="en-US" dirty="0" smtClean="0"/>
              <a:t>Accelerator partial model at HIT: Q2: 2018</a:t>
            </a:r>
          </a:p>
          <a:p>
            <a:r>
              <a:rPr lang="en-US" dirty="0" smtClean="0"/>
              <a:t>Data entry at HIT: Q3+Q4 2018</a:t>
            </a:r>
          </a:p>
          <a:p>
            <a:r>
              <a:rPr lang="en-US" dirty="0" smtClean="0"/>
              <a:t>Involvement of CERN for review and validation?</a:t>
            </a:r>
          </a:p>
          <a:p>
            <a:pPr lvl="1"/>
            <a:r>
              <a:rPr lang="en-US" dirty="0" smtClean="0"/>
              <a:t>Needs selection of case study</a:t>
            </a:r>
          </a:p>
          <a:p>
            <a:pPr lvl="1"/>
            <a:r>
              <a:rPr lang="en-US" dirty="0" smtClean="0"/>
              <a:t>Technical student in 2018 or 2019</a:t>
            </a:r>
          </a:p>
          <a:p>
            <a:pPr lvl="2"/>
            <a:r>
              <a:rPr lang="en-US" dirty="0" smtClean="0"/>
              <a:t>Model a system</a:t>
            </a:r>
          </a:p>
          <a:p>
            <a:pPr lvl="2"/>
            <a:r>
              <a:rPr lang="en-US" dirty="0" smtClean="0"/>
              <a:t>Enter data and/or couple with data sources</a:t>
            </a:r>
          </a:p>
          <a:p>
            <a:pPr lvl="2"/>
            <a:r>
              <a:rPr lang="en-US" dirty="0" smtClean="0"/>
              <a:t>Work on GUI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mr-IN" smtClean="0"/>
              <a:t>ARIES-1705161100-JGU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1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ARIES H2020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79500"/>
            <a:ext cx="8226854" cy="4913527"/>
          </a:xfrm>
        </p:spPr>
        <p:txBody>
          <a:bodyPr>
            <a:normAutofit/>
          </a:bodyPr>
          <a:lstStyle/>
          <a:p>
            <a:r>
              <a:rPr lang="en-US" dirty="0" smtClean="0"/>
              <a:t>Aims</a:t>
            </a:r>
          </a:p>
          <a:p>
            <a:pPr lvl="1"/>
            <a:r>
              <a:rPr lang="en-US" dirty="0" smtClean="0"/>
              <a:t>Develop European particle accelerator infrastructures</a:t>
            </a:r>
          </a:p>
          <a:p>
            <a:pPr lvl="1"/>
            <a:r>
              <a:rPr lang="en-US" dirty="0" smtClean="0"/>
              <a:t>Improve performance, availability and sustainability of particle accelerators</a:t>
            </a:r>
          </a:p>
          <a:p>
            <a:pPr lvl="1"/>
            <a:r>
              <a:rPr lang="en-US" dirty="0" smtClean="0"/>
              <a:t>Transfer technologies to society</a:t>
            </a:r>
          </a:p>
          <a:p>
            <a:pPr lvl="1"/>
            <a:r>
              <a:rPr lang="en-US" dirty="0" smtClean="0"/>
              <a:t>Enlarge the European accelerator community</a:t>
            </a:r>
          </a:p>
          <a:p>
            <a:r>
              <a:rPr lang="en-US" dirty="0" smtClean="0"/>
              <a:t>Key figures</a:t>
            </a:r>
          </a:p>
          <a:p>
            <a:pPr lvl="1"/>
            <a:r>
              <a:rPr lang="en-US" dirty="0" smtClean="0"/>
              <a:t>May 2017 </a:t>
            </a:r>
            <a:r>
              <a:rPr lang="mr-IN" dirty="0" smtClean="0"/>
              <a:t>–</a:t>
            </a:r>
            <a:r>
              <a:rPr lang="en-US" dirty="0" smtClean="0"/>
              <a:t> April 2021 (4 years)</a:t>
            </a:r>
          </a:p>
          <a:p>
            <a:pPr lvl="1"/>
            <a:r>
              <a:rPr lang="en-US" dirty="0" smtClean="0"/>
              <a:t>24.8 M€ (10 M€ EC contribution)</a:t>
            </a:r>
          </a:p>
          <a:p>
            <a:pPr lvl="1"/>
            <a:r>
              <a:rPr lang="en-US" dirty="0" smtClean="0"/>
              <a:t>41 partners from 18 countries</a:t>
            </a:r>
          </a:p>
          <a:p>
            <a:pPr lvl="1"/>
            <a:r>
              <a:rPr lang="en-US" dirty="0" smtClean="0"/>
              <a:t>Coordinated by M. </a:t>
            </a:r>
            <a:r>
              <a:rPr lang="en-US" dirty="0" err="1" smtClean="0"/>
              <a:t>Vretenar</a:t>
            </a:r>
            <a:r>
              <a:rPr lang="en-US" dirty="0" smtClean="0"/>
              <a:t> (CERN)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mr-IN" smtClean="0"/>
              <a:t>ARIES-1705161100-JGU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83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0371" t="27408" r="56667" b="27222"/>
          <a:stretch/>
        </p:blipFill>
        <p:spPr>
          <a:xfrm rot="1060319">
            <a:off x="6948056" y="3668926"/>
            <a:ext cx="2260600" cy="3111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Open Information System - WHY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1400"/>
            <a:ext cx="8226854" cy="51181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To assess RAMS characteristics of a “complex technical system” and plan performance/cost improvements, quality data about systems and subsystems is needed</a:t>
            </a:r>
          </a:p>
          <a:p>
            <a:pPr lvl="1"/>
            <a:r>
              <a:rPr lang="en-US" dirty="0" smtClean="0"/>
              <a:t>From experience the biggest challenge</a:t>
            </a:r>
          </a:p>
          <a:p>
            <a:pPr lvl="1"/>
            <a:r>
              <a:rPr lang="en-US" dirty="0" smtClean="0"/>
              <a:t>TNA calls for SLA known KPI if you want to make it work </a:t>
            </a:r>
          </a:p>
          <a:p>
            <a:r>
              <a:rPr lang="en-US" dirty="0" smtClean="0"/>
              <a:t>”Discovered by industry” decades ago</a:t>
            </a:r>
          </a:p>
          <a:p>
            <a:pPr lvl="1"/>
            <a:r>
              <a:rPr lang="en-US" dirty="0" err="1" smtClean="0"/>
              <a:t>EuReDatA</a:t>
            </a:r>
            <a:r>
              <a:rPr lang="en-US" dirty="0" smtClean="0"/>
              <a:t> 1973 covering all industrial installations</a:t>
            </a:r>
          </a:p>
          <a:p>
            <a:pPr lvl="1"/>
            <a:r>
              <a:rPr lang="en-US" dirty="0" smtClean="0"/>
              <a:t>EDF EIREDA 1997 European industry</a:t>
            </a:r>
          </a:p>
          <a:p>
            <a:pPr lvl="1"/>
            <a:r>
              <a:rPr lang="en-US" dirty="0" smtClean="0"/>
              <a:t>Nuclear - ISO 6527 1984</a:t>
            </a:r>
          </a:p>
          <a:p>
            <a:pPr lvl="1"/>
            <a:r>
              <a:rPr lang="en-US" dirty="0" smtClean="0"/>
              <a:t>Oil &amp; Gas </a:t>
            </a:r>
            <a:r>
              <a:rPr lang="mr-IN" dirty="0" smtClean="0"/>
              <a:t>–</a:t>
            </a:r>
            <a:r>
              <a:rPr lang="en-US" dirty="0" smtClean="0"/>
              <a:t> ISO14224</a:t>
            </a:r>
          </a:p>
          <a:p>
            <a:pPr lvl="1"/>
            <a:r>
              <a:rPr lang="en-US" dirty="0" smtClean="0"/>
              <a:t>Offshore/Onshore </a:t>
            </a:r>
            <a:r>
              <a:rPr lang="mr-IN" dirty="0" smtClean="0"/>
              <a:t>–</a:t>
            </a:r>
            <a:r>
              <a:rPr lang="en-US" dirty="0" smtClean="0"/>
              <a:t> OREDA 1981</a:t>
            </a:r>
          </a:p>
          <a:p>
            <a:pPr lvl="1"/>
            <a:r>
              <a:rPr lang="en-US" dirty="0" smtClean="0"/>
              <a:t>SPARTA </a:t>
            </a:r>
            <a:r>
              <a:rPr lang="mr-IN" dirty="0" smtClean="0"/>
              <a:t>–</a:t>
            </a:r>
            <a:r>
              <a:rPr lang="en-US" dirty="0" smtClean="0"/>
              <a:t> 2014 (</a:t>
            </a:r>
            <a:r>
              <a:rPr lang="en-US" dirty="0" err="1" smtClean="0"/>
              <a:t>windparks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mr-IN" smtClean="0"/>
              <a:t>ARIES-1705161100-JGU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88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EuReDatA</a:t>
            </a:r>
            <a:r>
              <a:rPr lang="en-US" dirty="0" smtClean="0"/>
              <a:t> Example Form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mr-IN" smtClean="0"/>
              <a:t>ARIES-1705161100-JGU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" t="3709" r="3610" b="2436"/>
          <a:stretch/>
        </p:blipFill>
        <p:spPr>
          <a:xfrm>
            <a:off x="867204" y="914401"/>
            <a:ext cx="7406846" cy="498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93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EIREDA Example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mr-IN" smtClean="0"/>
              <a:t>ARIES-1705161100-JGU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387" y="914401"/>
            <a:ext cx="6714479" cy="524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18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OREDA Example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mr-IN" smtClean="0"/>
              <a:t>ARIES-1705161100-JGU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716"/>
          <a:stretch/>
        </p:blipFill>
        <p:spPr>
          <a:xfrm>
            <a:off x="0" y="924818"/>
            <a:ext cx="9144000" cy="522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063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3" y="0"/>
            <a:ext cx="9144000" cy="58740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1244600"/>
            <a:ext cx="8826500" cy="474842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Data-sharing initiative since 2014 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All ten UK offshore </a:t>
            </a:r>
            <a:r>
              <a:rPr lang="en-US" dirty="0" err="1" smtClean="0">
                <a:solidFill>
                  <a:schemeClr val="bg1"/>
                </a:solidFill>
              </a:rPr>
              <a:t>windpark</a:t>
            </a:r>
            <a:r>
              <a:rPr lang="en-US" dirty="0" smtClean="0">
                <a:solidFill>
                  <a:schemeClr val="bg1"/>
                </a:solidFill>
              </a:rPr>
              <a:t> developers participate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Centrica, Dong Energy, EDF, </a:t>
            </a:r>
            <a:r>
              <a:rPr lang="en-US" dirty="0" err="1">
                <a:solidFill>
                  <a:schemeClr val="bg1"/>
                </a:solidFill>
              </a:rPr>
              <a:t>E.on</a:t>
            </a:r>
            <a:r>
              <a:rPr lang="en-US" dirty="0">
                <a:solidFill>
                  <a:schemeClr val="bg1"/>
                </a:solidFill>
              </a:rPr>
              <a:t>, RWE Innogy, </a:t>
            </a:r>
            <a:r>
              <a:rPr lang="en-US" dirty="0" err="1">
                <a:solidFill>
                  <a:schemeClr val="bg1"/>
                </a:solidFill>
              </a:rPr>
              <a:t>ScottishPower</a:t>
            </a:r>
            <a:r>
              <a:rPr lang="en-US" dirty="0">
                <a:solidFill>
                  <a:schemeClr val="bg1"/>
                </a:solidFill>
              </a:rPr>
              <a:t> Renewables, SSE, </a:t>
            </a:r>
            <a:r>
              <a:rPr lang="en-US" dirty="0" err="1">
                <a:solidFill>
                  <a:schemeClr val="bg1"/>
                </a:solidFill>
              </a:rPr>
              <a:t>Statkraft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Statoil, </a:t>
            </a:r>
            <a:r>
              <a:rPr lang="en-US" dirty="0" err="1" smtClean="0">
                <a:solidFill>
                  <a:schemeClr val="bg1"/>
                </a:solidFill>
              </a:rPr>
              <a:t>Vattenfall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GOAL: share “</a:t>
            </a:r>
            <a:r>
              <a:rPr lang="en-US" b="1" dirty="0" smtClean="0">
                <a:solidFill>
                  <a:schemeClr val="bg1"/>
                </a:solidFill>
              </a:rPr>
              <a:t>robust and reliable benchmarked data</a:t>
            </a:r>
            <a:r>
              <a:rPr lang="en-US" dirty="0" smtClean="0">
                <a:solidFill>
                  <a:schemeClr val="bg1"/>
                </a:solidFill>
              </a:rPr>
              <a:t>”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mr-IN" smtClean="0"/>
              <a:t>ARIES-1705161100-JGU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99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WHAT the Information System Contains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2"/>
            <a:ext cx="8226854" cy="507862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Structures of accelerator installations</a:t>
            </a:r>
          </a:p>
          <a:p>
            <a:pPr lvl="1"/>
            <a:r>
              <a:rPr lang="en-US" dirty="0" smtClean="0"/>
              <a:t>Different levels of granularity</a:t>
            </a:r>
          </a:p>
          <a:p>
            <a:pPr lvl="1"/>
            <a:r>
              <a:rPr lang="en-US" dirty="0" smtClean="0"/>
              <a:t>Reliability information (MTTF, MTTR) permitted at all levels in statistical form</a:t>
            </a:r>
          </a:p>
          <a:p>
            <a:pPr lvl="1"/>
            <a:r>
              <a:rPr lang="en-US" dirty="0" smtClean="0"/>
              <a:t>Possible links to historic information and operation conditions</a:t>
            </a:r>
          </a:p>
          <a:p>
            <a:r>
              <a:rPr lang="en-US" dirty="0" smtClean="0"/>
              <a:t>Element information </a:t>
            </a:r>
          </a:p>
          <a:p>
            <a:r>
              <a:rPr lang="en-US" dirty="0" smtClean="0"/>
              <a:t>An access and data anonymization concept</a:t>
            </a:r>
          </a:p>
          <a:p>
            <a:pPr lvl="1"/>
            <a:r>
              <a:rPr lang="en-US" dirty="0" smtClean="0"/>
              <a:t>Permit members providing information</a:t>
            </a:r>
          </a:p>
          <a:p>
            <a:pPr lvl="1"/>
            <a:r>
              <a:rPr lang="en-US" dirty="0" smtClean="0"/>
              <a:t>Permit validation of information (data quality)</a:t>
            </a:r>
          </a:p>
          <a:p>
            <a:pPr lvl="1"/>
            <a:r>
              <a:rPr lang="en-US" dirty="0" smtClean="0"/>
              <a:t>Different methods to query data (e.g. by matching characteristics ranges, by element, by system, according to quality criteria)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mr-IN" smtClean="0"/>
              <a:t>ARIES-1705161100-JGU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57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</a:t>
            </a:r>
          </a:p>
          <a:p>
            <a:r>
              <a:rPr lang="en-US" dirty="0" smtClean="0"/>
              <a:t>Principle of operation</a:t>
            </a:r>
          </a:p>
          <a:p>
            <a:r>
              <a:rPr lang="en-US" dirty="0" smtClean="0"/>
              <a:t>Design characteristics</a:t>
            </a:r>
          </a:p>
          <a:p>
            <a:r>
              <a:rPr lang="en-US" dirty="0" smtClean="0"/>
              <a:t>Origin (manufacturer, intended use data)</a:t>
            </a:r>
          </a:p>
          <a:p>
            <a:r>
              <a:rPr lang="en-US" dirty="0" smtClean="0"/>
              <a:t>Operation characteristics (to be able to compare)</a:t>
            </a:r>
          </a:p>
          <a:p>
            <a:r>
              <a:rPr lang="en-US" dirty="0" smtClean="0"/>
              <a:t>Maintenance and test intervals</a:t>
            </a:r>
          </a:p>
          <a:p>
            <a:r>
              <a:rPr lang="en-US" dirty="0" smtClean="0"/>
              <a:t>Environmental conditions</a:t>
            </a:r>
          </a:p>
          <a:p>
            <a:r>
              <a:rPr lang="en-US" dirty="0" smtClean="0"/>
              <a:t>Links to failure data</a:t>
            </a:r>
          </a:p>
          <a:p>
            <a:r>
              <a:rPr lang="en-US" dirty="0" smtClean="0"/>
              <a:t>Statistical information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J. Gutleber, May 17,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mr-IN" smtClean="0"/>
              <a:t>ARIES-1705161100-JGU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28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747</TotalTime>
  <Words>783</Words>
  <Application>Microsoft Macintosh PowerPoint</Application>
  <PresentationFormat>On-screen Show (4:3)</PresentationFormat>
  <Paragraphs>135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Mangal</vt:lpstr>
      <vt:lpstr>Arial</vt:lpstr>
      <vt:lpstr>CERNCorporate4-3</vt:lpstr>
      <vt:lpstr>PowerPoint Presentation</vt:lpstr>
      <vt:lpstr>ARIES H2020</vt:lpstr>
      <vt:lpstr>Open Information System - WHY</vt:lpstr>
      <vt:lpstr>EuReDatA Example Form</vt:lpstr>
      <vt:lpstr>EIREDA Example</vt:lpstr>
      <vt:lpstr>OREDA Example</vt:lpstr>
      <vt:lpstr>PowerPoint Presentation</vt:lpstr>
      <vt:lpstr>WHAT the Information System Contains</vt:lpstr>
      <vt:lpstr>Element Information</vt:lpstr>
      <vt:lpstr>HOW - Approach</vt:lpstr>
      <vt:lpstr>Diverse data from different locations</vt:lpstr>
      <vt:lpstr>WHY more than what exists?</vt:lpstr>
      <vt:lpstr>A Concrete Activity</vt:lpstr>
      <vt:lpstr>Timeline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Johannes Gutleber</dc:creator>
  <cp:lastModifiedBy>Johannes Gutleber</cp:lastModifiedBy>
  <cp:revision>322</cp:revision>
  <dcterms:created xsi:type="dcterms:W3CDTF">2015-03-14T10:15:29Z</dcterms:created>
  <dcterms:modified xsi:type="dcterms:W3CDTF">2017-05-17T06:42:44Z</dcterms:modified>
</cp:coreProperties>
</file>