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heme/theme2.xml" ContentType="application/vnd.openxmlformats-officedocument.theme+xml"/>
  <Override PartName="/ppt/tags/tag4.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08" r:id="rId1"/>
  </p:sldMasterIdLst>
  <p:notesMasterIdLst>
    <p:notesMasterId r:id="rId9"/>
  </p:notesMasterIdLst>
  <p:sldIdLst>
    <p:sldId id="256" r:id="rId2"/>
    <p:sldId id="258" r:id="rId3"/>
    <p:sldId id="259" r:id="rId4"/>
    <p:sldId id="265" r:id="rId5"/>
    <p:sldId id="260" r:id="rId6"/>
    <p:sldId id="261" r:id="rId7"/>
    <p:sldId id="264" r:id="rId8"/>
  </p:sldIdLst>
  <p:sldSz cx="9144000" cy="6858000" type="screen4x3"/>
  <p:notesSz cx="6858000" cy="9144000"/>
  <p:custDataLst>
    <p:tags r:id="rId1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strella Vergara Fernandez" initials="EVF" lastIdx="1" clrIdx="0">
    <p:extLst>
      <p:ext uri="{19B8F6BF-5375-455C-9EA6-DF929625EA0E}">
        <p15:presenceInfo xmlns:p15="http://schemas.microsoft.com/office/powerpoint/2012/main" userId="S-1-5-21-1526224874-1540688658-1361462980-170944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00" autoAdjust="0"/>
    <p:restoredTop sz="94660"/>
  </p:normalViewPr>
  <p:slideViewPr>
    <p:cSldViewPr snapToGrid="0">
      <p:cViewPr varScale="1">
        <p:scale>
          <a:sx n="115" d="100"/>
          <a:sy n="115" d="100"/>
        </p:scale>
        <p:origin x="918"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tags" Target="tags/tag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C34DF5-7AAF-493D-B4F2-1A8DD89256C6}" type="datetimeFigureOut">
              <a:rPr lang="en-US" smtClean="0"/>
              <a:t>23-May-17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C534A6F-EDB5-458C-A6EA-F767F03D7146}" type="slidenum">
              <a:rPr lang="en-US" smtClean="0"/>
              <a:t>‹#›</a:t>
            </a:fld>
            <a:endParaRPr lang="en-US"/>
          </a:p>
        </p:txBody>
      </p:sp>
    </p:spTree>
    <p:extLst>
      <p:ext uri="{BB962C8B-B14F-4D97-AF65-F5344CB8AC3E}">
        <p14:creationId xmlns:p14="http://schemas.microsoft.com/office/powerpoint/2010/main" val="27179021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822960" y="758952"/>
            <a:ext cx="75438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825038" y="4455621"/>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AE5B23C5-BA59-4B86-A81C-07558C46C347}" type="datetime1">
              <a:rPr lang="en-US" smtClean="0"/>
              <a:t>23-May-17</a:t>
            </a:fld>
            <a:endParaRPr lang="en-US"/>
          </a:p>
        </p:txBody>
      </p:sp>
      <p:sp>
        <p:nvSpPr>
          <p:cNvPr id="5" name="Footer Placeholder 4"/>
          <p:cNvSpPr>
            <a:spLocks noGrp="1"/>
          </p:cNvSpPr>
          <p:nvPr>
            <p:ph type="ftr" sz="quarter" idx="11"/>
          </p:nvPr>
        </p:nvSpPr>
        <p:spPr/>
        <p:txBody>
          <a:bodyPr/>
          <a:lstStyle/>
          <a:p>
            <a:r>
              <a:rPr lang="en-GB" smtClean="0"/>
              <a:t>PhD Thesis Overview - Estrella Vergara</a:t>
            </a:r>
            <a:endParaRPr lang="en-US"/>
          </a:p>
        </p:txBody>
      </p:sp>
      <p:sp>
        <p:nvSpPr>
          <p:cNvPr id="6" name="Slide Number Placeholder 5"/>
          <p:cNvSpPr>
            <a:spLocks noGrp="1"/>
          </p:cNvSpPr>
          <p:nvPr>
            <p:ph type="sldNum" sz="quarter" idx="12"/>
          </p:nvPr>
        </p:nvSpPr>
        <p:spPr/>
        <p:txBody>
          <a:bodyPr/>
          <a:lstStyle/>
          <a:p>
            <a:fld id="{E973E3B3-DF9B-4BBA-B8E1-685982AFF016}" type="slidenum">
              <a:rPr lang="en-US" smtClean="0"/>
              <a:pPr/>
              <a:t>‹#›</a:t>
            </a:fld>
            <a:r>
              <a:rPr lang="en-US" dirty="0" smtClean="0"/>
              <a:t>/7</a:t>
            </a:r>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152471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C577A96-A92F-495A-B15C-F30E876CE0DE}" type="datetime1">
              <a:rPr lang="en-US" smtClean="0"/>
              <a:t>23-May-17</a:t>
            </a:fld>
            <a:endParaRPr lang="en-US"/>
          </a:p>
        </p:txBody>
      </p:sp>
      <p:sp>
        <p:nvSpPr>
          <p:cNvPr id="5" name="Footer Placeholder 4"/>
          <p:cNvSpPr>
            <a:spLocks noGrp="1"/>
          </p:cNvSpPr>
          <p:nvPr>
            <p:ph type="ftr" sz="quarter" idx="11"/>
          </p:nvPr>
        </p:nvSpPr>
        <p:spPr/>
        <p:txBody>
          <a:bodyPr/>
          <a:lstStyle/>
          <a:p>
            <a:r>
              <a:rPr lang="en-GB" smtClean="0"/>
              <a:t>PhD Thesis Overview - Estrella Vergara</a:t>
            </a:r>
            <a:endParaRPr lang="en-US"/>
          </a:p>
        </p:txBody>
      </p:sp>
      <p:sp>
        <p:nvSpPr>
          <p:cNvPr id="6" name="Slide Number Placeholder 5"/>
          <p:cNvSpPr>
            <a:spLocks noGrp="1"/>
          </p:cNvSpPr>
          <p:nvPr>
            <p:ph type="sldNum" sz="quarter" idx="12"/>
          </p:nvPr>
        </p:nvSpPr>
        <p:spPr/>
        <p:txBody>
          <a:bodyPr/>
          <a:lstStyle/>
          <a:p>
            <a:fld id="{E973E3B3-DF9B-4BBA-B8E1-685982AFF016}" type="slidenum">
              <a:rPr lang="en-US" smtClean="0"/>
              <a:pPr/>
              <a:t>‹#›</a:t>
            </a:fld>
            <a:r>
              <a:rPr lang="en-US" dirty="0" smtClean="0"/>
              <a:t>/7</a:t>
            </a:r>
            <a:endParaRPr lang="en-US" dirty="0"/>
          </a:p>
        </p:txBody>
      </p:sp>
    </p:spTree>
    <p:extLst>
      <p:ext uri="{BB962C8B-B14F-4D97-AF65-F5344CB8AC3E}">
        <p14:creationId xmlns:p14="http://schemas.microsoft.com/office/powerpoint/2010/main" val="31696192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6543675" y="412302"/>
            <a:ext cx="1971675" cy="575989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412302"/>
            <a:ext cx="5800725" cy="5759898"/>
          </a:xfrm>
        </p:spPr>
        <p:txBody>
          <a:bodyPr vert="eaVert" lIns="45720" tIns="0" rIns="45720" bIns="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FBA8A10-3C52-4A94-9056-C4C8399A1FCF}" type="datetime1">
              <a:rPr lang="en-US" smtClean="0"/>
              <a:t>23-May-17</a:t>
            </a:fld>
            <a:endParaRPr lang="en-US"/>
          </a:p>
        </p:txBody>
      </p:sp>
      <p:sp>
        <p:nvSpPr>
          <p:cNvPr id="5" name="Footer Placeholder 4"/>
          <p:cNvSpPr>
            <a:spLocks noGrp="1"/>
          </p:cNvSpPr>
          <p:nvPr>
            <p:ph type="ftr" sz="quarter" idx="11"/>
          </p:nvPr>
        </p:nvSpPr>
        <p:spPr/>
        <p:txBody>
          <a:bodyPr/>
          <a:lstStyle/>
          <a:p>
            <a:r>
              <a:rPr lang="en-GB" smtClean="0"/>
              <a:t>PhD Thesis Overview - Estrella Vergara</a:t>
            </a:r>
            <a:endParaRPr lang="en-US"/>
          </a:p>
        </p:txBody>
      </p:sp>
      <p:sp>
        <p:nvSpPr>
          <p:cNvPr id="6" name="Slide Number Placeholder 5"/>
          <p:cNvSpPr>
            <a:spLocks noGrp="1"/>
          </p:cNvSpPr>
          <p:nvPr>
            <p:ph type="sldNum" sz="quarter" idx="12"/>
          </p:nvPr>
        </p:nvSpPr>
        <p:spPr/>
        <p:txBody>
          <a:bodyPr/>
          <a:lstStyle/>
          <a:p>
            <a:fld id="{E973E3B3-DF9B-4BBA-B8E1-685982AFF016}" type="slidenum">
              <a:rPr lang="en-US" smtClean="0"/>
              <a:pPr/>
              <a:t>‹#›</a:t>
            </a:fld>
            <a:r>
              <a:rPr lang="en-US" dirty="0" smtClean="0"/>
              <a:t>/7</a:t>
            </a:r>
            <a:endParaRPr lang="en-US" dirty="0"/>
          </a:p>
        </p:txBody>
      </p:sp>
    </p:spTree>
    <p:extLst>
      <p:ext uri="{BB962C8B-B14F-4D97-AF65-F5344CB8AC3E}">
        <p14:creationId xmlns:p14="http://schemas.microsoft.com/office/powerpoint/2010/main" val="1727739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aphicFrame>
        <p:nvGraphicFramePr>
          <p:cNvPr id="7" name="Objeto 6" hidden="1"/>
          <p:cNvGraphicFramePr>
            <a:graphicFrameLocks noChangeAspect="1"/>
          </p:cNvGraphicFramePr>
          <p:nvPr userDrawn="1">
            <p:custDataLst>
              <p:tags r:id="rId2"/>
            </p:custDataLst>
            <p:extLst>
              <p:ext uri="{D42A27DB-BD31-4B8C-83A1-F6EECF244321}">
                <p14:modId xmlns:p14="http://schemas.microsoft.com/office/powerpoint/2010/main" val="335921254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3103" name="Diapositiva de think-cell" r:id="rId4" imgW="270" imgH="270" progId="TCLayout.ActiveDocument.1">
                  <p:embed/>
                </p:oleObj>
              </mc:Choice>
              <mc:Fallback>
                <p:oleObj name="Diapositiva de think-cell"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E2FACD2-1CAA-4312-AD6F-DB6103BF6605}" type="datetime1">
              <a:rPr lang="en-US" smtClean="0"/>
              <a:t>23-May-17</a:t>
            </a:fld>
            <a:endParaRPr lang="en-US"/>
          </a:p>
        </p:txBody>
      </p:sp>
      <p:sp>
        <p:nvSpPr>
          <p:cNvPr id="5" name="Footer Placeholder 4"/>
          <p:cNvSpPr>
            <a:spLocks noGrp="1"/>
          </p:cNvSpPr>
          <p:nvPr>
            <p:ph type="ftr" sz="quarter" idx="11"/>
          </p:nvPr>
        </p:nvSpPr>
        <p:spPr/>
        <p:txBody>
          <a:bodyPr/>
          <a:lstStyle/>
          <a:p>
            <a:r>
              <a:rPr lang="en-GB" smtClean="0"/>
              <a:t>PhD Thesis Overview - Estrella Vergara</a:t>
            </a:r>
            <a:endParaRPr lang="en-US"/>
          </a:p>
        </p:txBody>
      </p:sp>
      <p:sp>
        <p:nvSpPr>
          <p:cNvPr id="6" name="Slide Number Placeholder 5"/>
          <p:cNvSpPr>
            <a:spLocks noGrp="1"/>
          </p:cNvSpPr>
          <p:nvPr>
            <p:ph type="sldNum" sz="quarter" idx="12"/>
          </p:nvPr>
        </p:nvSpPr>
        <p:spPr/>
        <p:txBody>
          <a:bodyPr/>
          <a:lstStyle/>
          <a:p>
            <a:fld id="{E973E3B3-DF9B-4BBA-B8E1-685982AFF016}" type="slidenum">
              <a:rPr lang="en-US" smtClean="0"/>
              <a:pPr/>
              <a:t>‹#›</a:t>
            </a:fld>
            <a:r>
              <a:rPr lang="en-US" dirty="0" smtClean="0"/>
              <a:t>/7</a:t>
            </a:r>
            <a:endParaRPr lang="en-US" dirty="0"/>
          </a:p>
        </p:txBody>
      </p:sp>
    </p:spTree>
    <p:extLst>
      <p:ext uri="{BB962C8B-B14F-4D97-AF65-F5344CB8AC3E}">
        <p14:creationId xmlns:p14="http://schemas.microsoft.com/office/powerpoint/2010/main" val="30787144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758952"/>
            <a:ext cx="7543800" cy="3566160"/>
          </a:xfrm>
        </p:spPr>
        <p:txBody>
          <a:bodyPr anchor="b" anchorCtr="0">
            <a:normAutofit/>
          </a:bodyPr>
          <a:lstStyle>
            <a:lvl1pPr>
              <a:lnSpc>
                <a:spcPct val="85000"/>
              </a:lnSpc>
              <a:defRPr sz="8000" b="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822960" y="4453128"/>
            <a:ext cx="75438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7A4FBE6-8F74-49F8-9A1E-C02CC50D9090}" type="datetime1">
              <a:rPr lang="en-US" smtClean="0"/>
              <a:t>23-May-17</a:t>
            </a:fld>
            <a:endParaRPr lang="en-US"/>
          </a:p>
        </p:txBody>
      </p:sp>
      <p:sp>
        <p:nvSpPr>
          <p:cNvPr id="5" name="Footer Placeholder 4"/>
          <p:cNvSpPr>
            <a:spLocks noGrp="1"/>
          </p:cNvSpPr>
          <p:nvPr>
            <p:ph type="ftr" sz="quarter" idx="11"/>
          </p:nvPr>
        </p:nvSpPr>
        <p:spPr/>
        <p:txBody>
          <a:bodyPr/>
          <a:lstStyle/>
          <a:p>
            <a:r>
              <a:rPr lang="en-GB" smtClean="0"/>
              <a:t>PhD Thesis Overview - Estrella Vergara</a:t>
            </a:r>
            <a:endParaRPr lang="en-US"/>
          </a:p>
        </p:txBody>
      </p:sp>
      <p:sp>
        <p:nvSpPr>
          <p:cNvPr id="6" name="Slide Number Placeholder 5"/>
          <p:cNvSpPr>
            <a:spLocks noGrp="1"/>
          </p:cNvSpPr>
          <p:nvPr>
            <p:ph type="sldNum" sz="quarter" idx="12"/>
          </p:nvPr>
        </p:nvSpPr>
        <p:spPr/>
        <p:txBody>
          <a:bodyPr/>
          <a:lstStyle/>
          <a:p>
            <a:fld id="{E973E3B3-DF9B-4BBA-B8E1-685982AFF016}" type="slidenum">
              <a:rPr lang="en-US" smtClean="0"/>
              <a:pPr/>
              <a:t>‹#›</a:t>
            </a:fld>
            <a:r>
              <a:rPr lang="en-US" dirty="0" smtClean="0"/>
              <a:t>/7</a:t>
            </a:r>
            <a:endParaRPr lang="en-US" dirty="0"/>
          </a:p>
        </p:txBody>
      </p:sp>
      <p:cxnSp>
        <p:nvCxnSpPr>
          <p:cNvPr id="9" name="Straight Connector 8"/>
          <p:cNvCxnSpPr/>
          <p:nvPr/>
        </p:nvCxnSpPr>
        <p:spPr>
          <a:xfrm>
            <a:off x="905744" y="4343400"/>
            <a:ext cx="740664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53301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3F5A053-98F6-4DBE-8265-65E746EDB33E}" type="datetime1">
              <a:rPr lang="en-US" smtClean="0"/>
              <a:t>23-May-17</a:t>
            </a:fld>
            <a:endParaRPr lang="en-US"/>
          </a:p>
        </p:txBody>
      </p:sp>
      <p:sp>
        <p:nvSpPr>
          <p:cNvPr id="6" name="Footer Placeholder 5"/>
          <p:cNvSpPr>
            <a:spLocks noGrp="1"/>
          </p:cNvSpPr>
          <p:nvPr>
            <p:ph type="ftr" sz="quarter" idx="11"/>
          </p:nvPr>
        </p:nvSpPr>
        <p:spPr/>
        <p:txBody>
          <a:bodyPr/>
          <a:lstStyle/>
          <a:p>
            <a:r>
              <a:rPr lang="en-GB" smtClean="0"/>
              <a:t>PhD Thesis Overview - Estrella Vergara</a:t>
            </a:r>
            <a:endParaRPr lang="en-US"/>
          </a:p>
        </p:txBody>
      </p:sp>
      <p:sp>
        <p:nvSpPr>
          <p:cNvPr id="7" name="Slide Number Placeholder 6"/>
          <p:cNvSpPr>
            <a:spLocks noGrp="1"/>
          </p:cNvSpPr>
          <p:nvPr>
            <p:ph type="sldNum" sz="quarter" idx="12"/>
          </p:nvPr>
        </p:nvSpPr>
        <p:spPr/>
        <p:txBody>
          <a:bodyPr/>
          <a:lstStyle/>
          <a:p>
            <a:fld id="{E973E3B3-DF9B-4BBA-B8E1-685982AFF016}" type="slidenum">
              <a:rPr lang="en-US" smtClean="0"/>
              <a:pPr/>
              <a:t>‹#›</a:t>
            </a:fld>
            <a:r>
              <a:rPr lang="en-US" dirty="0" smtClean="0"/>
              <a:t>/7</a:t>
            </a:r>
            <a:endParaRPr lang="en-US" dirty="0"/>
          </a:p>
        </p:txBody>
      </p:sp>
    </p:spTree>
    <p:extLst>
      <p:ext uri="{BB962C8B-B14F-4D97-AF65-F5344CB8AC3E}">
        <p14:creationId xmlns:p14="http://schemas.microsoft.com/office/powerpoint/2010/main" val="24729405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22960" y="2582334"/>
            <a:ext cx="370332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63440" y="2582334"/>
            <a:ext cx="3703320" cy="33782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89DFC3F-FF69-4517-9EDA-CCE067FE16DC}" type="datetime1">
              <a:rPr lang="en-US" smtClean="0"/>
              <a:t>23-May-17</a:t>
            </a:fld>
            <a:endParaRPr lang="en-US"/>
          </a:p>
        </p:txBody>
      </p:sp>
      <p:sp>
        <p:nvSpPr>
          <p:cNvPr id="8" name="Footer Placeholder 7"/>
          <p:cNvSpPr>
            <a:spLocks noGrp="1"/>
          </p:cNvSpPr>
          <p:nvPr>
            <p:ph type="ftr" sz="quarter" idx="11"/>
          </p:nvPr>
        </p:nvSpPr>
        <p:spPr/>
        <p:txBody>
          <a:bodyPr/>
          <a:lstStyle/>
          <a:p>
            <a:r>
              <a:rPr lang="en-GB" smtClean="0"/>
              <a:t>PhD Thesis Overview - Estrella Vergara</a:t>
            </a:r>
            <a:endParaRPr lang="en-US"/>
          </a:p>
        </p:txBody>
      </p:sp>
      <p:sp>
        <p:nvSpPr>
          <p:cNvPr id="9" name="Slide Number Placeholder 8"/>
          <p:cNvSpPr>
            <a:spLocks noGrp="1"/>
          </p:cNvSpPr>
          <p:nvPr>
            <p:ph type="sldNum" sz="quarter" idx="12"/>
          </p:nvPr>
        </p:nvSpPr>
        <p:spPr/>
        <p:txBody>
          <a:bodyPr/>
          <a:lstStyle/>
          <a:p>
            <a:fld id="{E973E3B3-DF9B-4BBA-B8E1-685982AFF016}" type="slidenum">
              <a:rPr lang="en-US" smtClean="0"/>
              <a:pPr/>
              <a:t>‹#›</a:t>
            </a:fld>
            <a:r>
              <a:rPr lang="en-US" dirty="0" smtClean="0"/>
              <a:t>/7</a:t>
            </a:r>
            <a:endParaRPr lang="en-US" dirty="0"/>
          </a:p>
        </p:txBody>
      </p:sp>
    </p:spTree>
    <p:extLst>
      <p:ext uri="{BB962C8B-B14F-4D97-AF65-F5344CB8AC3E}">
        <p14:creationId xmlns:p14="http://schemas.microsoft.com/office/powerpoint/2010/main" val="2729244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06CA5D6-C411-4FA3-8F22-D7554422AA1B}" type="datetime1">
              <a:rPr lang="en-US" smtClean="0"/>
              <a:t>23-May-17</a:t>
            </a:fld>
            <a:endParaRPr lang="en-US"/>
          </a:p>
        </p:txBody>
      </p:sp>
      <p:sp>
        <p:nvSpPr>
          <p:cNvPr id="4" name="Footer Placeholder 3"/>
          <p:cNvSpPr>
            <a:spLocks noGrp="1"/>
          </p:cNvSpPr>
          <p:nvPr>
            <p:ph type="ftr" sz="quarter" idx="11"/>
          </p:nvPr>
        </p:nvSpPr>
        <p:spPr/>
        <p:txBody>
          <a:bodyPr/>
          <a:lstStyle/>
          <a:p>
            <a:r>
              <a:rPr lang="en-GB" smtClean="0"/>
              <a:t>PhD Thesis Overview - Estrella Vergara</a:t>
            </a:r>
            <a:endParaRPr lang="en-US"/>
          </a:p>
        </p:txBody>
      </p:sp>
      <p:sp>
        <p:nvSpPr>
          <p:cNvPr id="5" name="Slide Number Placeholder 4"/>
          <p:cNvSpPr>
            <a:spLocks noGrp="1"/>
          </p:cNvSpPr>
          <p:nvPr>
            <p:ph type="sldNum" sz="quarter" idx="12"/>
          </p:nvPr>
        </p:nvSpPr>
        <p:spPr/>
        <p:txBody>
          <a:bodyPr/>
          <a:lstStyle/>
          <a:p>
            <a:fld id="{E973E3B3-DF9B-4BBA-B8E1-685982AFF016}" type="slidenum">
              <a:rPr lang="en-US" smtClean="0"/>
              <a:pPr/>
              <a:t>‹#›</a:t>
            </a:fld>
            <a:r>
              <a:rPr lang="en-US" dirty="0" smtClean="0"/>
              <a:t>/7</a:t>
            </a:r>
            <a:endParaRPr lang="en-US" dirty="0"/>
          </a:p>
        </p:txBody>
      </p:sp>
    </p:spTree>
    <p:extLst>
      <p:ext uri="{BB962C8B-B14F-4D97-AF65-F5344CB8AC3E}">
        <p14:creationId xmlns:p14="http://schemas.microsoft.com/office/powerpoint/2010/main" val="29917307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2382" y="6400800"/>
            <a:ext cx="9141619"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2" y="633431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E1315E7C-BA7F-4EE9-B679-8D2C9DE5F17D}" type="datetime1">
              <a:rPr lang="en-US" smtClean="0"/>
              <a:t>23-May-17</a:t>
            </a:fld>
            <a:endParaRPr lang="en-US"/>
          </a:p>
        </p:txBody>
      </p:sp>
      <p:sp>
        <p:nvSpPr>
          <p:cNvPr id="8" name="Footer Placeholder 7"/>
          <p:cNvSpPr>
            <a:spLocks noGrp="1"/>
          </p:cNvSpPr>
          <p:nvPr>
            <p:ph type="ftr" sz="quarter" idx="11"/>
          </p:nvPr>
        </p:nvSpPr>
        <p:spPr/>
        <p:txBody>
          <a:bodyPr/>
          <a:lstStyle>
            <a:lvl1pPr>
              <a:defRPr>
                <a:solidFill>
                  <a:srgbClr val="FFFFFF"/>
                </a:solidFill>
              </a:defRPr>
            </a:lvl1pPr>
          </a:lstStyle>
          <a:p>
            <a:r>
              <a:rPr lang="en-GB" smtClean="0"/>
              <a:t>PhD Thesis Overview - Estrella Vergara</a:t>
            </a:r>
            <a:endParaRPr lang="en-US"/>
          </a:p>
        </p:txBody>
      </p:sp>
      <p:sp>
        <p:nvSpPr>
          <p:cNvPr id="9" name="Slide Number Placeholder 8"/>
          <p:cNvSpPr>
            <a:spLocks noGrp="1"/>
          </p:cNvSpPr>
          <p:nvPr>
            <p:ph type="sldNum" sz="quarter" idx="12"/>
          </p:nvPr>
        </p:nvSpPr>
        <p:spPr/>
        <p:txBody>
          <a:bodyPr/>
          <a:lstStyle/>
          <a:p>
            <a:fld id="{E973E3B3-DF9B-4BBA-B8E1-685982AFF016}" type="slidenum">
              <a:rPr lang="en-US" smtClean="0"/>
              <a:pPr/>
              <a:t>‹#›</a:t>
            </a:fld>
            <a:r>
              <a:rPr lang="en-US" dirty="0" smtClean="0"/>
              <a:t>/7</a:t>
            </a:r>
            <a:endParaRPr lang="en-US" dirty="0"/>
          </a:p>
        </p:txBody>
      </p:sp>
    </p:spTree>
    <p:extLst>
      <p:ext uri="{BB962C8B-B14F-4D97-AF65-F5344CB8AC3E}">
        <p14:creationId xmlns:p14="http://schemas.microsoft.com/office/powerpoint/2010/main" val="1464897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3038093"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3030053" y="0"/>
            <a:ext cx="48006"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400300" cy="2286000"/>
          </a:xfrm>
        </p:spPr>
        <p:txBody>
          <a:bodyPr anchor="b">
            <a:normAutofit/>
          </a:bodyPr>
          <a:lstStyle>
            <a:lvl1pPr>
              <a:defRPr sz="3600" b="0">
                <a:solidFill>
                  <a:srgbClr val="FFFFFF"/>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600450" y="731520"/>
            <a:ext cx="4869180" cy="5257800"/>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342900" y="2926080"/>
            <a:ext cx="24003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a:xfrm>
            <a:off x="349134" y="6459786"/>
            <a:ext cx="1963883" cy="365125"/>
          </a:xfrm>
        </p:spPr>
        <p:txBody>
          <a:bodyPr/>
          <a:lstStyle>
            <a:lvl1pPr algn="l">
              <a:defRPr/>
            </a:lvl1pPr>
          </a:lstStyle>
          <a:p>
            <a:fld id="{F7CFD5CA-D971-487E-AA3F-F9786FDC11E4}" type="datetime1">
              <a:rPr lang="en-US" smtClean="0"/>
              <a:t>23-May-17</a:t>
            </a:fld>
            <a:endParaRPr lang="en-US"/>
          </a:p>
        </p:txBody>
      </p:sp>
      <p:sp>
        <p:nvSpPr>
          <p:cNvPr id="6" name="Footer Placeholder 5"/>
          <p:cNvSpPr>
            <a:spLocks noGrp="1"/>
          </p:cNvSpPr>
          <p:nvPr>
            <p:ph type="ftr" sz="quarter" idx="11"/>
          </p:nvPr>
        </p:nvSpPr>
        <p:spPr>
          <a:xfrm>
            <a:off x="3600450" y="6459786"/>
            <a:ext cx="3486150" cy="365125"/>
          </a:xfrm>
        </p:spPr>
        <p:txBody>
          <a:bodyPr/>
          <a:lstStyle>
            <a:lvl1pPr algn="l">
              <a:defRPr>
                <a:solidFill>
                  <a:schemeClr val="tx2"/>
                </a:solidFill>
              </a:defRPr>
            </a:lvl1pPr>
          </a:lstStyle>
          <a:p>
            <a:r>
              <a:rPr lang="en-GB" smtClean="0"/>
              <a:t>PhD Thesis Overview - Estrella Vergara</a:t>
            </a:r>
            <a:endParaRPr 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E973E3B3-DF9B-4BBA-B8E1-685982AFF016}" type="slidenum">
              <a:rPr lang="en-US" smtClean="0"/>
              <a:pPr/>
              <a:t>‹#›</a:t>
            </a:fld>
            <a:r>
              <a:rPr lang="en-US" dirty="0" smtClean="0"/>
              <a:t>/7</a:t>
            </a:r>
            <a:endParaRPr lang="en-US" dirty="0"/>
          </a:p>
        </p:txBody>
      </p:sp>
    </p:spTree>
    <p:extLst>
      <p:ext uri="{BB962C8B-B14F-4D97-AF65-F5344CB8AC3E}">
        <p14:creationId xmlns:p14="http://schemas.microsoft.com/office/powerpoint/2010/main" val="1165749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4953000"/>
            <a:ext cx="9141619"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2" y="4915076"/>
            <a:ext cx="9141619"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22960" y="5074920"/>
            <a:ext cx="7585234" cy="822960"/>
          </a:xfrm>
        </p:spPr>
        <p:txBody>
          <a:bodyPr tIns="0" bIns="0" anchor="b">
            <a:noAutofit/>
          </a:bodyPr>
          <a:lstStyle>
            <a:lvl1pPr>
              <a:defRPr sz="3600" b="0">
                <a:solidFill>
                  <a:srgbClr val="FFFFFF"/>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2" y="0"/>
            <a:ext cx="9143989"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22960" y="5907024"/>
            <a:ext cx="758952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A8C0FFF0-7573-4BA6-8745-7C1B5EA2B553}" type="datetime1">
              <a:rPr lang="en-US" smtClean="0"/>
              <a:t>23-May-17</a:t>
            </a:fld>
            <a:endParaRPr lang="en-US"/>
          </a:p>
        </p:txBody>
      </p:sp>
      <p:sp>
        <p:nvSpPr>
          <p:cNvPr id="6" name="Footer Placeholder 5"/>
          <p:cNvSpPr>
            <a:spLocks noGrp="1"/>
          </p:cNvSpPr>
          <p:nvPr>
            <p:ph type="ftr" sz="quarter" idx="11"/>
          </p:nvPr>
        </p:nvSpPr>
        <p:spPr/>
        <p:txBody>
          <a:bodyPr/>
          <a:lstStyle/>
          <a:p>
            <a:r>
              <a:rPr lang="en-GB" smtClean="0"/>
              <a:t>PhD Thesis Overview - Estrella Vergara</a:t>
            </a:r>
            <a:endParaRPr lang="en-US"/>
          </a:p>
        </p:txBody>
      </p:sp>
      <p:sp>
        <p:nvSpPr>
          <p:cNvPr id="7" name="Slide Number Placeholder 6"/>
          <p:cNvSpPr>
            <a:spLocks noGrp="1"/>
          </p:cNvSpPr>
          <p:nvPr>
            <p:ph type="sldNum" sz="quarter" idx="12"/>
          </p:nvPr>
        </p:nvSpPr>
        <p:spPr/>
        <p:txBody>
          <a:bodyPr/>
          <a:lstStyle/>
          <a:p>
            <a:fld id="{E973E3B3-DF9B-4BBA-B8E1-685982AFF016}" type="slidenum">
              <a:rPr lang="en-US" smtClean="0"/>
              <a:pPr/>
              <a:t>‹#›</a:t>
            </a:fld>
            <a:r>
              <a:rPr lang="en-US" dirty="0" smtClean="0"/>
              <a:t>/7</a:t>
            </a:r>
            <a:endParaRPr lang="en-US" dirty="0"/>
          </a:p>
        </p:txBody>
      </p:sp>
    </p:spTree>
    <p:extLst>
      <p:ext uri="{BB962C8B-B14F-4D97-AF65-F5344CB8AC3E}">
        <p14:creationId xmlns:p14="http://schemas.microsoft.com/office/powerpoint/2010/main" val="2000791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vmlDrawing" Target="../drawings/vmlDrawing1.v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oleObject" Target="../embeddings/oleObject1.bin"/><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Objeto 7" hidden="1"/>
          <p:cNvGraphicFramePr>
            <a:graphicFrameLocks noChangeAspect="1"/>
          </p:cNvGraphicFramePr>
          <p:nvPr userDrawn="1">
            <p:custDataLst>
              <p:tags r:id="rId14"/>
            </p:custDataLst>
            <p:extLst>
              <p:ext uri="{D42A27DB-BD31-4B8C-83A1-F6EECF244321}">
                <p14:modId xmlns:p14="http://schemas.microsoft.com/office/powerpoint/2010/main" val="241335896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2079" name="Diapositiva de think-cell" r:id="rId15" imgW="270" imgH="270" progId="TCLayout.ActiveDocument.1">
                  <p:embed/>
                </p:oleObj>
              </mc:Choice>
              <mc:Fallback>
                <p:oleObj name="Diapositiva de think-cell" r:id="rId15" imgW="270" imgH="270" progId="TCLayout.ActiveDocument.1">
                  <p:embed/>
                  <p:pic>
                    <p:nvPicPr>
                      <p:cNvPr id="0" name=""/>
                      <p:cNvPicPr/>
                      <p:nvPr/>
                    </p:nvPicPr>
                    <p:blipFill>
                      <a:blip r:embed="rId16"/>
                      <a:stretch>
                        <a:fillRect/>
                      </a:stretch>
                    </p:blipFill>
                    <p:spPr>
                      <a:xfrm>
                        <a:off x="1588" y="1588"/>
                        <a:ext cx="1587" cy="1587"/>
                      </a:xfrm>
                      <a:prstGeom prst="rect">
                        <a:avLst/>
                      </a:prstGeom>
                    </p:spPr>
                  </p:pic>
                </p:oleObj>
              </mc:Fallback>
            </mc:AlternateContent>
          </a:graphicData>
        </a:graphic>
      </p:graphicFrame>
      <p:sp>
        <p:nvSpPr>
          <p:cNvPr id="7" name="Rectangle 6"/>
          <p:cNvSpPr/>
          <p:nvPr/>
        </p:nvSpPr>
        <p:spPr>
          <a:xfrm>
            <a:off x="0" y="6400800"/>
            <a:ext cx="9144001"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5"/>
            <a:ext cx="9144001" cy="659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dirty="0" smtClean="0"/>
              <a:t>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822961" y="6459786"/>
            <a:ext cx="1854203" cy="365125"/>
          </a:xfrm>
          <a:prstGeom prst="rect">
            <a:avLst/>
          </a:prstGeom>
        </p:spPr>
        <p:txBody>
          <a:bodyPr vert="horz" lIns="91440" tIns="45720" rIns="91440" bIns="45720" rtlCol="0" anchor="ctr"/>
          <a:lstStyle>
            <a:lvl1pPr algn="l">
              <a:defRPr sz="900">
                <a:solidFill>
                  <a:srgbClr val="FFFFFF"/>
                </a:solidFill>
              </a:defRPr>
            </a:lvl1pPr>
          </a:lstStyle>
          <a:p>
            <a:fld id="{96027367-F466-4AD2-AB4A-6A4D01873A03}" type="datetime1">
              <a:rPr lang="en-US" smtClean="0"/>
              <a:t>23-May-17</a:t>
            </a:fld>
            <a:endParaRPr lang="en-US"/>
          </a:p>
        </p:txBody>
      </p:sp>
      <p:sp>
        <p:nvSpPr>
          <p:cNvPr id="5" name="Footer Placeholder 4"/>
          <p:cNvSpPr>
            <a:spLocks noGrp="1"/>
          </p:cNvSpPr>
          <p:nvPr>
            <p:ph type="ftr" sz="quarter" idx="3"/>
          </p:nvPr>
        </p:nvSpPr>
        <p:spPr>
          <a:xfrm>
            <a:off x="2764639" y="6459786"/>
            <a:ext cx="3617103" cy="365125"/>
          </a:xfrm>
          <a:prstGeom prst="rect">
            <a:avLst/>
          </a:prstGeom>
        </p:spPr>
        <p:txBody>
          <a:bodyPr vert="horz" lIns="91440" tIns="45720" rIns="91440" bIns="45720" rtlCol="0" anchor="ctr"/>
          <a:lstStyle>
            <a:lvl1pPr algn="ctr">
              <a:defRPr sz="900" cap="all" baseline="0">
                <a:solidFill>
                  <a:srgbClr val="FFFFFF"/>
                </a:solidFill>
              </a:defRPr>
            </a:lvl1pPr>
          </a:lstStyle>
          <a:p>
            <a:r>
              <a:rPr lang="en-GB" smtClean="0"/>
              <a:t>PhD Thesis Overview - Estrella Vergara</a:t>
            </a:r>
            <a:endParaRPr lang="en-US"/>
          </a:p>
        </p:txBody>
      </p:sp>
      <p:sp>
        <p:nvSpPr>
          <p:cNvPr id="6" name="Slide Number Placeholder 5"/>
          <p:cNvSpPr>
            <a:spLocks noGrp="1"/>
          </p:cNvSpPr>
          <p:nvPr>
            <p:ph type="sldNum" sz="quarter" idx="4"/>
          </p:nvPr>
        </p:nvSpPr>
        <p:spPr>
          <a:xfrm>
            <a:off x="7425344" y="6459786"/>
            <a:ext cx="984019" cy="365125"/>
          </a:xfrm>
          <a:prstGeom prst="rect">
            <a:avLst/>
          </a:prstGeom>
        </p:spPr>
        <p:txBody>
          <a:bodyPr vert="horz" lIns="91440" tIns="45720" rIns="91440" bIns="45720" rtlCol="0" anchor="ctr"/>
          <a:lstStyle>
            <a:lvl1pPr algn="r">
              <a:defRPr sz="1050">
                <a:solidFill>
                  <a:srgbClr val="FFFFFF"/>
                </a:solidFill>
              </a:defRPr>
            </a:lvl1pPr>
          </a:lstStyle>
          <a:p>
            <a:fld id="{E973E3B3-DF9B-4BBA-B8E1-685982AFF016}" type="slidenum">
              <a:rPr lang="en-US" smtClean="0"/>
              <a:pPr/>
              <a:t>‹#›</a:t>
            </a:fld>
            <a:r>
              <a:rPr lang="en-US" dirty="0" smtClean="0"/>
              <a:t>/7</a:t>
            </a:r>
            <a:endParaRPr lang="en-US" dirty="0"/>
          </a:p>
        </p:txBody>
      </p:sp>
      <p:cxnSp>
        <p:nvCxnSpPr>
          <p:cNvPr id="10" name="Straight Connector 9"/>
          <p:cNvCxnSpPr/>
          <p:nvPr/>
        </p:nvCxnSpPr>
        <p:spPr>
          <a:xfrm>
            <a:off x="895149" y="173784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87576563"/>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3.bin"/></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Autofit/>
          </a:bodyPr>
          <a:lstStyle/>
          <a:p>
            <a:r>
              <a:rPr lang="en-US" sz="2700" i="1" dirty="0"/>
              <a:t>Application of Classical and Modern Dependability Engineering Methods for Project Management of a Large Research Facility</a:t>
            </a:r>
          </a:p>
        </p:txBody>
      </p:sp>
      <p:sp>
        <p:nvSpPr>
          <p:cNvPr id="3" name="Subtitle 2"/>
          <p:cNvSpPr>
            <a:spLocks noGrp="1"/>
          </p:cNvSpPr>
          <p:nvPr>
            <p:ph type="subTitle" idx="1"/>
          </p:nvPr>
        </p:nvSpPr>
        <p:spPr/>
        <p:txBody>
          <a:bodyPr/>
          <a:lstStyle/>
          <a:p>
            <a:pPr>
              <a:lnSpc>
                <a:spcPct val="50000"/>
              </a:lnSpc>
            </a:pPr>
            <a:r>
              <a:rPr lang="en-US" dirty="0" smtClean="0"/>
              <a:t>Estrella Vergara</a:t>
            </a:r>
          </a:p>
          <a:p>
            <a:pPr>
              <a:lnSpc>
                <a:spcPct val="50000"/>
              </a:lnSpc>
            </a:pPr>
            <a:r>
              <a:rPr lang="en-US" sz="1400" dirty="0" smtClean="0"/>
              <a:t>EN-ACE g</a:t>
            </a:r>
            <a:r>
              <a:rPr lang="en-US" sz="1400" cap="none" dirty="0" smtClean="0"/>
              <a:t>roup</a:t>
            </a:r>
          </a:p>
          <a:p>
            <a:pPr>
              <a:lnSpc>
                <a:spcPct val="50000"/>
              </a:lnSpc>
            </a:pPr>
            <a:r>
              <a:rPr lang="en-US" sz="1400" cap="none" dirty="0" smtClean="0"/>
              <a:t>24th May 2017</a:t>
            </a:r>
            <a:endParaRPr lang="en-US" sz="1400" cap="none" dirty="0"/>
          </a:p>
        </p:txBody>
      </p:sp>
    </p:spTree>
    <p:extLst>
      <p:ext uri="{BB962C8B-B14F-4D97-AF65-F5344CB8AC3E}">
        <p14:creationId xmlns:p14="http://schemas.microsoft.com/office/powerpoint/2010/main" val="14353215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Objeto 7" hidden="1"/>
          <p:cNvGraphicFramePr>
            <a:graphicFrameLocks noChangeAspect="1"/>
          </p:cNvGraphicFramePr>
          <p:nvPr>
            <p:custDataLst>
              <p:tags r:id="rId2"/>
            </p:custDataLst>
            <p:extLst>
              <p:ext uri="{D42A27DB-BD31-4B8C-83A1-F6EECF244321}">
                <p14:modId xmlns:p14="http://schemas.microsoft.com/office/powerpoint/2010/main" val="331655576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59" name="Diapositiva de think-cell" r:id="rId4" imgW="270" imgH="270" progId="TCLayout.ActiveDocument.1">
                  <p:embed/>
                </p:oleObj>
              </mc:Choice>
              <mc:Fallback>
                <p:oleObj name="Diapositiva de think-cell"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2" name="Title 1"/>
          <p:cNvSpPr>
            <a:spLocks noGrp="1"/>
          </p:cNvSpPr>
          <p:nvPr>
            <p:ph type="title"/>
          </p:nvPr>
        </p:nvSpPr>
        <p:spPr/>
        <p:txBody>
          <a:bodyPr>
            <a:normAutofit/>
          </a:bodyPr>
          <a:lstStyle/>
          <a:p>
            <a:r>
              <a:rPr lang="en-US" sz="4000" dirty="0" smtClean="0">
                <a:solidFill>
                  <a:schemeClr val="accent2"/>
                </a:solidFill>
              </a:rPr>
              <a:t>Classical and Modern Dependability Engineering Methods</a:t>
            </a:r>
            <a:endParaRPr lang="en-US" sz="4000" dirty="0">
              <a:solidFill>
                <a:schemeClr val="accent2"/>
              </a:solidFill>
            </a:endParaRPr>
          </a:p>
        </p:txBody>
      </p:sp>
      <p:sp>
        <p:nvSpPr>
          <p:cNvPr id="3" name="Content Placeholder 2"/>
          <p:cNvSpPr>
            <a:spLocks noGrp="1"/>
          </p:cNvSpPr>
          <p:nvPr>
            <p:ph idx="1"/>
          </p:nvPr>
        </p:nvSpPr>
        <p:spPr>
          <a:xfrm>
            <a:off x="1327085" y="1830300"/>
            <a:ext cx="7302565" cy="734405"/>
          </a:xfrm>
        </p:spPr>
        <p:txBody>
          <a:bodyPr>
            <a:normAutofit fontScale="92500"/>
          </a:bodyPr>
          <a:lstStyle/>
          <a:p>
            <a:pPr marL="0" indent="0">
              <a:buNone/>
            </a:pPr>
            <a:r>
              <a:rPr lang="en-US" b="1" dirty="0" smtClean="0"/>
              <a:t>Objective: </a:t>
            </a:r>
            <a:r>
              <a:rPr lang="en-US" sz="1900" dirty="0" smtClean="0"/>
              <a:t>This thesis aims to apply classical and modern dependability engineering analysis to the Project Management of complex scientific facilities</a:t>
            </a:r>
          </a:p>
          <a:p>
            <a:endParaRPr lang="en-US" dirty="0"/>
          </a:p>
        </p:txBody>
      </p:sp>
      <p:sp>
        <p:nvSpPr>
          <p:cNvPr id="7" name="Content Placeholder 2"/>
          <p:cNvSpPr txBox="1">
            <a:spLocks/>
          </p:cNvSpPr>
          <p:nvPr/>
        </p:nvSpPr>
        <p:spPr>
          <a:xfrm>
            <a:off x="1237304" y="2564705"/>
            <a:ext cx="7586403" cy="3254204"/>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Font typeface="Calibri" panose="020F0502020204030204" pitchFamily="34" charset="0"/>
              <a:buNone/>
            </a:pPr>
            <a:endParaRPr lang="en-US" b="1" dirty="0"/>
          </a:p>
          <a:p>
            <a:pPr marL="0" indent="0">
              <a:buFont typeface="Calibri" panose="020F0502020204030204" pitchFamily="34" charset="0"/>
              <a:buNone/>
            </a:pPr>
            <a:r>
              <a:rPr lang="en-US" b="1" dirty="0" smtClean="0"/>
              <a:t> </a:t>
            </a:r>
            <a:endParaRPr lang="en-US" dirty="0" smtClean="0"/>
          </a:p>
          <a:p>
            <a:endParaRPr lang="en-US" dirty="0"/>
          </a:p>
        </p:txBody>
      </p:sp>
      <p:sp>
        <p:nvSpPr>
          <p:cNvPr id="10" name="Cube 9"/>
          <p:cNvSpPr/>
          <p:nvPr/>
        </p:nvSpPr>
        <p:spPr>
          <a:xfrm>
            <a:off x="994413" y="3124787"/>
            <a:ext cx="1479664" cy="947651"/>
          </a:xfrm>
          <a:prstGeom prst="cube">
            <a:avLst>
              <a:gd name="adj" fmla="val 181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Inputs</a:t>
            </a:r>
          </a:p>
          <a:p>
            <a:pPr algn="ctr"/>
            <a:r>
              <a:rPr lang="en-US" sz="1200" dirty="0" smtClean="0"/>
              <a:t>Fixed data</a:t>
            </a:r>
          </a:p>
          <a:p>
            <a:pPr algn="ctr"/>
            <a:r>
              <a:rPr lang="en-US" sz="1200" dirty="0" smtClean="0"/>
              <a:t>Models</a:t>
            </a:r>
            <a:endParaRPr lang="en-US" sz="1200" dirty="0"/>
          </a:p>
        </p:txBody>
      </p:sp>
      <p:sp>
        <p:nvSpPr>
          <p:cNvPr id="11" name="Cube 10"/>
          <p:cNvSpPr/>
          <p:nvPr/>
        </p:nvSpPr>
        <p:spPr>
          <a:xfrm>
            <a:off x="991164" y="4972373"/>
            <a:ext cx="1479664" cy="947651"/>
          </a:xfrm>
          <a:prstGeom prst="cube">
            <a:avLst>
              <a:gd name="adj" fmla="val 181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Outputs</a:t>
            </a:r>
          </a:p>
          <a:p>
            <a:pPr algn="ctr"/>
            <a:r>
              <a:rPr lang="en-US" sz="1600" dirty="0"/>
              <a:t>t</a:t>
            </a:r>
            <a:r>
              <a:rPr lang="en-US" sz="1600" dirty="0" smtClean="0"/>
              <a:t>o </a:t>
            </a:r>
            <a:r>
              <a:rPr lang="en-US" sz="1600" dirty="0" err="1" smtClean="0"/>
              <a:t>optimise</a:t>
            </a:r>
            <a:endParaRPr lang="en-US" sz="1600" dirty="0" smtClean="0"/>
          </a:p>
        </p:txBody>
      </p:sp>
      <p:sp>
        <p:nvSpPr>
          <p:cNvPr id="12" name="Right Arrow 11"/>
          <p:cNvSpPr/>
          <p:nvPr/>
        </p:nvSpPr>
        <p:spPr>
          <a:xfrm rot="5400000">
            <a:off x="1401394" y="4350578"/>
            <a:ext cx="665702" cy="377023"/>
          </a:xfrm>
          <a:prstGeom prst="rightArrow">
            <a:avLst>
              <a:gd name="adj1" fmla="val 50000"/>
              <a:gd name="adj2" fmla="val 51763"/>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p>
        </p:txBody>
      </p:sp>
      <p:sp>
        <p:nvSpPr>
          <p:cNvPr id="13" name="Content Placeholder 2"/>
          <p:cNvSpPr txBox="1">
            <a:spLocks/>
          </p:cNvSpPr>
          <p:nvPr/>
        </p:nvSpPr>
        <p:spPr>
          <a:xfrm>
            <a:off x="2668647" y="3425071"/>
            <a:ext cx="5798127" cy="1533472"/>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Font typeface="Calibri" panose="020F0502020204030204" pitchFamily="34" charset="0"/>
              <a:buNone/>
            </a:pPr>
            <a:r>
              <a:rPr lang="en-US" sz="1800" dirty="0" smtClean="0"/>
              <a:t>Dependability studies focused on two type of events:</a:t>
            </a:r>
          </a:p>
          <a:p>
            <a:pPr marL="800100" lvl="1" indent="-342900" algn="just">
              <a:buFont typeface="+mj-lt"/>
              <a:buAutoNum type="arabicPeriod"/>
            </a:pPr>
            <a:r>
              <a:rPr lang="en-US" sz="1400" b="1" dirty="0"/>
              <a:t>Events that </a:t>
            </a:r>
            <a:r>
              <a:rPr lang="en-US" sz="1400" b="1" dirty="0" smtClean="0"/>
              <a:t>cause </a:t>
            </a:r>
            <a:r>
              <a:rPr lang="en-US" sz="1400" b="1" dirty="0"/>
              <a:t>damage on the investment, personnel and/or environment: </a:t>
            </a:r>
            <a:r>
              <a:rPr lang="en-US" sz="1400" dirty="0" smtClean="0"/>
              <a:t>e.g. safety </a:t>
            </a:r>
            <a:r>
              <a:rPr lang="en-US" sz="1400" dirty="0"/>
              <a:t>system failure, accident that has not </a:t>
            </a:r>
            <a:r>
              <a:rPr lang="en-US" sz="1400" dirty="0" smtClean="0"/>
              <a:t>been </a:t>
            </a:r>
            <a:r>
              <a:rPr lang="en-US" sz="1400" dirty="0"/>
              <a:t>taken into account or human/operator </a:t>
            </a:r>
            <a:r>
              <a:rPr lang="en-US" sz="1400" dirty="0" smtClean="0"/>
              <a:t>errors, etc. </a:t>
            </a:r>
          </a:p>
          <a:p>
            <a:pPr marL="800100" lvl="1" indent="-342900" algn="just">
              <a:buFont typeface="+mj-lt"/>
              <a:buAutoNum type="arabicPeriod"/>
            </a:pPr>
            <a:r>
              <a:rPr lang="en-US" sz="1400" b="1" dirty="0"/>
              <a:t>Events that </a:t>
            </a:r>
            <a:r>
              <a:rPr lang="en-US" sz="1400" b="1" dirty="0" smtClean="0"/>
              <a:t>decrease </a:t>
            </a:r>
            <a:r>
              <a:rPr lang="en-US" sz="1400" b="1" dirty="0"/>
              <a:t>the machine availability: </a:t>
            </a:r>
            <a:r>
              <a:rPr lang="en-US" sz="1400" dirty="0" smtClean="0"/>
              <a:t>incorrect </a:t>
            </a:r>
            <a:r>
              <a:rPr lang="en-US" sz="1400" dirty="0"/>
              <a:t>machine design, </a:t>
            </a:r>
            <a:r>
              <a:rPr lang="en-US" sz="1400" dirty="0" smtClean="0"/>
              <a:t>poor </a:t>
            </a:r>
            <a:r>
              <a:rPr lang="en-US" sz="1400" dirty="0"/>
              <a:t>maintainability, machine protection </a:t>
            </a:r>
            <a:r>
              <a:rPr lang="en-US" sz="1400" dirty="0" smtClean="0"/>
              <a:t>oversized, etc.</a:t>
            </a:r>
            <a:endParaRPr lang="en-US" dirty="0" smtClean="0"/>
          </a:p>
          <a:p>
            <a:endParaRPr lang="en-US" dirty="0"/>
          </a:p>
        </p:txBody>
      </p:sp>
      <p:sp>
        <p:nvSpPr>
          <p:cNvPr id="16" name="TextBox 15"/>
          <p:cNvSpPr txBox="1"/>
          <p:nvPr/>
        </p:nvSpPr>
        <p:spPr>
          <a:xfrm>
            <a:off x="2592273" y="4972373"/>
            <a:ext cx="5874501" cy="923330"/>
          </a:xfrm>
          <a:prstGeom prst="rect">
            <a:avLst/>
          </a:prstGeom>
          <a:noFill/>
        </p:spPr>
        <p:txBody>
          <a:bodyPr wrap="square" rtlCol="0">
            <a:spAutoFit/>
          </a:bodyPr>
          <a:lstStyle/>
          <a:p>
            <a:r>
              <a:rPr lang="en-US" dirty="0" err="1" smtClean="0">
                <a:solidFill>
                  <a:schemeClr val="tx1">
                    <a:lumMod val="75000"/>
                    <a:lumOff val="25000"/>
                  </a:schemeClr>
                </a:solidFill>
              </a:rPr>
              <a:t>Minimising</a:t>
            </a:r>
            <a:r>
              <a:rPr lang="en-US" dirty="0" smtClean="0">
                <a:solidFill>
                  <a:schemeClr val="tx1">
                    <a:lumMod val="75000"/>
                    <a:lumOff val="25000"/>
                  </a:schemeClr>
                </a:solidFill>
              </a:rPr>
              <a:t> these aspects </a:t>
            </a:r>
            <a:r>
              <a:rPr lang="en-US" dirty="0" smtClean="0">
                <a:solidFill>
                  <a:schemeClr val="tx1">
                    <a:lumMod val="75000"/>
                    <a:lumOff val="25000"/>
                  </a:schemeClr>
                </a:solidFill>
                <a:sym typeface="Wingdings" panose="05000000000000000000" pitchFamily="2" charset="2"/>
              </a:rPr>
              <a:t> machine reliability </a:t>
            </a:r>
            <a:r>
              <a:rPr lang="en-US" dirty="0" err="1" smtClean="0">
                <a:solidFill>
                  <a:schemeClr val="tx1">
                    <a:lumMod val="75000"/>
                    <a:lumOff val="25000"/>
                  </a:schemeClr>
                </a:solidFill>
                <a:sym typeface="Wingdings" panose="05000000000000000000" pitchFamily="2" charset="2"/>
              </a:rPr>
              <a:t>optimised</a:t>
            </a:r>
            <a:endParaRPr lang="en-US" dirty="0" smtClean="0">
              <a:solidFill>
                <a:schemeClr val="tx1">
                  <a:lumMod val="75000"/>
                  <a:lumOff val="25000"/>
                </a:schemeClr>
              </a:solidFill>
              <a:sym typeface="Wingdings" panose="05000000000000000000" pitchFamily="2" charset="2"/>
            </a:endParaRPr>
          </a:p>
          <a:p>
            <a:r>
              <a:rPr lang="en-US" dirty="0" smtClean="0">
                <a:solidFill>
                  <a:schemeClr val="tx1">
                    <a:lumMod val="75000"/>
                    <a:lumOff val="25000"/>
                  </a:schemeClr>
                </a:solidFill>
                <a:sym typeface="Wingdings" panose="05000000000000000000" pitchFamily="2" charset="2"/>
              </a:rPr>
              <a:t>Tooling: statistics, </a:t>
            </a:r>
            <a:r>
              <a:rPr lang="en-GB" dirty="0" smtClean="0">
                <a:solidFill>
                  <a:schemeClr val="tx1">
                    <a:lumMod val="75000"/>
                    <a:lumOff val="25000"/>
                  </a:schemeClr>
                </a:solidFill>
                <a:sym typeface="Wingdings" panose="05000000000000000000" pitchFamily="2" charset="2"/>
              </a:rPr>
              <a:t>Monte-Carlo</a:t>
            </a:r>
            <a:r>
              <a:rPr lang="en-US" dirty="0" smtClean="0">
                <a:solidFill>
                  <a:schemeClr val="tx1">
                    <a:lumMod val="75000"/>
                    <a:lumOff val="25000"/>
                  </a:schemeClr>
                </a:solidFill>
                <a:sym typeface="Wingdings" panose="05000000000000000000" pitchFamily="2" charset="2"/>
              </a:rPr>
              <a:t> simulation, fault tree analysis, etc.</a:t>
            </a:r>
            <a:endParaRPr lang="en-US" dirty="0">
              <a:solidFill>
                <a:schemeClr val="tx1">
                  <a:lumMod val="75000"/>
                  <a:lumOff val="25000"/>
                </a:schemeClr>
              </a:solidFill>
            </a:endParaRPr>
          </a:p>
        </p:txBody>
      </p:sp>
      <p:pic>
        <p:nvPicPr>
          <p:cNvPr id="1026" name="Picture 2" descr="https://d30y9cdsu7xlg0.cloudfront.net/png/1038971-200.png"/>
          <p:cNvPicPr>
            <a:picLocks noChangeAspect="1" noChangeArrowheads="1"/>
          </p:cNvPicPr>
          <p:nvPr/>
        </p:nvPicPr>
        <p:blipFill>
          <a:blip r:embed="rId6" cstate="print">
            <a:duotone>
              <a:schemeClr val="accent6">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787085" y="1769173"/>
            <a:ext cx="540000" cy="540000"/>
          </a:xfrm>
          <a:prstGeom prst="rect">
            <a:avLst/>
          </a:prstGeom>
          <a:noFill/>
          <a:extLst>
            <a:ext uri="{909E8E84-426E-40DD-AFC4-6F175D3DCCD1}">
              <a14:hiddenFill xmlns:a14="http://schemas.microsoft.com/office/drawing/2010/main">
                <a:solidFill>
                  <a:srgbClr val="FFFFFF"/>
                </a:solidFill>
              </a14:hiddenFill>
            </a:ext>
          </a:extLst>
        </p:spPr>
      </p:pic>
      <p:sp>
        <p:nvSpPr>
          <p:cNvPr id="14" name="Content Placeholder 2"/>
          <p:cNvSpPr txBox="1">
            <a:spLocks/>
          </p:cNvSpPr>
          <p:nvPr/>
        </p:nvSpPr>
        <p:spPr>
          <a:xfrm>
            <a:off x="921907" y="2645914"/>
            <a:ext cx="7302565" cy="734405"/>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None/>
            </a:pPr>
            <a:r>
              <a:rPr lang="en-US" b="1" dirty="0"/>
              <a:t>Classical </a:t>
            </a:r>
            <a:r>
              <a:rPr lang="en-US" b="1" dirty="0" smtClean="0"/>
              <a:t>Methods:</a:t>
            </a:r>
            <a:endParaRPr lang="en-US" b="1" dirty="0"/>
          </a:p>
        </p:txBody>
      </p:sp>
      <p:sp>
        <p:nvSpPr>
          <p:cNvPr id="4" name="Footer Placeholder 3"/>
          <p:cNvSpPr>
            <a:spLocks noGrp="1"/>
          </p:cNvSpPr>
          <p:nvPr>
            <p:ph type="ftr" sz="quarter" idx="11"/>
          </p:nvPr>
        </p:nvSpPr>
        <p:spPr/>
        <p:txBody>
          <a:bodyPr/>
          <a:lstStyle/>
          <a:p>
            <a:r>
              <a:rPr lang="en-GB" dirty="0" smtClean="0"/>
              <a:t>PhD Thesis Overview - Estrella Vergara</a:t>
            </a:r>
            <a:endParaRPr lang="en-US" dirty="0"/>
          </a:p>
        </p:txBody>
      </p:sp>
      <p:sp>
        <p:nvSpPr>
          <p:cNvPr id="5" name="Slide Number Placeholder 4"/>
          <p:cNvSpPr>
            <a:spLocks noGrp="1"/>
          </p:cNvSpPr>
          <p:nvPr>
            <p:ph type="sldNum" sz="quarter" idx="12"/>
          </p:nvPr>
        </p:nvSpPr>
        <p:spPr/>
        <p:txBody>
          <a:bodyPr/>
          <a:lstStyle/>
          <a:p>
            <a:fld id="{E973E3B3-DF9B-4BBA-B8E1-685982AFF016}" type="slidenum">
              <a:rPr lang="en-US" smtClean="0"/>
              <a:pPr/>
              <a:t>2</a:t>
            </a:fld>
            <a:r>
              <a:rPr lang="en-US" dirty="0" smtClean="0"/>
              <a:t>/7</a:t>
            </a:r>
            <a:endParaRPr lang="en-US" dirty="0"/>
          </a:p>
        </p:txBody>
      </p:sp>
    </p:spTree>
    <p:extLst>
      <p:ext uri="{BB962C8B-B14F-4D97-AF65-F5344CB8AC3E}">
        <p14:creationId xmlns:p14="http://schemas.microsoft.com/office/powerpoint/2010/main" val="28960928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a:stretch>
            <a:fillRect/>
          </a:stretch>
        </p:blipFill>
        <p:spPr>
          <a:xfrm>
            <a:off x="5606931" y="3131055"/>
            <a:ext cx="2850611" cy="2592638"/>
          </a:xfrm>
          <a:prstGeom prst="rect">
            <a:avLst/>
          </a:prstGeom>
        </p:spPr>
      </p:pic>
      <p:sp>
        <p:nvSpPr>
          <p:cNvPr id="3" name="Content Placeholder 2"/>
          <p:cNvSpPr>
            <a:spLocks noGrp="1"/>
          </p:cNvSpPr>
          <p:nvPr>
            <p:ph idx="1"/>
          </p:nvPr>
        </p:nvSpPr>
        <p:spPr>
          <a:xfrm>
            <a:off x="822959" y="2589408"/>
            <a:ext cx="7543801" cy="3279686"/>
          </a:xfrm>
        </p:spPr>
        <p:txBody>
          <a:bodyPr/>
          <a:lstStyle/>
          <a:p>
            <a:pPr marL="219456" lvl="1" indent="0">
              <a:buNone/>
            </a:pPr>
            <a:endParaRPr lang="en-US" sz="1600" dirty="0"/>
          </a:p>
          <a:p>
            <a:pPr marL="742379" lvl="2" indent="-385763">
              <a:buFont typeface="+mj-lt"/>
              <a:buAutoNum type="arabicPeriod"/>
            </a:pPr>
            <a:r>
              <a:rPr lang="en-US" sz="1600" dirty="0"/>
              <a:t>Operational and Managerial independence of constituent </a:t>
            </a:r>
            <a:r>
              <a:rPr lang="en-US" sz="1600" dirty="0" smtClean="0"/>
              <a:t>systems </a:t>
            </a:r>
            <a:endParaRPr lang="en-US" sz="1600" dirty="0"/>
          </a:p>
          <a:p>
            <a:pPr marL="742379" lvl="2" indent="-385763">
              <a:buFont typeface="+mj-lt"/>
              <a:buAutoNum type="arabicPeriod"/>
            </a:pPr>
            <a:r>
              <a:rPr lang="en-US" sz="1600" dirty="0"/>
              <a:t>Evolutionary development </a:t>
            </a:r>
            <a:r>
              <a:rPr lang="en-US" sz="1600" dirty="0" smtClean="0"/>
              <a:t>process</a:t>
            </a:r>
            <a:r>
              <a:rPr lang="en-US" sz="1600" dirty="0" smtClean="0">
                <a:solidFill>
                  <a:srgbClr val="00B050"/>
                </a:solidFill>
                <a:sym typeface="Wingdings" panose="05000000000000000000" pitchFamily="2" charset="2"/>
              </a:rPr>
              <a:t> </a:t>
            </a:r>
            <a:endParaRPr lang="en-US" sz="1600" dirty="0"/>
          </a:p>
          <a:p>
            <a:pPr marL="742379" lvl="2" indent="-385763">
              <a:buFont typeface="+mj-lt"/>
              <a:buAutoNum type="arabicPeriod"/>
            </a:pPr>
            <a:r>
              <a:rPr lang="en-US" sz="1600" dirty="0"/>
              <a:t>Emergent </a:t>
            </a:r>
            <a:r>
              <a:rPr lang="en-US" sz="1600" dirty="0" smtClean="0"/>
              <a:t>behavior </a:t>
            </a:r>
            <a:endParaRPr lang="en-US" sz="1600" dirty="0"/>
          </a:p>
          <a:p>
            <a:pPr marL="742379" lvl="2" indent="-385763">
              <a:buFont typeface="+mj-lt"/>
              <a:buAutoNum type="arabicPeriod"/>
            </a:pPr>
            <a:r>
              <a:rPr lang="en-US" sz="1600" dirty="0"/>
              <a:t>Geographical </a:t>
            </a:r>
            <a:r>
              <a:rPr lang="en-US" sz="1600" dirty="0" smtClean="0"/>
              <a:t>distribution </a:t>
            </a:r>
            <a:endParaRPr lang="en-US" sz="1600" dirty="0">
              <a:solidFill>
                <a:srgbClr val="00B050"/>
              </a:solidFill>
            </a:endParaRPr>
          </a:p>
          <a:p>
            <a:pPr marL="742379" lvl="2" indent="-385763">
              <a:buFont typeface="+mj-lt"/>
              <a:buAutoNum type="arabicPeriod"/>
            </a:pPr>
            <a:r>
              <a:rPr lang="en-US" sz="1600" dirty="0" smtClean="0"/>
              <a:t>Interdisciplinary </a:t>
            </a:r>
            <a:endParaRPr lang="en-US" sz="1600" dirty="0"/>
          </a:p>
          <a:p>
            <a:pPr marL="742379" lvl="2" indent="-385763">
              <a:buFont typeface="+mj-lt"/>
              <a:buAutoNum type="arabicPeriod"/>
            </a:pPr>
            <a:r>
              <a:rPr lang="en-US" sz="1600" dirty="0"/>
              <a:t>Heterogeneity of the constituent </a:t>
            </a:r>
            <a:r>
              <a:rPr lang="en-US" sz="1600" dirty="0" smtClean="0"/>
              <a:t>systems  </a:t>
            </a:r>
            <a:endParaRPr lang="en-US" sz="1600" dirty="0"/>
          </a:p>
          <a:p>
            <a:pPr marL="742379" lvl="2" indent="-385763">
              <a:buFont typeface="+mj-lt"/>
              <a:buAutoNum type="arabicPeriod"/>
            </a:pPr>
            <a:r>
              <a:rPr lang="en-US" sz="1600" dirty="0"/>
              <a:t>Network of </a:t>
            </a:r>
            <a:r>
              <a:rPr lang="en-US" sz="1600" dirty="0" smtClean="0"/>
              <a:t>systems </a:t>
            </a:r>
            <a:endParaRPr lang="en-US" sz="1600" dirty="0"/>
          </a:p>
          <a:p>
            <a:pPr marL="219456" lvl="1" indent="0">
              <a:buNone/>
            </a:pPr>
            <a:endParaRPr lang="en-US" sz="1200" dirty="0" smtClean="0"/>
          </a:p>
          <a:p>
            <a:pPr marL="292608" lvl="1" indent="-73152">
              <a:buNone/>
            </a:pPr>
            <a:r>
              <a:rPr lang="en-US" dirty="0" smtClean="0"/>
              <a:t>Project </a:t>
            </a:r>
            <a:r>
              <a:rPr lang="en-US" dirty="0"/>
              <a:t>Management of a Large Research Facility</a:t>
            </a:r>
          </a:p>
          <a:p>
            <a:pPr marL="742379" lvl="2" indent="-385763">
              <a:buFont typeface="+mj-lt"/>
              <a:buAutoNum type="arabicPeriod"/>
            </a:pPr>
            <a:endParaRPr lang="en-US" dirty="0"/>
          </a:p>
        </p:txBody>
      </p:sp>
      <p:sp>
        <p:nvSpPr>
          <p:cNvPr id="7" name="TextBox 6"/>
          <p:cNvSpPr txBox="1"/>
          <p:nvPr/>
        </p:nvSpPr>
        <p:spPr>
          <a:xfrm>
            <a:off x="0" y="6396335"/>
            <a:ext cx="3549535" cy="415498"/>
          </a:xfrm>
          <a:prstGeom prst="rect">
            <a:avLst/>
          </a:prstGeom>
          <a:noFill/>
        </p:spPr>
        <p:txBody>
          <a:bodyPr wrap="square" rtlCol="0">
            <a:spAutoFit/>
          </a:bodyPr>
          <a:lstStyle/>
          <a:p>
            <a:r>
              <a:rPr lang="en-US" sz="700" dirty="0">
                <a:solidFill>
                  <a:schemeClr val="bg1"/>
                </a:solidFill>
              </a:rPr>
              <a:t>[1] Maier, M.W. (1998). Architecting principles for System-of-Systems. Syst.-Eng., 1: 267-284</a:t>
            </a:r>
          </a:p>
          <a:p>
            <a:r>
              <a:rPr lang="en-US" sz="700" dirty="0">
                <a:solidFill>
                  <a:schemeClr val="bg1"/>
                </a:solidFill>
              </a:rPr>
              <a:t>[2] </a:t>
            </a:r>
            <a:r>
              <a:rPr lang="en-US" sz="700" dirty="0" err="1">
                <a:solidFill>
                  <a:schemeClr val="bg1"/>
                </a:solidFill>
              </a:rPr>
              <a:t>DeLaurentis</a:t>
            </a:r>
            <a:r>
              <a:rPr lang="en-US" sz="700" dirty="0">
                <a:solidFill>
                  <a:schemeClr val="bg1"/>
                </a:solidFill>
              </a:rPr>
              <a:t>, D.A. (2008). Understanding Transportation as </a:t>
            </a:r>
            <a:r>
              <a:rPr lang="en-US" sz="700" dirty="0" err="1">
                <a:solidFill>
                  <a:schemeClr val="bg1"/>
                </a:solidFill>
              </a:rPr>
              <a:t>Sos</a:t>
            </a:r>
            <a:r>
              <a:rPr lang="en-US" sz="700" dirty="0">
                <a:solidFill>
                  <a:schemeClr val="bg1"/>
                </a:solidFill>
              </a:rPr>
              <a:t> Problem, in </a:t>
            </a:r>
            <a:r>
              <a:rPr lang="en-US" sz="700" dirty="0" err="1">
                <a:solidFill>
                  <a:schemeClr val="bg1"/>
                </a:solidFill>
              </a:rPr>
              <a:t>Sos</a:t>
            </a:r>
            <a:r>
              <a:rPr lang="en-US" sz="700" dirty="0">
                <a:solidFill>
                  <a:schemeClr val="bg1"/>
                </a:solidFill>
              </a:rPr>
              <a:t> Engineering (</a:t>
            </a:r>
            <a:r>
              <a:rPr lang="en-US" sz="700" dirty="0" err="1">
                <a:solidFill>
                  <a:schemeClr val="bg1"/>
                </a:solidFill>
              </a:rPr>
              <a:t>ed</a:t>
            </a:r>
            <a:r>
              <a:rPr lang="en-US" sz="700" dirty="0">
                <a:solidFill>
                  <a:schemeClr val="bg1"/>
                </a:solidFill>
              </a:rPr>
              <a:t> </a:t>
            </a:r>
            <a:r>
              <a:rPr lang="en-US" sz="700" dirty="0" err="1">
                <a:solidFill>
                  <a:schemeClr val="bg1"/>
                </a:solidFill>
              </a:rPr>
              <a:t>M.Jamshidi</a:t>
            </a:r>
            <a:r>
              <a:rPr lang="en-US" sz="700" dirty="0">
                <a:solidFill>
                  <a:schemeClr val="bg1"/>
                </a:solidFill>
              </a:rPr>
              <a:t>). John Wiley </a:t>
            </a:r>
            <a:r>
              <a:rPr lang="en-US" sz="700" dirty="0" smtClean="0">
                <a:solidFill>
                  <a:schemeClr val="bg1"/>
                </a:solidFill>
              </a:rPr>
              <a:t>&amp; Sons</a:t>
            </a:r>
            <a:r>
              <a:rPr lang="en-US" sz="700" dirty="0">
                <a:solidFill>
                  <a:schemeClr val="bg1"/>
                </a:solidFill>
              </a:rPr>
              <a:t>, Inc., Hoboken, NJ, USA </a:t>
            </a:r>
          </a:p>
        </p:txBody>
      </p:sp>
      <p:sp>
        <p:nvSpPr>
          <p:cNvPr id="9" name="TextBox 8"/>
          <p:cNvSpPr txBox="1"/>
          <p:nvPr/>
        </p:nvSpPr>
        <p:spPr>
          <a:xfrm>
            <a:off x="6976591" y="2820469"/>
            <a:ext cx="274321" cy="577081"/>
          </a:xfrm>
          <a:prstGeom prst="rect">
            <a:avLst/>
          </a:prstGeom>
          <a:noFill/>
        </p:spPr>
        <p:txBody>
          <a:bodyPr wrap="square" rtlCol="0">
            <a:spAutoFit/>
          </a:bodyPr>
          <a:lstStyle/>
          <a:p>
            <a:r>
              <a:rPr lang="en-US" dirty="0">
                <a:solidFill>
                  <a:srgbClr val="00B050"/>
                </a:solidFill>
                <a:sym typeface="Wingdings" panose="05000000000000000000" pitchFamily="2" charset="2"/>
              </a:rPr>
              <a:t></a:t>
            </a:r>
            <a:endParaRPr lang="en-US" sz="1350" dirty="0">
              <a:solidFill>
                <a:srgbClr val="00B050"/>
              </a:solidFill>
            </a:endParaRPr>
          </a:p>
          <a:p>
            <a:endParaRPr lang="en-US" sz="1350" dirty="0"/>
          </a:p>
        </p:txBody>
      </p:sp>
      <p:sp>
        <p:nvSpPr>
          <p:cNvPr id="10" name="TextBox 9"/>
          <p:cNvSpPr txBox="1"/>
          <p:nvPr/>
        </p:nvSpPr>
        <p:spPr>
          <a:xfrm>
            <a:off x="4422491" y="3135322"/>
            <a:ext cx="274321" cy="577081"/>
          </a:xfrm>
          <a:prstGeom prst="rect">
            <a:avLst/>
          </a:prstGeom>
          <a:noFill/>
        </p:spPr>
        <p:txBody>
          <a:bodyPr wrap="square" rtlCol="0">
            <a:spAutoFit/>
          </a:bodyPr>
          <a:lstStyle/>
          <a:p>
            <a:r>
              <a:rPr lang="en-US" dirty="0">
                <a:solidFill>
                  <a:srgbClr val="00B050"/>
                </a:solidFill>
                <a:sym typeface="Wingdings" panose="05000000000000000000" pitchFamily="2" charset="2"/>
              </a:rPr>
              <a:t></a:t>
            </a:r>
            <a:endParaRPr lang="en-US" dirty="0">
              <a:solidFill>
                <a:srgbClr val="00B050"/>
              </a:solidFill>
            </a:endParaRPr>
          </a:p>
          <a:p>
            <a:endParaRPr lang="en-US" sz="1350" dirty="0"/>
          </a:p>
        </p:txBody>
      </p:sp>
      <p:sp>
        <p:nvSpPr>
          <p:cNvPr id="11" name="TextBox 10"/>
          <p:cNvSpPr txBox="1"/>
          <p:nvPr/>
        </p:nvSpPr>
        <p:spPr>
          <a:xfrm>
            <a:off x="3113114" y="3418259"/>
            <a:ext cx="274321" cy="577081"/>
          </a:xfrm>
          <a:prstGeom prst="rect">
            <a:avLst/>
          </a:prstGeom>
          <a:noFill/>
        </p:spPr>
        <p:txBody>
          <a:bodyPr wrap="square" rtlCol="0">
            <a:spAutoFit/>
          </a:bodyPr>
          <a:lstStyle/>
          <a:p>
            <a:r>
              <a:rPr lang="en-US" dirty="0">
                <a:solidFill>
                  <a:srgbClr val="00B050"/>
                </a:solidFill>
                <a:sym typeface="Wingdings" panose="05000000000000000000" pitchFamily="2" charset="2"/>
              </a:rPr>
              <a:t></a:t>
            </a:r>
            <a:endParaRPr lang="en-US" dirty="0">
              <a:solidFill>
                <a:srgbClr val="00B050"/>
              </a:solidFill>
            </a:endParaRPr>
          </a:p>
          <a:p>
            <a:endParaRPr lang="en-US" sz="1350" dirty="0"/>
          </a:p>
        </p:txBody>
      </p:sp>
      <p:sp>
        <p:nvSpPr>
          <p:cNvPr id="12" name="TextBox 11"/>
          <p:cNvSpPr txBox="1"/>
          <p:nvPr/>
        </p:nvSpPr>
        <p:spPr>
          <a:xfrm>
            <a:off x="3634798" y="3727884"/>
            <a:ext cx="274321" cy="577081"/>
          </a:xfrm>
          <a:prstGeom prst="rect">
            <a:avLst/>
          </a:prstGeom>
          <a:noFill/>
        </p:spPr>
        <p:txBody>
          <a:bodyPr wrap="square" rtlCol="0">
            <a:spAutoFit/>
          </a:bodyPr>
          <a:lstStyle/>
          <a:p>
            <a:r>
              <a:rPr lang="en-US" dirty="0">
                <a:solidFill>
                  <a:srgbClr val="00B050"/>
                </a:solidFill>
                <a:sym typeface="Wingdings" panose="05000000000000000000" pitchFamily="2" charset="2"/>
              </a:rPr>
              <a:t></a:t>
            </a:r>
            <a:endParaRPr lang="en-US" dirty="0">
              <a:solidFill>
                <a:srgbClr val="00B050"/>
              </a:solidFill>
            </a:endParaRPr>
          </a:p>
          <a:p>
            <a:endParaRPr lang="en-US" sz="1350" dirty="0"/>
          </a:p>
        </p:txBody>
      </p:sp>
      <p:sp>
        <p:nvSpPr>
          <p:cNvPr id="13" name="TextBox 12"/>
          <p:cNvSpPr txBox="1"/>
          <p:nvPr/>
        </p:nvSpPr>
        <p:spPr>
          <a:xfrm>
            <a:off x="2847106" y="4017264"/>
            <a:ext cx="274321" cy="577081"/>
          </a:xfrm>
          <a:prstGeom prst="rect">
            <a:avLst/>
          </a:prstGeom>
          <a:noFill/>
        </p:spPr>
        <p:txBody>
          <a:bodyPr wrap="square" rtlCol="0">
            <a:spAutoFit/>
          </a:bodyPr>
          <a:lstStyle/>
          <a:p>
            <a:r>
              <a:rPr lang="en-US" dirty="0">
                <a:solidFill>
                  <a:srgbClr val="00B050"/>
                </a:solidFill>
                <a:sym typeface="Wingdings" panose="05000000000000000000" pitchFamily="2" charset="2"/>
              </a:rPr>
              <a:t></a:t>
            </a:r>
            <a:endParaRPr lang="en-US" dirty="0">
              <a:solidFill>
                <a:srgbClr val="00B050"/>
              </a:solidFill>
            </a:endParaRPr>
          </a:p>
          <a:p>
            <a:endParaRPr lang="en-US" sz="1350" dirty="0"/>
          </a:p>
        </p:txBody>
      </p:sp>
      <p:sp>
        <p:nvSpPr>
          <p:cNvPr id="14" name="TextBox 13"/>
          <p:cNvSpPr txBox="1"/>
          <p:nvPr/>
        </p:nvSpPr>
        <p:spPr>
          <a:xfrm>
            <a:off x="4957847" y="4302529"/>
            <a:ext cx="274321" cy="577081"/>
          </a:xfrm>
          <a:prstGeom prst="rect">
            <a:avLst/>
          </a:prstGeom>
          <a:noFill/>
        </p:spPr>
        <p:txBody>
          <a:bodyPr wrap="square" rtlCol="0">
            <a:spAutoFit/>
          </a:bodyPr>
          <a:lstStyle/>
          <a:p>
            <a:r>
              <a:rPr lang="en-US" dirty="0">
                <a:solidFill>
                  <a:srgbClr val="00B050"/>
                </a:solidFill>
                <a:sym typeface="Wingdings" panose="05000000000000000000" pitchFamily="2" charset="2"/>
              </a:rPr>
              <a:t></a:t>
            </a:r>
            <a:endParaRPr lang="en-US" dirty="0">
              <a:solidFill>
                <a:srgbClr val="00B050"/>
              </a:solidFill>
            </a:endParaRPr>
          </a:p>
          <a:p>
            <a:endParaRPr lang="en-US" sz="1350" dirty="0"/>
          </a:p>
        </p:txBody>
      </p:sp>
      <p:sp>
        <p:nvSpPr>
          <p:cNvPr id="15" name="TextBox 14"/>
          <p:cNvSpPr txBox="1"/>
          <p:nvPr/>
        </p:nvSpPr>
        <p:spPr>
          <a:xfrm>
            <a:off x="3171303" y="4628889"/>
            <a:ext cx="274321" cy="577081"/>
          </a:xfrm>
          <a:prstGeom prst="rect">
            <a:avLst/>
          </a:prstGeom>
          <a:noFill/>
        </p:spPr>
        <p:txBody>
          <a:bodyPr wrap="square" rtlCol="0">
            <a:spAutoFit/>
          </a:bodyPr>
          <a:lstStyle/>
          <a:p>
            <a:r>
              <a:rPr lang="en-US" dirty="0">
                <a:solidFill>
                  <a:srgbClr val="00B050"/>
                </a:solidFill>
                <a:sym typeface="Wingdings" panose="05000000000000000000" pitchFamily="2" charset="2"/>
              </a:rPr>
              <a:t></a:t>
            </a:r>
            <a:endParaRPr lang="en-US" dirty="0">
              <a:solidFill>
                <a:srgbClr val="00B050"/>
              </a:solidFill>
            </a:endParaRPr>
          </a:p>
          <a:p>
            <a:endParaRPr lang="en-US" sz="1350" dirty="0"/>
          </a:p>
        </p:txBody>
      </p:sp>
      <p:sp>
        <p:nvSpPr>
          <p:cNvPr id="16" name="TextBox 15"/>
          <p:cNvSpPr txBox="1"/>
          <p:nvPr/>
        </p:nvSpPr>
        <p:spPr>
          <a:xfrm>
            <a:off x="1578537" y="5731657"/>
            <a:ext cx="3866123" cy="369332"/>
          </a:xfrm>
          <a:prstGeom prst="rect">
            <a:avLst/>
          </a:prstGeom>
          <a:noFill/>
        </p:spPr>
        <p:txBody>
          <a:bodyPr wrap="none" rtlCol="0">
            <a:spAutoFit/>
          </a:bodyPr>
          <a:lstStyle/>
          <a:p>
            <a:r>
              <a:rPr lang="en-US" dirty="0" smtClean="0">
                <a:solidFill>
                  <a:schemeClr val="tx1">
                    <a:lumMod val="75000"/>
                    <a:lumOff val="25000"/>
                  </a:schemeClr>
                </a:solidFill>
                <a:sym typeface="Wingdings" panose="05000000000000000000" pitchFamily="2" charset="2"/>
              </a:rPr>
              <a:t>System-of-System: </a:t>
            </a:r>
            <a:r>
              <a:rPr lang="en-US" b="1" dirty="0">
                <a:solidFill>
                  <a:schemeClr val="tx1">
                    <a:lumMod val="75000"/>
                    <a:lumOff val="25000"/>
                  </a:schemeClr>
                </a:solidFill>
                <a:sym typeface="Wingdings" panose="05000000000000000000" pitchFamily="2" charset="2"/>
              </a:rPr>
              <a:t>STAMP </a:t>
            </a:r>
            <a:r>
              <a:rPr lang="en-US" b="1" dirty="0" smtClean="0">
                <a:solidFill>
                  <a:schemeClr val="tx1">
                    <a:lumMod val="75000"/>
                    <a:lumOff val="25000"/>
                  </a:schemeClr>
                </a:solidFill>
                <a:sym typeface="Wingdings" panose="05000000000000000000" pitchFamily="2" charset="2"/>
              </a:rPr>
              <a:t>should work</a:t>
            </a:r>
            <a:endParaRPr lang="en-US" b="1" dirty="0">
              <a:solidFill>
                <a:schemeClr val="tx1">
                  <a:lumMod val="75000"/>
                  <a:lumOff val="25000"/>
                </a:schemeClr>
              </a:solidFill>
            </a:endParaRPr>
          </a:p>
        </p:txBody>
      </p:sp>
      <p:sp>
        <p:nvSpPr>
          <p:cNvPr id="20" name="Down Arrow 19"/>
          <p:cNvSpPr/>
          <p:nvPr/>
        </p:nvSpPr>
        <p:spPr>
          <a:xfrm>
            <a:off x="3308464" y="5525199"/>
            <a:ext cx="174568" cy="218125"/>
          </a:xfrm>
          <a:prstGeom prst="downArrow">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ángulo 3"/>
          <p:cNvSpPr/>
          <p:nvPr/>
        </p:nvSpPr>
        <p:spPr>
          <a:xfrm>
            <a:off x="936081" y="1878792"/>
            <a:ext cx="7521462" cy="923330"/>
          </a:xfrm>
          <a:prstGeom prst="rect">
            <a:avLst/>
          </a:prstGeom>
        </p:spPr>
        <p:txBody>
          <a:bodyPr wrap="square">
            <a:spAutoFit/>
          </a:bodyPr>
          <a:lstStyle/>
          <a:p>
            <a:r>
              <a:rPr lang="en-US" b="1" dirty="0">
                <a:solidFill>
                  <a:schemeClr val="tx1">
                    <a:lumMod val="75000"/>
                    <a:lumOff val="25000"/>
                  </a:schemeClr>
                </a:solidFill>
              </a:rPr>
              <a:t>Prediction of operational breakdowns for Systems of Systems (</a:t>
            </a:r>
            <a:r>
              <a:rPr lang="en-US" b="1" dirty="0" err="1" smtClean="0">
                <a:solidFill>
                  <a:schemeClr val="tx1">
                    <a:lumMod val="75000"/>
                    <a:lumOff val="25000"/>
                  </a:schemeClr>
                </a:solidFill>
              </a:rPr>
              <a:t>SoS</a:t>
            </a:r>
            <a:r>
              <a:rPr lang="en-US" b="1" dirty="0" smtClean="0">
                <a:solidFill>
                  <a:schemeClr val="tx1">
                    <a:lumMod val="75000"/>
                    <a:lumOff val="25000"/>
                  </a:schemeClr>
                </a:solidFill>
              </a:rPr>
              <a:t>)</a:t>
            </a:r>
          </a:p>
          <a:p>
            <a:endParaRPr lang="en-US" dirty="0" smtClean="0">
              <a:solidFill>
                <a:schemeClr val="tx1">
                  <a:lumMod val="75000"/>
                  <a:lumOff val="25000"/>
                </a:schemeClr>
              </a:solidFill>
            </a:endParaRPr>
          </a:p>
          <a:p>
            <a:r>
              <a:rPr lang="en-US" dirty="0" smtClean="0">
                <a:solidFill>
                  <a:schemeClr val="tx1">
                    <a:lumMod val="75000"/>
                    <a:lumOff val="25000"/>
                  </a:schemeClr>
                </a:solidFill>
              </a:rPr>
              <a:t>System-of-System </a:t>
            </a:r>
            <a:r>
              <a:rPr lang="en-US" sz="1200" baseline="30000" dirty="0">
                <a:solidFill>
                  <a:schemeClr val="tx1">
                    <a:lumMod val="75000"/>
                    <a:lumOff val="25000"/>
                  </a:schemeClr>
                </a:solidFill>
              </a:rPr>
              <a:t>[1], [2] </a:t>
            </a:r>
            <a:r>
              <a:rPr lang="en-US" sz="900" dirty="0">
                <a:solidFill>
                  <a:schemeClr val="tx1">
                    <a:lumMod val="75000"/>
                    <a:lumOff val="25000"/>
                  </a:schemeClr>
                </a:solidFill>
              </a:rPr>
              <a:t>:</a:t>
            </a:r>
          </a:p>
        </p:txBody>
      </p:sp>
      <p:sp>
        <p:nvSpPr>
          <p:cNvPr id="19" name="Title 1"/>
          <p:cNvSpPr>
            <a:spLocks noGrp="1"/>
          </p:cNvSpPr>
          <p:nvPr>
            <p:ph type="title"/>
          </p:nvPr>
        </p:nvSpPr>
        <p:spPr>
          <a:xfrm>
            <a:off x="789709" y="252728"/>
            <a:ext cx="7543800" cy="1424838"/>
          </a:xfrm>
        </p:spPr>
        <p:txBody>
          <a:bodyPr/>
          <a:lstStyle/>
          <a:p>
            <a:r>
              <a:rPr lang="en-US" dirty="0">
                <a:solidFill>
                  <a:schemeClr val="accent2"/>
                </a:solidFill>
              </a:rPr>
              <a:t>STAMP </a:t>
            </a:r>
            <a:r>
              <a:rPr lang="en-US" dirty="0" smtClean="0">
                <a:solidFill>
                  <a:schemeClr val="accent2"/>
                </a:solidFill>
              </a:rPr>
              <a:t>philosophy (1/2)</a:t>
            </a:r>
            <a:endParaRPr lang="en-US" dirty="0">
              <a:solidFill>
                <a:schemeClr val="accent2"/>
              </a:solidFill>
            </a:endParaRPr>
          </a:p>
        </p:txBody>
      </p:sp>
      <p:sp>
        <p:nvSpPr>
          <p:cNvPr id="2" name="Footer Placeholder 1"/>
          <p:cNvSpPr>
            <a:spLocks noGrp="1"/>
          </p:cNvSpPr>
          <p:nvPr>
            <p:ph type="ftr" sz="quarter" idx="11"/>
          </p:nvPr>
        </p:nvSpPr>
        <p:spPr>
          <a:xfrm>
            <a:off x="3113114" y="6443046"/>
            <a:ext cx="3617103" cy="365125"/>
          </a:xfrm>
        </p:spPr>
        <p:txBody>
          <a:bodyPr/>
          <a:lstStyle/>
          <a:p>
            <a:r>
              <a:rPr lang="en-GB" dirty="0" smtClean="0"/>
              <a:t>PhD Thesis Overview - Estrella Vergara</a:t>
            </a:r>
            <a:endParaRPr lang="en-US" dirty="0"/>
          </a:p>
        </p:txBody>
      </p:sp>
      <p:sp>
        <p:nvSpPr>
          <p:cNvPr id="5" name="Slide Number Placeholder 4"/>
          <p:cNvSpPr>
            <a:spLocks noGrp="1"/>
          </p:cNvSpPr>
          <p:nvPr>
            <p:ph type="sldNum" sz="quarter" idx="12"/>
          </p:nvPr>
        </p:nvSpPr>
        <p:spPr/>
        <p:txBody>
          <a:bodyPr/>
          <a:lstStyle/>
          <a:p>
            <a:fld id="{E973E3B3-DF9B-4BBA-B8E1-685982AFF016}" type="slidenum">
              <a:rPr lang="en-US" smtClean="0"/>
              <a:pPr/>
              <a:t>3</a:t>
            </a:fld>
            <a:r>
              <a:rPr lang="en-US" smtClean="0"/>
              <a:t>/7</a:t>
            </a:r>
            <a:endParaRPr lang="en-US" dirty="0"/>
          </a:p>
        </p:txBody>
      </p:sp>
      <p:sp>
        <p:nvSpPr>
          <p:cNvPr id="6" name="Rectangle 5"/>
          <p:cNvSpPr/>
          <p:nvPr/>
        </p:nvSpPr>
        <p:spPr>
          <a:xfrm>
            <a:off x="5649538" y="5634261"/>
            <a:ext cx="3551612" cy="600164"/>
          </a:xfrm>
          <a:prstGeom prst="rect">
            <a:avLst/>
          </a:prstGeom>
        </p:spPr>
        <p:txBody>
          <a:bodyPr wrap="square">
            <a:spAutoFit/>
          </a:bodyPr>
          <a:lstStyle/>
          <a:p>
            <a:r>
              <a:rPr lang="en-GB" sz="1100" b="1" dirty="0"/>
              <a:t>STAMP </a:t>
            </a:r>
            <a:r>
              <a:rPr lang="en-GB" sz="1100" dirty="0"/>
              <a:t>Systems-Theoretic Accident Model and Processes</a:t>
            </a:r>
          </a:p>
          <a:p>
            <a:r>
              <a:rPr lang="en-GB" sz="1100" b="1" dirty="0"/>
              <a:t>STPA</a:t>
            </a:r>
            <a:r>
              <a:rPr lang="en-GB" sz="1100" dirty="0"/>
              <a:t> Systems-Theoretic Process Analysis</a:t>
            </a:r>
          </a:p>
          <a:p>
            <a:r>
              <a:rPr lang="en-GB" sz="1100" b="1" dirty="0"/>
              <a:t>CAST</a:t>
            </a:r>
            <a:r>
              <a:rPr lang="en-GB" sz="1100" dirty="0"/>
              <a:t> Causal Analysis based on STAMP</a:t>
            </a:r>
          </a:p>
        </p:txBody>
      </p:sp>
    </p:spTree>
    <p:extLst>
      <p:ext uri="{BB962C8B-B14F-4D97-AF65-F5344CB8AC3E}">
        <p14:creationId xmlns:p14="http://schemas.microsoft.com/office/powerpoint/2010/main" val="548956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9"/>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15" grpId="0"/>
      <p:bldP spid="16" grpId="0"/>
      <p:bldP spid="2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3634798" y="3727884"/>
            <a:ext cx="274321" cy="577081"/>
          </a:xfrm>
          <a:prstGeom prst="rect">
            <a:avLst/>
          </a:prstGeom>
          <a:noFill/>
        </p:spPr>
        <p:txBody>
          <a:bodyPr wrap="square" rtlCol="0">
            <a:spAutoFit/>
          </a:bodyPr>
          <a:lstStyle/>
          <a:p>
            <a:endParaRPr lang="en-US" dirty="0">
              <a:solidFill>
                <a:srgbClr val="00B050"/>
              </a:solidFill>
            </a:endParaRPr>
          </a:p>
          <a:p>
            <a:endParaRPr lang="en-US" sz="1350" dirty="0"/>
          </a:p>
        </p:txBody>
      </p:sp>
      <p:sp>
        <p:nvSpPr>
          <p:cNvPr id="18" name="Content Placeholder 2"/>
          <p:cNvSpPr>
            <a:spLocks noGrp="1"/>
          </p:cNvSpPr>
          <p:nvPr>
            <p:ph idx="1"/>
          </p:nvPr>
        </p:nvSpPr>
        <p:spPr>
          <a:xfrm>
            <a:off x="822960" y="1798208"/>
            <a:ext cx="7543800" cy="770426"/>
          </a:xfrm>
        </p:spPr>
        <p:txBody>
          <a:bodyPr>
            <a:noAutofit/>
          </a:bodyPr>
          <a:lstStyle/>
          <a:p>
            <a:pPr marL="85725" indent="-85725" algn="just">
              <a:buNone/>
            </a:pPr>
            <a:r>
              <a:rPr lang="en-GB" sz="1700" dirty="0"/>
              <a:t>“</a:t>
            </a:r>
            <a:r>
              <a:rPr lang="en-GB" sz="1600" dirty="0"/>
              <a:t>Instead of building analyses on the assumption that accidents are caused by chains of directly related events and that these events occur simultaneously by change, STAMP highlight the fact that accidents occur because systems </a:t>
            </a:r>
            <a:r>
              <a:rPr lang="en-GB" sz="1600" i="1" dirty="0"/>
              <a:t>allow</a:t>
            </a:r>
            <a:r>
              <a:rPr lang="en-GB" sz="1600" dirty="0"/>
              <a:t> them to occur</a:t>
            </a:r>
            <a:r>
              <a:rPr lang="en-GB" sz="1600" dirty="0" smtClean="0"/>
              <a:t>.”</a:t>
            </a:r>
            <a:r>
              <a:rPr lang="en-GB" sz="1200" baseline="30000" dirty="0" smtClean="0"/>
              <a:t>[3]</a:t>
            </a:r>
            <a:endParaRPr lang="en-US" sz="1200" dirty="0" smtClean="0"/>
          </a:p>
          <a:p>
            <a:pPr marL="85725" indent="-85725">
              <a:buNone/>
            </a:pPr>
            <a:endParaRPr lang="en-US" sz="2100" dirty="0" smtClean="0"/>
          </a:p>
          <a:p>
            <a:pPr marL="0" indent="0">
              <a:buNone/>
            </a:pPr>
            <a:endParaRPr lang="en-US" sz="2100" dirty="0" smtClean="0"/>
          </a:p>
          <a:p>
            <a:endParaRPr lang="en-US" dirty="0"/>
          </a:p>
        </p:txBody>
      </p:sp>
      <p:sp>
        <p:nvSpPr>
          <p:cNvPr id="8" name="Rectangle 7"/>
          <p:cNvSpPr/>
          <p:nvPr/>
        </p:nvSpPr>
        <p:spPr>
          <a:xfrm>
            <a:off x="-10658" y="6437627"/>
            <a:ext cx="3302498" cy="415498"/>
          </a:xfrm>
          <a:prstGeom prst="rect">
            <a:avLst/>
          </a:prstGeom>
        </p:spPr>
        <p:txBody>
          <a:bodyPr wrap="square">
            <a:spAutoFit/>
          </a:bodyPr>
          <a:lstStyle/>
          <a:p>
            <a:r>
              <a:rPr lang="en-GB" sz="700" dirty="0" smtClean="0">
                <a:solidFill>
                  <a:schemeClr val="bg1"/>
                </a:solidFill>
              </a:rPr>
              <a:t>[3] F</a:t>
            </a:r>
            <a:r>
              <a:rPr lang="en-GB" sz="700" dirty="0">
                <a:solidFill>
                  <a:schemeClr val="bg1"/>
                </a:solidFill>
              </a:rPr>
              <a:t>. </a:t>
            </a:r>
            <a:r>
              <a:rPr lang="en-GB" sz="700" dirty="0" err="1">
                <a:solidFill>
                  <a:schemeClr val="bg1"/>
                </a:solidFill>
              </a:rPr>
              <a:t>Asplund</a:t>
            </a:r>
            <a:r>
              <a:rPr lang="en-GB" sz="700" dirty="0">
                <a:solidFill>
                  <a:schemeClr val="bg1"/>
                </a:solidFill>
              </a:rPr>
              <a:t>, J. El-</a:t>
            </a:r>
            <a:r>
              <a:rPr lang="en-GB" sz="700" dirty="0" err="1">
                <a:solidFill>
                  <a:schemeClr val="bg1"/>
                </a:solidFill>
              </a:rPr>
              <a:t>khoury</a:t>
            </a:r>
            <a:r>
              <a:rPr lang="en-GB" sz="700" dirty="0">
                <a:solidFill>
                  <a:schemeClr val="bg1"/>
                </a:solidFill>
              </a:rPr>
              <a:t>, M. </a:t>
            </a:r>
            <a:r>
              <a:rPr lang="en-GB" sz="700" dirty="0" err="1">
                <a:solidFill>
                  <a:schemeClr val="bg1"/>
                </a:solidFill>
              </a:rPr>
              <a:t>Törngren</a:t>
            </a:r>
            <a:r>
              <a:rPr lang="en-GB" sz="700" dirty="0">
                <a:solidFill>
                  <a:schemeClr val="bg1"/>
                </a:solidFill>
              </a:rPr>
              <a:t>. Safety-Guided Design through System-Theoretic Process Analysis, Benefits and Difficulties. KTH Royal Institute of </a:t>
            </a:r>
            <a:r>
              <a:rPr lang="en-GB" sz="700" dirty="0" err="1">
                <a:solidFill>
                  <a:schemeClr val="bg1"/>
                </a:solidFill>
              </a:rPr>
              <a:t>Technilogy</a:t>
            </a:r>
            <a:r>
              <a:rPr lang="en-GB" sz="700" dirty="0">
                <a:solidFill>
                  <a:schemeClr val="bg1"/>
                </a:solidFill>
              </a:rPr>
              <a:t>, Stockholm, Sweden</a:t>
            </a:r>
          </a:p>
        </p:txBody>
      </p:sp>
      <p:sp>
        <p:nvSpPr>
          <p:cNvPr id="21" name="Content Placeholder 2"/>
          <p:cNvSpPr txBox="1">
            <a:spLocks/>
          </p:cNvSpPr>
          <p:nvPr/>
        </p:nvSpPr>
        <p:spPr>
          <a:xfrm>
            <a:off x="888384" y="3023817"/>
            <a:ext cx="7478376" cy="499534"/>
          </a:xfrm>
          <a:prstGeom prst="rect">
            <a:avLst/>
          </a:prstGeom>
        </p:spPr>
        <p:txBody>
          <a:bodyPr vert="horz" lIns="0" tIns="45720" rIns="0" bIns="45720" rtlCol="0">
            <a:normAutofit fontScale="92500" lnSpcReduction="20000"/>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Font typeface="Calibri" panose="020F0502020204030204" pitchFamily="34" charset="0"/>
              <a:buNone/>
            </a:pPr>
            <a:r>
              <a:rPr lang="en-US" sz="1800" dirty="0" smtClean="0"/>
              <a:t>According to Einstein: “Progress in science (moving from one paradigm to another) is like climbing a mountain”</a:t>
            </a:r>
            <a:endParaRPr lang="en-US" sz="2100" dirty="0"/>
          </a:p>
        </p:txBody>
      </p:sp>
      <p:pic>
        <p:nvPicPr>
          <p:cNvPr id="22" name="Picture 2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5840" y="4028446"/>
            <a:ext cx="2286000" cy="1711981"/>
          </a:xfrm>
          <a:prstGeom prst="rect">
            <a:avLst/>
          </a:prstGeom>
        </p:spPr>
      </p:pic>
      <p:sp>
        <p:nvSpPr>
          <p:cNvPr id="24" name="Right Arrow 23"/>
          <p:cNvSpPr/>
          <p:nvPr/>
        </p:nvSpPr>
        <p:spPr>
          <a:xfrm>
            <a:off x="3771958" y="4509498"/>
            <a:ext cx="1103457" cy="523140"/>
          </a:xfrm>
          <a:prstGeom prst="rightArrow">
            <a:avLst/>
          </a:prstGeom>
        </p:spPr>
        <p:style>
          <a:lnRef idx="2">
            <a:schemeClr val="accent2">
              <a:shade val="50000"/>
            </a:schemeClr>
          </a:lnRef>
          <a:fillRef idx="1">
            <a:schemeClr val="accent2"/>
          </a:fillRef>
          <a:effectRef idx="0">
            <a:schemeClr val="accent2"/>
          </a:effectRef>
          <a:fontRef idx="minor">
            <a:schemeClr val="lt1"/>
          </a:fontRef>
        </p:style>
        <p:txBody>
          <a:bodyPr tIns="0" rtlCol="0" anchor="ctr"/>
          <a:lstStyle/>
          <a:p>
            <a:pPr algn="ctr"/>
            <a:endParaRPr lang="en-US" sz="1200" b="1" dirty="0"/>
          </a:p>
        </p:txBody>
      </p:sp>
      <p:pic>
        <p:nvPicPr>
          <p:cNvPr id="25" name="Picture 24"/>
          <p:cNvPicPr>
            <a:picLocks noChangeAspect="1"/>
          </p:cNvPicPr>
          <p:nvPr/>
        </p:nvPicPr>
        <p:blipFill rotWithShape="1">
          <a:blip r:embed="rId3">
            <a:extLst>
              <a:ext uri="{28A0092B-C50C-407E-A947-70E740481C1C}">
                <a14:useLocalDpi xmlns:a14="http://schemas.microsoft.com/office/drawing/2010/main" val="0"/>
              </a:ext>
            </a:extLst>
          </a:blip>
          <a:srcRect t="14496" b="5367"/>
          <a:stretch/>
        </p:blipFill>
        <p:spPr>
          <a:xfrm>
            <a:off x="5014471" y="3743851"/>
            <a:ext cx="3352289" cy="2485502"/>
          </a:xfrm>
          <a:prstGeom prst="rect">
            <a:avLst/>
          </a:prstGeom>
          <a:noFill/>
        </p:spPr>
      </p:pic>
      <p:sp>
        <p:nvSpPr>
          <p:cNvPr id="3" name="Rectángulo 2"/>
          <p:cNvSpPr/>
          <p:nvPr/>
        </p:nvSpPr>
        <p:spPr>
          <a:xfrm>
            <a:off x="1120986" y="2642700"/>
            <a:ext cx="1815690" cy="369332"/>
          </a:xfrm>
          <a:prstGeom prst="rect">
            <a:avLst/>
          </a:prstGeom>
        </p:spPr>
        <p:txBody>
          <a:bodyPr wrap="none">
            <a:spAutoFit/>
          </a:bodyPr>
          <a:lstStyle/>
          <a:p>
            <a:r>
              <a:rPr lang="en-US" b="1" dirty="0"/>
              <a:t>Paradigm change</a:t>
            </a:r>
          </a:p>
        </p:txBody>
      </p:sp>
      <p:pic>
        <p:nvPicPr>
          <p:cNvPr id="4098" name="Picture 2" descr="https://d30y9cdsu7xlg0.cloudfront.net/png/996336-200.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22973" y="2642699"/>
            <a:ext cx="360000" cy="360000"/>
          </a:xfrm>
          <a:prstGeom prst="rect">
            <a:avLst/>
          </a:prstGeom>
          <a:noFill/>
          <a:extLst>
            <a:ext uri="{909E8E84-426E-40DD-AFC4-6F175D3DCCD1}">
              <a14:hiddenFill xmlns:a14="http://schemas.microsoft.com/office/drawing/2010/main">
                <a:solidFill>
                  <a:srgbClr val="FFFFFF"/>
                </a:solidFill>
              </a14:hiddenFill>
            </a:ext>
          </a:extLst>
        </p:spPr>
      </p:pic>
      <p:sp>
        <p:nvSpPr>
          <p:cNvPr id="14" name="Content Placeholder 2"/>
          <p:cNvSpPr txBox="1">
            <a:spLocks/>
          </p:cNvSpPr>
          <p:nvPr/>
        </p:nvSpPr>
        <p:spPr>
          <a:xfrm>
            <a:off x="924953" y="5772358"/>
            <a:ext cx="3969948" cy="437724"/>
          </a:xfrm>
          <a:prstGeom prst="rect">
            <a:avLst/>
          </a:prstGeom>
        </p:spPr>
        <p:txBody>
          <a:bodyPr vert="horz" lIns="0" tIns="45720" rIns="0" bIns="45720" rtlCol="0" anchor="ctr">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0" indent="0">
              <a:buFont typeface="Calibri" panose="020F0502020204030204" pitchFamily="34" charset="0"/>
              <a:buNone/>
            </a:pPr>
            <a:r>
              <a:rPr lang="en-US" dirty="0" smtClean="0"/>
              <a:t>New paradigm includes the old one</a:t>
            </a:r>
            <a:endParaRPr lang="en-US" dirty="0"/>
          </a:p>
        </p:txBody>
      </p:sp>
      <p:sp>
        <p:nvSpPr>
          <p:cNvPr id="15" name="Rectángulo 14"/>
          <p:cNvSpPr/>
          <p:nvPr/>
        </p:nvSpPr>
        <p:spPr>
          <a:xfrm>
            <a:off x="1640591" y="3472810"/>
            <a:ext cx="1337546" cy="338554"/>
          </a:xfrm>
          <a:prstGeom prst="rect">
            <a:avLst/>
          </a:prstGeom>
        </p:spPr>
        <p:txBody>
          <a:bodyPr wrap="none">
            <a:spAutoFit/>
          </a:bodyPr>
          <a:lstStyle/>
          <a:p>
            <a:r>
              <a:rPr lang="en-US" sz="1600" b="1" dirty="0" smtClean="0"/>
              <a:t>Old paradigm</a:t>
            </a:r>
            <a:endParaRPr lang="en-US" sz="1600" b="1" dirty="0"/>
          </a:p>
        </p:txBody>
      </p:sp>
      <p:sp>
        <p:nvSpPr>
          <p:cNvPr id="16" name="Rectángulo 15"/>
          <p:cNvSpPr/>
          <p:nvPr/>
        </p:nvSpPr>
        <p:spPr>
          <a:xfrm>
            <a:off x="6083459" y="3472810"/>
            <a:ext cx="1426288" cy="338554"/>
          </a:xfrm>
          <a:prstGeom prst="rect">
            <a:avLst/>
          </a:prstGeom>
        </p:spPr>
        <p:txBody>
          <a:bodyPr wrap="none">
            <a:spAutoFit/>
          </a:bodyPr>
          <a:lstStyle/>
          <a:p>
            <a:r>
              <a:rPr lang="en-US" sz="1600" b="1" dirty="0" smtClean="0"/>
              <a:t>New paradigm</a:t>
            </a:r>
            <a:endParaRPr lang="en-US" sz="1600" b="1" dirty="0"/>
          </a:p>
        </p:txBody>
      </p:sp>
      <p:sp>
        <p:nvSpPr>
          <p:cNvPr id="19" name="Title 1"/>
          <p:cNvSpPr>
            <a:spLocks noGrp="1"/>
          </p:cNvSpPr>
          <p:nvPr>
            <p:ph type="title"/>
          </p:nvPr>
        </p:nvSpPr>
        <p:spPr>
          <a:xfrm>
            <a:off x="789709" y="252728"/>
            <a:ext cx="7543800" cy="1424838"/>
          </a:xfrm>
        </p:spPr>
        <p:txBody>
          <a:bodyPr/>
          <a:lstStyle/>
          <a:p>
            <a:r>
              <a:rPr lang="en-US" dirty="0">
                <a:solidFill>
                  <a:schemeClr val="accent2"/>
                </a:solidFill>
              </a:rPr>
              <a:t>STAMP </a:t>
            </a:r>
            <a:r>
              <a:rPr lang="en-US" dirty="0" smtClean="0">
                <a:solidFill>
                  <a:schemeClr val="accent2"/>
                </a:solidFill>
              </a:rPr>
              <a:t>philosophy (2/2)</a:t>
            </a:r>
            <a:endParaRPr lang="en-US" dirty="0">
              <a:solidFill>
                <a:schemeClr val="accent2"/>
              </a:solidFill>
            </a:endParaRPr>
          </a:p>
        </p:txBody>
      </p:sp>
      <p:sp>
        <p:nvSpPr>
          <p:cNvPr id="2" name="Footer Placeholder 1"/>
          <p:cNvSpPr>
            <a:spLocks noGrp="1"/>
          </p:cNvSpPr>
          <p:nvPr>
            <p:ph type="ftr" sz="quarter" idx="11"/>
          </p:nvPr>
        </p:nvSpPr>
        <p:spPr/>
        <p:txBody>
          <a:bodyPr/>
          <a:lstStyle/>
          <a:p>
            <a:r>
              <a:rPr lang="en-GB" smtClean="0"/>
              <a:t>PhD Thesis Overview - Estrella Vergara</a:t>
            </a:r>
            <a:endParaRPr lang="en-US"/>
          </a:p>
        </p:txBody>
      </p:sp>
      <p:sp>
        <p:nvSpPr>
          <p:cNvPr id="5" name="Slide Number Placeholder 4"/>
          <p:cNvSpPr>
            <a:spLocks noGrp="1"/>
          </p:cNvSpPr>
          <p:nvPr>
            <p:ph type="sldNum" sz="quarter" idx="12"/>
          </p:nvPr>
        </p:nvSpPr>
        <p:spPr/>
        <p:txBody>
          <a:bodyPr/>
          <a:lstStyle/>
          <a:p>
            <a:fld id="{E973E3B3-DF9B-4BBA-B8E1-685982AFF016}" type="slidenum">
              <a:rPr lang="en-US" smtClean="0"/>
              <a:pPr/>
              <a:t>4</a:t>
            </a:fld>
            <a:r>
              <a:rPr lang="en-US" smtClean="0"/>
              <a:t>/7</a:t>
            </a:r>
            <a:endParaRPr lang="en-US" dirty="0"/>
          </a:p>
        </p:txBody>
      </p:sp>
    </p:spTree>
    <p:extLst>
      <p:ext uri="{BB962C8B-B14F-4D97-AF65-F5344CB8AC3E}">
        <p14:creationId xmlns:p14="http://schemas.microsoft.com/office/powerpoint/2010/main" val="40083796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89709" y="252728"/>
            <a:ext cx="7543800" cy="1424838"/>
          </a:xfrm>
        </p:spPr>
        <p:txBody>
          <a:bodyPr/>
          <a:lstStyle/>
          <a:p>
            <a:r>
              <a:rPr lang="en-US" dirty="0" smtClean="0">
                <a:solidFill>
                  <a:schemeClr val="accent2"/>
                </a:solidFill>
              </a:rPr>
              <a:t>Work Plan (1/2)</a:t>
            </a:r>
            <a:endParaRPr lang="en-US" dirty="0">
              <a:solidFill>
                <a:schemeClr val="accent2"/>
              </a:solidFill>
            </a:endParaRPr>
          </a:p>
        </p:txBody>
      </p:sp>
      <p:sp>
        <p:nvSpPr>
          <p:cNvPr id="3" name="Content Placeholder 2"/>
          <p:cNvSpPr>
            <a:spLocks noGrp="1"/>
          </p:cNvSpPr>
          <p:nvPr>
            <p:ph idx="1"/>
          </p:nvPr>
        </p:nvSpPr>
        <p:spPr>
          <a:xfrm>
            <a:off x="887130" y="1908984"/>
            <a:ext cx="7522234" cy="1091393"/>
          </a:xfrm>
        </p:spPr>
        <p:txBody>
          <a:bodyPr>
            <a:normAutofit/>
          </a:bodyPr>
          <a:lstStyle/>
          <a:p>
            <a:pPr marL="342900" indent="-342900">
              <a:buFont typeface="+mj-lt"/>
              <a:buAutoNum type="arabicPeriod"/>
            </a:pPr>
            <a:r>
              <a:rPr lang="en-US" sz="1800" dirty="0" smtClean="0"/>
              <a:t>Selection of two systems:</a:t>
            </a:r>
          </a:p>
          <a:p>
            <a:pPr marL="635000" lvl="1" indent="-277813">
              <a:buFont typeface="Arial" panose="020B0604020202020204" pitchFamily="34" charset="0"/>
              <a:buChar char="•"/>
            </a:pPr>
            <a:r>
              <a:rPr lang="en-US" sz="1600" dirty="0" smtClean="0"/>
              <a:t>A simple system and a </a:t>
            </a:r>
            <a:r>
              <a:rPr lang="en-US" sz="1600" dirty="0" err="1" smtClean="0"/>
              <a:t>SoS</a:t>
            </a:r>
            <a:endParaRPr lang="en-US" sz="1600" dirty="0" smtClean="0"/>
          </a:p>
          <a:p>
            <a:pPr marL="635000" lvl="1" indent="-277813">
              <a:buFont typeface="Arial" panose="020B0604020202020204" pitchFamily="34" charset="0"/>
              <a:buChar char="•"/>
            </a:pPr>
            <a:r>
              <a:rPr lang="en-US" sz="1600" dirty="0" smtClean="0"/>
              <a:t>Systems that have suffered an incident in the past (if possible)</a:t>
            </a:r>
          </a:p>
        </p:txBody>
      </p:sp>
      <p:sp>
        <p:nvSpPr>
          <p:cNvPr id="7" name="Folded Corner 9"/>
          <p:cNvSpPr/>
          <p:nvPr/>
        </p:nvSpPr>
        <p:spPr>
          <a:xfrm>
            <a:off x="2764639" y="2879293"/>
            <a:ext cx="3539704" cy="1807010"/>
          </a:xfrm>
          <a:prstGeom prst="foldedCorner">
            <a:avLst/>
          </a:prstGeom>
          <a:solidFill>
            <a:schemeClr val="accent1">
              <a:alpha val="50000"/>
            </a:schemeClr>
          </a:solidFill>
          <a:ln>
            <a:noFill/>
          </a:ln>
        </p:spPr>
        <p:style>
          <a:lnRef idx="0">
            <a:scrgbClr r="0" g="0" b="0"/>
          </a:lnRef>
          <a:fillRef idx="0">
            <a:scrgbClr r="0" g="0" b="0"/>
          </a:fillRef>
          <a:effectRef idx="0">
            <a:scrgbClr r="0" g="0" b="0"/>
          </a:effectRef>
          <a:fontRef idx="minor">
            <a:schemeClr val="lt1"/>
          </a:fontRef>
        </p:style>
        <p:txBody>
          <a:bodyPr lIns="180000" tIns="288000" rIns="0" bIns="0" rtlCol="0" anchor="ctr"/>
          <a:lstStyle/>
          <a:p>
            <a:pPr marL="342900" indent="-342900">
              <a:buFont typeface="Arial" panose="020B0604020202020204" pitchFamily="34" charset="0"/>
              <a:buChar char="•"/>
            </a:pPr>
            <a:r>
              <a:rPr lang="en-US" sz="1400" dirty="0" smtClean="0">
                <a:solidFill>
                  <a:schemeClr val="tx1"/>
                </a:solidFill>
              </a:rPr>
              <a:t>Electrical rack damaged by an animal </a:t>
            </a:r>
          </a:p>
          <a:p>
            <a:pPr marL="342900" indent="-342900">
              <a:buFont typeface="Arial" panose="020B0604020202020204" pitchFamily="34" charset="0"/>
              <a:buChar char="•"/>
            </a:pPr>
            <a:r>
              <a:rPr lang="en-US" sz="1400" dirty="0" smtClean="0">
                <a:solidFill>
                  <a:schemeClr val="tx1"/>
                </a:solidFill>
              </a:rPr>
              <a:t>Man locked in a MAD </a:t>
            </a:r>
          </a:p>
          <a:p>
            <a:pPr marL="342900" indent="-342900">
              <a:buFont typeface="Arial" panose="020B0604020202020204" pitchFamily="34" charset="0"/>
              <a:buChar char="•"/>
            </a:pPr>
            <a:r>
              <a:rPr lang="en-US" sz="1400" dirty="0" smtClean="0">
                <a:solidFill>
                  <a:schemeClr val="tx1"/>
                </a:solidFill>
              </a:rPr>
              <a:t>String2</a:t>
            </a:r>
          </a:p>
          <a:p>
            <a:pPr marL="342900" indent="-342900">
              <a:buFont typeface="Arial" panose="020B0604020202020204" pitchFamily="34" charset="0"/>
              <a:buChar char="•"/>
            </a:pPr>
            <a:r>
              <a:rPr lang="en-US" sz="1400" dirty="0" smtClean="0">
                <a:solidFill>
                  <a:schemeClr val="tx1"/>
                </a:solidFill>
              </a:rPr>
              <a:t>He Leak in the </a:t>
            </a:r>
            <a:r>
              <a:rPr lang="en-US" sz="1400" dirty="0" err="1">
                <a:solidFill>
                  <a:schemeClr val="tx1"/>
                </a:solidFill>
              </a:rPr>
              <a:t>C</a:t>
            </a:r>
            <a:r>
              <a:rPr lang="en-US" sz="1400" dirty="0" err="1" smtClean="0">
                <a:solidFill>
                  <a:schemeClr val="tx1"/>
                </a:solidFill>
              </a:rPr>
              <a:t>ryo</a:t>
            </a:r>
            <a:r>
              <a:rPr lang="en-US" sz="1400" dirty="0" smtClean="0">
                <a:solidFill>
                  <a:schemeClr val="tx1"/>
                </a:solidFill>
              </a:rPr>
              <a:t>-line</a:t>
            </a:r>
            <a:endParaRPr lang="en-US" sz="1400" dirty="0">
              <a:solidFill>
                <a:schemeClr val="tx1"/>
              </a:solidFill>
            </a:endParaRPr>
          </a:p>
          <a:p>
            <a:pPr marL="342900" indent="-342900">
              <a:buFont typeface="Arial" panose="020B0604020202020204" pitchFamily="34" charset="0"/>
              <a:buChar char="•"/>
            </a:pPr>
            <a:r>
              <a:rPr lang="en-US" sz="1400" dirty="0" smtClean="0">
                <a:solidFill>
                  <a:schemeClr val="tx1"/>
                </a:solidFill>
              </a:rPr>
              <a:t>Crystal collimator, TCSPM</a:t>
            </a:r>
          </a:p>
          <a:p>
            <a:pPr marL="342900" indent="-342900">
              <a:buFont typeface="Arial" panose="020B0604020202020204" pitchFamily="34" charset="0"/>
              <a:buChar char="•"/>
            </a:pPr>
            <a:r>
              <a:rPr lang="en-US" sz="1400" dirty="0" smtClean="0">
                <a:solidFill>
                  <a:schemeClr val="tx1"/>
                </a:solidFill>
              </a:rPr>
              <a:t>A31L2 magnet exchanged in the LHC</a:t>
            </a:r>
          </a:p>
          <a:p>
            <a:pPr marL="342900" indent="-342900">
              <a:buFont typeface="Arial" panose="020B0604020202020204" pitchFamily="34" charset="0"/>
              <a:buChar char="•"/>
            </a:pPr>
            <a:r>
              <a:rPr lang="en-US" sz="1400" dirty="0" smtClean="0">
                <a:solidFill>
                  <a:schemeClr val="tx1"/>
                </a:solidFill>
              </a:rPr>
              <a:t>Training quench </a:t>
            </a:r>
          </a:p>
          <a:p>
            <a:pPr marL="342900" indent="-342900">
              <a:buFont typeface="Arial" panose="020B0604020202020204" pitchFamily="34" charset="0"/>
              <a:buChar char="•"/>
            </a:pPr>
            <a:r>
              <a:rPr lang="en-US" sz="1400" dirty="0" smtClean="0">
                <a:solidFill>
                  <a:schemeClr val="tx1"/>
                </a:solidFill>
              </a:rPr>
              <a:t>…</a:t>
            </a:r>
            <a:endParaRPr lang="en-US" sz="1400" dirty="0">
              <a:solidFill>
                <a:schemeClr val="tx1"/>
              </a:solidFill>
            </a:endParaRPr>
          </a:p>
        </p:txBody>
      </p:sp>
      <p:sp>
        <p:nvSpPr>
          <p:cNvPr id="8" name="Content Placeholder 2"/>
          <p:cNvSpPr txBox="1">
            <a:spLocks/>
          </p:cNvSpPr>
          <p:nvPr/>
        </p:nvSpPr>
        <p:spPr>
          <a:xfrm>
            <a:off x="887130" y="4762730"/>
            <a:ext cx="7522234" cy="1091393"/>
          </a:xfrm>
          <a:prstGeom prst="rect">
            <a:avLst/>
          </a:prstGeom>
        </p:spPr>
        <p:txBody>
          <a:bodyPr vert="horz" lIns="0" tIns="45720" rIns="0" bIns="45720" rtlCol="0">
            <a:norm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57188" indent="-357188">
              <a:buFont typeface="+mj-lt"/>
              <a:buAutoNum type="arabicPeriod" startAt="2"/>
            </a:pPr>
            <a:r>
              <a:rPr lang="en-US" sz="1800" dirty="0"/>
              <a:t>STPA and classical analysis:</a:t>
            </a:r>
          </a:p>
          <a:p>
            <a:pPr marL="635000" lvl="1" indent="-277813">
              <a:buFont typeface="Arial" panose="020B0604020202020204" pitchFamily="34" charset="0"/>
              <a:buChar char="•"/>
            </a:pPr>
            <a:r>
              <a:rPr lang="en-US" sz="1600" dirty="0"/>
              <a:t>Comparing both methodologies in two different </a:t>
            </a:r>
            <a:r>
              <a:rPr lang="en-US" sz="1600" dirty="0" smtClean="0"/>
              <a:t>types </a:t>
            </a:r>
            <a:r>
              <a:rPr lang="en-US" sz="1600" dirty="0"/>
              <a:t>of systems</a:t>
            </a:r>
          </a:p>
          <a:p>
            <a:pPr marL="635000" lvl="1" indent="-277813">
              <a:buFont typeface="Arial" panose="020B0604020202020204" pitchFamily="34" charset="0"/>
              <a:buChar char="•"/>
            </a:pPr>
            <a:r>
              <a:rPr lang="en-US" sz="1600" dirty="0" smtClean="0">
                <a:sym typeface="Wingdings"/>
              </a:rPr>
              <a:t>Would it have </a:t>
            </a:r>
            <a:r>
              <a:rPr lang="en-US" sz="1600" dirty="0">
                <a:sym typeface="Wingdings"/>
              </a:rPr>
              <a:t>been possible to predict these incidents using STAMP methods? </a:t>
            </a:r>
          </a:p>
        </p:txBody>
      </p:sp>
      <p:sp>
        <p:nvSpPr>
          <p:cNvPr id="11" name="Content Placeholder 2"/>
          <p:cNvSpPr txBox="1">
            <a:spLocks/>
          </p:cNvSpPr>
          <p:nvPr/>
        </p:nvSpPr>
        <p:spPr>
          <a:xfrm>
            <a:off x="887130" y="5854124"/>
            <a:ext cx="7522234" cy="418092"/>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342900" indent="-342900">
              <a:buFont typeface="+mj-lt"/>
              <a:buAutoNum type="arabicPeriod" startAt="3"/>
            </a:pPr>
            <a:r>
              <a:rPr lang="en-US" sz="1800" dirty="0">
                <a:sym typeface="Wingdings"/>
              </a:rPr>
              <a:t>Reliability and availability of both systems in order to understand the process </a:t>
            </a:r>
          </a:p>
        </p:txBody>
      </p:sp>
      <p:sp>
        <p:nvSpPr>
          <p:cNvPr id="4" name="Footer Placeholder 3"/>
          <p:cNvSpPr>
            <a:spLocks noGrp="1"/>
          </p:cNvSpPr>
          <p:nvPr>
            <p:ph type="ftr" sz="quarter" idx="11"/>
          </p:nvPr>
        </p:nvSpPr>
        <p:spPr/>
        <p:txBody>
          <a:bodyPr/>
          <a:lstStyle/>
          <a:p>
            <a:r>
              <a:rPr lang="en-GB" smtClean="0"/>
              <a:t>PhD Thesis Overview - Estrella Vergara</a:t>
            </a:r>
            <a:endParaRPr lang="en-US"/>
          </a:p>
        </p:txBody>
      </p:sp>
      <p:sp>
        <p:nvSpPr>
          <p:cNvPr id="5" name="Slide Number Placeholder 4"/>
          <p:cNvSpPr>
            <a:spLocks noGrp="1"/>
          </p:cNvSpPr>
          <p:nvPr>
            <p:ph type="sldNum" sz="quarter" idx="12"/>
          </p:nvPr>
        </p:nvSpPr>
        <p:spPr/>
        <p:txBody>
          <a:bodyPr/>
          <a:lstStyle/>
          <a:p>
            <a:fld id="{E973E3B3-DF9B-4BBA-B8E1-685982AFF016}" type="slidenum">
              <a:rPr lang="en-US" smtClean="0"/>
              <a:pPr/>
              <a:t>5</a:t>
            </a:fld>
            <a:r>
              <a:rPr lang="en-US" smtClean="0"/>
              <a:t>/7</a:t>
            </a:r>
            <a:endParaRPr lang="en-US" dirty="0"/>
          </a:p>
        </p:txBody>
      </p:sp>
    </p:spTree>
    <p:extLst>
      <p:ext uri="{BB962C8B-B14F-4D97-AF65-F5344CB8AC3E}">
        <p14:creationId xmlns:p14="http://schemas.microsoft.com/office/powerpoint/2010/main" val="820681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91541" y="1804171"/>
            <a:ext cx="7517822" cy="712638"/>
          </a:xfrm>
        </p:spPr>
        <p:txBody>
          <a:bodyPr>
            <a:noAutofit/>
          </a:bodyPr>
          <a:lstStyle/>
          <a:p>
            <a:pPr marL="357188" indent="-357188">
              <a:buFont typeface="+mj-lt"/>
              <a:buAutoNum type="arabicPeriod" startAt="4"/>
            </a:pPr>
            <a:r>
              <a:rPr lang="en-US" sz="1800" dirty="0" smtClean="0"/>
              <a:t>Risk and dependability study on Project Management (PM)</a:t>
            </a:r>
          </a:p>
          <a:p>
            <a:pPr marL="577850" lvl="1" indent="-220663">
              <a:buFont typeface="Arial" panose="020B0604020202020204" pitchFamily="34" charset="0"/>
              <a:buChar char="•"/>
            </a:pPr>
            <a:r>
              <a:rPr lang="en-US" sz="1600" dirty="0" smtClean="0"/>
              <a:t>If we consider PM as a </a:t>
            </a:r>
            <a:r>
              <a:rPr lang="en-US" sz="1600" dirty="0" err="1" smtClean="0"/>
              <a:t>SoS</a:t>
            </a:r>
            <a:r>
              <a:rPr lang="en-US" sz="1600" dirty="0" smtClean="0"/>
              <a:t>, would it be possible to apply these methods ?</a:t>
            </a:r>
          </a:p>
          <a:p>
            <a:endParaRPr lang="en-US" dirty="0" smtClean="0"/>
          </a:p>
          <a:p>
            <a:endParaRPr lang="en-US" dirty="0"/>
          </a:p>
          <a:p>
            <a:endParaRPr lang="en-US" dirty="0"/>
          </a:p>
          <a:p>
            <a:endParaRPr lang="en-US" dirty="0"/>
          </a:p>
        </p:txBody>
      </p:sp>
      <p:sp>
        <p:nvSpPr>
          <p:cNvPr id="7" name="Cube 6"/>
          <p:cNvSpPr/>
          <p:nvPr/>
        </p:nvSpPr>
        <p:spPr>
          <a:xfrm>
            <a:off x="2993890" y="2610502"/>
            <a:ext cx="998307" cy="742987"/>
          </a:xfrm>
          <a:prstGeom prst="cube">
            <a:avLst>
              <a:gd name="adj" fmla="val 181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smtClean="0"/>
              <a:t>Inputs</a:t>
            </a:r>
          </a:p>
          <a:p>
            <a:pPr algn="ctr"/>
            <a:r>
              <a:rPr lang="en-US" sz="1000" b="1" dirty="0" smtClean="0"/>
              <a:t>Fixed data</a:t>
            </a:r>
          </a:p>
          <a:p>
            <a:pPr algn="ctr"/>
            <a:r>
              <a:rPr lang="en-US" sz="1000" b="1" dirty="0" smtClean="0"/>
              <a:t>Models</a:t>
            </a:r>
            <a:endParaRPr lang="en-US" sz="1000" b="1" dirty="0"/>
          </a:p>
        </p:txBody>
      </p:sp>
      <p:sp>
        <p:nvSpPr>
          <p:cNvPr id="8" name="Cube 7"/>
          <p:cNvSpPr/>
          <p:nvPr/>
        </p:nvSpPr>
        <p:spPr>
          <a:xfrm>
            <a:off x="4866944" y="2610502"/>
            <a:ext cx="978541" cy="742987"/>
          </a:xfrm>
          <a:prstGeom prst="cube">
            <a:avLst>
              <a:gd name="adj" fmla="val 1813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t>Outputs</a:t>
            </a:r>
          </a:p>
          <a:p>
            <a:pPr algn="ctr"/>
            <a:r>
              <a:rPr lang="en-US" sz="1050" b="1" dirty="0"/>
              <a:t>t</a:t>
            </a:r>
            <a:r>
              <a:rPr lang="en-US" sz="1050" b="1" dirty="0" smtClean="0"/>
              <a:t>o optimize</a:t>
            </a:r>
          </a:p>
        </p:txBody>
      </p:sp>
      <p:sp>
        <p:nvSpPr>
          <p:cNvPr id="9" name="Right Arrow 8"/>
          <p:cNvSpPr/>
          <p:nvPr/>
        </p:nvSpPr>
        <p:spPr>
          <a:xfrm flipV="1">
            <a:off x="4116109" y="2911764"/>
            <a:ext cx="617218" cy="238760"/>
          </a:xfrm>
          <a:prstGeom prst="rightArrow">
            <a:avLst>
              <a:gd name="adj1" fmla="val 50000"/>
              <a:gd name="adj2" fmla="val 51763"/>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b="1"/>
          </a:p>
        </p:txBody>
      </p:sp>
      <p:sp>
        <p:nvSpPr>
          <p:cNvPr id="12" name="Content Placeholder 2"/>
          <p:cNvSpPr txBox="1">
            <a:spLocks/>
          </p:cNvSpPr>
          <p:nvPr/>
        </p:nvSpPr>
        <p:spPr>
          <a:xfrm>
            <a:off x="1228725" y="3545480"/>
            <a:ext cx="7441450" cy="1966349"/>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spcBef>
                <a:spcPts val="600"/>
              </a:spcBef>
              <a:spcAft>
                <a:spcPts val="600"/>
              </a:spcAft>
            </a:pPr>
            <a:r>
              <a:rPr lang="en-US" sz="1400" dirty="0" smtClean="0"/>
              <a:t>Reliability and availability, including STAMP risk analysis, on PM:</a:t>
            </a:r>
          </a:p>
          <a:p>
            <a:pPr lvl="1">
              <a:spcAft>
                <a:spcPts val="200"/>
              </a:spcAft>
              <a:buFont typeface="Calibri" panose="020F0502020204030204" pitchFamily="34" charset="0"/>
              <a:buChar char="−"/>
            </a:pPr>
            <a:r>
              <a:rPr lang="en-US" sz="1200" b="1" dirty="0" err="1" smtClean="0"/>
              <a:t>SoS</a:t>
            </a:r>
            <a:r>
              <a:rPr lang="en-US" sz="1200" b="1" dirty="0" smtClean="0"/>
              <a:t> under analysis</a:t>
            </a:r>
            <a:r>
              <a:rPr lang="en-US" sz="1200" dirty="0" smtClean="0"/>
              <a:t>: planning, preparation, control and implementation of an LHC long shutdown / particle accelerator installation, etc.</a:t>
            </a:r>
          </a:p>
          <a:p>
            <a:pPr lvl="1">
              <a:spcAft>
                <a:spcPts val="200"/>
              </a:spcAft>
              <a:buFont typeface="Calibri" panose="020F0502020204030204" pitchFamily="34" charset="0"/>
              <a:buChar char="−"/>
            </a:pPr>
            <a:r>
              <a:rPr lang="en-US" sz="1200" b="1" dirty="0" err="1" smtClean="0"/>
              <a:t>SoS</a:t>
            </a:r>
            <a:r>
              <a:rPr lang="en-US" sz="1200" b="1" dirty="0" smtClean="0"/>
              <a:t> Mission:</a:t>
            </a:r>
            <a:r>
              <a:rPr lang="en-US" sz="1200" dirty="0" smtClean="0"/>
              <a:t> completion of all the required tasks within the accepted time and cost</a:t>
            </a:r>
          </a:p>
          <a:p>
            <a:pPr lvl="1">
              <a:spcAft>
                <a:spcPts val="200"/>
              </a:spcAft>
              <a:buFont typeface="Calibri" panose="020F0502020204030204" pitchFamily="34" charset="0"/>
              <a:buChar char="−"/>
            </a:pPr>
            <a:r>
              <a:rPr lang="en-US" sz="1200" b="1" dirty="0" smtClean="0"/>
              <a:t>Mission performance indicators: </a:t>
            </a:r>
            <a:r>
              <a:rPr lang="en-US" sz="1200" dirty="0" smtClean="0"/>
              <a:t>project delay, over-costs, non-performed activities, injured/casualties, environment damage, etc.</a:t>
            </a:r>
          </a:p>
          <a:p>
            <a:pPr lvl="1">
              <a:spcAft>
                <a:spcPts val="200"/>
              </a:spcAft>
              <a:buFont typeface="Calibri" panose="020F0502020204030204" pitchFamily="34" charset="0"/>
              <a:buChar char="−"/>
            </a:pPr>
            <a:r>
              <a:rPr lang="en-US" sz="1200" b="1" dirty="0" smtClean="0"/>
              <a:t>Events (hazards): </a:t>
            </a:r>
            <a:r>
              <a:rPr lang="en-US" sz="1200" dirty="0" smtClean="0"/>
              <a:t>interruption of activities, activities delay, incompatible activities, external interruptions, etc.</a:t>
            </a:r>
          </a:p>
          <a:p>
            <a:pPr lvl="1">
              <a:spcAft>
                <a:spcPts val="200"/>
              </a:spcAft>
              <a:buFont typeface="Calibri" panose="020F0502020204030204" pitchFamily="34" charset="0"/>
              <a:buChar char="−"/>
            </a:pPr>
            <a:r>
              <a:rPr lang="en-US" sz="1200" b="1" dirty="0" smtClean="0"/>
              <a:t>Risk mitigation</a:t>
            </a:r>
            <a:r>
              <a:rPr lang="en-US" sz="1200" dirty="0" smtClean="0"/>
              <a:t>: flexible planning, field monitoring, preventing scheduled maintenance, etc.</a:t>
            </a:r>
          </a:p>
          <a:p>
            <a:pPr lvl="1">
              <a:buFont typeface="Arial" panose="020B0604020202020204" pitchFamily="34" charset="0"/>
              <a:buChar char="•"/>
            </a:pPr>
            <a:endParaRPr lang="en-US" sz="500" dirty="0" smtClean="0"/>
          </a:p>
          <a:p>
            <a:pPr lvl="1">
              <a:buFont typeface="Arial" panose="020B0604020202020204" pitchFamily="34" charset="0"/>
              <a:buChar char="•"/>
            </a:pPr>
            <a:endParaRPr lang="en-US" sz="500" dirty="0"/>
          </a:p>
        </p:txBody>
      </p:sp>
      <p:sp>
        <p:nvSpPr>
          <p:cNvPr id="10" name="Content Placeholder 2"/>
          <p:cNvSpPr txBox="1">
            <a:spLocks/>
          </p:cNvSpPr>
          <p:nvPr/>
        </p:nvSpPr>
        <p:spPr>
          <a:xfrm>
            <a:off x="848938" y="5511829"/>
            <a:ext cx="7517822" cy="712638"/>
          </a:xfrm>
          <a:prstGeom prst="rect">
            <a:avLst/>
          </a:prstGeom>
        </p:spPr>
        <p:txBody>
          <a:bodyPr vert="horz" lIns="0" tIns="45720" rIns="0" bIns="45720" rtlCol="0">
            <a:noAutofit/>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marL="628650" lvl="1" indent="-271463">
              <a:buFont typeface="Arial" panose="020B0604020202020204" pitchFamily="34" charset="0"/>
              <a:buChar char="•"/>
            </a:pPr>
            <a:r>
              <a:rPr lang="en-US" sz="1600" b="1" dirty="0"/>
              <a:t>Find a model that makes a planning for a new project or a technical stop more </a:t>
            </a:r>
            <a:r>
              <a:rPr lang="en-US" sz="1600" b="1" dirty="0" smtClean="0"/>
              <a:t>reliable</a:t>
            </a:r>
            <a:endParaRPr lang="en-US" b="1" dirty="0" smtClean="0"/>
          </a:p>
          <a:p>
            <a:endParaRPr lang="en-US" dirty="0" smtClean="0"/>
          </a:p>
          <a:p>
            <a:endParaRPr lang="en-US" dirty="0" smtClean="0"/>
          </a:p>
          <a:p>
            <a:endParaRPr lang="en-US" dirty="0"/>
          </a:p>
        </p:txBody>
      </p:sp>
      <p:sp>
        <p:nvSpPr>
          <p:cNvPr id="13" name="Title 1"/>
          <p:cNvSpPr>
            <a:spLocks noGrp="1"/>
          </p:cNvSpPr>
          <p:nvPr>
            <p:ph type="title"/>
          </p:nvPr>
        </p:nvSpPr>
        <p:spPr>
          <a:xfrm>
            <a:off x="789709" y="252728"/>
            <a:ext cx="7543800" cy="1424838"/>
          </a:xfrm>
        </p:spPr>
        <p:txBody>
          <a:bodyPr/>
          <a:lstStyle/>
          <a:p>
            <a:r>
              <a:rPr lang="en-US" dirty="0" smtClean="0">
                <a:solidFill>
                  <a:schemeClr val="accent2"/>
                </a:solidFill>
              </a:rPr>
              <a:t>Work Plan (2/2)</a:t>
            </a:r>
            <a:endParaRPr lang="en-US" dirty="0">
              <a:solidFill>
                <a:schemeClr val="accent2"/>
              </a:solidFill>
            </a:endParaRPr>
          </a:p>
        </p:txBody>
      </p:sp>
      <p:sp>
        <p:nvSpPr>
          <p:cNvPr id="2" name="Footer Placeholder 1"/>
          <p:cNvSpPr>
            <a:spLocks noGrp="1"/>
          </p:cNvSpPr>
          <p:nvPr>
            <p:ph type="ftr" sz="quarter" idx="11"/>
          </p:nvPr>
        </p:nvSpPr>
        <p:spPr/>
        <p:txBody>
          <a:bodyPr/>
          <a:lstStyle/>
          <a:p>
            <a:r>
              <a:rPr lang="en-GB" smtClean="0"/>
              <a:t>PhD Thesis Overview - Estrella Vergara</a:t>
            </a:r>
            <a:endParaRPr lang="en-US"/>
          </a:p>
        </p:txBody>
      </p:sp>
      <p:sp>
        <p:nvSpPr>
          <p:cNvPr id="5" name="Slide Number Placeholder 4"/>
          <p:cNvSpPr>
            <a:spLocks noGrp="1"/>
          </p:cNvSpPr>
          <p:nvPr>
            <p:ph type="sldNum" sz="quarter" idx="12"/>
          </p:nvPr>
        </p:nvSpPr>
        <p:spPr/>
        <p:txBody>
          <a:bodyPr/>
          <a:lstStyle/>
          <a:p>
            <a:fld id="{E973E3B3-DF9B-4BBA-B8E1-685982AFF016}" type="slidenum">
              <a:rPr lang="en-US" smtClean="0"/>
              <a:pPr/>
              <a:t>6</a:t>
            </a:fld>
            <a:r>
              <a:rPr lang="en-US" smtClean="0"/>
              <a:t>/7</a:t>
            </a:r>
            <a:endParaRPr lang="en-US" dirty="0"/>
          </a:p>
        </p:txBody>
      </p:sp>
    </p:spTree>
    <p:extLst>
      <p:ext uri="{BB962C8B-B14F-4D97-AF65-F5344CB8AC3E}">
        <p14:creationId xmlns:p14="http://schemas.microsoft.com/office/powerpoint/2010/main" val="20455105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1261162" y="2444250"/>
            <a:ext cx="6943500" cy="2892521"/>
          </a:xfrm>
          <a:prstGeom prst="rect">
            <a:avLst/>
          </a:prstGeom>
        </p:spPr>
        <p:txBody>
          <a:bodyPr/>
          <a:lst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a:lstStyle>
          <a:p>
            <a:pPr algn="ctr"/>
            <a:r>
              <a:rPr lang="en-US" sz="4800" dirty="0" smtClean="0">
                <a:solidFill>
                  <a:schemeClr val="accent2"/>
                </a:solidFill>
              </a:rPr>
              <a:t>Thanks for your attention!</a:t>
            </a:r>
          </a:p>
          <a:p>
            <a:pPr algn="ctr"/>
            <a:endParaRPr lang="en-US" sz="1100" dirty="0" smtClean="0">
              <a:solidFill>
                <a:schemeClr val="accent2"/>
              </a:solidFill>
            </a:endParaRPr>
          </a:p>
          <a:p>
            <a:pPr algn="ctr"/>
            <a:endParaRPr lang="en-US" sz="1100" dirty="0" smtClean="0">
              <a:solidFill>
                <a:schemeClr val="accent2"/>
              </a:solidFill>
            </a:endParaRPr>
          </a:p>
          <a:p>
            <a:pPr algn="ctr">
              <a:lnSpc>
                <a:spcPct val="100000"/>
              </a:lnSpc>
              <a:spcBef>
                <a:spcPts val="0"/>
              </a:spcBef>
              <a:spcAft>
                <a:spcPts val="0"/>
              </a:spcAft>
            </a:pPr>
            <a:r>
              <a:rPr lang="en-US" sz="1800" dirty="0" smtClean="0">
                <a:solidFill>
                  <a:schemeClr val="accent2"/>
                </a:solidFill>
              </a:rPr>
              <a:t>Estrella Vergara</a:t>
            </a:r>
          </a:p>
          <a:p>
            <a:pPr algn="ctr">
              <a:lnSpc>
                <a:spcPct val="100000"/>
              </a:lnSpc>
              <a:spcBef>
                <a:spcPts val="0"/>
              </a:spcBef>
              <a:spcAft>
                <a:spcPts val="0"/>
              </a:spcAft>
            </a:pPr>
            <a:r>
              <a:rPr lang="en-US" sz="1800" dirty="0" smtClean="0">
                <a:solidFill>
                  <a:schemeClr val="accent2"/>
                </a:solidFill>
              </a:rPr>
              <a:t>evergara@cern.ch</a:t>
            </a:r>
          </a:p>
          <a:p>
            <a:endParaRPr lang="en-US" dirty="0"/>
          </a:p>
        </p:txBody>
      </p:sp>
      <p:sp>
        <p:nvSpPr>
          <p:cNvPr id="2" name="Footer Placeholder 1"/>
          <p:cNvSpPr>
            <a:spLocks noGrp="1"/>
          </p:cNvSpPr>
          <p:nvPr>
            <p:ph type="ftr" sz="quarter" idx="11"/>
          </p:nvPr>
        </p:nvSpPr>
        <p:spPr/>
        <p:txBody>
          <a:bodyPr/>
          <a:lstStyle/>
          <a:p>
            <a:r>
              <a:rPr lang="en-GB" smtClean="0"/>
              <a:t>PhD Thesis Overview - Estrella Vergara</a:t>
            </a:r>
            <a:endParaRPr lang="en-US"/>
          </a:p>
        </p:txBody>
      </p:sp>
      <p:sp>
        <p:nvSpPr>
          <p:cNvPr id="3" name="Slide Number Placeholder 2"/>
          <p:cNvSpPr>
            <a:spLocks noGrp="1"/>
          </p:cNvSpPr>
          <p:nvPr>
            <p:ph type="sldNum" sz="quarter" idx="12"/>
          </p:nvPr>
        </p:nvSpPr>
        <p:spPr/>
        <p:txBody>
          <a:bodyPr/>
          <a:lstStyle/>
          <a:p>
            <a:fld id="{E973E3B3-DF9B-4BBA-B8E1-685982AFF016}" type="slidenum">
              <a:rPr lang="en-US" smtClean="0"/>
              <a:pPr/>
              <a:t>7</a:t>
            </a:fld>
            <a:r>
              <a:rPr lang="en-US" smtClean="0"/>
              <a:t>/7</a:t>
            </a:r>
            <a:endParaRPr lang="en-US" dirty="0"/>
          </a:p>
        </p:txBody>
      </p:sp>
    </p:spTree>
    <p:extLst>
      <p:ext uri="{BB962C8B-B14F-4D97-AF65-F5344CB8AC3E}">
        <p14:creationId xmlns:p14="http://schemas.microsoft.com/office/powerpoint/2010/main" val="3532630074"/>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Retrospect">
  <a:themeElements>
    <a:clrScheme name="Retrospect">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02006FA4-1611-4B07-AF7F-85CF6D20EB3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1121</TotalTime>
  <Words>705</Words>
  <Application>Microsoft Office PowerPoint</Application>
  <PresentationFormat>On-screen Show (4:3)</PresentationFormat>
  <Paragraphs>106</Paragraphs>
  <Slides>7</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7</vt:i4>
      </vt:variant>
    </vt:vector>
  </HeadingPairs>
  <TitlesOfParts>
    <vt:vector size="13" baseType="lpstr">
      <vt:lpstr>Arial</vt:lpstr>
      <vt:lpstr>Calibri</vt:lpstr>
      <vt:lpstr>Calibri Light</vt:lpstr>
      <vt:lpstr>Wingdings</vt:lpstr>
      <vt:lpstr>Retrospect</vt:lpstr>
      <vt:lpstr>Diapositiva de think-cell</vt:lpstr>
      <vt:lpstr>Application of Classical and Modern Dependability Engineering Methods for Project Management of a Large Research Facility</vt:lpstr>
      <vt:lpstr>Classical and Modern Dependability Engineering Methods</vt:lpstr>
      <vt:lpstr>STAMP philosophy (1/2)</vt:lpstr>
      <vt:lpstr>STAMP philosophy (2/2)</vt:lpstr>
      <vt:lpstr>Work Plan (1/2)</vt:lpstr>
      <vt:lpstr>Work Plan (2/2)</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Application of Classical and Modern Dependability Engineering Methods for Shutdown Coordination of a Large Research Facility</dc:title>
  <dc:creator>Estrella Vergara Fernandez</dc:creator>
  <cp:lastModifiedBy>Estrella Vergara Fernandez</cp:lastModifiedBy>
  <cp:revision>92</cp:revision>
  <dcterms:created xsi:type="dcterms:W3CDTF">2017-05-12T12:31:30Z</dcterms:created>
  <dcterms:modified xsi:type="dcterms:W3CDTF">2017-05-23T16:06:11Z</dcterms:modified>
</cp:coreProperties>
</file>