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notesMasterIdLst>
    <p:notesMasterId r:id="rId16"/>
  </p:notesMasterIdLst>
  <p:handoutMasterIdLst>
    <p:handoutMasterId r:id="rId17"/>
  </p:handoutMasterIdLst>
  <p:sldIdLst>
    <p:sldId id="634" r:id="rId2"/>
    <p:sldId id="654" r:id="rId3"/>
    <p:sldId id="664" r:id="rId4"/>
    <p:sldId id="644" r:id="rId5"/>
    <p:sldId id="645" r:id="rId6"/>
    <p:sldId id="665" r:id="rId7"/>
    <p:sldId id="648" r:id="rId8"/>
    <p:sldId id="662" r:id="rId9"/>
    <p:sldId id="666" r:id="rId10"/>
    <p:sldId id="647" r:id="rId11"/>
    <p:sldId id="668" r:id="rId12"/>
    <p:sldId id="669" r:id="rId13"/>
    <p:sldId id="667" r:id="rId14"/>
    <p:sldId id="656" r:id="rId15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orient="horz" pos="4319">
          <p15:clr>
            <a:srgbClr val="A4A3A4"/>
          </p15:clr>
        </p15:guide>
        <p15:guide id="3">
          <p15:clr>
            <a:srgbClr val="A4A3A4"/>
          </p15:clr>
        </p15:guide>
        <p15:guide id="4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E" initials="N" lastIdx="7" clrIdx="0"/>
  <p:cmAuthor id="1" name="Eva Barbara Holzer" initials="ebh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CC0099"/>
    <a:srgbClr val="FE8002"/>
    <a:srgbClr val="CCFF33"/>
    <a:srgbClr val="CCFFCC"/>
    <a:srgbClr val="00B451"/>
    <a:srgbClr val="FF3399"/>
    <a:srgbClr val="66FF33"/>
    <a:srgbClr val="008A3E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10" autoAdjust="0"/>
    <p:restoredTop sz="92235" autoAdjust="0"/>
  </p:normalViewPr>
  <p:slideViewPr>
    <p:cSldViewPr snapToObjects="1">
      <p:cViewPr varScale="1">
        <p:scale>
          <a:sx n="84" d="100"/>
          <a:sy n="84" d="100"/>
        </p:scale>
        <p:origin x="547" y="48"/>
      </p:cViewPr>
      <p:guideLst>
        <p:guide orient="horz"/>
        <p:guide orient="horz" pos="4319"/>
        <p:guide/>
        <p:guide pos="5738"/>
      </p:guideLst>
    </p:cSldViewPr>
  </p:slideViewPr>
  <p:outlineViewPr>
    <p:cViewPr>
      <p:scale>
        <a:sx n="33" d="100"/>
        <a:sy n="33" d="100"/>
      </p:scale>
      <p:origin x="0" y="-5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Objects="1" showGuides="1">
      <p:cViewPr varScale="1">
        <p:scale>
          <a:sx n="57" d="100"/>
          <a:sy n="57" d="100"/>
        </p:scale>
        <p:origin x="-2741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26CFEE5-E694-4D75-B600-43F31FF6BBFA}" type="datetimeFigureOut">
              <a:rPr lang="en-US"/>
              <a:pPr>
                <a:defRPr/>
              </a:pPr>
              <a:t>5/18/2017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8BD28E1-838A-4D4B-811C-2658FD1F64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708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1" tIns="46366" rIns="92731" bIns="46366" numCol="1" anchor="t" anchorCtr="0" compatLnSpc="1">
            <a:prstTxWarp prst="textNoShape">
              <a:avLst/>
            </a:prstTxWarp>
          </a:bodyPr>
          <a:lstStyle>
            <a:lvl1pPr defTabSz="927034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1" tIns="46366" rIns="92731" bIns="46366" numCol="1" anchor="t" anchorCtr="0" compatLnSpc="1">
            <a:prstTxWarp prst="textNoShape">
              <a:avLst/>
            </a:prstTxWarp>
          </a:bodyPr>
          <a:lstStyle>
            <a:lvl1pPr algn="r" defTabSz="927034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1" tIns="46366" rIns="92731" bIns="463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1" tIns="46366" rIns="92731" bIns="46366" numCol="1" anchor="b" anchorCtr="0" compatLnSpc="1">
            <a:prstTxWarp prst="textNoShape">
              <a:avLst/>
            </a:prstTxWarp>
          </a:bodyPr>
          <a:lstStyle>
            <a:lvl1pPr defTabSz="927034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1" tIns="46366" rIns="92731" bIns="46366" numCol="1" anchor="b" anchorCtr="0" compatLnSpc="1">
            <a:prstTxWarp prst="textNoShape">
              <a:avLst/>
            </a:prstTxWarp>
          </a:bodyPr>
          <a:lstStyle>
            <a:lvl1pPr algn="r" defTabSz="927034">
              <a:defRPr sz="1200">
                <a:latin typeface="Arial" charset="0"/>
              </a:defRPr>
            </a:lvl1pPr>
          </a:lstStyle>
          <a:p>
            <a:pPr>
              <a:defRPr/>
            </a:pPr>
            <a:fld id="{47B2CF9C-0117-4802-A492-4949F13F6F2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57230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0049"/>
            <a:fld id="{8A66C6F0-FFD4-4D4C-B3BE-6F4FC0132900}" type="slidenum">
              <a:rPr lang="en-US" smtClean="0">
                <a:latin typeface="Arial" pitchFamily="34" charset="0"/>
              </a:rPr>
              <a:pPr defTabSz="900049"/>
              <a:t>1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z="28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247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B2CF9C-0117-4802-A492-4949F13F6F21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8715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B2CF9C-0117-4802-A492-4949F13F6F21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5458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B2CF9C-0117-4802-A492-4949F13F6F21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0963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B2CF9C-0117-4802-A492-4949F13F6F21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8569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B2CF9C-0117-4802-A492-4949F13F6F21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31065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B2CF9C-0117-4802-A492-4949F13F6F21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66258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B2CF9C-0117-4802-A492-4949F13F6F21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55088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B2CF9C-0117-4802-A492-4949F13F6F21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373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1"/>
          <p:cNvSpPr txBox="1">
            <a:spLocks noChangeArrowheads="1"/>
          </p:cNvSpPr>
          <p:nvPr userDrawn="1"/>
        </p:nvSpPr>
        <p:spPr bwMode="auto">
          <a:xfrm>
            <a:off x="2209800" y="6556375"/>
            <a:ext cx="46482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300" dirty="0"/>
              <a:t>Eva Barbara Holzer</a:t>
            </a:r>
            <a:endParaRPr lang="en-US" sz="1300" b="1" dirty="0"/>
          </a:p>
        </p:txBody>
      </p:sp>
      <p:sp>
        <p:nvSpPr>
          <p:cNvPr id="7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97089497-6043-4A13-B4D8-5E09838C7E08}" type="slidenum">
              <a:rPr lang="en-US" sz="1600"/>
              <a:pPr algn="r">
                <a:spcBef>
                  <a:spcPct val="50000"/>
                </a:spcBef>
                <a:defRPr/>
              </a:pPr>
              <a:t>‹#›</a:t>
            </a:fld>
            <a:endParaRPr lang="en-US" sz="1600" dirty="0"/>
          </a:p>
        </p:txBody>
      </p:sp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52550" y="3505200"/>
            <a:ext cx="6400800" cy="23241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 lvl="1">
              <a:defRPr baseline="0">
                <a:solidFill>
                  <a:schemeClr val="bg1"/>
                </a:solidFill>
              </a:defRPr>
            </a:lvl2pPr>
            <a:lvl3pPr lvl="2">
              <a:defRPr baseline="0">
                <a:solidFill>
                  <a:schemeClr val="bg1"/>
                </a:solidFill>
              </a:defRPr>
            </a:lvl3pPr>
            <a:lvl4pPr lvl="3">
              <a:defRPr baseline="0">
                <a:solidFill>
                  <a:schemeClr val="bg1"/>
                </a:solidFill>
              </a:defRPr>
            </a:lvl4pPr>
            <a:lvl5pPr lvl="4">
              <a:defRPr baseline="0">
                <a:solidFill>
                  <a:schemeClr val="bg1"/>
                </a:solidFill>
              </a:defRPr>
            </a:lvl5pPr>
          </a:lstStyle>
          <a:p>
            <a:r>
              <a:rPr lang="de-CH" dirty="0"/>
              <a:t>Text Level 1 20 Pt. </a:t>
            </a:r>
          </a:p>
          <a:p>
            <a:pPr lvl="1"/>
            <a:r>
              <a:rPr lang="de-CH" dirty="0"/>
              <a:t>Text Level 2 18 Pt.</a:t>
            </a:r>
          </a:p>
          <a:p>
            <a:pPr lvl="2"/>
            <a:r>
              <a:rPr lang="de-CH" dirty="0"/>
              <a:t>Text Level 3 16 Pt.</a:t>
            </a:r>
          </a:p>
          <a:p>
            <a:pPr lvl="3"/>
            <a:r>
              <a:rPr lang="de-CH" dirty="0"/>
              <a:t>Text Level 4 14 Pt.</a:t>
            </a:r>
          </a:p>
          <a:p>
            <a:pPr lvl="4"/>
            <a:r>
              <a:rPr lang="de-CH" dirty="0"/>
              <a:t>Text Level 5 14 Pt.</a:t>
            </a:r>
            <a:endParaRPr lang="en-US" dirty="0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019300"/>
            <a:ext cx="7772400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Line 23"/>
          <p:cNvSpPr>
            <a:spLocks noChangeShapeType="1"/>
          </p:cNvSpPr>
          <p:nvPr userDrawn="1"/>
        </p:nvSpPr>
        <p:spPr bwMode="auto">
          <a:xfrm>
            <a:off x="458788" y="714375"/>
            <a:ext cx="8229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0" name="Line 23"/>
          <p:cNvSpPr>
            <a:spLocks noChangeShapeType="1"/>
          </p:cNvSpPr>
          <p:nvPr userDrawn="1"/>
        </p:nvSpPr>
        <p:spPr bwMode="auto">
          <a:xfrm>
            <a:off x="467544" y="6505296"/>
            <a:ext cx="82296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97089497-6043-4A13-B4D8-5E09838C7E08}" type="slidenum">
              <a:rPr lang="en-US" sz="1600"/>
              <a:pPr algn="r">
                <a:spcBef>
                  <a:spcPct val="50000"/>
                </a:spcBef>
                <a:defRPr/>
              </a:pPr>
              <a:t>‹#›</a:t>
            </a:fld>
            <a:endParaRPr lang="en-US" sz="1600" dirty="0"/>
          </a:p>
        </p:txBody>
      </p:sp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52550" y="3505200"/>
            <a:ext cx="6400800" cy="2324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lvl="1">
              <a:defRPr/>
            </a:lvl2pPr>
            <a:lvl3pPr lvl="2">
              <a:defRPr/>
            </a:lvl3pPr>
            <a:lvl4pPr lvl="3">
              <a:defRPr/>
            </a:lvl4pPr>
            <a:lvl5pPr lvl="4">
              <a:defRPr/>
            </a:lvl5pPr>
          </a:lstStyle>
          <a:p>
            <a:r>
              <a:rPr lang="de-CH" dirty="0"/>
              <a:t>Text Level 1 20 Pt. </a:t>
            </a:r>
          </a:p>
          <a:p>
            <a:pPr lvl="1"/>
            <a:r>
              <a:rPr lang="de-CH" dirty="0"/>
              <a:t>Text Level 2 18 Pt.</a:t>
            </a:r>
          </a:p>
          <a:p>
            <a:pPr lvl="2"/>
            <a:r>
              <a:rPr lang="de-CH" dirty="0"/>
              <a:t>Text Level 3 16 Pt.</a:t>
            </a:r>
          </a:p>
          <a:p>
            <a:pPr lvl="3"/>
            <a:r>
              <a:rPr lang="de-CH" dirty="0"/>
              <a:t>Text Level 4 14 Pt.</a:t>
            </a:r>
          </a:p>
          <a:p>
            <a:pPr lvl="4"/>
            <a:r>
              <a:rPr lang="de-CH" dirty="0"/>
              <a:t>Text Level 5 14 Pt.</a:t>
            </a:r>
            <a:endParaRPr lang="en-US" dirty="0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019300"/>
            <a:ext cx="7772400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Line 23"/>
          <p:cNvSpPr>
            <a:spLocks noChangeShapeType="1"/>
          </p:cNvSpPr>
          <p:nvPr userDrawn="1"/>
        </p:nvSpPr>
        <p:spPr bwMode="auto">
          <a:xfrm>
            <a:off x="458788" y="714375"/>
            <a:ext cx="82296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019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>
          <a:xfrm>
            <a:off x="1200150" y="6262303"/>
            <a:ext cx="2057400" cy="365125"/>
          </a:xfrm>
          <a:prstGeom prst="rect">
            <a:avLst/>
          </a:prstGeom>
        </p:spPr>
        <p:txBody>
          <a:bodyPr/>
          <a:lstStyle/>
          <a:p>
            <a:fld id="{A70E6A0D-B971-47F6-B20D-619954E64387}" type="datetime1">
              <a:rPr lang="en-GB" smtClean="0"/>
              <a:t>18/05/2017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>
          <a:xfrm>
            <a:off x="3314700" y="6262303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>
          <a:xfrm>
            <a:off x="6457950" y="6262303"/>
            <a:ext cx="20574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199800" y="1171576"/>
            <a:ext cx="8731800" cy="48182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5319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785813"/>
            <a:ext cx="8229600" cy="563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 Level 1 20 </a:t>
            </a:r>
            <a:r>
              <a:rPr lang="de-CH" dirty="0" err="1" smtClean="0"/>
              <a:t>Pt</a:t>
            </a:r>
            <a:r>
              <a:rPr lang="de-CH" dirty="0" smtClean="0"/>
              <a:t>. </a:t>
            </a:r>
          </a:p>
          <a:p>
            <a:pPr lvl="1"/>
            <a:r>
              <a:rPr lang="de-CH" dirty="0" smtClean="0"/>
              <a:t>Text Level 2 18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2"/>
            <a:r>
              <a:rPr lang="de-CH" dirty="0" smtClean="0"/>
              <a:t>Text Level 3 16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3"/>
            <a:r>
              <a:rPr lang="de-CH" dirty="0" smtClean="0"/>
              <a:t>Text Level 4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4"/>
            <a:r>
              <a:rPr lang="de-CH" dirty="0" smtClean="0"/>
              <a:t>Text Level 5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  <a:endParaRPr lang="en-US" dirty="0" smtClean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209800" y="6556375"/>
            <a:ext cx="46482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300" dirty="0"/>
              <a:t>Eva Barbara </a:t>
            </a:r>
            <a:r>
              <a:rPr lang="en-US" sz="1300" dirty="0" smtClean="0"/>
              <a:t>Holzer / Lars </a:t>
            </a:r>
            <a:r>
              <a:rPr lang="en-US" sz="1300" dirty="0" err="1" smtClean="0"/>
              <a:t>Søby</a:t>
            </a:r>
            <a:endParaRPr lang="en-US" sz="1300" b="1" dirty="0"/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381000" y="6542088"/>
            <a:ext cx="33861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200" dirty="0" smtClean="0"/>
              <a:t>LIU and BE/BI</a:t>
            </a:r>
            <a:r>
              <a:rPr lang="en-GB" sz="1200" baseline="0" dirty="0" smtClean="0"/>
              <a:t> activities</a:t>
            </a:r>
            <a:endParaRPr lang="en-US" sz="1300" dirty="0"/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5727700" y="6542088"/>
            <a:ext cx="26670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300" baseline="0" dirty="0" smtClean="0"/>
              <a:t>May 23</a:t>
            </a:r>
            <a:r>
              <a:rPr lang="en-US" sz="1300" dirty="0" smtClean="0"/>
              <a:t>, 2017</a:t>
            </a:r>
          </a:p>
        </p:txBody>
      </p:sp>
      <p:sp>
        <p:nvSpPr>
          <p:cNvPr id="103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463550" y="79375"/>
            <a:ext cx="82184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45" name="Line 21"/>
          <p:cNvSpPr>
            <a:spLocks noChangeShapeType="1"/>
          </p:cNvSpPr>
          <p:nvPr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D9D0EF41-8BD5-4BA3-B152-07B4757AE79F}" type="slidenum">
              <a:rPr lang="en-US" sz="1600"/>
              <a:pPr algn="r">
                <a:spcBef>
                  <a:spcPct val="50000"/>
                </a:spcBef>
                <a:defRPr/>
              </a:pPr>
              <a:t>‹#›</a:t>
            </a:fld>
            <a:endParaRPr lang="en-US" sz="1600" dirty="0"/>
          </a:p>
        </p:txBody>
      </p:sp>
      <p:sp>
        <p:nvSpPr>
          <p:cNvPr id="10" name="Line 23"/>
          <p:cNvSpPr>
            <a:spLocks noChangeShapeType="1"/>
          </p:cNvSpPr>
          <p:nvPr userDrawn="1"/>
        </p:nvSpPr>
        <p:spPr bwMode="auto">
          <a:xfrm>
            <a:off x="458788" y="71437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55" r:id="rId2"/>
    <p:sldLayoutId id="2147483814" r:id="rId3"/>
    <p:sldLayoutId id="2147483815" r:id="rId4"/>
    <p:sldLayoutId id="2147483856" r:id="rId5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003399"/>
          </a:solidFill>
          <a:latin typeface="+mn-lt"/>
          <a:ea typeface="+mn-ea"/>
          <a:cs typeface="+mn-cs"/>
        </a:defRPr>
      </a:lvl1pPr>
      <a:lvl2pPr marL="565150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906463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249363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6017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0589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5161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29733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4305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9472" y="3769196"/>
            <a:ext cx="7480920" cy="2324100"/>
          </a:xfrm>
        </p:spPr>
        <p:txBody>
          <a:bodyPr/>
          <a:lstStyle/>
          <a:p>
            <a:pPr marL="0">
              <a:buFont typeface="Wingdings" pitchFamily="2" charset="2"/>
              <a:buNone/>
            </a:pPr>
            <a:endParaRPr lang="en-US" sz="1600" i="1" dirty="0" smtClean="0"/>
          </a:p>
          <a:p>
            <a:pPr marL="0">
              <a:buFont typeface="Wingdings" pitchFamily="2" charset="2"/>
              <a:buNone/>
            </a:pPr>
            <a:endParaRPr lang="en-US" sz="1600" i="1" dirty="0"/>
          </a:p>
          <a:p>
            <a:pPr marL="0">
              <a:buFont typeface="Wingdings" pitchFamily="2" charset="2"/>
              <a:buNone/>
            </a:pPr>
            <a:endParaRPr lang="en-US" sz="1600" i="1" dirty="0" smtClean="0"/>
          </a:p>
          <a:p>
            <a:pPr marL="0" indent="0">
              <a:buNone/>
            </a:pPr>
            <a:r>
              <a:rPr lang="en-US" sz="1800" b="1" dirty="0"/>
              <a:t>Meeting on LIU and BE/BI activities</a:t>
            </a:r>
          </a:p>
          <a:p>
            <a:pPr marL="0" indent="0">
              <a:buNone/>
            </a:pPr>
            <a:r>
              <a:rPr lang="en-US" sz="1800" b="1" dirty="0" smtClean="0"/>
              <a:t>CERN</a:t>
            </a:r>
            <a:endParaRPr lang="en-US" sz="1400" dirty="0" smtClean="0"/>
          </a:p>
          <a:p>
            <a:pPr marL="0">
              <a:buFont typeface="Wingdings" pitchFamily="2" charset="2"/>
              <a:buNone/>
            </a:pPr>
            <a:endParaRPr lang="en-US" sz="1800" b="1" dirty="0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560" y="1700808"/>
            <a:ext cx="7992888" cy="1831216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003399"/>
                </a:solidFill>
              </a:rPr>
              <a:t>BI Work Package for LIU IONS</a:t>
            </a:r>
            <a:br>
              <a:rPr lang="en-US" dirty="0" smtClean="0">
                <a:solidFill>
                  <a:srgbClr val="003399"/>
                </a:solidFill>
              </a:rPr>
            </a:br>
            <a:r>
              <a:rPr lang="en-US" dirty="0">
                <a:solidFill>
                  <a:srgbClr val="003399"/>
                </a:solidFill>
              </a:rPr>
              <a:t/>
            </a:r>
            <a:br>
              <a:rPr lang="en-US" dirty="0">
                <a:solidFill>
                  <a:srgbClr val="003399"/>
                </a:solidFill>
              </a:rPr>
            </a:br>
            <a:r>
              <a:rPr lang="en-US" dirty="0" smtClean="0">
                <a:solidFill>
                  <a:srgbClr val="003399"/>
                </a:solidFill>
              </a:rPr>
              <a:t/>
            </a:r>
            <a:br>
              <a:rPr lang="en-US" dirty="0" smtClean="0">
                <a:solidFill>
                  <a:srgbClr val="003399"/>
                </a:solidFill>
              </a:rPr>
            </a:br>
            <a:r>
              <a:rPr lang="en-US" dirty="0" smtClean="0">
                <a:solidFill>
                  <a:srgbClr val="003399"/>
                </a:solidFill>
              </a:rPr>
              <a:t/>
            </a:r>
            <a:br>
              <a:rPr lang="en-US" dirty="0" smtClean="0">
                <a:solidFill>
                  <a:srgbClr val="003399"/>
                </a:solidFill>
              </a:rPr>
            </a:br>
            <a:endParaRPr lang="en-GB" sz="2000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9513184"/>
              </p:ext>
            </p:extLst>
          </p:nvPr>
        </p:nvGraphicFramePr>
        <p:xfrm>
          <a:off x="539552" y="836712"/>
          <a:ext cx="7407654" cy="25266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31016"/>
                <a:gridCol w="1082024"/>
                <a:gridCol w="690745"/>
                <a:gridCol w="1283191"/>
                <a:gridCol w="2220678"/>
              </a:tblGrid>
              <a:tr h="412695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2017 </a:t>
                      </a:r>
                      <a:r>
                        <a:rPr lang="en-US" sz="1400" b="1" dirty="0" err="1" smtClean="0"/>
                        <a:t>kCHF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2018 </a:t>
                      </a:r>
                      <a:r>
                        <a:rPr lang="en-US" sz="1400" b="1" dirty="0" err="1" smtClean="0"/>
                        <a:t>kCHF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Code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In PLAN</a:t>
                      </a:r>
                      <a:endParaRPr lang="en-GB" sz="1400" b="1" dirty="0"/>
                    </a:p>
                  </a:txBody>
                  <a:tcPr/>
                </a:tc>
              </a:tr>
              <a:tr h="334741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rgbClr val="0070C0"/>
                          </a:solidFill>
                        </a:rPr>
                        <a:t>FC ITF</a:t>
                      </a:r>
                      <a:endParaRPr lang="en-GB" sz="1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64050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11197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4741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rgbClr val="0070C0"/>
                          </a:solidFill>
                        </a:rPr>
                        <a:t>SEM Grids ITF, ITH </a:t>
                      </a:r>
                      <a:endParaRPr lang="en-GB" sz="1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64050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11196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4741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rgbClr val="0070C0"/>
                          </a:solidFill>
                        </a:rPr>
                        <a:t>SEM Grids ITL-ITM</a:t>
                      </a:r>
                      <a:endParaRPr lang="en-GB" sz="1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64050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10058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4741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rgbClr val="0070C0"/>
                          </a:solidFill>
                        </a:rPr>
                        <a:t>SEM electronics ETL</a:t>
                      </a:r>
                      <a:endParaRPr lang="en-GB" sz="1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64050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Not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required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4741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70C0"/>
                          </a:solidFill>
                        </a:rPr>
                        <a:t>Injection</a:t>
                      </a:r>
                      <a:r>
                        <a:rPr lang="en-US" sz="1400" b="1" baseline="0" dirty="0" smtClean="0">
                          <a:solidFill>
                            <a:srgbClr val="0070C0"/>
                          </a:solidFill>
                        </a:rPr>
                        <a:t> line </a:t>
                      </a:r>
                      <a:r>
                        <a:rPr lang="en-US" sz="1400" b="1" dirty="0" smtClean="0">
                          <a:solidFill>
                            <a:srgbClr val="0070C0"/>
                          </a:solidFill>
                        </a:rPr>
                        <a:t>BPMs</a:t>
                      </a:r>
                      <a:endParaRPr lang="en-GB" sz="1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220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64053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11119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4741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70C0"/>
                          </a:solidFill>
                        </a:rPr>
                        <a:t>LEIR orbit system</a:t>
                      </a:r>
                      <a:endParaRPr lang="en-GB" sz="1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 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64053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Not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r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equired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Spending Profile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80306" y="3501008"/>
            <a:ext cx="878497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0070C0"/>
                </a:solidFill>
                <a:latin typeface="+mn-lt"/>
              </a:rPr>
              <a:t>118k </a:t>
            </a:r>
            <a:r>
              <a:rPr lang="en-GB" sz="1600" dirty="0" smtClean="0">
                <a:solidFill>
                  <a:srgbClr val="0070C0"/>
                </a:solidFill>
                <a:latin typeface="+mn-lt"/>
              </a:rPr>
              <a:t>transferred to BI budget beginning of the year</a:t>
            </a:r>
            <a:endParaRPr lang="en-GB" sz="1600" dirty="0">
              <a:solidFill>
                <a:srgbClr val="0070C0"/>
              </a:solidFill>
              <a:latin typeface="+mn-lt"/>
            </a:endParaRP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rgbClr val="0070C0"/>
                </a:solidFill>
                <a:latin typeface="+mn-lt"/>
              </a:rPr>
              <a:t>The </a:t>
            </a:r>
            <a:r>
              <a:rPr lang="en-GB" sz="1600" dirty="0">
                <a:solidFill>
                  <a:srgbClr val="0070C0"/>
                </a:solidFill>
                <a:latin typeface="+mn-lt"/>
              </a:rPr>
              <a:t>vacuum chambers (and their supports) to complete vacuum insertions around the pick ups are paid elsewhere (VSC and project</a:t>
            </a:r>
            <a:r>
              <a:rPr lang="en-GB" sz="1600" dirty="0" smtClean="0">
                <a:solidFill>
                  <a:srgbClr val="0070C0"/>
                </a:solidFill>
                <a:latin typeface="+mn-lt"/>
              </a:rPr>
              <a:t>) </a:t>
            </a:r>
            <a:r>
              <a:rPr lang="en-US" sz="1600" dirty="0">
                <a:latin typeface="+mn-lt"/>
              </a:rPr>
              <a:t>~50k for </a:t>
            </a:r>
            <a:r>
              <a:rPr lang="en-US" sz="1600" dirty="0" smtClean="0">
                <a:latin typeface="+mn-lt"/>
              </a:rPr>
              <a:t>2017</a:t>
            </a:r>
            <a:endParaRPr lang="en-US" sz="1600" dirty="0">
              <a:solidFill>
                <a:srgbClr val="0070C0"/>
              </a:solidFill>
              <a:latin typeface="+mn-lt"/>
            </a:endParaRP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70C0"/>
                </a:solidFill>
                <a:latin typeface="+mn-lt"/>
              </a:rPr>
              <a:t>Injection line BPMs (and supports)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+mn-lt"/>
              </a:rPr>
              <a:t>In 2017 130k already committed.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+mn-lt"/>
              </a:rPr>
              <a:t>Another ~40k ++ foreseen from atelier principal. 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+mn-lt"/>
              </a:rPr>
              <a:t>ADC’s 35k? + 10k other electronics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+mn-lt"/>
                <a:sym typeface="Wingdings" panose="05000000000000000000" pitchFamily="2" charset="2"/>
              </a:rPr>
              <a:t> 215 + </a:t>
            </a:r>
            <a:r>
              <a:rPr lang="en-US" sz="1600" dirty="0" err="1" smtClean="0">
                <a:latin typeface="+mn-lt"/>
                <a:sym typeface="Wingdings" panose="05000000000000000000" pitchFamily="2" charset="2"/>
              </a:rPr>
              <a:t>kCHF</a:t>
            </a:r>
            <a:endParaRPr lang="en-US" sz="1600" dirty="0" smtClean="0">
              <a:latin typeface="+mn-lt"/>
              <a:sym typeface="Wingdings" panose="05000000000000000000" pitchFamily="2" charset="2"/>
            </a:endParaRP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99"/>
                </a:solidFill>
                <a:latin typeface="+mn-lt"/>
                <a:sym typeface="Wingdings" panose="05000000000000000000" pitchFamily="2" charset="2"/>
              </a:rPr>
              <a:t>64050 for 2017: 42% charged, 44% committed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99"/>
                </a:solidFill>
                <a:latin typeface="+mn-lt"/>
                <a:sym typeface="Wingdings" panose="05000000000000000000" pitchFamily="2" charset="2"/>
              </a:rPr>
              <a:t>64053 for 2017: 20% charged, 60% committed</a:t>
            </a:r>
            <a:endParaRPr lang="en-US" sz="1600" dirty="0" smtClean="0">
              <a:solidFill>
                <a:srgbClr val="000099"/>
              </a:solidFill>
              <a:latin typeface="+mn-lt"/>
            </a:endParaRP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2426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LIU-ION EVM Curves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5429250" y="992182"/>
            <a:ext cx="3086100" cy="365125"/>
          </a:xfrm>
        </p:spPr>
        <p:txBody>
          <a:bodyPr/>
          <a:lstStyle/>
          <a:p>
            <a:r>
              <a:rPr lang="en-GB" dirty="0" smtClean="0"/>
              <a:t>S. </a:t>
            </a:r>
            <a:r>
              <a:rPr lang="en-GB" dirty="0" err="1" smtClean="0"/>
              <a:t>Prodon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372" y="1753791"/>
            <a:ext cx="7765256" cy="33504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60599" y="4858860"/>
            <a:ext cx="324035" cy="2135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788" b="1" dirty="0">
                <a:solidFill>
                  <a:schemeClr val="tx1">
                    <a:lumMod val="50000"/>
                  </a:schemeClr>
                </a:solidFill>
              </a:rPr>
              <a:t>1.2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324" y="5332942"/>
            <a:ext cx="8707164" cy="832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53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 </a:t>
            </a:r>
            <a:r>
              <a:rPr lang="fr-FR" dirty="0" err="1" smtClean="0"/>
              <a:t>Crosstab</a:t>
            </a:r>
            <a:r>
              <a:rPr lang="fr-FR" dirty="0" smtClean="0"/>
              <a:t> by Machine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18/05/2017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12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7350712" y="3853464"/>
            <a:ext cx="16778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CET objective 1 May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dirty="0"/>
              <a:t>Charges 19%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dirty="0"/>
              <a:t>Commitments 57%</a:t>
            </a:r>
            <a:endParaRPr lang="en-GB" sz="1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57" y="2460241"/>
            <a:ext cx="8960790" cy="105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76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Confirm that all the specifications are ok:</a:t>
            </a:r>
          </a:p>
          <a:p>
            <a:pPr lvl="1"/>
            <a:r>
              <a:rPr lang="en-GB" dirty="0"/>
              <a:t>ITF FC </a:t>
            </a:r>
            <a:r>
              <a:rPr lang="en-GB" dirty="0" smtClean="0"/>
              <a:t>specifications</a:t>
            </a:r>
            <a:endParaRPr lang="en-GB" dirty="0"/>
          </a:p>
          <a:p>
            <a:pPr lvl="1"/>
            <a:r>
              <a:rPr lang="en-GB" dirty="0"/>
              <a:t>SEM </a:t>
            </a:r>
            <a:r>
              <a:rPr lang="en-GB" dirty="0" smtClean="0"/>
              <a:t>grids Specifications/layout</a:t>
            </a:r>
          </a:p>
          <a:p>
            <a:pPr lvl="1"/>
            <a:r>
              <a:rPr lang="en-GB" dirty="0" smtClean="0"/>
              <a:t>LEIR orbit system specifications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23078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END OF PRESENTATION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96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000099"/>
                </a:solidFill>
              </a:rPr>
              <a:t>Instruments </a:t>
            </a:r>
            <a:r>
              <a:rPr lang="en-US" b="1" dirty="0" smtClean="0">
                <a:solidFill>
                  <a:srgbClr val="000099"/>
                </a:solidFill>
              </a:rPr>
              <a:t>covered:</a:t>
            </a:r>
            <a:endParaRPr lang="en-US" b="1" dirty="0">
              <a:solidFill>
                <a:srgbClr val="000099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LINAC3:</a:t>
            </a:r>
          </a:p>
          <a:p>
            <a:pPr lvl="1"/>
            <a:r>
              <a:rPr lang="en-US" dirty="0" smtClean="0"/>
              <a:t>Pepper Pot</a:t>
            </a:r>
          </a:p>
          <a:p>
            <a:pPr lvl="1"/>
            <a:r>
              <a:rPr lang="en-US" dirty="0" smtClean="0"/>
              <a:t>Faraday cups</a:t>
            </a:r>
          </a:p>
          <a:p>
            <a:pPr lvl="1"/>
            <a:r>
              <a:rPr lang="en-US" dirty="0" smtClean="0"/>
              <a:t>SEM grids</a:t>
            </a:r>
            <a:endParaRPr lang="en-US" dirty="0"/>
          </a:p>
          <a:p>
            <a:r>
              <a:rPr lang="en-US" dirty="0" smtClean="0">
                <a:solidFill>
                  <a:srgbClr val="0070C0"/>
                </a:solidFill>
              </a:rPr>
              <a:t>LEIR </a:t>
            </a:r>
            <a:r>
              <a:rPr lang="en-US" dirty="0">
                <a:solidFill>
                  <a:srgbClr val="0070C0"/>
                </a:solidFill>
              </a:rPr>
              <a:t>ring and </a:t>
            </a:r>
            <a:r>
              <a:rPr lang="en-US" dirty="0" smtClean="0">
                <a:solidFill>
                  <a:srgbClr val="0070C0"/>
                </a:solidFill>
              </a:rPr>
              <a:t>LEIR injection lines:</a:t>
            </a:r>
          </a:p>
          <a:p>
            <a:pPr lvl="1"/>
            <a:r>
              <a:rPr lang="en-US" dirty="0" smtClean="0"/>
              <a:t>Orbit measurement system</a:t>
            </a:r>
            <a:endParaRPr lang="en-US" dirty="0" smtClean="0">
              <a:solidFill>
                <a:srgbClr val="CC0099"/>
              </a:solidFill>
            </a:endParaRPr>
          </a:p>
          <a:p>
            <a:pPr lvl="1"/>
            <a:r>
              <a:rPr lang="en-US" dirty="0" smtClean="0"/>
              <a:t>BPMs injection lines</a:t>
            </a:r>
            <a:endParaRPr lang="en-US" sz="1200" b="1" dirty="0" smtClean="0">
              <a:solidFill>
                <a:srgbClr val="CC0099"/>
              </a:solidFill>
            </a:endParaRPr>
          </a:p>
          <a:p>
            <a:pPr marL="6350" indent="0">
              <a:buNone/>
            </a:pPr>
            <a:endParaRPr lang="en-US" b="1" dirty="0" smtClean="0">
              <a:solidFill>
                <a:srgbClr val="CC0099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575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141" t="14863"/>
          <a:stretch/>
        </p:blipFill>
        <p:spPr>
          <a:xfrm>
            <a:off x="4644008" y="1268760"/>
            <a:ext cx="4315110" cy="4865957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85813"/>
            <a:ext cx="4402832" cy="5637212"/>
          </a:xfrm>
        </p:spPr>
        <p:txBody>
          <a:bodyPr/>
          <a:lstStyle/>
          <a:p>
            <a:pPr lvl="0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Pepper Pot ITL</a:t>
            </a:r>
            <a:r>
              <a:rPr lang="en-US" dirty="0" smtClean="0"/>
              <a:t>: now with enlarged aperture and better signal/noise</a:t>
            </a:r>
          </a:p>
          <a:p>
            <a:r>
              <a:rPr lang="en-US" dirty="0" smtClean="0">
                <a:solidFill>
                  <a:srgbClr val="CC0099"/>
                </a:solidFill>
              </a:rPr>
              <a:t>Results with beam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PP is </a:t>
            </a:r>
            <a:r>
              <a:rPr lang="en-US" dirty="0" smtClean="0">
                <a:solidFill>
                  <a:srgbClr val="CC0099"/>
                </a:solidFill>
              </a:rPr>
              <a:t>still aperture restriction in V plane</a:t>
            </a:r>
            <a:r>
              <a:rPr lang="en-US" dirty="0" smtClean="0"/>
              <a:t>. Beam divergence larger than the beam dynamics models of 3 years ago.</a:t>
            </a:r>
          </a:p>
          <a:p>
            <a:pPr lvl="1"/>
            <a:r>
              <a:rPr lang="en-US" dirty="0" smtClean="0"/>
              <a:t>Successfully </a:t>
            </a:r>
            <a:r>
              <a:rPr lang="en-US" dirty="0" smtClean="0">
                <a:solidFill>
                  <a:srgbClr val="CC0099"/>
                </a:solidFill>
              </a:rPr>
              <a:t>emittance reconstruction in some beam conditions</a:t>
            </a:r>
            <a:r>
              <a:rPr lang="en-US" dirty="0" smtClean="0"/>
              <a:t>. But operation remains tedious, and above all </a:t>
            </a:r>
            <a:r>
              <a:rPr lang="en-US" dirty="0" smtClean="0">
                <a:solidFill>
                  <a:srgbClr val="CC0099"/>
                </a:solidFill>
              </a:rPr>
              <a:t>background very high</a:t>
            </a:r>
            <a:r>
              <a:rPr lang="en-US" dirty="0" smtClean="0"/>
              <a:t>. </a:t>
            </a:r>
          </a:p>
          <a:p>
            <a:r>
              <a:rPr lang="en-US" dirty="0" smtClean="0"/>
              <a:t>Shielding from PP plate to MCP to partially suppress the background has been installed.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Installation foreseen for end of May 2017</a:t>
            </a: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Pepper Pot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170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141" t="14863"/>
          <a:stretch/>
        </p:blipFill>
        <p:spPr>
          <a:xfrm>
            <a:off x="4644008" y="1268760"/>
            <a:ext cx="4315110" cy="4865957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785813"/>
            <a:ext cx="4752528" cy="5637212"/>
          </a:xfrm>
        </p:spPr>
        <p:txBody>
          <a:bodyPr/>
          <a:lstStyle/>
          <a:p>
            <a:pPr marL="228600" lvl="2" indent="-228600">
              <a:buClrTx/>
            </a:pPr>
            <a:r>
              <a:rPr lang="en-GB" sz="2000" dirty="0">
                <a:solidFill>
                  <a:srgbClr val="C00000"/>
                </a:solidFill>
              </a:rPr>
              <a:t>FC ITL: </a:t>
            </a:r>
            <a:r>
              <a:rPr lang="en-GB" sz="2000" dirty="0"/>
              <a:t>new detector installed: working to </a:t>
            </a:r>
            <a:r>
              <a:rPr lang="en-GB" sz="2000" dirty="0" smtClean="0"/>
              <a:t>specs</a:t>
            </a:r>
          </a:p>
          <a:p>
            <a:pPr marL="0" lvl="2" indent="0">
              <a:buClrTx/>
              <a:buNone/>
            </a:pPr>
            <a:endParaRPr lang="en-US" sz="2000" b="1" dirty="0" smtClean="0"/>
          </a:p>
          <a:p>
            <a:pPr lvl="0"/>
            <a:r>
              <a:rPr lang="en-GB" dirty="0" smtClean="0">
                <a:solidFill>
                  <a:srgbClr val="C00000"/>
                </a:solidFill>
              </a:rPr>
              <a:t>FC ITF</a:t>
            </a:r>
          </a:p>
          <a:p>
            <a:pPr lvl="1"/>
            <a:r>
              <a:rPr lang="en-GB" dirty="0" smtClean="0"/>
              <a:t>Being designed</a:t>
            </a:r>
            <a:endParaRPr lang="en-GB" dirty="0"/>
          </a:p>
          <a:p>
            <a:pPr lvl="1"/>
            <a:r>
              <a:rPr lang="en-US" dirty="0" smtClean="0"/>
              <a:t>Installation YETS 2017-2018</a:t>
            </a:r>
          </a:p>
          <a:p>
            <a:pPr lvl="1"/>
            <a:r>
              <a:rPr lang="en-US" dirty="0" smtClean="0"/>
              <a:t>20 </a:t>
            </a:r>
            <a:r>
              <a:rPr lang="en-US" dirty="0" err="1" smtClean="0"/>
              <a:t>kCHF</a:t>
            </a:r>
            <a:endParaRPr lang="en-US" dirty="0" smtClean="0"/>
          </a:p>
          <a:p>
            <a:pPr marL="342900" lvl="1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Modification of FC ITM was cancelled</a:t>
            </a:r>
            <a:endParaRPr lang="en-US" dirty="0">
              <a:solidFill>
                <a:srgbClr val="C00000"/>
              </a:solidFill>
            </a:endParaRP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Faraday Cups (FC)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828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141" t="14863"/>
          <a:stretch/>
        </p:blipFill>
        <p:spPr>
          <a:xfrm>
            <a:off x="4936166" y="1268761"/>
            <a:ext cx="4022952" cy="453650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785813"/>
            <a:ext cx="5050904" cy="5637212"/>
          </a:xfrm>
        </p:spPr>
        <p:txBody>
          <a:bodyPr/>
          <a:lstStyle/>
          <a:p>
            <a:pPr lvl="0"/>
            <a:r>
              <a:rPr lang="en-US" dirty="0" smtClean="0">
                <a:solidFill>
                  <a:srgbClr val="C00000"/>
                </a:solidFill>
              </a:rPr>
              <a:t>SEM grids ETL</a:t>
            </a:r>
            <a:r>
              <a:rPr lang="en-US" dirty="0" smtClean="0"/>
              <a:t>: New electronics to measure injected and extracted beam </a:t>
            </a:r>
          </a:p>
          <a:p>
            <a:pPr lvl="1"/>
            <a:r>
              <a:rPr lang="en-US" dirty="0" smtClean="0"/>
              <a:t>Prototype to be tested on 1 SEM (LEIR) in May </a:t>
            </a:r>
          </a:p>
          <a:p>
            <a:pPr lvl="1"/>
            <a:r>
              <a:rPr lang="en-US" dirty="0" smtClean="0"/>
              <a:t>Modifications to FESA class needed</a:t>
            </a:r>
          </a:p>
          <a:p>
            <a:pPr lvl="1"/>
            <a:r>
              <a:rPr lang="en-US" dirty="0" smtClean="0"/>
              <a:t>10 </a:t>
            </a:r>
            <a:r>
              <a:rPr lang="en-US" dirty="0" err="1" smtClean="0"/>
              <a:t>kCHF</a:t>
            </a:r>
            <a:endParaRPr lang="en-US" dirty="0" smtClean="0">
              <a:solidFill>
                <a:srgbClr val="C00000"/>
              </a:solidFill>
            </a:endParaRPr>
          </a:p>
          <a:p>
            <a:pPr lvl="0"/>
            <a:r>
              <a:rPr lang="en-US" dirty="0" smtClean="0">
                <a:solidFill>
                  <a:srgbClr val="C00000"/>
                </a:solidFill>
              </a:rPr>
              <a:t>SEM grids ITF, ITH </a:t>
            </a:r>
            <a:r>
              <a:rPr lang="en-US" dirty="0" smtClean="0"/>
              <a:t>(6 SEMs): change from bands to wires</a:t>
            </a:r>
          </a:p>
          <a:p>
            <a:pPr lvl="1"/>
            <a:r>
              <a:rPr lang="en-US" dirty="0" smtClean="0"/>
              <a:t>Done in EYETS 2016-2017</a:t>
            </a:r>
          </a:p>
          <a:p>
            <a:pPr lvl="1"/>
            <a:r>
              <a:rPr lang="en-US" dirty="0" smtClean="0"/>
              <a:t>15 </a:t>
            </a:r>
            <a:r>
              <a:rPr lang="en-US" dirty="0" err="1" smtClean="0"/>
              <a:t>kCHF</a:t>
            </a:r>
            <a:endParaRPr lang="en-US" dirty="0" smtClean="0"/>
          </a:p>
          <a:p>
            <a:pPr lvl="0"/>
            <a:r>
              <a:rPr lang="en-US" dirty="0" smtClean="0">
                <a:solidFill>
                  <a:srgbClr val="C00000"/>
                </a:solidFill>
              </a:rPr>
              <a:t>SEM grids ITL/ITM </a:t>
            </a:r>
            <a:r>
              <a:rPr lang="en-US" dirty="0" smtClean="0"/>
              <a:t>(4 SEMs): request for new wire layout</a:t>
            </a:r>
          </a:p>
          <a:p>
            <a:pPr lvl="1"/>
            <a:r>
              <a:rPr lang="en-US" dirty="0" smtClean="0"/>
              <a:t>Design on going</a:t>
            </a:r>
          </a:p>
          <a:p>
            <a:pPr lvl="1"/>
            <a:r>
              <a:rPr lang="en-US" dirty="0" smtClean="0"/>
              <a:t>Installations YETS 2017-2018</a:t>
            </a:r>
          </a:p>
          <a:p>
            <a:pPr lvl="1"/>
            <a:r>
              <a:rPr lang="en-US" dirty="0" smtClean="0"/>
              <a:t>10 </a:t>
            </a:r>
            <a:r>
              <a:rPr lang="en-US" dirty="0" err="1" smtClean="0"/>
              <a:t>kCHF</a:t>
            </a:r>
            <a:endParaRPr lang="en-US" dirty="0" smtClean="0"/>
          </a:p>
          <a:p>
            <a:pPr lvl="1"/>
            <a:endParaRPr lang="en-US" dirty="0" smtClean="0"/>
          </a:p>
          <a:p>
            <a:pPr lvl="0"/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 Grids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294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C00000"/>
                </a:solidFill>
              </a:rPr>
              <a:t>Screen Replacement of: </a:t>
            </a:r>
          </a:p>
          <a:p>
            <a:r>
              <a:rPr lang="en-US" dirty="0"/>
              <a:t>ITE.BTV10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Done</a:t>
            </a:r>
            <a:r>
              <a:rPr lang="en-GB" dirty="0"/>
              <a:t> during ITE BPM </a:t>
            </a:r>
            <a:r>
              <a:rPr lang="en-GB" dirty="0" smtClean="0"/>
              <a:t>installation 2017</a:t>
            </a: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EE.BTV10:</a:t>
            </a:r>
          </a:p>
          <a:p>
            <a:pPr lvl="1"/>
            <a:r>
              <a:rPr lang="en-GB" dirty="0"/>
              <a:t> </a:t>
            </a:r>
            <a:r>
              <a:rPr lang="en-GB" dirty="0">
                <a:solidFill>
                  <a:srgbClr val="00B050"/>
                </a:solidFill>
              </a:rPr>
              <a:t>Done</a:t>
            </a:r>
            <a:r>
              <a:rPr lang="en-GB" dirty="0"/>
              <a:t> at the same time as IPM </a:t>
            </a:r>
            <a:r>
              <a:rPr lang="en-GB" dirty="0" smtClean="0"/>
              <a:t>installation 2017</a:t>
            </a: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ER.BTV12 (PP, EIS):</a:t>
            </a:r>
          </a:p>
          <a:p>
            <a:pPr lvl="1"/>
            <a:r>
              <a:rPr lang="en-GB" dirty="0"/>
              <a:t> </a:t>
            </a:r>
            <a:r>
              <a:rPr lang="en-GB" dirty="0" smtClean="0"/>
              <a:t>Was </a:t>
            </a:r>
            <a:r>
              <a:rPr lang="en-GB" dirty="0"/>
              <a:t>not </a:t>
            </a:r>
            <a:r>
              <a:rPr lang="en-GB" dirty="0" smtClean="0"/>
              <a:t>replaced</a:t>
            </a:r>
            <a:r>
              <a:rPr lang="en-GB" dirty="0"/>
              <a:t>, sector not </a:t>
            </a:r>
            <a:r>
              <a:rPr lang="en-GB" dirty="0" smtClean="0"/>
              <a:t>open. </a:t>
            </a:r>
            <a:r>
              <a:rPr lang="en-GB" dirty="0" smtClean="0">
                <a:solidFill>
                  <a:srgbClr val="C00000"/>
                </a:solidFill>
              </a:rPr>
              <a:t>Cancelled</a:t>
            </a:r>
            <a:endParaRPr lang="en-GB" dirty="0">
              <a:solidFill>
                <a:srgbClr val="C00000"/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BTVs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33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85813"/>
            <a:ext cx="4762872" cy="5637212"/>
          </a:xfrm>
        </p:spPr>
        <p:txBody>
          <a:bodyPr/>
          <a:lstStyle/>
          <a:p>
            <a:r>
              <a:rPr lang="en-US" sz="1800" dirty="0" smtClean="0">
                <a:solidFill>
                  <a:srgbClr val="C00000"/>
                </a:solidFill>
              </a:rPr>
              <a:t>Upgrade digital part of LEIR orbit system</a:t>
            </a:r>
          </a:p>
          <a:p>
            <a:pPr lvl="1"/>
            <a:r>
              <a:rPr lang="en-US" sz="1800" dirty="0" smtClean="0"/>
              <a:t>AD/ELENA electronics</a:t>
            </a:r>
          </a:p>
          <a:p>
            <a:pPr lvl="1"/>
            <a:r>
              <a:rPr lang="en-US" sz="1800" dirty="0"/>
              <a:t>140 </a:t>
            </a:r>
            <a:r>
              <a:rPr lang="en-US" sz="1800" dirty="0" err="1"/>
              <a:t>kCHF</a:t>
            </a:r>
            <a:r>
              <a:rPr lang="en-US" sz="1800" dirty="0"/>
              <a:t> </a:t>
            </a:r>
            <a:r>
              <a:rPr lang="en-GB" sz="1800" dirty="0" smtClean="0"/>
              <a:t>Specifications </a:t>
            </a:r>
            <a:r>
              <a:rPr lang="en-GB" sz="1800" dirty="0"/>
              <a:t>(</a:t>
            </a:r>
            <a:r>
              <a:rPr lang="en-GB" sz="1800" dirty="0" smtClean="0"/>
              <a:t>BI/ABP) to be finalised</a:t>
            </a:r>
          </a:p>
          <a:p>
            <a:pPr lvl="1"/>
            <a:r>
              <a:rPr lang="en-GB" dirty="0" smtClean="0"/>
              <a:t>Installed in</a:t>
            </a:r>
            <a:r>
              <a:rPr lang="en-US" dirty="0" smtClean="0"/>
              <a:t> </a:t>
            </a:r>
            <a:r>
              <a:rPr lang="en-US" dirty="0"/>
              <a:t>EYETS 2016-2017</a:t>
            </a:r>
          </a:p>
          <a:p>
            <a:pPr lvl="1" fontAlgn="ctr"/>
            <a:r>
              <a:rPr lang="en-GB" dirty="0" smtClean="0"/>
              <a:t>Runs </a:t>
            </a:r>
            <a:r>
              <a:rPr lang="en-GB" dirty="0"/>
              <a:t>in parallel to existing system</a:t>
            </a:r>
          </a:p>
          <a:p>
            <a:pPr lvl="1" fontAlgn="ctr"/>
            <a:r>
              <a:rPr lang="en-GB" dirty="0"/>
              <a:t>Switch when happy with new </a:t>
            </a:r>
            <a:r>
              <a:rPr lang="en-GB" dirty="0" smtClean="0"/>
              <a:t>system</a:t>
            </a:r>
          </a:p>
          <a:p>
            <a:pPr lvl="1" fontAlgn="ctr"/>
            <a:r>
              <a:rPr lang="en-GB" dirty="0" smtClean="0"/>
              <a:t>The </a:t>
            </a:r>
            <a:r>
              <a:rPr lang="en-GB" dirty="0"/>
              <a:t>trajectory </a:t>
            </a:r>
            <a:r>
              <a:rPr lang="en-GB" dirty="0" smtClean="0"/>
              <a:t>part </a:t>
            </a:r>
            <a:r>
              <a:rPr lang="en-GB" dirty="0"/>
              <a:t>of the firmware and software will </a:t>
            </a:r>
            <a:r>
              <a:rPr lang="en-GB" dirty="0" smtClean="0"/>
              <a:t>be </a:t>
            </a:r>
            <a:r>
              <a:rPr lang="en-GB" dirty="0"/>
              <a:t>available by </a:t>
            </a:r>
            <a:r>
              <a:rPr lang="en-GB" dirty="0" smtClean="0"/>
              <a:t>summer </a:t>
            </a:r>
            <a:r>
              <a:rPr lang="en-GB" dirty="0"/>
              <a:t>2017.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LEIR orbit system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8" t="8001" r="9408" b="11151"/>
          <a:stretch/>
        </p:blipFill>
        <p:spPr>
          <a:xfrm>
            <a:off x="5359912" y="1052736"/>
            <a:ext cx="3384376" cy="4531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53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141" t="14863"/>
          <a:stretch/>
        </p:blipFill>
        <p:spPr>
          <a:xfrm>
            <a:off x="4989630" y="1264583"/>
            <a:ext cx="4154370" cy="4684698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785813"/>
            <a:ext cx="5112568" cy="5637212"/>
          </a:xfrm>
        </p:spPr>
        <p:txBody>
          <a:bodyPr/>
          <a:lstStyle/>
          <a:p>
            <a:r>
              <a:rPr lang="en-US" sz="1800" dirty="0" smtClean="0">
                <a:solidFill>
                  <a:srgbClr val="C00000"/>
                </a:solidFill>
              </a:rPr>
              <a:t>9 </a:t>
            </a:r>
            <a:r>
              <a:rPr lang="en-US" sz="1800" dirty="0">
                <a:solidFill>
                  <a:srgbClr val="C00000"/>
                </a:solidFill>
              </a:rPr>
              <a:t>new BPMs </a:t>
            </a:r>
            <a:r>
              <a:rPr lang="en-GB" sz="1800" dirty="0">
                <a:solidFill>
                  <a:srgbClr val="C00000"/>
                </a:solidFill>
              </a:rPr>
              <a:t>ITE, ETL and EI</a:t>
            </a:r>
          </a:p>
          <a:p>
            <a:r>
              <a:rPr lang="en-US" sz="1800" dirty="0" smtClean="0"/>
              <a:t>220 </a:t>
            </a:r>
            <a:r>
              <a:rPr lang="en-US" sz="1800" dirty="0" err="1" smtClean="0"/>
              <a:t>kCHF</a:t>
            </a:r>
            <a:endParaRPr lang="en-US" sz="1800" dirty="0" smtClean="0"/>
          </a:p>
          <a:p>
            <a:pPr fontAlgn="ctr"/>
            <a:r>
              <a:rPr lang="en-GB" sz="1800" dirty="0" smtClean="0"/>
              <a:t>ECR </a:t>
            </a:r>
            <a:r>
              <a:rPr lang="en-GB" sz="1800" dirty="0"/>
              <a:t>document </a:t>
            </a:r>
            <a:r>
              <a:rPr lang="en-GB" sz="1800" dirty="0" smtClean="0"/>
              <a:t>for </a:t>
            </a:r>
            <a:r>
              <a:rPr lang="en-GB" sz="1800" dirty="0"/>
              <a:t>2 BPM in ITE line </a:t>
            </a:r>
            <a:r>
              <a:rPr lang="en-GB" sz="1800" dirty="0" smtClean="0"/>
              <a:t>and </a:t>
            </a:r>
            <a:r>
              <a:rPr lang="en-GB" sz="1800" dirty="0"/>
              <a:t>2 BPM in EI </a:t>
            </a:r>
            <a:r>
              <a:rPr lang="en-GB" sz="1800" dirty="0" smtClean="0"/>
              <a:t>line:  LEI-BPM-EC-0001. Approved.</a:t>
            </a:r>
          </a:p>
          <a:p>
            <a:pPr fontAlgn="ctr"/>
            <a:r>
              <a:rPr lang="en-GB" sz="1800" dirty="0" smtClean="0">
                <a:solidFill>
                  <a:srgbClr val="0070C0"/>
                </a:solidFill>
              </a:rPr>
              <a:t>2 ITE line BPMs installed in EYETS, and have seen first beam. </a:t>
            </a:r>
            <a:r>
              <a:rPr lang="en-GB" sz="1800" dirty="0" smtClean="0">
                <a:solidFill>
                  <a:srgbClr val="FFC000"/>
                </a:solidFill>
              </a:rPr>
              <a:t>Perturbed by secondary electrons.</a:t>
            </a:r>
          </a:p>
          <a:p>
            <a:pPr fontAlgn="ctr"/>
            <a:r>
              <a:rPr lang="en-GB" sz="1800" dirty="0"/>
              <a:t>Manufacturing of </a:t>
            </a:r>
            <a:r>
              <a:rPr lang="en-GB" sz="1800" dirty="0" smtClean="0"/>
              <a:t> 7 remaining BPMs and supports </a:t>
            </a:r>
            <a:r>
              <a:rPr lang="en-GB" sz="1800" dirty="0"/>
              <a:t>finished July </a:t>
            </a:r>
            <a:r>
              <a:rPr lang="en-GB" sz="1800" dirty="0" smtClean="0"/>
              <a:t>2017</a:t>
            </a:r>
            <a:endParaRPr lang="en-GB" sz="1800" dirty="0">
              <a:solidFill>
                <a:srgbClr val="0070C0"/>
              </a:solidFill>
            </a:endParaRPr>
          </a:p>
          <a:p>
            <a:pPr fontAlgn="ctr"/>
            <a:r>
              <a:rPr lang="en-GB" sz="1800" dirty="0" smtClean="0"/>
              <a:t>Vacuum system design around remaining </a:t>
            </a:r>
            <a:r>
              <a:rPr lang="en-GB" sz="1800" dirty="0"/>
              <a:t>BPMs will be done during </a:t>
            </a:r>
            <a:r>
              <a:rPr lang="en-GB" sz="1800" dirty="0" smtClean="0"/>
              <a:t>first half of 2017.</a:t>
            </a:r>
          </a:p>
          <a:p>
            <a:pPr fontAlgn="ctr"/>
            <a:r>
              <a:rPr lang="en-GB" sz="1800" dirty="0" smtClean="0"/>
              <a:t>Cables for all 9 BPMs</a:t>
            </a:r>
            <a:r>
              <a:rPr lang="en-GB" sz="1800" dirty="0"/>
              <a:t> </a:t>
            </a:r>
            <a:r>
              <a:rPr lang="en-GB" sz="1800" dirty="0" smtClean="0"/>
              <a:t>pulled</a:t>
            </a:r>
          </a:p>
          <a:p>
            <a:pPr fontAlgn="ctr"/>
            <a:r>
              <a:rPr lang="en-GB" sz="1800" dirty="0" smtClean="0"/>
              <a:t>Remaining BPMs to be installed in YETS 2017-2018</a:t>
            </a:r>
          </a:p>
          <a:p>
            <a:pPr fontAlgn="ctr"/>
            <a:r>
              <a:rPr lang="en-GB" sz="1800" dirty="0" smtClean="0"/>
              <a:t>Electronics: </a:t>
            </a:r>
            <a:r>
              <a:rPr lang="en-GB" sz="1800" dirty="0" smtClean="0">
                <a:solidFill>
                  <a:srgbClr val="FFC000"/>
                </a:solidFill>
              </a:rPr>
              <a:t>Not yet clear if digitisers can be recuperated </a:t>
            </a:r>
            <a:r>
              <a:rPr lang="en-GB" sz="1800" dirty="0">
                <a:solidFill>
                  <a:srgbClr val="FFC000"/>
                </a:solidFill>
              </a:rPr>
              <a:t>from CTF3</a:t>
            </a:r>
          </a:p>
          <a:p>
            <a:pPr lvl="1"/>
            <a:endParaRPr lang="en-US" dirty="0">
              <a:solidFill>
                <a:srgbClr val="92D050"/>
              </a:solidFill>
            </a:endParaRPr>
          </a:p>
          <a:p>
            <a:pPr lvl="1"/>
            <a:endParaRPr lang="en-US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Line BPMs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197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Line BPMs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7" r="14251"/>
          <a:stretch/>
        </p:blipFill>
        <p:spPr>
          <a:xfrm rot="5400000">
            <a:off x="108727" y="1335358"/>
            <a:ext cx="3182395" cy="27150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39" y="1101575"/>
            <a:ext cx="5657775" cy="3182499"/>
          </a:xfrm>
          <a:prstGeom prst="rect">
            <a:avLst/>
          </a:prstGeom>
        </p:spPr>
      </p:pic>
      <p:pic>
        <p:nvPicPr>
          <p:cNvPr id="1026" name="Picture 2" descr="image0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50692"/>
            <a:ext cx="7056879" cy="4969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4738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33680</TotalTime>
  <Words>574</Words>
  <Application>Microsoft Office PowerPoint</Application>
  <PresentationFormat>On-screen Show (4:3)</PresentationFormat>
  <Paragraphs>142</Paragraphs>
  <Slides>14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Helvetica</vt:lpstr>
      <vt:lpstr>Wingdings</vt:lpstr>
      <vt:lpstr>Default Design</vt:lpstr>
      <vt:lpstr>BI Work Package for LIU IONS    </vt:lpstr>
      <vt:lpstr>Summary</vt:lpstr>
      <vt:lpstr>Pepper Pot</vt:lpstr>
      <vt:lpstr>Faraday Cups (FC)</vt:lpstr>
      <vt:lpstr>SEM Grids</vt:lpstr>
      <vt:lpstr>BTVs</vt:lpstr>
      <vt:lpstr>LEIR orbit system</vt:lpstr>
      <vt:lpstr>Injection Line BPMs</vt:lpstr>
      <vt:lpstr>Injection Line BPMs</vt:lpstr>
      <vt:lpstr>Summary Spending Profile</vt:lpstr>
      <vt:lpstr>LIU-ION EVM Curves</vt:lpstr>
      <vt:lpstr>LIU Crosstab by Machine</vt:lpstr>
      <vt:lpstr>Questions</vt:lpstr>
      <vt:lpstr>END OF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ebh</dc:creator>
  <cp:lastModifiedBy>Eva Barbara Holzer</cp:lastModifiedBy>
  <cp:revision>2048</cp:revision>
  <cp:lastPrinted>2017-05-08T08:25:21Z</cp:lastPrinted>
  <dcterms:created xsi:type="dcterms:W3CDTF">2009-10-10T10:26:03Z</dcterms:created>
  <dcterms:modified xsi:type="dcterms:W3CDTF">2017-05-18T12:53:11Z</dcterms:modified>
</cp:coreProperties>
</file>