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6" r:id="rId5"/>
    <p:sldId id="257" r:id="rId6"/>
    <p:sldId id="263" r:id="rId7"/>
    <p:sldId id="264" r:id="rId8"/>
    <p:sldId id="265" r:id="rId9"/>
    <p:sldId id="266" r:id="rId10"/>
    <p:sldId id="273" r:id="rId11"/>
    <p:sldId id="274" r:id="rId12"/>
    <p:sldId id="275" r:id="rId13"/>
    <p:sldId id="276" r:id="rId14"/>
    <p:sldId id="277" r:id="rId15"/>
    <p:sldId id="269" r:id="rId16"/>
    <p:sldId id="258" r:id="rId17"/>
    <p:sldId id="260" r:id="rId18"/>
    <p:sldId id="261" r:id="rId19"/>
    <p:sldId id="262" r:id="rId2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D8DC143-9A20-4316-A785-1970F30872E9}">
          <p14:sldIdLst>
            <p14:sldId id="256"/>
            <p14:sldId id="257"/>
            <p14:sldId id="263"/>
            <p14:sldId id="264"/>
            <p14:sldId id="265"/>
            <p14:sldId id="266"/>
            <p14:sldId id="273"/>
            <p14:sldId id="274"/>
            <p14:sldId id="275"/>
            <p14:sldId id="276"/>
            <p14:sldId id="277"/>
            <p14:sldId id="269"/>
            <p14:sldId id="258"/>
            <p14:sldId id="260"/>
            <p14:sldId id="261"/>
            <p14:sldId id="2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74" autoAdjust="0"/>
    <p:restoredTop sz="94660"/>
  </p:normalViewPr>
  <p:slideViewPr>
    <p:cSldViewPr snapToObjects="1" showGuides="1">
      <p:cViewPr varScale="1">
        <p:scale>
          <a:sx n="138" d="100"/>
          <a:sy n="138" d="100"/>
        </p:scale>
        <p:origin x="2406" y="114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5/23/2017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5/23/2017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2017</a:t>
            </a:r>
            <a:r>
              <a:rPr lang="en-US" baseline="0" dirty="0" smtClean="0"/>
              <a:t> 2fb-1 at 4e32 for 2036 2572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8066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De Maria, 80th WP2 Meeting, 1/11/2016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cds.cern.ch/record/1498738/files/LHCb-PUB-2012-018.pdf" TargetMode="External"/><Relationship Id="rId3" Type="http://schemas.openxmlformats.org/officeDocument/2006/relationships/hyperlink" Target="https://cds.cern.ch/record/1647400/files/LHCB-TDR-015.pdf" TargetMode="External"/><Relationship Id="rId7" Type="http://schemas.openxmlformats.org/officeDocument/2006/relationships/hyperlink" Target="https://indico.cern.ch/event/459904/contributions/1974054/attachments/1181277/1710338/TREX20151105.pdf" TargetMode="External"/><Relationship Id="rId2" Type="http://schemas.openxmlformats.org/officeDocument/2006/relationships/hyperlink" Target="http://cds.cern.ch/record/1624070/files/LHCB-TDR-013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tmp"/><Relationship Id="rId4" Type="http://schemas.openxmlformats.org/officeDocument/2006/relationships/hyperlink" Target="https://cds.cern.ch/record/1746697/files/M-208.pdf" TargetMode="External"/><Relationship Id="rId9" Type="http://schemas.openxmlformats.org/officeDocument/2006/relationships/image" Target="../media/image18.tm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 of </a:t>
            </a:r>
            <a:r>
              <a:rPr lang="en-US" dirty="0" err="1" smtClean="0"/>
              <a:t>LHCb</a:t>
            </a:r>
            <a:r>
              <a:rPr lang="en-US" dirty="0" smtClean="0"/>
              <a:t> at High Luminosity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19400"/>
            <a:ext cx="6480000" cy="1171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R. De Maria</a:t>
            </a:r>
          </a:p>
          <a:p>
            <a:pPr algn="ctr"/>
            <a:endParaRPr lang="en-US" dirty="0" smtClean="0"/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WP2 Meeting 23/5/2017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Ramp and squeeze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3140968"/>
            <a:ext cx="4560506" cy="3420379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02128" y="1219201"/>
            <a:ext cx="7920000" cy="192176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Pushed case </a:t>
            </a:r>
            <a:r>
              <a:rPr lang="en-US" sz="2000" dirty="0"/>
              <a:t>β</a:t>
            </a:r>
            <a:r>
              <a:rPr lang="en-US" sz="2000" dirty="0" smtClean="0"/>
              <a:t>*=1.4, ramp and squeeze:</a:t>
            </a:r>
          </a:p>
          <a:p>
            <a:r>
              <a:rPr lang="en-US" sz="2000" dirty="0" smtClean="0"/>
              <a:t>H Crossing		-170 µrad → -270 µrad [0.45 → 7TeV]</a:t>
            </a:r>
          </a:p>
          <a:p>
            <a:r>
              <a:rPr lang="en-US" sz="2000" dirty="0" smtClean="0"/>
              <a:t>V Separation 	-3.5 mm → -1 mm [2 → 7TeV]</a:t>
            </a:r>
          </a:p>
          <a:p>
            <a:r>
              <a:rPr lang="en-US" sz="2000" dirty="0" smtClean="0"/>
              <a:t>V Angle offset 	-40 µrad → 0 [2 → 7TeV]</a:t>
            </a:r>
          </a:p>
          <a:p>
            <a:r>
              <a:rPr lang="en-US" sz="2000" dirty="0" smtClean="0"/>
              <a:t>β* 				10 m → 1.4 m [2 → 7TeV]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059832" y="5661248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Bad polarity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05092" y="4123142"/>
            <a:ext cx="2642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Most LR above 22 </a:t>
            </a:r>
            <a:r>
              <a:rPr lang="el-GR" dirty="0" smtClean="0"/>
              <a:t>σ</a:t>
            </a:r>
            <a:r>
              <a:rPr lang="en-US" dirty="0" smtClean="0"/>
              <a:t>. </a:t>
            </a:r>
          </a:p>
          <a:p>
            <a:r>
              <a:rPr lang="en-US" dirty="0" smtClean="0"/>
              <a:t>Assuming new TCDDM.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7808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Ramp and squeeze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3140968"/>
            <a:ext cx="4560505" cy="3420379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02128" y="1219201"/>
            <a:ext cx="7920000" cy="192176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Pushed case </a:t>
            </a:r>
            <a:r>
              <a:rPr lang="en-US" sz="2000" dirty="0"/>
              <a:t>β</a:t>
            </a:r>
            <a:r>
              <a:rPr lang="en-US" sz="2000" dirty="0" smtClean="0"/>
              <a:t>*=1.4, ramp and squeeze:</a:t>
            </a:r>
          </a:p>
          <a:p>
            <a:r>
              <a:rPr lang="en-US" sz="2000" dirty="0" smtClean="0"/>
              <a:t>H Crossing		-170 µrad → -220 µrad [0.45 → 7TeV]</a:t>
            </a:r>
          </a:p>
          <a:p>
            <a:r>
              <a:rPr lang="en-US" sz="2000" dirty="0" smtClean="0"/>
              <a:t>V Separation 	-3.5 mm → -1 mm [2 → 7TeV]</a:t>
            </a:r>
          </a:p>
          <a:p>
            <a:r>
              <a:rPr lang="en-US" sz="2000" dirty="0" smtClean="0"/>
              <a:t>V Angle offset 	-40 µrad → 0 [2 → 7TeV]</a:t>
            </a:r>
          </a:p>
          <a:p>
            <a:r>
              <a:rPr lang="en-US" sz="2000" dirty="0" smtClean="0"/>
              <a:t>β* 				10 m → 1.4 m [2 → 7TeV]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059832" y="5661248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Bad polarity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05093" y="4123142"/>
            <a:ext cx="34593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Most LR above 19 </a:t>
            </a:r>
            <a:r>
              <a:rPr lang="el-GR" dirty="0" smtClean="0"/>
              <a:t>σ</a:t>
            </a:r>
            <a:r>
              <a:rPr lang="en-US" dirty="0" smtClean="0"/>
              <a:t>.</a:t>
            </a:r>
          </a:p>
          <a:p>
            <a:r>
              <a:rPr lang="en-US" dirty="0" smtClean="0"/>
              <a:t>With present TCDDM.</a:t>
            </a:r>
          </a:p>
          <a:p>
            <a:endParaRPr lang="en-US" dirty="0"/>
          </a:p>
          <a:p>
            <a:r>
              <a:rPr lang="en-US" dirty="0" smtClean="0"/>
              <a:t>One could look at flat beams for higher luminosity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8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3933056"/>
            <a:ext cx="7920000" cy="720000"/>
          </a:xfrm>
        </p:spPr>
        <p:txBody>
          <a:bodyPr/>
          <a:lstStyle/>
          <a:p>
            <a:r>
              <a:rPr lang="en-US" dirty="0" smtClean="0"/>
              <a:t>Back-up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522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scenarios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88" y="900000"/>
            <a:ext cx="5782645" cy="51932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84807" y="2145923"/>
            <a:ext cx="291581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Scenario with large (2.7 10</a:t>
            </a:r>
            <a:r>
              <a:rPr lang="en-US" baseline="30000" dirty="0" smtClean="0"/>
              <a:t>34</a:t>
            </a:r>
            <a:r>
              <a:rPr lang="en-US" dirty="0" smtClean="0"/>
              <a:t> </a:t>
            </a:r>
            <a:r>
              <a:rPr lang="en-US" dirty="0"/>
              <a:t>cm</a:t>
            </a:r>
            <a:r>
              <a:rPr lang="en-US" baseline="30000" dirty="0"/>
              <a:t>-2</a:t>
            </a:r>
            <a:r>
              <a:rPr lang="en-US" dirty="0"/>
              <a:t>s</a:t>
            </a:r>
            <a:r>
              <a:rPr lang="en-US" baseline="30000" dirty="0"/>
              <a:t>-1</a:t>
            </a:r>
            <a:r>
              <a:rPr lang="en-US" dirty="0"/>
              <a:t> </a:t>
            </a:r>
            <a:r>
              <a:rPr lang="en-US" dirty="0" smtClean="0"/>
              <a:t>)IP8 virtual luminosity</a:t>
            </a:r>
          </a:p>
          <a:p>
            <a:endParaRPr lang="en-US" dirty="0"/>
          </a:p>
          <a:p>
            <a:r>
              <a:rPr lang="en-US" dirty="0" smtClean="0"/>
              <a:t>Small impact on Atlas/CMS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307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Targets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3933056"/>
            <a:ext cx="7920000" cy="21931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HL-LHC: mid 2026 to end 2039 after LS4</a:t>
            </a:r>
          </a:p>
          <a:p>
            <a:r>
              <a:rPr lang="en-US" dirty="0" smtClean="0"/>
              <a:t>Reach ≥ 3000 fb</a:t>
            </a:r>
            <a:r>
              <a:rPr lang="en-US" baseline="30000" dirty="0" smtClean="0"/>
              <a:t>-1 </a:t>
            </a:r>
            <a:r>
              <a:rPr lang="en-US" dirty="0" smtClean="0"/>
              <a:t>by</a:t>
            </a:r>
          </a:p>
          <a:p>
            <a:pPr lvl="1"/>
            <a:r>
              <a:rPr lang="en-US" dirty="0" smtClean="0"/>
              <a:t>Maximize availability, levelled luminosity per bunch, number of bunches, bunch population, brightness.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rab-cavities to alleviate geometric reduction factor to small </a:t>
            </a:r>
            <a:r>
              <a:rPr lang="el-GR" dirty="0" smtClean="0"/>
              <a:t>β</a:t>
            </a:r>
            <a:r>
              <a:rPr lang="en-US" dirty="0" smtClean="0"/>
              <a:t>* and long bunches and pile-up density.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357" y="885513"/>
            <a:ext cx="3960440" cy="27216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6861" y="885103"/>
            <a:ext cx="4591400" cy="27220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9064" y="3468702"/>
            <a:ext cx="8424936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After LS4, proton physics days increase from standard 160 days to 200 and after LS5 to 220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754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 Brightness and LHC Filling Schemes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68558"/>
            <a:ext cx="7920000" cy="49069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678593" y="992158"/>
          <a:ext cx="7853407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6743"/>
                <a:gridCol w="1295273"/>
                <a:gridCol w="1109980"/>
                <a:gridCol w="683141"/>
                <a:gridCol w="777166"/>
                <a:gridCol w="211110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Production</a:t>
                      </a:r>
                      <a:r>
                        <a:rPr lang="en-US" sz="1400" baseline="0" dirty="0" smtClean="0"/>
                        <a:t> scheme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ppb [10</a:t>
                      </a:r>
                      <a:r>
                        <a:rPr lang="en-US" sz="1400" baseline="30000" dirty="0" smtClean="0"/>
                        <a:t>11</a:t>
                      </a:r>
                      <a:r>
                        <a:rPr lang="en-US" sz="1400" baseline="0" dirty="0" smtClean="0"/>
                        <a:t>]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ε</a:t>
                      </a:r>
                      <a:r>
                        <a:rPr lang="en-US" sz="1400" dirty="0" smtClean="0"/>
                        <a:t> [</a:t>
                      </a:r>
                      <a:r>
                        <a:rPr lang="el-GR" sz="1400" dirty="0" smtClean="0"/>
                        <a:t>μ</a:t>
                      </a:r>
                      <a:r>
                        <a:rPr lang="en-US" sz="1400" dirty="0" smtClean="0"/>
                        <a:t>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Inj.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BPI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Colliding 1,5/2/8</a:t>
                      </a:r>
                      <a:endParaRPr lang="en-GB" sz="1400" dirty="0"/>
                    </a:p>
                  </a:txBody>
                  <a:tcPr/>
                </a:tc>
              </a:tr>
              <a:tr h="12991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Standard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1.3→2.3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2.8→2.1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288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2748/2494/2572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BCMS</a:t>
                      </a:r>
                      <a:endParaRPr lang="en-GB" sz="14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1.3→2.3</a:t>
                      </a:r>
                      <a:endParaRPr lang="en-GB" sz="14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2.5→1.7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2544/2205/2308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288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2736/2258/2378</a:t>
                      </a:r>
                      <a:endParaRPr lang="en-GB" sz="1400" dirty="0"/>
                    </a:p>
                  </a:txBody>
                  <a:tcPr/>
                </a:tc>
              </a:tr>
              <a:tr h="15161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8b+4e STD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1.6→2.5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2.4→2.1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/>
                        <a:t>1960/1163/1806*</a:t>
                      </a:r>
                      <a:endParaRPr lang="en-GB" sz="1400" i="1" dirty="0" smtClean="0"/>
                    </a:p>
                  </a:txBody>
                  <a:tcPr/>
                </a:tc>
              </a:tr>
              <a:tr h="15161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8b+4e BCMS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1.6→2.5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</a:t>
                      </a:r>
                      <a:r>
                        <a:rPr lang="en-US" sz="1400" b="0" dirty="0" smtClean="0"/>
                        <a:t>2</a:t>
                      </a:r>
                      <a:r>
                        <a:rPr lang="en-US" sz="1400" dirty="0" smtClean="0"/>
                        <a:t>→1.8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1" dirty="0" smtClean="0"/>
                        <a:t>1696/1470/1538*</a:t>
                      </a:r>
                      <a:endParaRPr lang="en-GB" sz="1400" i="1" dirty="0"/>
                    </a:p>
                  </a:txBody>
                  <a:tcPr/>
                </a:tc>
              </a:tr>
              <a:tr h="134848"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80b</a:t>
                      </a:r>
                      <a:endParaRPr lang="en-GB" sz="14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1.3→2.3</a:t>
                      </a:r>
                      <a:endParaRPr lang="en-GB" sz="14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1.3→2.1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240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2732/2476/2549</a:t>
                      </a:r>
                      <a:endParaRPr lang="en-GB" sz="1400" dirty="0"/>
                    </a:p>
                  </a:txBody>
                  <a:tcPr/>
                </a:tc>
              </a:tr>
              <a:tr h="118080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2800/2246/2606</a:t>
                      </a:r>
                      <a:endParaRPr lang="en-GB" sz="1400" dirty="0" smtClean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 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1374/1247/1286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Single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&gt;3.0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&gt;1.5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98792" y="4587511"/>
            <a:ext cx="85127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scheme thanks to 200 ns rise time, BCMS very close to standard for IP1/5</a:t>
            </a:r>
            <a:r>
              <a:rPr lang="en-US" dirty="0"/>
              <a:t>.</a:t>
            </a:r>
            <a:endParaRPr lang="en-US" dirty="0" smtClean="0"/>
          </a:p>
          <a:p>
            <a:r>
              <a:rPr lang="en-US" dirty="0" smtClean="0"/>
              <a:t>288bpi BCMS and 320bpi 80b cannot be tested in Run II due to transfer line limitations.</a:t>
            </a:r>
          </a:p>
          <a:p>
            <a:r>
              <a:rPr lang="en-US" dirty="0" smtClean="0"/>
              <a:t>Will always short non-colliding train be needed, can they at least collide?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19872" y="5992154"/>
            <a:ext cx="4824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</a:rPr>
              <a:t>H. Bartosik, G. Iadarola, X. </a:t>
            </a:r>
            <a:r>
              <a:rPr lang="en-US" sz="1600" dirty="0" err="1" smtClean="0">
                <a:solidFill>
                  <a:schemeClr val="bg2"/>
                </a:solidFill>
              </a:rPr>
              <a:t>Buffat</a:t>
            </a:r>
            <a:r>
              <a:rPr lang="en-US" sz="1600" dirty="0" smtClean="0">
                <a:solidFill>
                  <a:schemeClr val="bg2"/>
                </a:solidFill>
              </a:rPr>
              <a:t>, C. </a:t>
            </a:r>
            <a:r>
              <a:rPr lang="en-US" sz="1600" dirty="0" err="1" smtClean="0">
                <a:solidFill>
                  <a:schemeClr val="bg2"/>
                </a:solidFill>
              </a:rPr>
              <a:t>Schwick</a:t>
            </a:r>
            <a:r>
              <a:rPr lang="en-US" sz="1600" dirty="0" smtClean="0">
                <a:solidFill>
                  <a:schemeClr val="bg2"/>
                </a:solidFill>
              </a:rPr>
              <a:t> </a:t>
            </a:r>
            <a:endParaRPr lang="en-GB" sz="1600" dirty="0">
              <a:solidFill>
                <a:schemeClr val="bg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98168" y="4098964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RunII</a:t>
            </a:r>
            <a:r>
              <a:rPr lang="en-US" dirty="0" smtClean="0"/>
              <a:t> → HL-LHC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 flipH="1">
            <a:off x="7419977" y="4083900"/>
            <a:ext cx="1826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*scaling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06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Velo</a:t>
            </a:r>
            <a:r>
              <a:rPr lang="en-US" dirty="0" smtClean="0"/>
              <a:t> </a:t>
            </a:r>
            <a:r>
              <a:rPr lang="en-US" smtClean="0"/>
              <a:t>upgrade references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12000" y="1219201"/>
            <a:ext cx="4176024" cy="10787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 smtClean="0">
                <a:hlinkClick r:id="rId2"/>
              </a:rPr>
              <a:t>2013, </a:t>
            </a:r>
            <a:r>
              <a:rPr lang="en-GB" sz="1600" dirty="0" err="1" smtClean="0">
                <a:hlinkClick r:id="rId2"/>
              </a:rPr>
              <a:t>Velo</a:t>
            </a:r>
            <a:r>
              <a:rPr lang="en-GB" sz="1600" dirty="0" smtClean="0">
                <a:hlinkClick r:id="rId2"/>
              </a:rPr>
              <a:t> TDR</a:t>
            </a:r>
            <a:r>
              <a:rPr lang="en-GB" sz="1600" dirty="0" smtClean="0"/>
              <a:t> </a:t>
            </a:r>
          </a:p>
          <a:p>
            <a:pPr marL="0" indent="0">
              <a:buNone/>
            </a:pPr>
            <a:r>
              <a:rPr lang="en-US" sz="1600" dirty="0" err="1">
                <a:hlinkClick r:id="rId3"/>
              </a:rPr>
              <a:t>LHCb</a:t>
            </a:r>
            <a:r>
              <a:rPr lang="en-US" sz="1600" dirty="0">
                <a:hlinkClick r:id="rId3"/>
              </a:rPr>
              <a:t> Tracker Upgrade </a:t>
            </a:r>
            <a:r>
              <a:rPr lang="en-US" sz="1600" dirty="0" smtClean="0">
                <a:hlinkClick r:id="rId3"/>
              </a:rPr>
              <a:t>TDR</a:t>
            </a:r>
            <a:endParaRPr lang="en-GB" sz="1600" dirty="0" smtClean="0"/>
          </a:p>
          <a:p>
            <a:pPr marL="0" indent="0">
              <a:buNone/>
            </a:pPr>
            <a:r>
              <a:rPr lang="en-GB" sz="1600" dirty="0" smtClean="0">
                <a:hlinkClick r:id="rId4"/>
              </a:rPr>
              <a:t>20/7/2014, </a:t>
            </a:r>
            <a:r>
              <a:rPr lang="en-GB" sz="1600" dirty="0" err="1" smtClean="0">
                <a:hlinkClick r:id="rId4"/>
              </a:rPr>
              <a:t>Velo</a:t>
            </a:r>
            <a:r>
              <a:rPr lang="en-GB" sz="1600" dirty="0" smtClean="0">
                <a:hlinkClick r:id="rId4"/>
              </a:rPr>
              <a:t> Approval</a:t>
            </a:r>
            <a:endParaRPr lang="en-GB" sz="1600" dirty="0" smtClean="0"/>
          </a:p>
          <a:p>
            <a:pPr marL="0" indent="0">
              <a:buNone/>
            </a:pPr>
            <a:endParaRPr lang="en-GB" sz="1600" dirty="0" smtClean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155" y="805623"/>
            <a:ext cx="3960000" cy="21913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/>
          <a:srcRect l="1998" t="4711" r="1001" b="488"/>
          <a:stretch/>
        </p:blipFill>
        <p:spPr>
          <a:xfrm>
            <a:off x="4640556" y="4588098"/>
            <a:ext cx="4087503" cy="20437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7518" y="4952936"/>
            <a:ext cx="3512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Neglects crossing angle effects, assume levelling but also 1.7 10</a:t>
            </a:r>
            <a:r>
              <a:rPr lang="en-US" baseline="30000" dirty="0" smtClean="0"/>
              <a:t>11</a:t>
            </a:r>
            <a:r>
              <a:rPr lang="en-US" baseline="-25000" dirty="0" smtClean="0"/>
              <a:t> </a:t>
            </a:r>
            <a:r>
              <a:rPr lang="en-US" dirty="0" smtClean="0"/>
              <a:t> for run III</a:t>
            </a:r>
            <a:endParaRPr lang="en-US" baseline="30000" dirty="0"/>
          </a:p>
        </p:txBody>
      </p:sp>
      <p:sp>
        <p:nvSpPr>
          <p:cNvPr id="7" name="Rectangle 6"/>
          <p:cNvSpPr/>
          <p:nvPr/>
        </p:nvSpPr>
        <p:spPr>
          <a:xfrm>
            <a:off x="241771" y="319019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hlinkClick r:id="rId7"/>
              </a:rPr>
              <a:t>M. Giovannozzi, </a:t>
            </a:r>
            <a:r>
              <a:rPr lang="en-GB" dirty="0" err="1">
                <a:hlinkClick r:id="rId7"/>
              </a:rPr>
              <a:t>Velo</a:t>
            </a:r>
            <a:r>
              <a:rPr lang="en-GB" dirty="0">
                <a:hlinkClick r:id="rId7"/>
              </a:rPr>
              <a:t> aperture, 9</a:t>
            </a:r>
            <a:r>
              <a:rPr lang="en-GB" baseline="30000" dirty="0">
                <a:hlinkClick r:id="rId7"/>
              </a:rPr>
              <a:t>th</a:t>
            </a:r>
            <a:r>
              <a:rPr lang="en-GB" dirty="0">
                <a:hlinkClick r:id="rId7"/>
              </a:rPr>
              <a:t> TREX </a:t>
            </a:r>
            <a:r>
              <a:rPr lang="en-GB" dirty="0" smtClean="0">
                <a:hlinkClick r:id="rId7"/>
              </a:rPr>
              <a:t>5/11/2015</a:t>
            </a:r>
          </a:p>
          <a:p>
            <a:r>
              <a:rPr lang="en-GB" dirty="0" smtClean="0">
                <a:hlinkClick r:id="rId8"/>
              </a:rPr>
              <a:t>R. Appleby et, al, </a:t>
            </a:r>
            <a:r>
              <a:rPr lang="en-US" dirty="0" smtClean="0">
                <a:hlinkClick r:id="rId8"/>
              </a:rPr>
              <a:t>VELO </a:t>
            </a:r>
            <a:r>
              <a:rPr lang="en-US" dirty="0">
                <a:hlinkClick r:id="rId8"/>
              </a:rPr>
              <a:t>aperture considerations for the </a:t>
            </a:r>
            <a:r>
              <a:rPr lang="en-US" dirty="0" err="1">
                <a:hlinkClick r:id="rId8"/>
              </a:rPr>
              <a:t>LHCb</a:t>
            </a:r>
            <a:r>
              <a:rPr lang="en-US" dirty="0">
                <a:hlinkClick r:id="rId8"/>
              </a:rPr>
              <a:t> </a:t>
            </a:r>
            <a:r>
              <a:rPr lang="en-US" dirty="0" smtClean="0">
                <a:hlinkClick r:id="rId8"/>
              </a:rPr>
              <a:t>Upgrade, </a:t>
            </a:r>
            <a:r>
              <a:rPr lang="en-US" dirty="0">
                <a:hlinkClick r:id="rId8"/>
              </a:rPr>
              <a:t>CERN-ATS-Note-2012-101</a:t>
            </a:r>
            <a:endParaRPr lang="en-US" dirty="0"/>
          </a:p>
          <a:p>
            <a:r>
              <a:rPr lang="en-US" dirty="0"/>
              <a:t> 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331" y="3346144"/>
            <a:ext cx="4505954" cy="1086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507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LHCb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1060786"/>
              </p:ext>
            </p:extLst>
          </p:nvPr>
        </p:nvGraphicFramePr>
        <p:xfrm>
          <a:off x="827584" y="929957"/>
          <a:ext cx="7075604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3041"/>
                <a:gridCol w="1211580"/>
                <a:gridCol w="1080120"/>
                <a:gridCol w="1161121"/>
                <a:gridCol w="1319742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Run 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Run III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Run IV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Run V-VI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Duration [years]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L </a:t>
                      </a:r>
                      <a:r>
                        <a:rPr lang="en-US" dirty="0" smtClean="0"/>
                        <a:t>[10</a:t>
                      </a:r>
                      <a:r>
                        <a:rPr lang="en-US" baseline="30000" dirty="0" smtClean="0"/>
                        <a:t>32</a:t>
                      </a:r>
                      <a:r>
                        <a:rPr lang="en-US" dirty="0" smtClean="0"/>
                        <a:t> 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 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100-200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Int. L [fb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baseline="0" dirty="0" smtClean="0"/>
                        <a:t>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~</a:t>
                      </a:r>
                      <a:r>
                        <a:rPr lang="en-US" dirty="0" smtClean="0"/>
                        <a:t>8</a:t>
                      </a:r>
                      <a:r>
                        <a:rPr lang="en-US" sz="1800" baseline="30000" dirty="0" smtClean="0"/>
                        <a:t>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r>
                        <a:rPr lang="en-US" sz="1800" baseline="30000" dirty="0" smtClean="0"/>
                        <a:t>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r>
                        <a:rPr lang="en-US" sz="1800" baseline="30000" dirty="0" smtClean="0"/>
                        <a:t>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</a:t>
                      </a:r>
                      <a:r>
                        <a:rPr lang="en-US" sz="1800" baseline="30000" dirty="0" smtClean="0"/>
                        <a:t>2)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Ppb [10</a:t>
                      </a:r>
                      <a:r>
                        <a:rPr lang="en-US" baseline="30000" dirty="0" smtClean="0"/>
                        <a:t>11</a:t>
                      </a:r>
                      <a:r>
                        <a:rPr lang="en-US" baseline="0" dirty="0" smtClean="0"/>
                        <a:t>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1.1</a:t>
                      </a:r>
                      <a:r>
                        <a:rPr lang="en-US" sz="1800" dirty="0" smtClean="0"/>
                        <a:t>→</a:t>
                      </a:r>
                      <a:r>
                        <a:rPr lang="en-US" dirty="0" smtClean="0"/>
                        <a:t>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Bunches in IP8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2036</a:t>
                      </a:r>
                      <a:r>
                        <a:rPr lang="en-US" sz="1800" dirty="0" smtClean="0"/>
                        <a:t>→</a:t>
                      </a:r>
                    </a:p>
                    <a:p>
                      <a:r>
                        <a:rPr lang="en-US" sz="1800" dirty="0" smtClean="0"/>
                        <a:t>2378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2572 or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2378</a:t>
                      </a:r>
                      <a:endParaRPr lang="en-GB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2572 or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2378</a:t>
                      </a:r>
                      <a:endParaRPr lang="en-GB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2572 or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2378</a:t>
                      </a:r>
                      <a:endParaRPr lang="en-GB" sz="1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Emit [µm/</a:t>
                      </a:r>
                      <a:r>
                        <a:rPr lang="el-GR" dirty="0" smtClean="0"/>
                        <a:t>γ</a:t>
                      </a:r>
                      <a:r>
                        <a:rPr lang="en-US" baseline="0" dirty="0" smtClean="0"/>
                        <a:t>]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2.8→2.1 2.5→1.7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 or 1.7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 or 1.7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88070" y="4275618"/>
            <a:ext cx="41708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 dirty="0" smtClean="0"/>
              <a:t>1)</a:t>
            </a:r>
            <a:r>
              <a:rPr lang="en-US" sz="1600" dirty="0" smtClean="0"/>
              <a:t>Assuming 5.8 fb</a:t>
            </a:r>
            <a:r>
              <a:rPr lang="en-US" sz="1600" baseline="30000" dirty="0"/>
              <a:t> -</a:t>
            </a:r>
            <a:r>
              <a:rPr lang="en-US" sz="1600" baseline="30000" dirty="0" smtClean="0"/>
              <a:t>1</a:t>
            </a:r>
            <a:r>
              <a:rPr lang="en-US" sz="1600" dirty="0" smtClean="0"/>
              <a:t> , 2 fb</a:t>
            </a:r>
            <a:r>
              <a:rPr lang="en-US" sz="1600" baseline="30000" dirty="0" smtClean="0"/>
              <a:t> </a:t>
            </a:r>
            <a:r>
              <a:rPr lang="en-US" sz="1600" baseline="30000" dirty="0"/>
              <a:t>-</a:t>
            </a:r>
            <a:r>
              <a:rPr lang="en-US" sz="1600" baseline="30000" dirty="0" smtClean="0"/>
              <a:t>1 </a:t>
            </a:r>
            <a:r>
              <a:rPr lang="en-US" sz="1600" baseline="-25000" dirty="0" smtClean="0"/>
              <a:t> </a:t>
            </a:r>
            <a:r>
              <a:rPr lang="en-US" sz="1600" dirty="0" smtClean="0"/>
              <a:t> in 2016 with 4 </a:t>
            </a:r>
            <a:r>
              <a:rPr lang="en-US" sz="1600" dirty="0"/>
              <a:t>10</a:t>
            </a:r>
            <a:r>
              <a:rPr lang="en-US" sz="1600" baseline="30000" dirty="0"/>
              <a:t>32</a:t>
            </a:r>
            <a:r>
              <a:rPr lang="en-US" sz="1600" dirty="0"/>
              <a:t> </a:t>
            </a:r>
            <a:r>
              <a:rPr lang="en-US" sz="1600" dirty="0" smtClean="0"/>
              <a:t>cm</a:t>
            </a:r>
            <a:r>
              <a:rPr lang="en-US" sz="1600" baseline="30000" dirty="0" smtClean="0"/>
              <a:t>-2</a:t>
            </a:r>
            <a:r>
              <a:rPr lang="en-US" sz="1600" dirty="0" smtClean="0"/>
              <a:t>s</a:t>
            </a:r>
            <a:r>
              <a:rPr lang="en-US" sz="1600" baseline="30000" dirty="0" smtClean="0"/>
              <a:t>-1 </a:t>
            </a:r>
            <a:r>
              <a:rPr lang="en-US" sz="1600" dirty="0" smtClean="0"/>
              <a:t>and 2036 bunches, extrapolating to 2378 bunches and same efficiency.</a:t>
            </a:r>
          </a:p>
          <a:p>
            <a:r>
              <a:rPr lang="en-US" sz="1600" baseline="30000" dirty="0" smtClean="0"/>
              <a:t>2)</a:t>
            </a:r>
            <a:r>
              <a:rPr lang="en-US" sz="1600" baseline="-25000" dirty="0" smtClean="0"/>
              <a:t> </a:t>
            </a:r>
            <a:r>
              <a:rPr lang="en-US" sz="1600" dirty="0" smtClean="0"/>
              <a:t> target.</a:t>
            </a:r>
          </a:p>
          <a:p>
            <a:r>
              <a:rPr lang="en-US" sz="1600" baseline="30000" dirty="0" smtClean="0"/>
              <a:t>3) </a:t>
            </a:r>
            <a:r>
              <a:rPr lang="en-US" sz="1600" dirty="0" smtClean="0"/>
              <a:t>Scaling in Run IV gives 35 </a:t>
            </a:r>
            <a:r>
              <a:rPr lang="en-US" sz="1600" dirty="0"/>
              <a:t>fb</a:t>
            </a:r>
            <a:r>
              <a:rPr lang="en-US" sz="1600" baseline="30000" dirty="0"/>
              <a:t> 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, then target in Run III does not need strictly need higher levelled luminosity.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565" y="4221088"/>
            <a:ext cx="3293548" cy="226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559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Peak and Integrated luminosity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425285"/>
            <a:ext cx="4416491" cy="331236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716697"/>
            <a:ext cx="4032448" cy="30243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75656" y="5664793"/>
            <a:ext cx="56220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 impact of spectrometer polarity on luminosity.</a:t>
            </a:r>
          </a:p>
          <a:p>
            <a:r>
              <a:rPr lang="en-US" dirty="0" smtClean="0"/>
              <a:t>Difficult to reach the final target of 300 </a:t>
            </a:r>
            <a:r>
              <a:rPr lang="en-US" dirty="0"/>
              <a:t>fb</a:t>
            </a:r>
            <a:r>
              <a:rPr lang="en-US" baseline="30000" dirty="0"/>
              <a:t> -</a:t>
            </a:r>
            <a:r>
              <a:rPr lang="en-US" baseline="30000" dirty="0" smtClean="0"/>
              <a:t>1</a:t>
            </a:r>
            <a:r>
              <a:rPr lang="en-US" dirty="0" smtClean="0"/>
              <a:t>,</a:t>
            </a:r>
          </a:p>
          <a:p>
            <a:r>
              <a:rPr lang="en-US" dirty="0" smtClean="0"/>
              <a:t>unless extending the target of Run IV beyond 50 </a:t>
            </a:r>
            <a:r>
              <a:rPr lang="en-US" dirty="0"/>
              <a:t>fb</a:t>
            </a:r>
            <a:r>
              <a:rPr lang="en-US" baseline="30000" dirty="0"/>
              <a:t> -</a:t>
            </a:r>
            <a:r>
              <a:rPr lang="en-US" baseline="30000" dirty="0" smtClean="0"/>
              <a:t>1</a:t>
            </a:r>
            <a:r>
              <a:rPr lang="en-US" dirty="0" smtClean="0"/>
              <a:t>.</a:t>
            </a:r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39552" y="4788721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Estimates for 2.5 µm/</a:t>
            </a:r>
            <a:r>
              <a:rPr lang="el-GR" sz="1400" dirty="0" smtClean="0"/>
              <a:t>γ</a:t>
            </a:r>
            <a:r>
              <a:rPr lang="en-US" sz="1400" dirty="0" smtClean="0"/>
              <a:t> and 2378 colliding bunches based on </a:t>
            </a:r>
            <a:r>
              <a:rPr lang="en-US" sz="1400" dirty="0" err="1" smtClean="0"/>
              <a:t>scalings</a:t>
            </a:r>
            <a:r>
              <a:rPr lang="en-US" sz="1400" dirty="0" smtClean="0"/>
              <a:t> from a 250</a:t>
            </a:r>
            <a:r>
              <a:rPr lang="en-US" sz="1400" dirty="0"/>
              <a:t> fb</a:t>
            </a:r>
            <a:r>
              <a:rPr lang="en-US" sz="1400" baseline="30000" dirty="0"/>
              <a:t> -</a:t>
            </a:r>
            <a:r>
              <a:rPr lang="en-US" sz="1400" baseline="30000" dirty="0" smtClean="0"/>
              <a:t>1</a:t>
            </a:r>
            <a:r>
              <a:rPr lang="en-US" sz="1400" dirty="0"/>
              <a:t> </a:t>
            </a:r>
            <a:r>
              <a:rPr lang="en-US" sz="1400" dirty="0" smtClean="0"/>
              <a:t>fill for ATLAS and CMS.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46418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and crossing 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242582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H</a:t>
            </a:r>
            <a:r>
              <a:rPr lang="en-US" dirty="0" smtClean="0"/>
              <a:t>orizontal crossing aperture limited by TCDDM (Beam 2) then triplet</a:t>
            </a:r>
          </a:p>
          <a:p>
            <a:r>
              <a:rPr lang="en-US" dirty="0" smtClean="0"/>
              <a:t>Vertical crossing aperture limited by triplet</a:t>
            </a:r>
          </a:p>
          <a:p>
            <a:r>
              <a:rPr lang="en-US" dirty="0"/>
              <a:t>C</a:t>
            </a:r>
            <a:r>
              <a:rPr lang="en-US" dirty="0" smtClean="0"/>
              <a:t>rossing angle limited by orbit corrector strength to 310 µrad (with 20 µrad margin and repaired MCBY)</a:t>
            </a:r>
          </a:p>
          <a:p>
            <a:r>
              <a:rPr lang="en-US" dirty="0" smtClean="0"/>
              <a:t>Protected aperture 14.6 </a:t>
            </a:r>
            <a:r>
              <a:rPr lang="el-GR" dirty="0" smtClean="0"/>
              <a:t>σ</a:t>
            </a:r>
            <a:r>
              <a:rPr lang="en-US" dirty="0" smtClean="0"/>
              <a:t> (best aperture for worst phase advance from MKD)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915891"/>
              </p:ext>
            </p:extLst>
          </p:nvPr>
        </p:nvGraphicFramePr>
        <p:xfrm>
          <a:off x="1331640" y="4437112"/>
          <a:ext cx="546322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300480"/>
                <a:gridCol w="1114743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β</a:t>
                      </a:r>
                      <a:r>
                        <a:rPr lang="en-US" dirty="0" smtClean="0"/>
                        <a:t>* [m]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H* [µrad]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 [µrad]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  [µrad]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±220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±165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±115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±270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±220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±160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±310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±265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±205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±310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±310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±250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87624" y="3964226"/>
            <a:ext cx="5964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Maximum crossing angle without or (*) with new TCDDM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63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Ramp and squeeze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19217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Present ramp and squeeze:</a:t>
            </a:r>
          </a:p>
          <a:p>
            <a:r>
              <a:rPr lang="en-US" sz="2000" dirty="0" smtClean="0"/>
              <a:t>H Crossing		-170</a:t>
            </a:r>
            <a:r>
              <a:rPr lang="en-US" sz="2000" dirty="0"/>
              <a:t> µrad</a:t>
            </a:r>
            <a:r>
              <a:rPr lang="en-US" sz="2000" dirty="0" smtClean="0"/>
              <a:t> → -250</a:t>
            </a:r>
            <a:r>
              <a:rPr lang="en-US" sz="2000" dirty="0"/>
              <a:t> </a:t>
            </a:r>
            <a:r>
              <a:rPr lang="en-US" sz="2000" dirty="0" smtClean="0"/>
              <a:t>µrad [0.45 </a:t>
            </a:r>
            <a:r>
              <a:rPr lang="en-US" sz="2000" dirty="0"/>
              <a:t>→ 7TeV]</a:t>
            </a:r>
            <a:endParaRPr lang="en-US" sz="2000" dirty="0" smtClean="0"/>
          </a:p>
          <a:p>
            <a:r>
              <a:rPr lang="en-US" sz="2000" dirty="0" smtClean="0"/>
              <a:t>V Separation 	-3.5 mm → -1 mm [2</a:t>
            </a:r>
            <a:r>
              <a:rPr lang="en-US" sz="2000" dirty="0"/>
              <a:t> → </a:t>
            </a:r>
            <a:r>
              <a:rPr lang="en-US" sz="2000" dirty="0" smtClean="0"/>
              <a:t>7TeV]</a:t>
            </a:r>
          </a:p>
          <a:p>
            <a:r>
              <a:rPr lang="en-US" sz="2000" dirty="0" smtClean="0"/>
              <a:t>V Angle offset 	-40 µrad → 0 [2</a:t>
            </a:r>
            <a:r>
              <a:rPr lang="en-US" sz="2000" dirty="0"/>
              <a:t> → </a:t>
            </a:r>
            <a:r>
              <a:rPr lang="en-US" sz="2000" dirty="0" smtClean="0"/>
              <a:t>7TeV]</a:t>
            </a:r>
          </a:p>
          <a:p>
            <a:r>
              <a:rPr lang="en-US" sz="2000" dirty="0" smtClean="0"/>
              <a:t>β* 					10 m </a:t>
            </a:r>
            <a:r>
              <a:rPr lang="en-US" sz="2000" dirty="0"/>
              <a:t>→ </a:t>
            </a:r>
            <a:r>
              <a:rPr lang="en-US" sz="2000" dirty="0" smtClean="0"/>
              <a:t>3 m [</a:t>
            </a:r>
            <a:r>
              <a:rPr lang="en-US" sz="2000" dirty="0"/>
              <a:t>2 → 7TeV</a:t>
            </a:r>
            <a:r>
              <a:rPr lang="en-US" sz="2000" dirty="0" smtClean="0"/>
              <a:t>]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137814"/>
            <a:ext cx="4555562" cy="34166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05092" y="4123142"/>
            <a:ext cx="2917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Most of the LR above 30</a:t>
            </a:r>
            <a:r>
              <a:rPr lang="el-GR" dirty="0" smtClean="0"/>
              <a:t>σ</a:t>
            </a:r>
            <a:r>
              <a:rPr lang="en-US" dirty="0" smtClean="0"/>
              <a:t>,</a:t>
            </a:r>
          </a:p>
          <a:p>
            <a:r>
              <a:rPr lang="en-US" dirty="0" smtClean="0"/>
              <a:t>Minimum is still about 20</a:t>
            </a:r>
            <a:r>
              <a:rPr lang="el-GR" dirty="0" smtClean="0"/>
              <a:t>σ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59832" y="5661248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Bad polarity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740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Ramp and squeeze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3140968"/>
            <a:ext cx="4560506" cy="342038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02128" y="1219201"/>
            <a:ext cx="7920000" cy="192176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Pushed case </a:t>
            </a:r>
            <a:r>
              <a:rPr lang="en-US" sz="2000" dirty="0"/>
              <a:t>β</a:t>
            </a:r>
            <a:r>
              <a:rPr lang="en-US" sz="2000" dirty="0" smtClean="0"/>
              <a:t>*=1, ramp and squeeze:</a:t>
            </a:r>
          </a:p>
          <a:p>
            <a:r>
              <a:rPr lang="en-US" sz="2000" dirty="0" smtClean="0"/>
              <a:t>H Crossing		-170 µrad → -220 µrad [0.45 → 7TeV]</a:t>
            </a:r>
          </a:p>
          <a:p>
            <a:r>
              <a:rPr lang="en-US" sz="2000" dirty="0" smtClean="0"/>
              <a:t>V Separation 	-3.5 mm → -1 mm [2 → 7TeV]</a:t>
            </a:r>
          </a:p>
          <a:p>
            <a:r>
              <a:rPr lang="en-US" sz="2000" dirty="0" smtClean="0"/>
              <a:t>V Angle offset 	-40 µrad → 0 [2 → 7TeV]</a:t>
            </a:r>
          </a:p>
          <a:p>
            <a:r>
              <a:rPr lang="en-US" sz="2000" dirty="0" smtClean="0"/>
              <a:t>β* 					10 m → 1 m [2 → 7TeV]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059832" y="5661248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Bad polarity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05092" y="4123142"/>
            <a:ext cx="3276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LR in between 12 and 18 </a:t>
            </a:r>
            <a:r>
              <a:rPr lang="el-GR" dirty="0" smtClean="0"/>
              <a:t>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954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Ramp and squeeze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65" y="3140968"/>
            <a:ext cx="4560506" cy="3420379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12000" y="1219201"/>
            <a:ext cx="7920000" cy="192176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Pushed case β*=</a:t>
            </a:r>
            <a:r>
              <a:rPr lang="en-US" sz="2000" dirty="0" smtClean="0"/>
              <a:t>1, ramp and squeeze:</a:t>
            </a:r>
          </a:p>
          <a:p>
            <a:r>
              <a:rPr lang="en-US" sz="2000" dirty="0" smtClean="0"/>
              <a:t>H Crossing		-170 µrad → -220 µrad [0.45 → 7TeV]</a:t>
            </a:r>
          </a:p>
          <a:p>
            <a:r>
              <a:rPr lang="en-US" sz="2000" dirty="0" smtClean="0"/>
              <a:t>V Separation 	-3.5 mm → -1 mm [2 → 7TeV]</a:t>
            </a:r>
          </a:p>
          <a:p>
            <a:r>
              <a:rPr lang="en-US" sz="2000" dirty="0" smtClean="0"/>
              <a:t>V Angle offset 	-40 µrad → 0 [2 → 7TeV]</a:t>
            </a:r>
          </a:p>
          <a:p>
            <a:r>
              <a:rPr lang="en-US" sz="2000" dirty="0" smtClean="0"/>
              <a:t>β* 					10 m → 1 m [2 → 7TeV]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995150" y="566124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Good polarity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05092" y="4123142"/>
            <a:ext cx="2263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LR in above 16 </a:t>
            </a:r>
            <a:r>
              <a:rPr lang="el-GR" dirty="0" smtClean="0"/>
              <a:t>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828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Ramp and squeeze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65" y="3140968"/>
            <a:ext cx="4560505" cy="3420379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192176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Vertical crossing </a:t>
            </a:r>
            <a:r>
              <a:rPr lang="en-US" dirty="0"/>
              <a:t>β*=1</a:t>
            </a:r>
            <a:r>
              <a:rPr lang="en-US" dirty="0" smtClean="0"/>
              <a:t>, ramp and squeeze:</a:t>
            </a:r>
          </a:p>
          <a:p>
            <a:r>
              <a:rPr lang="en-US" dirty="0" smtClean="0"/>
              <a:t>Crossing			-170</a:t>
            </a:r>
            <a:r>
              <a:rPr lang="en-US" dirty="0"/>
              <a:t> µrad</a:t>
            </a:r>
            <a:r>
              <a:rPr lang="en-US" dirty="0" smtClean="0"/>
              <a:t> → -115 </a:t>
            </a:r>
            <a:r>
              <a:rPr lang="en-US" dirty="0"/>
              <a:t>µrad</a:t>
            </a:r>
            <a:endParaRPr lang="en-US" dirty="0" smtClean="0"/>
          </a:p>
          <a:p>
            <a:r>
              <a:rPr lang="en-US" dirty="0" smtClean="0"/>
              <a:t>Separation 		-3.5 mm → -0.5 mm [2→7 </a:t>
            </a:r>
            <a:r>
              <a:rPr lang="en-US" dirty="0" err="1" smtClean="0"/>
              <a:t>TeV</a:t>
            </a:r>
            <a:r>
              <a:rPr lang="en-US" dirty="0" smtClean="0"/>
              <a:t>]</a:t>
            </a:r>
          </a:p>
          <a:p>
            <a:r>
              <a:rPr lang="en-US" dirty="0" smtClean="0"/>
              <a:t>Crossing plane	0 → 90° </a:t>
            </a:r>
            <a:r>
              <a:rPr lang="en-US" dirty="0"/>
              <a:t>[from 2→7 </a:t>
            </a:r>
            <a:r>
              <a:rPr lang="en-US" dirty="0" err="1"/>
              <a:t>TeV</a:t>
            </a:r>
            <a:r>
              <a:rPr lang="en-US" dirty="0" smtClean="0"/>
              <a:t>]</a:t>
            </a:r>
          </a:p>
          <a:p>
            <a:r>
              <a:rPr lang="en-US" dirty="0" smtClean="0"/>
              <a:t>V Angle offset 	-40 µrad → 0 [from 2→7 </a:t>
            </a:r>
            <a:r>
              <a:rPr lang="en-US" dirty="0" err="1" smtClean="0"/>
              <a:t>TeV</a:t>
            </a:r>
            <a:r>
              <a:rPr lang="en-US" dirty="0" smtClean="0"/>
              <a:t>]</a:t>
            </a:r>
          </a:p>
          <a:p>
            <a:r>
              <a:rPr lang="en-US" dirty="0" smtClean="0"/>
              <a:t>β* 				10 m </a:t>
            </a:r>
            <a:r>
              <a:rPr lang="en-US" dirty="0"/>
              <a:t>→ </a:t>
            </a:r>
            <a:r>
              <a:rPr lang="en-US" dirty="0" smtClean="0"/>
              <a:t>1 m </a:t>
            </a:r>
            <a:r>
              <a:rPr lang="en-US" dirty="0"/>
              <a:t>[from </a:t>
            </a:r>
            <a:r>
              <a:rPr lang="en-US" dirty="0" smtClean="0"/>
              <a:t>2→7 </a:t>
            </a:r>
            <a:r>
              <a:rPr lang="en-US" dirty="0" err="1" smtClean="0"/>
              <a:t>TeV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62071" y="3645024"/>
            <a:ext cx="3874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Previous case required exchange of TCDDM, however now all LR around 10 </a:t>
            </a:r>
            <a:r>
              <a:rPr lang="el-GR" dirty="0" smtClean="0"/>
              <a:t>σ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478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Ramp and squeeze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65" y="3140968"/>
            <a:ext cx="4560505" cy="3420378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192176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Vertical crossing β*=</a:t>
            </a:r>
            <a:r>
              <a:rPr lang="en-US" dirty="0" smtClean="0"/>
              <a:t>1.4, ramp and squeeze:</a:t>
            </a:r>
          </a:p>
          <a:p>
            <a:r>
              <a:rPr lang="en-US" dirty="0" smtClean="0"/>
              <a:t>Crossing			-170</a:t>
            </a:r>
            <a:r>
              <a:rPr lang="en-US" dirty="0"/>
              <a:t> µrad</a:t>
            </a:r>
            <a:r>
              <a:rPr lang="en-US" dirty="0" smtClean="0"/>
              <a:t> → -160 </a:t>
            </a:r>
            <a:r>
              <a:rPr lang="en-US" dirty="0"/>
              <a:t>µrad</a:t>
            </a:r>
            <a:endParaRPr lang="en-US" dirty="0" smtClean="0"/>
          </a:p>
          <a:p>
            <a:r>
              <a:rPr lang="en-US" dirty="0" smtClean="0"/>
              <a:t>Separation 		-3.5 mm → -0.5 mm [2→7 </a:t>
            </a:r>
            <a:r>
              <a:rPr lang="en-US" dirty="0" err="1" smtClean="0"/>
              <a:t>TeV</a:t>
            </a:r>
            <a:r>
              <a:rPr lang="en-US" dirty="0" smtClean="0"/>
              <a:t>]</a:t>
            </a:r>
          </a:p>
          <a:p>
            <a:r>
              <a:rPr lang="en-US" dirty="0" smtClean="0"/>
              <a:t>Crossing plane	0 → 90° </a:t>
            </a:r>
            <a:r>
              <a:rPr lang="en-US" dirty="0"/>
              <a:t>[from 2→7 </a:t>
            </a:r>
            <a:r>
              <a:rPr lang="en-US" dirty="0" err="1"/>
              <a:t>TeV</a:t>
            </a:r>
            <a:r>
              <a:rPr lang="en-US" dirty="0" smtClean="0"/>
              <a:t>]</a:t>
            </a:r>
          </a:p>
          <a:p>
            <a:r>
              <a:rPr lang="en-US" dirty="0" smtClean="0"/>
              <a:t>V Angle offset 	-40 µrad → 0 [from 2→7 </a:t>
            </a:r>
            <a:r>
              <a:rPr lang="en-US" dirty="0" err="1" smtClean="0"/>
              <a:t>TeV</a:t>
            </a:r>
            <a:r>
              <a:rPr lang="en-US" dirty="0" smtClean="0"/>
              <a:t>]</a:t>
            </a:r>
          </a:p>
          <a:p>
            <a:r>
              <a:rPr lang="en-US" dirty="0" smtClean="0"/>
              <a:t>β* 				10 m </a:t>
            </a:r>
            <a:r>
              <a:rPr lang="en-US" dirty="0"/>
              <a:t>→ </a:t>
            </a:r>
            <a:r>
              <a:rPr lang="en-US" dirty="0" smtClean="0"/>
              <a:t>1.4 m </a:t>
            </a:r>
            <a:r>
              <a:rPr lang="en-US" dirty="0"/>
              <a:t>[from </a:t>
            </a:r>
            <a:r>
              <a:rPr lang="en-US" dirty="0" smtClean="0"/>
              <a:t>2→7 </a:t>
            </a:r>
            <a:r>
              <a:rPr lang="en-US" dirty="0" err="1" smtClean="0"/>
              <a:t>TeV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62071" y="3645024"/>
            <a:ext cx="38744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Increasing to β</a:t>
            </a:r>
            <a:r>
              <a:rPr lang="en-US" dirty="0"/>
              <a:t>*=1.4</a:t>
            </a:r>
            <a:r>
              <a:rPr lang="en-US" dirty="0" smtClean="0"/>
              <a:t>, put LR to about 14 </a:t>
            </a:r>
            <a:r>
              <a:rPr lang="el-GR" dirty="0" smtClean="0"/>
              <a:t>σ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Overall vertical crossing does not seem too advantageous.</a:t>
            </a:r>
          </a:p>
          <a:p>
            <a:endParaRPr lang="en-US" dirty="0"/>
          </a:p>
          <a:p>
            <a:r>
              <a:rPr lang="en-US" dirty="0" smtClean="0"/>
              <a:t>However one needs to solve the TCDDM problem.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4989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8EF391-2BAD-45F4-B22E-736040720C99}">
  <ds:schemaRefs>
    <ds:schemaRef ds:uri="http://purl.org/dc/dcmitype/"/>
    <ds:schemaRef ds:uri="http://purl.org/dc/terms/"/>
    <ds:schemaRef ds:uri="http://www.w3.org/XML/1998/namespace"/>
    <ds:schemaRef ds:uri="http://schemas.microsoft.com/office/2006/documentManagement/types"/>
    <ds:schemaRef ds:uri="8946e33d-fd2f-4ae4-8ee9-d90c129cdf9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10871</TotalTime>
  <Words>855</Words>
  <Application>Microsoft Office PowerPoint</Application>
  <PresentationFormat>On-screen Show (4:3)</PresentationFormat>
  <Paragraphs>225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Thème Office</vt:lpstr>
      <vt:lpstr>Update of LHCb at High Luminosity</vt:lpstr>
      <vt:lpstr>LHCb</vt:lpstr>
      <vt:lpstr>Peak and Integrated luminosity</vt:lpstr>
      <vt:lpstr>Aperture and crossing angle</vt:lpstr>
      <vt:lpstr>Ramp and squeeze</vt:lpstr>
      <vt:lpstr>Ramp and squeeze</vt:lpstr>
      <vt:lpstr>Ramp and squeeze</vt:lpstr>
      <vt:lpstr>Ramp and squeeze</vt:lpstr>
      <vt:lpstr>Ramp and squeeze</vt:lpstr>
      <vt:lpstr>Ramp and squeeze</vt:lpstr>
      <vt:lpstr>Ramp and squeeze</vt:lpstr>
      <vt:lpstr>Back-up</vt:lpstr>
      <vt:lpstr>Luminosity scenarios </vt:lpstr>
      <vt:lpstr>HL-LHC Targets</vt:lpstr>
      <vt:lpstr>Injector Brightness and LHC Filling Schemes</vt:lpstr>
      <vt:lpstr>Velo upgrade references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Riccardo De Maria</cp:lastModifiedBy>
  <cp:revision>477</cp:revision>
  <dcterms:created xsi:type="dcterms:W3CDTF">2016-03-23T12:58:39Z</dcterms:created>
  <dcterms:modified xsi:type="dcterms:W3CDTF">2017-05-23T10:13:00Z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