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tmp" ContentType="image/png"/>
  <Default Extension="rels" ContentType="application/vnd.openxmlformats-package.relationships+xml"/>
  <Default Extension="tiff" ContentType="image/tif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56" r:id="rId5"/>
    <p:sldId id="333" r:id="rId6"/>
    <p:sldId id="353" r:id="rId7"/>
    <p:sldId id="358" r:id="rId8"/>
    <p:sldId id="361" r:id="rId9"/>
    <p:sldId id="354" r:id="rId10"/>
    <p:sldId id="357" r:id="rId11"/>
    <p:sldId id="356" r:id="rId12"/>
    <p:sldId id="355" r:id="rId13"/>
    <p:sldId id="360" r:id="rId14"/>
    <p:sldId id="362" r:id="rId15"/>
    <p:sldId id="363" r:id="rId16"/>
    <p:sldId id="364" r:id="rId17"/>
    <p:sldId id="374" r:id="rId18"/>
    <p:sldId id="367" r:id="rId19"/>
    <p:sldId id="368" r:id="rId20"/>
    <p:sldId id="366" r:id="rId21"/>
    <p:sldId id="369" r:id="rId22"/>
    <p:sldId id="370" r:id="rId23"/>
    <p:sldId id="371" r:id="rId24"/>
    <p:sldId id="372" r:id="rId25"/>
    <p:sldId id="373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D0795"/>
    <a:srgbClr val="80862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272" autoAdjust="0"/>
    <p:restoredTop sz="95734" autoAdjust="0"/>
  </p:normalViewPr>
  <p:slideViewPr>
    <p:cSldViewPr snapToObjects="1" showGuides="1">
      <p:cViewPr varScale="1">
        <p:scale>
          <a:sx n="106" d="100"/>
          <a:sy n="106" d="100"/>
        </p:scale>
        <p:origin x="1664" y="176"/>
      </p:cViewPr>
      <p:guideLst>
        <p:guide orient="horz" pos="4080"/>
        <p:guide pos="2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notesMaster" Target="notesMasters/notesMaster1.xml"/><Relationship Id="rId28" Type="http://schemas.openxmlformats.org/officeDocument/2006/relationships/handoutMaster" Target="handoutMasters/handoutMaster1.xml"/><Relationship Id="rId29" Type="http://schemas.openxmlformats.org/officeDocument/2006/relationships/presProps" Target="presProps.xml"/><Relationship Id="rId30" Type="http://schemas.openxmlformats.org/officeDocument/2006/relationships/viewProps" Target="viewProps.xml"/><Relationship Id="rId31" Type="http://schemas.openxmlformats.org/officeDocument/2006/relationships/theme" Target="theme/theme1.xml"/><Relationship Id="rId32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5/23/17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5/23/17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2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506573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4189365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1905585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679808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441960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335613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779008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454986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34982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8504889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46304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522804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395709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324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Relationship Id="rId3" Type="http://schemas.openxmlformats.org/officeDocument/2006/relationships/image" Target="../media/image3.png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 smtClean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R. De Maria, 80th WP2 Meeting, 1/11/2016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theme" Target="../theme/theme1.xml"/><Relationship Id="rId10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 smtClean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hyperlink" Target="https://cds.cern.ch/record/425950/files/lhc-project-report-369.pdf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file/d/0B23-2ouTbBDcQ2VjdDVGdzdvdDg/view?usp=sharing" TargetMode="External"/><Relationship Id="rId4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hyperlink" Target="http://wwwslap.cern.ch/collective/hirata/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cds.cern.ch/record/122227/files/198005132.pdf" TargetMode="External"/><Relationship Id="rId4" Type="http://schemas.openxmlformats.org/officeDocument/2006/relationships/hyperlink" Target="http://www.slac.stanford.edu/cgi-wrap/getdoc/slac-pub-10055.pdf" TargetMode="External"/><Relationship Id="rId5" Type="http://schemas.openxmlformats.org/officeDocument/2006/relationships/hyperlink" Target="http://www.slac.stanford.edu/pubs/slacpubs/6250/slac-pub-6375.pdf" TargetMode="External"/><Relationship Id="rId6" Type="http://schemas.openxmlformats.org/officeDocument/2006/relationships/hyperlink" Target="https://cds.cern.ch/record/425950/files/lhc-project-report-369.pdf" TargetMode="External"/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cds.cern.ch/record/2260831" TargetMode="Externa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4" Type="http://schemas.openxmlformats.org/officeDocument/2006/relationships/image" Target="../media/image9.tiff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254901/contributions/1583033/attachments/446169/618790/Barranco_SixTrack_Progress.pdf" TargetMode="External"/></Relationships>
</file>

<file path=ppt/slides/_rels/slide4.xml.rels><?xml version="1.0" encoding="UTF-8" standalone="yes"?>
<Relationships xmlns="http://schemas.openxmlformats.org/package/2006/relationships"><Relationship Id="rId11" Type="http://schemas.openxmlformats.org/officeDocument/2006/relationships/hyperlink" Target="https://svnweb.cern.ch/trac/madx/ticket/380" TargetMode="External"/><Relationship Id="rId12" Type="http://schemas.openxmlformats.org/officeDocument/2006/relationships/hyperlink" Target="https://github.com/SixTrack/SixTrack/pull/96/commits/b07ff5bfe8a754d25d0b22fe7fefac83a05f881c" TargetMode="External"/><Relationship Id="rId13" Type="http://schemas.openxmlformats.org/officeDocument/2006/relationships/hyperlink" Target="http://madx.web.cern.ch/madx/releases/5.03.00/" TargetMode="External"/><Relationship Id="rId14" Type="http://schemas.openxmlformats.org/officeDocument/2006/relationships/hyperlink" Target="https://github.com/SixTrack/SixTrack/pull/246" TargetMode="External"/><Relationship Id="rId15" Type="http://schemas.openxmlformats.org/officeDocument/2006/relationships/hyperlink" Target="https://drive.google.com/file/d/0B23-2ouTbBDcQ2VjdDVGdzdvdDg/view" TargetMode="External"/><Relationship Id="rId16" Type="http://schemas.openxmlformats.org/officeDocument/2006/relationships/hyperlink" Target="https://github.com/SixTrack/SixTrack/pull/261" TargetMode="External"/><Relationship Id="rId17" Type="http://schemas.openxmlformats.org/officeDocument/2006/relationships/hyperlink" Target="http://svnweb.cern.ch/world/wsvn/madx/?op=revision&amp;rev=6257" TargetMode="Externa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hyperlink" Target="http://wwwslap.cern.ch/collective/hirata/" TargetMode="External"/><Relationship Id="rId4" Type="http://schemas.openxmlformats.org/officeDocument/2006/relationships/hyperlink" Target="https://cds.cern.ch/record/425950/files/lhc-project-report-369.pdf" TargetMode="External"/><Relationship Id="rId5" Type="http://schemas.openxmlformats.org/officeDocument/2006/relationships/hyperlink" Target="NULL" TargetMode="External"/><Relationship Id="rId6" Type="http://schemas.openxmlformats.org/officeDocument/2006/relationships/hyperlink" Target="NULL" TargetMode="External"/><Relationship Id="rId7" Type="http://schemas.openxmlformats.org/officeDocument/2006/relationships/hyperlink" Target="NULL" TargetMode="External"/><Relationship Id="rId8" Type="http://schemas.openxmlformats.org/officeDocument/2006/relationships/hyperlink" Target="NULL" TargetMode="External"/><Relationship Id="rId9" Type="http://schemas.openxmlformats.org/officeDocument/2006/relationships/hyperlink" Target="https://github.com/SixTrack/SixTrack/commit/04a57fadc4c9c05abbae75b261dbefe65b2dbfd4" TargetMode="External"/><Relationship Id="rId10" Type="http://schemas.openxmlformats.org/officeDocument/2006/relationships/hyperlink" Target="https://indico.cern.ch/event/308674/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tmp"/><Relationship Id="rId3" Type="http://schemas.openxmlformats.org/officeDocument/2006/relationships/hyperlink" Target="https://indico.cern.ch/event/402182/contributions/953993/attachments/1187186/1721786/Tasksleadermeeting_SixTrackBB.pdf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News from beam-beam </a:t>
            </a:r>
            <a:r>
              <a:rPr lang="en-US" dirty="0" err="1" smtClean="0"/>
              <a:t>SixTrack</a:t>
            </a:r>
            <a:r>
              <a:rPr lang="en-US" dirty="0" smtClean="0"/>
              <a:t> development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en-US" dirty="0" smtClean="0"/>
              <a:t>J. Barranco, R. De Maria, L. Deniau, G. Iadarola,</a:t>
            </a:r>
          </a:p>
          <a:p>
            <a:pPr algn="ctr"/>
            <a:r>
              <a:rPr lang="en-US" dirty="0" smtClean="0"/>
              <a:t>D. Pellegrini, K. </a:t>
            </a:r>
            <a:r>
              <a:rPr lang="en-US" dirty="0" err="1" smtClean="0"/>
              <a:t>Sjobak</a:t>
            </a:r>
            <a:r>
              <a:rPr lang="en-US" dirty="0" smtClean="0"/>
              <a:t>, I. Shreyber</a:t>
            </a:r>
          </a:p>
          <a:p>
            <a:pPr algn="ctr"/>
            <a:r>
              <a:rPr lang="en-US" dirty="0" smtClean="0"/>
              <a:t>Thanks to G. Arduini, D. </a:t>
            </a:r>
            <a:r>
              <a:rPr lang="en-US" dirty="0" err="1" smtClean="0"/>
              <a:t>Banfi</a:t>
            </a:r>
            <a:r>
              <a:rPr lang="en-US" dirty="0" smtClean="0"/>
              <a:t>, S. Fartoukh, M. Giovannozzi, E. Metral, Y. Papaphilippou, T. Pieloni for discussions</a:t>
            </a:r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 smtClean="0"/>
              <a:t>WP2 meeting 23/5/2017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Differences old to new macros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3887992" cy="4906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u="sng" dirty="0" smtClean="0"/>
              <a:t>Old macros for 6D</a:t>
            </a:r>
          </a:p>
          <a:p>
            <a:r>
              <a:rPr lang="el-GR" dirty="0"/>
              <a:t>Σ</a:t>
            </a:r>
            <a:r>
              <a:rPr lang="en-US" baseline="-25000" dirty="0" smtClean="0"/>
              <a:t>11,33</a:t>
            </a:r>
            <a:r>
              <a:rPr lang="en-US" dirty="0" smtClean="0"/>
              <a:t> and x</a:t>
            </a:r>
            <a:r>
              <a:rPr lang="en-US" baseline="-25000" dirty="0" smtClean="0"/>
              <a:t>B2</a:t>
            </a:r>
            <a:r>
              <a:rPr lang="en-US" dirty="0" smtClean="0"/>
              <a:t>,y</a:t>
            </a:r>
            <a:r>
              <a:rPr lang="en-US" baseline="-25000" dirty="0" smtClean="0"/>
              <a:t>B2</a:t>
            </a:r>
            <a:r>
              <a:rPr lang="en-US" dirty="0" smtClean="0"/>
              <a:t> computed from an ideal machine</a:t>
            </a:r>
            <a:endParaRPr lang="en-US" baseline="-25000" dirty="0"/>
          </a:p>
          <a:p>
            <a:r>
              <a:rPr lang="en-US" dirty="0" smtClean="0"/>
              <a:t>x</a:t>
            </a:r>
            <a:r>
              <a:rPr lang="en-US" baseline="-25000" dirty="0" smtClean="0"/>
              <a:t>B1</a:t>
            </a:r>
            <a:r>
              <a:rPr lang="en-US" dirty="0" smtClean="0"/>
              <a:t>,y</a:t>
            </a:r>
            <a:r>
              <a:rPr lang="en-US" baseline="-25000" dirty="0" smtClean="0"/>
              <a:t>B1</a:t>
            </a:r>
            <a:r>
              <a:rPr lang="en-US" dirty="0" smtClean="0"/>
              <a:t> add from imperfect orbit by </a:t>
            </a:r>
            <a:r>
              <a:rPr lang="en-US" dirty="0" err="1" smtClean="0"/>
              <a:t>MadX</a:t>
            </a:r>
            <a:r>
              <a:rPr lang="en-US" dirty="0" smtClean="0"/>
              <a:t> </a:t>
            </a:r>
          </a:p>
          <a:p>
            <a:r>
              <a:rPr lang="en-US" dirty="0" smtClean="0"/>
              <a:t>Crossing angle input manually</a:t>
            </a:r>
          </a:p>
          <a:p>
            <a:r>
              <a:rPr lang="el-GR" dirty="0"/>
              <a:t>Σ</a:t>
            </a:r>
            <a:r>
              <a:rPr lang="en-US" baseline="-25000" dirty="0" smtClean="0"/>
              <a:t>12,22,34,44,13,14,23,24,34</a:t>
            </a:r>
            <a:r>
              <a:rPr lang="en-US" dirty="0"/>
              <a:t>	</a:t>
            </a:r>
            <a:r>
              <a:rPr lang="en-US" dirty="0" smtClean="0"/>
              <a:t>computed by </a:t>
            </a:r>
            <a:r>
              <a:rPr lang="en-US" dirty="0" err="1" smtClean="0"/>
              <a:t>Sixtrack</a:t>
            </a:r>
            <a:r>
              <a:rPr lang="en-US" dirty="0" smtClean="0"/>
              <a:t> based B1 optics</a:t>
            </a:r>
          </a:p>
          <a:p>
            <a:r>
              <a:rPr lang="el-GR" dirty="0" smtClean="0"/>
              <a:t>Σ</a:t>
            </a:r>
            <a:r>
              <a:rPr lang="en-US" baseline="-25000" dirty="0" smtClean="0"/>
              <a:t>13,14,23,24,34</a:t>
            </a:r>
            <a:r>
              <a:rPr lang="en-US" dirty="0" smtClean="0"/>
              <a:t> discarded</a:t>
            </a:r>
          </a:p>
          <a:p>
            <a:endParaRPr lang="en-US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860032" y="1219199"/>
            <a:ext cx="3887992" cy="4906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" charset="2"/>
              <a:buNone/>
            </a:pPr>
            <a:r>
              <a:rPr lang="en-US" u="sng" dirty="0" smtClean="0"/>
              <a:t>New macros for 6D</a:t>
            </a:r>
          </a:p>
          <a:p>
            <a:r>
              <a:rPr lang="el-GR" dirty="0" smtClean="0"/>
              <a:t>Σ</a:t>
            </a:r>
            <a:r>
              <a:rPr lang="en-US" baseline="-25000" dirty="0" smtClean="0"/>
              <a:t>full</a:t>
            </a:r>
            <a:r>
              <a:rPr lang="en-US" dirty="0" smtClean="0"/>
              <a:t> for and </a:t>
            </a:r>
            <a:r>
              <a:rPr lang="en-US" dirty="0" err="1" smtClean="0"/>
              <a:t>x,px,y</a:t>
            </a:r>
            <a:r>
              <a:rPr lang="en-US" dirty="0" err="1"/>
              <a:t>,</a:t>
            </a:r>
            <a:r>
              <a:rPr lang="en-US" dirty="0" err="1" smtClean="0"/>
              <a:t>py</a:t>
            </a:r>
            <a:r>
              <a:rPr lang="en-US" dirty="0" smtClean="0"/>
              <a:t> for B1,2 computed from an ideal machine in </a:t>
            </a:r>
            <a:r>
              <a:rPr lang="en-US" dirty="0" err="1" smtClean="0"/>
              <a:t>MadX</a:t>
            </a:r>
            <a:endParaRPr lang="en-US" baseline="-25000" dirty="0" smtClean="0"/>
          </a:p>
          <a:p>
            <a:r>
              <a:rPr lang="el-GR" dirty="0" smtClean="0"/>
              <a:t>Σ</a:t>
            </a:r>
            <a:r>
              <a:rPr lang="en-US" baseline="-25000" dirty="0" smtClean="0"/>
              <a:t>13,14,23,24,34</a:t>
            </a:r>
            <a:r>
              <a:rPr lang="en-US" dirty="0" smtClean="0"/>
              <a:t> discarded pending verifications</a:t>
            </a:r>
          </a:p>
          <a:p>
            <a:r>
              <a:rPr lang="en-US" dirty="0" smtClean="0"/>
              <a:t>Input for Beam 1</a:t>
            </a:r>
          </a:p>
          <a:p>
            <a:r>
              <a:rPr lang="en-US" dirty="0" smtClean="0"/>
              <a:t>Beam 4 possible (under development)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00357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2348881"/>
            <a:ext cx="7920000" cy="720000"/>
          </a:xfrm>
        </p:spPr>
        <p:txBody>
          <a:bodyPr/>
          <a:lstStyle/>
          <a:p>
            <a:r>
              <a:rPr lang="en-US" dirty="0" smtClean="0"/>
              <a:t>Review of the the 6D beam-beam routines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7544" y="3284985"/>
            <a:ext cx="8208472" cy="1440159"/>
          </a:xfrm>
        </p:spPr>
        <p:txBody>
          <a:bodyPr>
            <a:norm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(Is the physics implemented correctly?)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0564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Review of the 6D beam-beam routines</a:t>
            </a: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2000" y="1219200"/>
            <a:ext cx="8136464" cy="4906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/>
              <a:t>Addressing two questions:</a:t>
            </a:r>
          </a:p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What is the code supposed to do?</a:t>
            </a:r>
          </a:p>
          <a:p>
            <a:pPr lvl="1"/>
            <a:r>
              <a:rPr lang="en-US" dirty="0"/>
              <a:t>M</a:t>
            </a:r>
            <a:r>
              <a:rPr lang="en-US" dirty="0" smtClean="0"/>
              <a:t>athematical derivation of the implemented numerical model</a:t>
            </a:r>
          </a:p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Is the code doing what it is supposed to do?</a:t>
            </a:r>
          </a:p>
          <a:p>
            <a:pPr lvl="1"/>
            <a:r>
              <a:rPr lang="en-US" dirty="0" smtClean="0"/>
              <a:t>Verify the implementation of the above numerical model</a:t>
            </a:r>
          </a:p>
        </p:txBody>
      </p:sp>
    </p:spTree>
    <p:extLst>
      <p:ext uri="{BB962C8B-B14F-4D97-AF65-F5344CB8AC3E}">
        <p14:creationId xmlns:p14="http://schemas.microsoft.com/office/powerpoint/2010/main" val="938995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derivation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2000" y="1052736"/>
            <a:ext cx="8136464" cy="490696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1800" smtClean="0"/>
              <a:t>The code </a:t>
            </a:r>
            <a:r>
              <a:rPr lang="en-US" sz="1800" dirty="0" smtClean="0"/>
              <a:t>implements the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Synchro Beam Mapping </a:t>
            </a:r>
            <a:r>
              <a:rPr lang="en-US" sz="1800" dirty="0" smtClean="0"/>
              <a:t>in the presence of:</a:t>
            </a:r>
          </a:p>
          <a:p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Crossing angle </a:t>
            </a:r>
            <a:r>
              <a:rPr lang="en-US" sz="1800" dirty="0" smtClean="0"/>
              <a:t>(</a:t>
            </a:r>
            <a:r>
              <a:rPr lang="en-US" sz="1800" dirty="0" smtClean="0">
                <a:latin typeface="Symbol" charset="2"/>
                <a:ea typeface="Symbol" charset="2"/>
                <a:cs typeface="Symbol" charset="2"/>
              </a:rPr>
              <a:t>f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Arbitrary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crossing plane </a:t>
            </a:r>
            <a:r>
              <a:rPr lang="en-US" sz="1800" dirty="0" smtClean="0"/>
              <a:t>(</a:t>
            </a:r>
            <a:r>
              <a:rPr lang="en-US" sz="1800" dirty="0" smtClean="0">
                <a:latin typeface="Symbol" charset="2"/>
                <a:ea typeface="Symbol" charset="2"/>
                <a:cs typeface="Symbol" charset="2"/>
              </a:rPr>
              <a:t>a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Optics at the IP described by a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general 4D correlation matrix </a:t>
            </a:r>
            <a:r>
              <a:rPr lang="en-US" sz="1800" dirty="0" smtClean="0"/>
              <a:t>(</a:t>
            </a:r>
            <a:r>
              <a:rPr lang="en-US" sz="1800" dirty="0" smtClean="0">
                <a:latin typeface="Symbol" charset="2"/>
                <a:ea typeface="Symbol" charset="2"/>
                <a:cs typeface="Symbol" charset="2"/>
              </a:rPr>
              <a:t>S</a:t>
            </a:r>
            <a:r>
              <a:rPr lang="en-US" sz="1800" dirty="0" smtClean="0"/>
              <a:t>-matrix) </a:t>
            </a:r>
            <a:r>
              <a:rPr lang="en-US" sz="1800" dirty="0" smtClean="0">
                <a:sym typeface="Wingdings"/>
              </a:rPr>
              <a:t> </a:t>
            </a:r>
            <a:r>
              <a:rPr lang="en-US" sz="1800" dirty="0" smtClean="0"/>
              <a:t>hour glass effect, elliptic beams, alphas, and linear coupling at the IP are included in the modeling)</a:t>
            </a:r>
          </a:p>
          <a:p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This makes the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mathematical derivation quite heavy</a:t>
            </a:r>
          </a:p>
          <a:p>
            <a:pPr marL="0" indent="0">
              <a:buNone/>
            </a:pPr>
            <a:endParaRPr lang="en-US" sz="1800" dirty="0"/>
          </a:p>
          <a:p>
            <a:pPr marL="0" indent="0">
              <a:buNone/>
            </a:pPr>
            <a:r>
              <a:rPr lang="en-US" sz="1800" dirty="0" smtClean="0"/>
              <a:t>Implementation in </a:t>
            </a:r>
            <a:r>
              <a:rPr lang="en-US" sz="1800" dirty="0" err="1" smtClean="0"/>
              <a:t>Sixtrack</a:t>
            </a:r>
            <a:r>
              <a:rPr lang="en-US" sz="1800" dirty="0" smtClean="0"/>
              <a:t> in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largely based on</a:t>
            </a:r>
            <a:r>
              <a:rPr lang="en-US" sz="1800" dirty="0" smtClean="0"/>
              <a:t>:</a:t>
            </a:r>
          </a:p>
          <a:p>
            <a:r>
              <a:rPr lang="en-US" sz="1800" i="1" dirty="0" smtClean="0">
                <a:hlinkClick r:id="rId3"/>
              </a:rPr>
              <a:t>6D </a:t>
            </a:r>
            <a:r>
              <a:rPr lang="en-US" sz="1800" i="1" dirty="0">
                <a:hlinkClick r:id="rId3"/>
              </a:rPr>
              <a:t>Beam-Beam Kick including Coupled Motion</a:t>
            </a:r>
            <a:r>
              <a:rPr lang="en-US" sz="1800" i="1" dirty="0"/>
              <a:t>, L.H.A. </a:t>
            </a:r>
            <a:r>
              <a:rPr lang="en-US" sz="1800" i="1" dirty="0" err="1"/>
              <a:t>Leunissen</a:t>
            </a:r>
            <a:r>
              <a:rPr lang="en-US" sz="1800" i="1" dirty="0"/>
              <a:t>, F. </a:t>
            </a:r>
            <a:r>
              <a:rPr lang="en-US" sz="1800" i="1" dirty="0" smtClean="0"/>
              <a:t>Schmidt, G</a:t>
            </a:r>
            <a:r>
              <a:rPr lang="en-US" sz="1800" i="1" dirty="0"/>
              <a:t>. </a:t>
            </a:r>
            <a:r>
              <a:rPr lang="en-US" sz="1800" i="1" dirty="0" smtClean="0"/>
              <a:t>Ripken, 2001</a:t>
            </a:r>
            <a:endParaRPr lang="en-US" sz="1800" dirty="0" smtClean="0"/>
          </a:p>
          <a:p>
            <a:pPr marL="0" indent="0">
              <a:buNone/>
            </a:pPr>
            <a:r>
              <a:rPr lang="mr-IN" sz="1800" dirty="0" smtClean="0"/>
              <a:t>…</a:t>
            </a:r>
            <a:r>
              <a:rPr lang="en-US" sz="1800" dirty="0" smtClean="0"/>
              <a:t> but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important parts </a:t>
            </a:r>
            <a:r>
              <a:rPr lang="en-US" sz="1800" dirty="0" smtClean="0"/>
              <a:t>(e.g. inverse boost, “optics de-coupling” including longitudinal derivatives) are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not reported in the paper nor anywhere else</a:t>
            </a:r>
            <a:r>
              <a:rPr lang="en-US" sz="1800" dirty="0" smtClean="0"/>
              <a:t>, to our best knowledge</a:t>
            </a:r>
            <a:r>
              <a:rPr lang="mr-IN" sz="1800" dirty="0" smtClean="0"/>
              <a:t>…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569310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Mathematical derivation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11560" y="908720"/>
            <a:ext cx="7992888" cy="4906963"/>
          </a:xfrm>
        </p:spPr>
        <p:txBody>
          <a:bodyPr>
            <a:noAutofit/>
          </a:bodyPr>
          <a:lstStyle/>
          <a:p>
            <a:r>
              <a:rPr lang="en-US" sz="1800" dirty="0" smtClean="0"/>
              <a:t>Invested some time in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understanding and re-constructing the mathematical treatment</a:t>
            </a:r>
            <a:r>
              <a:rPr lang="en-US" sz="1800" dirty="0" smtClean="0"/>
              <a:t> trying to use as little as possible the source code as a reference</a:t>
            </a:r>
          </a:p>
          <a:p>
            <a:pPr lvl="1">
              <a:buFont typeface="Wingdings" charset="2"/>
              <a:buChar char="à"/>
            </a:pP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  <a:sym typeface="Wingdings"/>
              </a:rPr>
              <a:t>I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ndependent reconstruction </a:t>
            </a:r>
            <a:r>
              <a:rPr lang="en-US" sz="1800" dirty="0" smtClean="0">
                <a:sym typeface="Wingdings"/>
              </a:rPr>
              <a:t>of the equations to verify the implementation in </a:t>
            </a:r>
            <a:r>
              <a:rPr lang="en-US" sz="1800" dirty="0" err="1" smtClean="0">
                <a:sym typeface="Wingdings"/>
              </a:rPr>
              <a:t>Sixtrack</a:t>
            </a:r>
            <a:r>
              <a:rPr lang="en-US" sz="1800" dirty="0" smtClean="0">
                <a:sym typeface="Wingdings"/>
              </a:rPr>
              <a:t> and to be used as a basis for a modern implementation (GPU compatible, for example)</a:t>
            </a:r>
          </a:p>
          <a:p>
            <a:pPr lvl="1">
              <a:buFont typeface="Wingdings" charset="2"/>
              <a:buChar char="à"/>
            </a:pP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Parts not available in literature </a:t>
            </a:r>
            <a:r>
              <a:rPr lang="en-US" sz="1800" dirty="0" smtClean="0">
                <a:sym typeface="Wingdings"/>
              </a:rPr>
              <a:t>(mainly inverse Lorentz boost, and a large fraction of the coupling treatment)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had to be re-derived</a:t>
            </a:r>
          </a:p>
          <a:p>
            <a:r>
              <a:rPr lang="en-US" sz="1800" dirty="0" smtClean="0">
                <a:sym typeface="Wingdings"/>
              </a:rPr>
              <a:t>Drafted a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document</a:t>
            </a:r>
            <a:r>
              <a:rPr lang="en-US" sz="1800" dirty="0" smtClean="0">
                <a:sym typeface="Wingdings"/>
              </a:rPr>
              <a:t> including the full set of equation to enable a possible re-implementation (and avoid that somebody has to redo the same exercise in ten years)</a:t>
            </a:r>
            <a:endParaRPr lang="en-US" sz="1800" dirty="0" smtClean="0"/>
          </a:p>
        </p:txBody>
      </p:sp>
      <p:grpSp>
        <p:nvGrpSpPr>
          <p:cNvPr id="6" name="Group 5"/>
          <p:cNvGrpSpPr/>
          <p:nvPr/>
        </p:nvGrpSpPr>
        <p:grpSpPr>
          <a:xfrm>
            <a:off x="2803740" y="4293096"/>
            <a:ext cx="3488782" cy="2190910"/>
            <a:chOff x="2803740" y="4293096"/>
            <a:chExt cx="3488782" cy="2190910"/>
          </a:xfrm>
        </p:grpSpPr>
        <p:pic>
          <p:nvPicPr>
            <p:cNvPr id="5" name="Picture 4">
              <a:hlinkClick r:id="rId3"/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2851479" y="4293096"/>
              <a:ext cx="3441043" cy="2190910"/>
            </a:xfrm>
            <a:prstGeom prst="rect">
              <a:avLst/>
            </a:prstGeom>
            <a:ln>
              <a:solidFill>
                <a:schemeClr val="tx1"/>
              </a:solidFill>
            </a:ln>
            <a:effectLst>
              <a:outerShdw blurRad="50800" dist="76200" dir="2700000" algn="tl" rotWithShape="0">
                <a:prstClr val="black">
                  <a:alpha val="40000"/>
                </a:prstClr>
              </a:outerShdw>
            </a:effectLst>
          </p:spPr>
        </p:pic>
        <p:sp>
          <p:nvSpPr>
            <p:cNvPr id="4" name="TextBox 3"/>
            <p:cNvSpPr txBox="1"/>
            <p:nvPr/>
          </p:nvSpPr>
          <p:spPr>
            <a:xfrm rot="19927895">
              <a:off x="2803740" y="5592408"/>
              <a:ext cx="2923850" cy="553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000" b="1" dirty="0" smtClean="0">
                  <a:solidFill>
                    <a:schemeClr val="bg1">
                      <a:lumMod val="75000"/>
                    </a:schemeClr>
                  </a:solidFill>
                </a:rPr>
                <a:t>DRAFT</a:t>
              </a:r>
              <a:endParaRPr lang="en-US" sz="3000" b="1" dirty="0">
                <a:solidFill>
                  <a:schemeClr val="bg1">
                    <a:lumMod val="7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20511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 of the implementation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539552" y="908720"/>
            <a:ext cx="8352928" cy="1368152"/>
          </a:xfrm>
        </p:spPr>
        <p:txBody>
          <a:bodyPr>
            <a:noAutofit/>
          </a:bodyPr>
          <a:lstStyle/>
          <a:p>
            <a:r>
              <a:rPr lang="en-US" sz="1800" dirty="0" smtClean="0"/>
              <a:t>Started from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previous work </a:t>
            </a:r>
            <a:r>
              <a:rPr lang="en-US" sz="1800" dirty="0" smtClean="0"/>
              <a:t>done by J. Barranco</a:t>
            </a:r>
          </a:p>
          <a:p>
            <a:pPr lvl="1"/>
            <a:r>
              <a:rPr lang="en-US" sz="1800" dirty="0" smtClean="0"/>
              <a:t>Identified and described the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interface of the main functional blocks</a:t>
            </a:r>
          </a:p>
          <a:p>
            <a:pPr lvl="1"/>
            <a:r>
              <a:rPr lang="en-US" sz="1800" dirty="0" smtClean="0">
                <a:sym typeface="Wingdings"/>
              </a:rPr>
              <a:t>Built tables with the descriptions of the cumbersome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notation</a:t>
            </a:r>
            <a:r>
              <a:rPr lang="en-US" sz="1800" dirty="0" smtClean="0">
                <a:sym typeface="Wingdings"/>
              </a:rPr>
              <a:t> used in the code</a:t>
            </a:r>
            <a:endParaRPr lang="en-US" sz="2200" dirty="0" smtClean="0">
              <a:sym typeface="Wingdings"/>
            </a:endParaRPr>
          </a:p>
          <a:p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23728" y="2204864"/>
            <a:ext cx="4685293" cy="2977940"/>
          </a:xfrm>
          <a:prstGeom prst="rect">
            <a:avLst/>
          </a:prstGeom>
          <a:ln>
            <a:solidFill>
              <a:schemeClr val="tx1"/>
            </a:solidFill>
          </a:ln>
          <a:effectLst>
            <a:outerShdw blurRad="50800" dist="762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Content Placeholder 7"/>
          <p:cNvSpPr txBox="1">
            <a:spLocks/>
          </p:cNvSpPr>
          <p:nvPr/>
        </p:nvSpPr>
        <p:spPr>
          <a:xfrm>
            <a:off x="539552" y="5510436"/>
            <a:ext cx="8352928" cy="1368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</p:txBody>
      </p:sp>
      <p:sp>
        <p:nvSpPr>
          <p:cNvPr id="6" name="Content Placeholder 7"/>
          <p:cNvSpPr txBox="1">
            <a:spLocks/>
          </p:cNvSpPr>
          <p:nvPr/>
        </p:nvSpPr>
        <p:spPr>
          <a:xfrm>
            <a:off x="539552" y="5489848"/>
            <a:ext cx="8352928" cy="136815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Moved to the understanding and testing of the source code</a:t>
            </a:r>
            <a:r>
              <a:rPr lang="mr-IN" sz="1800" dirty="0" smtClean="0"/>
              <a:t>…</a:t>
            </a:r>
            <a:endParaRPr lang="en-US" sz="1800" dirty="0" smtClean="0"/>
          </a:p>
          <a:p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91617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Verification of the implementation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3568" y="1124744"/>
            <a:ext cx="7992888" cy="4906963"/>
          </a:xfrm>
        </p:spPr>
        <p:txBody>
          <a:bodyPr>
            <a:noAutofit/>
          </a:bodyPr>
          <a:lstStyle/>
          <a:p>
            <a:r>
              <a:rPr lang="en-US" sz="1800" dirty="0" smtClean="0"/>
              <a:t>Very difficult to identify problems by using the full tracking simulations</a:t>
            </a:r>
          </a:p>
          <a:p>
            <a:pPr marL="685800" lvl="1"/>
            <a:r>
              <a:rPr lang="en-US" sz="1800" dirty="0" smtClean="0">
                <a:sym typeface="Wingdings"/>
              </a:rPr>
              <a:t>Need to test the single routine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“on the bench”</a:t>
            </a:r>
          </a:p>
          <a:p>
            <a:pPr marL="685800" lvl="1"/>
            <a:endParaRPr lang="en-US" sz="1800" dirty="0" smtClean="0">
              <a:sym typeface="Wingdings"/>
            </a:endParaRPr>
          </a:p>
          <a:p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Procedure</a:t>
            </a:r>
            <a:r>
              <a:rPr lang="en-US" sz="1800" dirty="0" smtClean="0">
                <a:sym typeface="Wingdings"/>
              </a:rPr>
              <a:t> being performed for each functional block</a:t>
            </a:r>
          </a:p>
          <a:p>
            <a:pPr lvl="1"/>
            <a:r>
              <a:rPr lang="en-US" sz="1800" dirty="0" smtClean="0">
                <a:sym typeface="Wingdings"/>
              </a:rPr>
              <a:t>Built a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quick C/python implementation </a:t>
            </a:r>
            <a:r>
              <a:rPr lang="en-US" sz="1800" dirty="0" smtClean="0">
                <a:sym typeface="Wingdings"/>
              </a:rPr>
              <a:t>from the equations in the document</a:t>
            </a:r>
          </a:p>
          <a:p>
            <a:pPr lvl="1"/>
            <a:r>
              <a:rPr lang="en-US" sz="1800" dirty="0" smtClean="0">
                <a:sym typeface="Wingdings"/>
              </a:rPr>
              <a:t>Extracted the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corresponding </a:t>
            </a:r>
            <a:r>
              <a:rPr lang="en-US" sz="1800" b="1" dirty="0" err="1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sixtrack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 source code </a:t>
            </a:r>
            <a:r>
              <a:rPr lang="en-US" sz="1800" dirty="0" smtClean="0">
                <a:sym typeface="Wingdings"/>
              </a:rPr>
              <a:t>and compiled as of a stand-alone python module (f2py)</a:t>
            </a:r>
          </a:p>
          <a:p>
            <a:pPr lvl="1"/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  <a:sym typeface="Wingdings"/>
              </a:rPr>
              <a:t>“Stress test”</a:t>
            </a:r>
            <a:r>
              <a:rPr lang="en-US" sz="1800" dirty="0" smtClean="0">
                <a:sym typeface="Wingdings"/>
              </a:rPr>
              <a:t> performed on the two: consistency checks, comparison against each other</a:t>
            </a:r>
          </a:p>
          <a:p>
            <a:pPr lvl="1"/>
            <a:endParaRPr lang="en-US" sz="1800" dirty="0" smtClean="0">
              <a:sym typeface="Wingdings"/>
            </a:endParaRPr>
          </a:p>
          <a:p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64552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4624"/>
            <a:ext cx="7920000" cy="720000"/>
          </a:xfrm>
        </p:spPr>
        <p:txBody>
          <a:bodyPr/>
          <a:lstStyle/>
          <a:p>
            <a:r>
              <a:rPr lang="en-US" dirty="0" smtClean="0"/>
              <a:t>Verification of the implementation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3568" y="692696"/>
            <a:ext cx="7992888" cy="360040"/>
          </a:xfrm>
        </p:spPr>
        <p:txBody>
          <a:bodyPr>
            <a:noAutofit/>
          </a:bodyPr>
          <a:lstStyle/>
          <a:p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Present status</a:t>
            </a:r>
            <a:r>
              <a:rPr lang="en-US" sz="1800" dirty="0" smtClean="0"/>
              <a:t> of the verification for the different functional blocks:</a:t>
            </a:r>
          </a:p>
          <a:p>
            <a:endParaRPr lang="en-US" sz="1800" dirty="0" smtClean="0"/>
          </a:p>
          <a:p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1432105"/>
              </p:ext>
            </p:extLst>
          </p:nvPr>
        </p:nvGraphicFramePr>
        <p:xfrm>
          <a:off x="323528" y="1196752"/>
          <a:ext cx="8568956" cy="479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199"/>
                <a:gridCol w="4176465"/>
                <a:gridCol w="2592292"/>
              </a:tblGrid>
              <a:tr h="373248"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Module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Tests performed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dirty="0" smtClean="0"/>
                        <a:t>Outcome</a:t>
                      </a:r>
                      <a:endParaRPr lang="en-US" sz="1500" dirty="0"/>
                    </a:p>
                  </a:txBody>
                  <a:tcPr/>
                </a:tc>
              </a:tr>
              <a:tr h="508658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Boost/anti-boost</a:t>
                      </a:r>
                      <a:endParaRPr 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500" dirty="0" smtClean="0"/>
                        <a:t>Comparison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baseline="0" dirty="0" err="1" smtClean="0"/>
                        <a:t>Sixtrack</a:t>
                      </a:r>
                      <a:r>
                        <a:rPr lang="en-US" sz="1500" baseline="0" dirty="0" smtClean="0"/>
                        <a:t> vs C/python routine</a:t>
                      </a:r>
                    </a:p>
                    <a:p>
                      <a:pPr marL="285750" indent="-285750">
                        <a:buFont typeface="Arial" charset="0"/>
                        <a:buChar char="•"/>
                      </a:pPr>
                      <a:r>
                        <a:rPr lang="en-US" sz="1500" baseline="0" dirty="0" smtClean="0"/>
                        <a:t>Checked that the two cancel each other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Bug</a:t>
                      </a:r>
                      <a:r>
                        <a:rPr lang="en-US" sz="1500" baseline="0" dirty="0" smtClean="0">
                          <a:solidFill>
                            <a:schemeClr val="accent2">
                              <a:lumMod val="60000"/>
                              <a:lumOff val="40000"/>
                            </a:schemeClr>
                          </a:solidFill>
                        </a:rPr>
                        <a:t> </a:t>
                      </a:r>
                      <a:r>
                        <a:rPr lang="en-US" sz="1500" baseline="0" dirty="0" smtClean="0"/>
                        <a:t>identified and </a:t>
                      </a:r>
                      <a:r>
                        <a:rPr lang="en-US" sz="1500" b="1" baseline="0" dirty="0" smtClean="0">
                          <a:solidFill>
                            <a:srgbClr val="00B050"/>
                          </a:solidFill>
                        </a:rPr>
                        <a:t>corrected</a:t>
                      </a:r>
                      <a:endParaRPr lang="en-US" sz="15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151172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Beam</a:t>
                      </a:r>
                      <a:r>
                        <a:rPr lang="en-US" sz="1500" b="1" baseline="0" dirty="0" smtClean="0"/>
                        <a:t>-beam forces</a:t>
                      </a:r>
                    </a:p>
                    <a:p>
                      <a:r>
                        <a:rPr lang="en-US" sz="1500" baseline="0" dirty="0" smtClean="0"/>
                        <a:t>(with potential derivatives </a:t>
                      </a:r>
                      <a:r>
                        <a:rPr lang="en-US" sz="1500" baseline="0" dirty="0" err="1" smtClean="0"/>
                        <a:t>w.r.t</a:t>
                      </a:r>
                      <a:r>
                        <a:rPr lang="en-US" sz="1500" baseline="0" dirty="0" smtClean="0"/>
                        <a:t>. </a:t>
                      </a:r>
                      <a:r>
                        <a:rPr lang="en-US" sz="1500" baseline="0" dirty="0" err="1" smtClean="0"/>
                        <a:t>sigmas</a:t>
                      </a:r>
                      <a:r>
                        <a:rPr lang="en-US" sz="1500" baseline="0" dirty="0" smtClean="0"/>
                        <a:t>)</a:t>
                      </a:r>
                      <a:endParaRPr lang="en-US" sz="15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500" dirty="0" smtClean="0"/>
                        <a:t>Comparison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baseline="0" dirty="0" err="1" smtClean="0"/>
                        <a:t>sixtrack</a:t>
                      </a:r>
                      <a:r>
                        <a:rPr lang="en-US" sz="1500" baseline="0" dirty="0" smtClean="0"/>
                        <a:t> vs C/python routine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500" baseline="0" dirty="0" smtClean="0"/>
                        <a:t>Force compared against Finite Difference Poisson solved (</a:t>
                      </a:r>
                      <a:r>
                        <a:rPr lang="en-US" sz="1500" baseline="0" dirty="0" err="1" smtClean="0"/>
                        <a:t>PyPIC</a:t>
                      </a:r>
                      <a:r>
                        <a:rPr lang="en-US" sz="1500" baseline="0" dirty="0" smtClean="0"/>
                        <a:t>)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500" baseline="0" dirty="0" smtClean="0"/>
                        <a:t>Other derivatives compared against numerical integration/derivation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500" b="1" dirty="0" smtClean="0">
                          <a:solidFill>
                            <a:srgbClr val="00B050"/>
                          </a:solidFill>
                        </a:rPr>
                        <a:t>All checks</a:t>
                      </a:r>
                      <a:r>
                        <a:rPr lang="en-US" sz="1500" b="1" baseline="0" dirty="0" smtClean="0">
                          <a:solidFill>
                            <a:srgbClr val="00B050"/>
                          </a:solidFill>
                        </a:rPr>
                        <a:t> passed</a:t>
                      </a:r>
                      <a:endParaRPr lang="en-US" sz="1500" b="1" dirty="0">
                        <a:solidFill>
                          <a:srgbClr val="00B050"/>
                        </a:solidFill>
                      </a:endParaRPr>
                    </a:p>
                  </a:txBody>
                  <a:tcPr/>
                </a:tc>
              </a:tr>
              <a:tr h="1579516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Beam</a:t>
                      </a:r>
                      <a:r>
                        <a:rPr lang="en-US" sz="1500" b="1" baseline="0" dirty="0" smtClean="0"/>
                        <a:t> shape propagation and coupling treatment</a:t>
                      </a:r>
                      <a:endParaRPr 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500" dirty="0" smtClean="0"/>
                        <a:t>Comparison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baseline="0" dirty="0" err="1" smtClean="0"/>
                        <a:t>Sixtrack</a:t>
                      </a:r>
                      <a:r>
                        <a:rPr lang="en-US" sz="1500" baseline="0" dirty="0" smtClean="0"/>
                        <a:t> vs C/python routine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500" baseline="0" dirty="0" smtClean="0"/>
                        <a:t>Comparison against MAD for a coupled beam line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r>
                        <a:rPr lang="en-US" sz="1500" baseline="0" dirty="0" smtClean="0"/>
                        <a:t>Crosscheck with numerical derivation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endParaRPr lang="en-US" sz="15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Font typeface="Arial" charset="0"/>
                        <a:buNone/>
                      </a:pPr>
                      <a:r>
                        <a:rPr lang="en-US" sz="1500" b="0" dirty="0" smtClean="0">
                          <a:solidFill>
                            <a:schemeClr val="tx1"/>
                          </a:solidFill>
                        </a:rPr>
                        <a:t>Ongoing:</a:t>
                      </a: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charset="0"/>
                        <a:buChar char="•"/>
                      </a:pPr>
                      <a:r>
                        <a:rPr lang="en-US" sz="1500" b="1" dirty="0" smtClean="0">
                          <a:solidFill>
                            <a:srgbClr val="00B050"/>
                          </a:solidFill>
                        </a:rPr>
                        <a:t>Uncoupled</a:t>
                      </a:r>
                      <a:r>
                        <a:rPr lang="en-US" sz="1500" b="1" baseline="0" dirty="0" smtClean="0">
                          <a:solidFill>
                            <a:srgbClr val="00B050"/>
                          </a:solidFill>
                        </a:rPr>
                        <a:t> beams look OK</a:t>
                      </a:r>
                    </a:p>
                    <a:p>
                      <a:pPr marL="285750" indent="-285750">
                        <a:buClr>
                          <a:schemeClr val="tx1"/>
                        </a:buClr>
                        <a:buFont typeface="Arial" charset="0"/>
                        <a:buChar char="•"/>
                      </a:pPr>
                      <a:r>
                        <a:rPr lang="en-US" sz="1500" b="1" baseline="0" dirty="0" smtClean="0">
                          <a:solidFill>
                            <a:srgbClr val="FF0000"/>
                          </a:solidFill>
                        </a:rPr>
                        <a:t>Coupling</a:t>
                      </a:r>
                      <a:r>
                        <a:rPr lang="en-US" sz="1500" baseline="0" dirty="0" smtClean="0"/>
                        <a:t> under investigation: different </a:t>
                      </a:r>
                      <a:r>
                        <a:rPr lang="en-US" sz="1500" b="1" baseline="0" dirty="0" smtClean="0">
                          <a:solidFill>
                            <a:srgbClr val="FF0000"/>
                          </a:solidFill>
                        </a:rPr>
                        <a:t>problems</a:t>
                      </a:r>
                      <a:r>
                        <a:rPr lang="en-US" sz="1500" baseline="0" dirty="0" smtClean="0"/>
                        <a:t> </a:t>
                      </a:r>
                      <a:r>
                        <a:rPr lang="en-US" sz="1500" baseline="0" smtClean="0"/>
                        <a:t>already identified</a:t>
                      </a:r>
                      <a:endParaRPr lang="en-US" sz="1500" b="1" baseline="0" dirty="0" smtClean="0">
                        <a:solidFill>
                          <a:srgbClr val="FF0000"/>
                        </a:solidFill>
                      </a:endParaRPr>
                    </a:p>
                  </a:txBody>
                  <a:tcPr/>
                </a:tc>
              </a:tr>
              <a:tr h="537255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Computation</a:t>
                      </a:r>
                      <a:r>
                        <a:rPr lang="en-US" sz="1500" b="1" baseline="0" dirty="0" smtClean="0"/>
                        <a:t> of the kicks</a:t>
                      </a:r>
                      <a:endParaRPr 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</a:rPr>
                        <a:t>Still to be tested</a:t>
                      </a:r>
                    </a:p>
                    <a:p>
                      <a:pPr marL="285750" marR="0" indent="-28575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Char char="•"/>
                        <a:tabLst/>
                        <a:defRPr/>
                      </a:pPr>
                      <a:endParaRPr lang="en-US" sz="15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Font typeface="Arial" charset="0"/>
                        <a:buNone/>
                      </a:pP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</a:rPr>
                        <a:t>Still to be tested</a:t>
                      </a:r>
                    </a:p>
                  </a:txBody>
                  <a:tcPr/>
                </a:tc>
              </a:tr>
              <a:tr h="400112">
                <a:tc>
                  <a:txBody>
                    <a:bodyPr/>
                    <a:lstStyle/>
                    <a:p>
                      <a:r>
                        <a:rPr lang="en-US" sz="1500" b="1" dirty="0" smtClean="0"/>
                        <a:t>Slicing</a:t>
                      </a:r>
                      <a:r>
                        <a:rPr lang="en-US" sz="1500" b="1" baseline="0" dirty="0" smtClean="0"/>
                        <a:t> </a:t>
                      </a:r>
                      <a:endParaRPr lang="en-US" sz="15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charset="0"/>
                        <a:buNone/>
                        <a:tabLst/>
                        <a:defRPr/>
                      </a:pP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</a:rPr>
                        <a:t>Still to be tested</a:t>
                      </a:r>
                      <a:endParaRPr lang="en-US" sz="1500" baseline="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indent="0">
                        <a:buClr>
                          <a:schemeClr val="tx1"/>
                        </a:buClr>
                        <a:buFont typeface="Arial" charset="0"/>
                        <a:buNone/>
                      </a:pPr>
                      <a:r>
                        <a:rPr lang="en-US" sz="1500" b="0" baseline="0" dirty="0" smtClean="0">
                          <a:solidFill>
                            <a:schemeClr val="tx1"/>
                          </a:solidFill>
                        </a:rPr>
                        <a:t>Still to be tested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Content Placeholder 7"/>
          <p:cNvSpPr txBox="1">
            <a:spLocks/>
          </p:cNvSpPr>
          <p:nvPr/>
        </p:nvSpPr>
        <p:spPr>
          <a:xfrm>
            <a:off x="1835696" y="6165304"/>
            <a:ext cx="5472608" cy="360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Complete review to be presented later this year </a:t>
            </a:r>
          </a:p>
          <a:p>
            <a:endParaRPr lang="en-US" sz="1800" dirty="0" smtClean="0"/>
          </a:p>
          <a:p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94167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4624"/>
            <a:ext cx="7920000" cy="720000"/>
          </a:xfrm>
        </p:spPr>
        <p:txBody>
          <a:bodyPr/>
          <a:lstStyle/>
          <a:p>
            <a:r>
              <a:rPr lang="en-US" dirty="0" smtClean="0"/>
              <a:t>Problem in the inverse boost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3568" y="908720"/>
            <a:ext cx="7992888" cy="360040"/>
          </a:xfrm>
        </p:spPr>
        <p:txBody>
          <a:bodyPr>
            <a:noAutofit/>
          </a:bodyPr>
          <a:lstStyle/>
          <a:p>
            <a:r>
              <a:rPr lang="en-US" sz="1800" dirty="0" smtClean="0"/>
              <a:t>Problem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identified with “bench-test” </a:t>
            </a:r>
            <a:r>
              <a:rPr lang="en-US" sz="1800" dirty="0" smtClean="0"/>
              <a:t>(large crossing angle, test particle very off momentum and large </a:t>
            </a:r>
            <a:r>
              <a:rPr lang="en-US" sz="1800" dirty="0" err="1" smtClean="0"/>
              <a:t>px</a:t>
            </a:r>
            <a:r>
              <a:rPr lang="en-US" sz="1800" dirty="0" smtClean="0"/>
              <a:t>, </a:t>
            </a:r>
            <a:r>
              <a:rPr lang="en-US" sz="1800" dirty="0" err="1" smtClean="0"/>
              <a:t>py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Boost and anti-boost should cancel each other exactly</a:t>
            </a:r>
          </a:p>
          <a:p>
            <a:endParaRPr lang="en-US" sz="1800" dirty="0" smtClean="0"/>
          </a:p>
          <a:p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grpSp>
        <p:nvGrpSpPr>
          <p:cNvPr id="5" name="Group 4"/>
          <p:cNvGrpSpPr/>
          <p:nvPr/>
        </p:nvGrpSpPr>
        <p:grpSpPr>
          <a:xfrm>
            <a:off x="2286000" y="2339588"/>
            <a:ext cx="4572000" cy="3033628"/>
            <a:chOff x="2411760" y="2339588"/>
            <a:chExt cx="4572000" cy="3033628"/>
          </a:xfrm>
        </p:grpSpPr>
        <p:sp>
          <p:nvSpPr>
            <p:cNvPr id="7" name="Content Placeholder 7"/>
            <p:cNvSpPr txBox="1">
              <a:spLocks/>
            </p:cNvSpPr>
            <p:nvPr/>
          </p:nvSpPr>
          <p:spPr>
            <a:xfrm>
              <a:off x="5004048" y="2852936"/>
              <a:ext cx="1944216" cy="252028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err="1" smtClean="0"/>
                <a:t>SixTrack</a:t>
              </a:r>
              <a:r>
                <a:rPr lang="en-US" sz="1800" b="1" dirty="0" smtClean="0"/>
                <a:t> routine</a:t>
              </a:r>
              <a:endParaRPr lang="en-US" sz="1800" b="1" dirty="0"/>
            </a:p>
            <a:p>
              <a:pPr marL="0" indent="0">
                <a:buNone/>
              </a:pPr>
              <a:r>
                <a:rPr lang="en-US" sz="1800" b="1" dirty="0" smtClean="0">
                  <a:solidFill>
                    <a:srgbClr val="00B050"/>
                  </a:solidFill>
                </a:rPr>
                <a:t>x</a:t>
              </a:r>
              <a:r>
                <a:rPr lang="en-US" sz="1800" dirty="0" smtClean="0">
                  <a:solidFill>
                    <a:srgbClr val="00B050"/>
                  </a:solidFill>
                </a:rPr>
                <a:t> 		6.5e-19 </a:t>
              </a:r>
              <a:endParaRPr lang="en-US" sz="1800" dirty="0">
                <a:solidFill>
                  <a:srgbClr val="00B050"/>
                </a:solidFill>
              </a:endParaRPr>
            </a:p>
            <a:p>
              <a:pPr marL="0" indent="0">
                <a:buNone/>
              </a:pPr>
              <a:r>
                <a:rPr lang="en-US" sz="1800" b="1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px</a:t>
              </a:r>
              <a:r>
                <a:rPr lang="en-US" sz="18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		0.065</a:t>
              </a:r>
            </a:p>
            <a:p>
              <a:pPr marL="0" indent="0">
                <a:buNone/>
              </a:pPr>
              <a:r>
                <a:rPr lang="en-US" sz="1800" b="1" dirty="0" smtClean="0">
                  <a:solidFill>
                    <a:srgbClr val="00B050"/>
                  </a:solidFill>
                </a:rPr>
                <a:t>y</a:t>
              </a:r>
              <a:r>
                <a:rPr lang="en-US" sz="1800" dirty="0" smtClean="0">
                  <a:solidFill>
                    <a:srgbClr val="00B050"/>
                  </a:solidFill>
                </a:rPr>
                <a:t> 		4.3e-19 </a:t>
              </a:r>
            </a:p>
            <a:p>
              <a:pPr marL="0" indent="0">
                <a:buNone/>
              </a:pPr>
              <a:r>
                <a:rPr lang="en-US" sz="1800" b="1" dirty="0" err="1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py</a:t>
              </a:r>
              <a:r>
                <a:rPr lang="en-US" sz="1800" dirty="0" smtClean="0">
                  <a:solidFill>
                    <a:schemeClr val="accent2">
                      <a:lumMod val="60000"/>
                      <a:lumOff val="40000"/>
                    </a:schemeClr>
                  </a:solidFill>
                </a:rPr>
                <a:t> 		0.027 </a:t>
              </a:r>
              <a:endParaRPr lang="en-US" sz="1800" dirty="0">
                <a:solidFill>
                  <a:schemeClr val="accent2">
                    <a:lumMod val="60000"/>
                    <a:lumOff val="40000"/>
                  </a:schemeClr>
                </a:solidFill>
              </a:endParaRPr>
            </a:p>
            <a:p>
              <a:pPr marL="0" indent="0">
                <a:buNone/>
              </a:pPr>
              <a:r>
                <a:rPr lang="en-US" sz="1800" b="1" dirty="0" smtClean="0">
                  <a:solidFill>
                    <a:srgbClr val="00B050"/>
                  </a:solidFill>
                </a:rPr>
                <a:t>sigma</a:t>
              </a:r>
              <a:r>
                <a:rPr lang="en-US" sz="1800" dirty="0" smtClean="0">
                  <a:solidFill>
                    <a:srgbClr val="00B050"/>
                  </a:solidFill>
                </a:rPr>
                <a:t> 	0.0 </a:t>
              </a:r>
              <a:endParaRPr lang="en-US" sz="1800" dirty="0">
                <a:solidFill>
                  <a:srgbClr val="00B050"/>
                </a:solidFill>
              </a:endParaRPr>
            </a:p>
            <a:p>
              <a:pPr marL="0" indent="0">
                <a:buNone/>
              </a:pPr>
              <a:r>
                <a:rPr lang="en-US" sz="1800" b="1" dirty="0">
                  <a:solidFill>
                    <a:srgbClr val="00B050"/>
                  </a:solidFill>
                </a:rPr>
                <a:t>d</a:t>
              </a:r>
              <a:r>
                <a:rPr lang="en-US" sz="1800" b="1" dirty="0" smtClean="0">
                  <a:solidFill>
                    <a:srgbClr val="00B050"/>
                  </a:solidFill>
                </a:rPr>
                <a:t>elta</a:t>
              </a:r>
              <a:r>
                <a:rPr lang="en-US" sz="1800" dirty="0" smtClean="0">
                  <a:solidFill>
                    <a:srgbClr val="00B050"/>
                  </a:solidFill>
                </a:rPr>
                <a:t> 	2.0e-17</a:t>
              </a:r>
            </a:p>
            <a:p>
              <a:pPr marL="0" indent="0">
                <a:buNone/>
              </a:pPr>
              <a:endParaRPr lang="en-US" sz="2600" dirty="0" smtClean="0"/>
            </a:p>
            <a:p>
              <a:endParaRPr lang="en-US" sz="2200" dirty="0" smtClean="0">
                <a:sym typeface="Wingdings"/>
              </a:endParaRPr>
            </a:p>
            <a:p>
              <a:pPr marL="0" indent="0">
                <a:buFont typeface="Wingdings" charset="2"/>
                <a:buNone/>
              </a:pPr>
              <a:endParaRPr lang="en-US" sz="1800" dirty="0" smtClean="0"/>
            </a:p>
            <a:p>
              <a:pPr marL="0" indent="0">
                <a:buFont typeface="Wingdings" charset="2"/>
                <a:buNone/>
              </a:pPr>
              <a:endParaRPr lang="en-US" sz="1800" dirty="0" smtClean="0"/>
            </a:p>
          </p:txBody>
        </p:sp>
        <p:sp>
          <p:nvSpPr>
            <p:cNvPr id="10" name="Content Placeholder 7"/>
            <p:cNvSpPr txBox="1">
              <a:spLocks/>
            </p:cNvSpPr>
            <p:nvPr/>
          </p:nvSpPr>
          <p:spPr>
            <a:xfrm>
              <a:off x="2555776" y="2852936"/>
              <a:ext cx="2088232" cy="2520280"/>
            </a:xfrm>
            <a:prstGeom prst="rect">
              <a:avLst/>
            </a:prstGeom>
          </p:spPr>
          <p:txBody>
            <a:bodyPr vert="horz" lIns="0" tIns="0" rIns="0" bIns="0" rtlCol="0">
              <a:noAutofit/>
            </a:bodyPr>
            <a:lstStyle>
              <a:lvl1pPr marL="342900" indent="-3429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1pPr>
              <a:lvl2pPr marL="742950" indent="-28575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4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20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8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457200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Wingdings" charset="2"/>
                <a:buChar char="§"/>
                <a:defRPr sz="1600" kern="1200">
                  <a:solidFill>
                    <a:schemeClr val="accent5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457200" rtl="0" eaLnBrk="1" latinLnBrk="0" hangingPunct="1">
                <a:spcBef>
                  <a:spcPct val="20000"/>
                </a:spcBef>
                <a:buFont typeface="Arial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800" b="1" dirty="0" smtClean="0"/>
                <a:t>Python test routine</a:t>
              </a:r>
              <a:endParaRPr lang="en-US" sz="1800" b="1" dirty="0"/>
            </a:p>
            <a:p>
              <a:pPr marL="0" indent="0">
                <a:buNone/>
              </a:pPr>
              <a:r>
                <a:rPr lang="en-US" sz="1800" b="1" dirty="0" smtClean="0">
                  <a:solidFill>
                    <a:srgbClr val="00B050"/>
                  </a:solidFill>
                </a:rPr>
                <a:t>x</a:t>
              </a:r>
              <a:r>
                <a:rPr lang="en-US" sz="1800" dirty="0" smtClean="0">
                  <a:solidFill>
                    <a:srgbClr val="00B050"/>
                  </a:solidFill>
                </a:rPr>
                <a:t> 		4.3e-19 </a:t>
              </a:r>
              <a:endParaRPr lang="en-US" sz="1800" dirty="0">
                <a:solidFill>
                  <a:srgbClr val="00B050"/>
                </a:solidFill>
              </a:endParaRPr>
            </a:p>
            <a:p>
              <a:pPr marL="0" indent="0">
                <a:buNone/>
              </a:pPr>
              <a:r>
                <a:rPr lang="en-US" sz="1800" b="1" dirty="0" err="1" smtClean="0">
                  <a:solidFill>
                    <a:srgbClr val="00B050"/>
                  </a:solidFill>
                </a:rPr>
                <a:t>px</a:t>
              </a:r>
              <a:r>
                <a:rPr lang="en-US" sz="1800" dirty="0" smtClean="0">
                  <a:solidFill>
                    <a:srgbClr val="00B050"/>
                  </a:solidFill>
                </a:rPr>
                <a:t> 		0.0</a:t>
              </a:r>
            </a:p>
            <a:p>
              <a:pPr marL="0" indent="0">
                <a:buNone/>
              </a:pPr>
              <a:r>
                <a:rPr lang="en-US" sz="1800" b="1" dirty="0" smtClean="0">
                  <a:solidFill>
                    <a:srgbClr val="00B050"/>
                  </a:solidFill>
                </a:rPr>
                <a:t>y</a:t>
              </a:r>
              <a:r>
                <a:rPr lang="en-US" sz="1800" dirty="0" smtClean="0">
                  <a:solidFill>
                    <a:srgbClr val="00B050"/>
                  </a:solidFill>
                </a:rPr>
                <a:t> 		4.3e-19 </a:t>
              </a:r>
            </a:p>
            <a:p>
              <a:pPr marL="0" indent="0">
                <a:buNone/>
              </a:pPr>
              <a:r>
                <a:rPr lang="en-US" sz="1800" b="1" dirty="0" err="1" smtClean="0">
                  <a:solidFill>
                    <a:srgbClr val="00B050"/>
                  </a:solidFill>
                </a:rPr>
                <a:t>py</a:t>
              </a:r>
              <a:r>
                <a:rPr lang="en-US" sz="1800" dirty="0" smtClean="0">
                  <a:solidFill>
                    <a:srgbClr val="00B050"/>
                  </a:solidFill>
                </a:rPr>
                <a:t> 		3.e3-17 </a:t>
              </a:r>
              <a:endParaRPr lang="en-US" sz="1800" dirty="0">
                <a:solidFill>
                  <a:srgbClr val="00B050"/>
                </a:solidFill>
              </a:endParaRPr>
            </a:p>
            <a:p>
              <a:pPr marL="0" indent="0">
                <a:buNone/>
              </a:pPr>
              <a:r>
                <a:rPr lang="en-US" sz="1800" b="1" dirty="0" smtClean="0">
                  <a:solidFill>
                    <a:srgbClr val="00B050"/>
                  </a:solidFill>
                </a:rPr>
                <a:t>sigma</a:t>
              </a:r>
              <a:r>
                <a:rPr lang="en-US" sz="1800" dirty="0" smtClean="0">
                  <a:solidFill>
                    <a:srgbClr val="00B050"/>
                  </a:solidFill>
                </a:rPr>
                <a:t> 	0.0 </a:t>
              </a:r>
              <a:endParaRPr lang="en-US" sz="1800" dirty="0">
                <a:solidFill>
                  <a:srgbClr val="00B050"/>
                </a:solidFill>
              </a:endParaRPr>
            </a:p>
            <a:p>
              <a:pPr marL="0" indent="0">
                <a:buNone/>
              </a:pPr>
              <a:r>
                <a:rPr lang="en-US" sz="1800" b="1" dirty="0">
                  <a:solidFill>
                    <a:srgbClr val="00B050"/>
                  </a:solidFill>
                </a:rPr>
                <a:t>d</a:t>
              </a:r>
              <a:r>
                <a:rPr lang="en-US" sz="1800" b="1" dirty="0" smtClean="0">
                  <a:solidFill>
                    <a:srgbClr val="00B050"/>
                  </a:solidFill>
                </a:rPr>
                <a:t>elta</a:t>
              </a:r>
              <a:r>
                <a:rPr lang="en-US" sz="1800" dirty="0" smtClean="0">
                  <a:solidFill>
                    <a:srgbClr val="00B050"/>
                  </a:solidFill>
                </a:rPr>
                <a:t> 	1e-16</a:t>
              </a:r>
              <a:endParaRPr lang="en-US" sz="2600" dirty="0" smtClean="0">
                <a:solidFill>
                  <a:srgbClr val="00B050"/>
                </a:solidFill>
              </a:endParaRPr>
            </a:p>
            <a:p>
              <a:endParaRPr lang="en-US" sz="2200" dirty="0" smtClean="0">
                <a:sym typeface="Wingdings"/>
              </a:endParaRPr>
            </a:p>
            <a:p>
              <a:pPr marL="0" indent="0">
                <a:buFont typeface="Wingdings" charset="2"/>
                <a:buNone/>
              </a:pPr>
              <a:endParaRPr lang="en-US" sz="1800" dirty="0" smtClean="0"/>
            </a:p>
            <a:p>
              <a:pPr marL="0" indent="0">
                <a:buFont typeface="Wingdings" charset="2"/>
                <a:buNone/>
              </a:pPr>
              <a:endParaRPr lang="en-US" sz="1800" dirty="0" smtClean="0"/>
            </a:p>
          </p:txBody>
        </p:sp>
        <p:sp>
          <p:nvSpPr>
            <p:cNvPr id="3" name="Rectangle 2"/>
            <p:cNvSpPr/>
            <p:nvPr/>
          </p:nvSpPr>
          <p:spPr>
            <a:xfrm>
              <a:off x="2411760" y="2339588"/>
              <a:ext cx="4572000" cy="369332"/>
            </a:xfrm>
            <a:prstGeom prst="rect">
              <a:avLst/>
            </a:prstGeom>
          </p:spPr>
          <p:txBody>
            <a:bodyPr>
              <a:spAutoFit/>
            </a:bodyPr>
            <a:lstStyle/>
            <a:p>
              <a:pPr algn="ctr"/>
              <a:r>
                <a:rPr lang="en-US" b="1" u="sng" dirty="0">
                  <a:solidFill>
                    <a:schemeClr val="accent5"/>
                  </a:solidFill>
                </a:rPr>
                <a:t>Error after boost + anti-boost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284978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4624"/>
            <a:ext cx="7920000" cy="720000"/>
          </a:xfrm>
        </p:spPr>
        <p:txBody>
          <a:bodyPr/>
          <a:lstStyle/>
          <a:p>
            <a:r>
              <a:rPr lang="en-US" dirty="0" smtClean="0"/>
              <a:t>Problem in the inverse boost</a:t>
            </a: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539552" y="2132856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chemeClr val="accent4">
                    <a:lumMod val="75000"/>
                  </a:schemeClr>
                </a:solidFill>
              </a:rPr>
              <a:t>Discrepancy</a:t>
            </a:r>
            <a:r>
              <a:rPr lang="en-US" dirty="0" smtClean="0">
                <a:solidFill>
                  <a:schemeClr val="accent5"/>
                </a:solidFill>
              </a:rPr>
              <a:t> found between in the anti-boost between derived equations and </a:t>
            </a:r>
            <a:r>
              <a:rPr lang="en-US" dirty="0" err="1" smtClean="0">
                <a:solidFill>
                  <a:schemeClr val="accent5"/>
                </a:solidFill>
              </a:rPr>
              <a:t>SixTrack</a:t>
            </a:r>
            <a:r>
              <a:rPr lang="en-US" dirty="0" smtClean="0">
                <a:solidFill>
                  <a:schemeClr val="accent5"/>
                </a:solidFill>
              </a:rPr>
              <a:t> source code:</a:t>
            </a:r>
            <a:endParaRPr lang="en-US" dirty="0">
              <a:solidFill>
                <a:schemeClr val="accent5"/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8841" y="2878708"/>
            <a:ext cx="7006318" cy="766316"/>
          </a:xfrm>
          <a:prstGeom prst="rect">
            <a:avLst/>
          </a:prstGeom>
        </p:spPr>
      </p:pic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187624" y="3717032"/>
            <a:ext cx="54006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TRACK(2)=(TRACK(2)+CALPHA*SPHI*H1)*CPHI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1" i="0" u="none" strike="noStrike" cap="none" normalizeH="0" baseline="0" dirty="0" smtClean="0">
                <a:ln>
                  <a:noFill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/>
                <a:latin typeface="Courier New" charset="0"/>
                <a:ea typeface="Courier New" charset="0"/>
                <a:cs typeface="Courier New" charset="0"/>
              </a:rPr>
              <a:t>TRACK(4)=(TRACK(4)+SALPHA*SPHI*H1)*CPHI</a:t>
            </a:r>
          </a:p>
        </p:txBody>
      </p:sp>
      <p:sp>
        <p:nvSpPr>
          <p:cNvPr id="5" name="Rectangle 4"/>
          <p:cNvSpPr/>
          <p:nvPr/>
        </p:nvSpPr>
        <p:spPr>
          <a:xfrm>
            <a:off x="539552" y="4293096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 smtClean="0">
                <a:solidFill>
                  <a:schemeClr val="accent5"/>
                </a:solidFill>
              </a:rPr>
              <a:t>The lines should be:</a:t>
            </a:r>
            <a:endParaRPr lang="en-US" dirty="0">
              <a:solidFill>
                <a:schemeClr val="accent5"/>
              </a:solidFill>
            </a:endParaRPr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187624" y="4797152"/>
            <a:ext cx="54006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rgbClr val="00B050"/>
                </a:solidFill>
                <a:latin typeface="Courier New" charset="0"/>
                <a:ea typeface="Courier New" charset="0"/>
                <a:cs typeface="Courier New" charset="0"/>
              </a:rPr>
              <a:t>TRACK(2</a:t>
            </a:r>
            <a:r>
              <a:rPr lang="en-US" altLang="en-US" sz="1400" b="1" dirty="0">
                <a:solidFill>
                  <a:srgbClr val="00B050"/>
                </a:solidFill>
                <a:latin typeface="Courier New" charset="0"/>
                <a:ea typeface="Courier New" charset="0"/>
                <a:cs typeface="Courier New" charset="0"/>
              </a:rPr>
              <a:t>)=(TRACK(2)*</a:t>
            </a:r>
            <a:r>
              <a:rPr lang="en-US" altLang="en-US" sz="1400" b="1" dirty="0" smtClean="0">
                <a:solidFill>
                  <a:srgbClr val="00B050"/>
                </a:solidFill>
                <a:latin typeface="Courier New" charset="0"/>
                <a:ea typeface="Courier New" charset="0"/>
                <a:cs typeface="Courier New" charset="0"/>
              </a:rPr>
              <a:t>CPHI+CALPHA*TPHI*H1) </a:t>
            </a:r>
            <a:endParaRPr lang="en-US" altLang="en-US" sz="1400" b="1" dirty="0">
              <a:solidFill>
                <a:srgbClr val="00B050"/>
              </a:solidFill>
              <a:latin typeface="Courier New" charset="0"/>
              <a:ea typeface="Courier New" charset="0"/>
              <a:cs typeface="Courier New" charset="0"/>
            </a:endParaRPr>
          </a:p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en-US" sz="1400" b="1" dirty="0" smtClean="0">
                <a:solidFill>
                  <a:srgbClr val="00B050"/>
                </a:solidFill>
                <a:latin typeface="Courier New" charset="0"/>
                <a:ea typeface="Courier New" charset="0"/>
                <a:cs typeface="Courier New" charset="0"/>
              </a:rPr>
              <a:t>TRACK(4</a:t>
            </a:r>
            <a:r>
              <a:rPr lang="en-US" altLang="en-US" sz="1400" b="1" dirty="0">
                <a:solidFill>
                  <a:srgbClr val="00B050"/>
                </a:solidFill>
                <a:latin typeface="Courier New" charset="0"/>
                <a:ea typeface="Courier New" charset="0"/>
                <a:cs typeface="Courier New" charset="0"/>
              </a:rPr>
              <a:t>)=(TRACK(4)*CPHI+SALPHA*TPHI*H1)</a:t>
            </a:r>
          </a:p>
        </p:txBody>
      </p:sp>
      <p:sp>
        <p:nvSpPr>
          <p:cNvPr id="12" name="Content Placeholder 7"/>
          <p:cNvSpPr txBox="1">
            <a:spLocks/>
          </p:cNvSpPr>
          <p:nvPr/>
        </p:nvSpPr>
        <p:spPr>
          <a:xfrm>
            <a:off x="683568" y="5517232"/>
            <a:ext cx="7992888" cy="792088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Digging a bit we found out that the issue was already present in </a:t>
            </a:r>
            <a:r>
              <a:rPr lang="en-US" sz="1800" dirty="0" smtClean="0">
                <a:hlinkClick r:id="rId4"/>
              </a:rPr>
              <a:t>Hirata’s code</a:t>
            </a:r>
            <a:r>
              <a:rPr lang="en-US" sz="1800" dirty="0" smtClean="0"/>
              <a:t> from 1996, on which the </a:t>
            </a:r>
            <a:r>
              <a:rPr lang="en-US" sz="1800" dirty="0" err="1" smtClean="0"/>
              <a:t>Sixtrack</a:t>
            </a:r>
            <a:r>
              <a:rPr lang="en-US" sz="1800" dirty="0" smtClean="0"/>
              <a:t> implementation is based</a:t>
            </a:r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835968" y="1061120"/>
            <a:ext cx="7992888" cy="360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Problem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identified with “bench-test” </a:t>
            </a:r>
            <a:r>
              <a:rPr lang="en-US" sz="1800" dirty="0" smtClean="0"/>
              <a:t>(large crossing angle, test particle very off momentum and large </a:t>
            </a:r>
            <a:r>
              <a:rPr lang="en-US" sz="1800" dirty="0" err="1" smtClean="0"/>
              <a:t>px</a:t>
            </a:r>
            <a:r>
              <a:rPr lang="en-US" sz="1800" dirty="0" smtClean="0"/>
              <a:t>, </a:t>
            </a:r>
            <a:r>
              <a:rPr lang="en-US" sz="1800" dirty="0" err="1" smtClean="0"/>
              <a:t>py</a:t>
            </a:r>
            <a:r>
              <a:rPr lang="en-US" sz="1800" dirty="0" smtClean="0"/>
              <a:t>)</a:t>
            </a:r>
          </a:p>
          <a:p>
            <a:r>
              <a:rPr lang="en-US" sz="1800" dirty="0" smtClean="0"/>
              <a:t>Boost and anti-boost should cancel each other exactly</a:t>
            </a:r>
          </a:p>
          <a:p>
            <a:endParaRPr lang="en-US" sz="1800" dirty="0" smtClean="0"/>
          </a:p>
          <a:p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19874682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Beam-beam kick recap.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1079612" y="1042858"/>
            <a:ext cx="6984776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Strong beam is sliced in both 4D and 6D model according to the longitudinal charge distributions and centroid positions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4D uncoupled beam-beam kick uses d</a:t>
            </a:r>
            <a:r>
              <a:rPr lang="en-US" baseline="-25000" dirty="0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d</a:t>
            </a:r>
            <a:r>
              <a:rPr lang="en-US" baseline="-25000" dirty="0" err="1" smtClean="0"/>
              <a:t>y</a:t>
            </a:r>
            <a:r>
              <a:rPr lang="en-US" dirty="0" smtClean="0"/>
              <a:t>, </a:t>
            </a:r>
            <a:r>
              <a:rPr lang="el-GR" dirty="0" smtClean="0"/>
              <a:t>Σ</a:t>
            </a:r>
            <a:r>
              <a:rPr lang="en-US" baseline="-25000" dirty="0" smtClean="0"/>
              <a:t>xx</a:t>
            </a:r>
            <a:r>
              <a:rPr lang="en-US" dirty="0" smtClean="0"/>
              <a:t>, </a:t>
            </a:r>
            <a:r>
              <a:rPr lang="el-GR" dirty="0" smtClean="0"/>
              <a:t>Σ</a:t>
            </a:r>
            <a:r>
              <a:rPr lang="en-US" baseline="-25000" dirty="0" err="1" smtClean="0"/>
              <a:t>yy</a:t>
            </a:r>
            <a:r>
              <a:rPr lang="en-US" dirty="0" smtClean="0"/>
              <a:t> to calculate the kick in </a:t>
            </a:r>
            <a:r>
              <a:rPr lang="el-GR" dirty="0" smtClean="0"/>
              <a:t>Δ</a:t>
            </a:r>
            <a:r>
              <a:rPr lang="en-US" dirty="0" err="1" smtClean="0"/>
              <a:t>p</a:t>
            </a:r>
            <a:r>
              <a:rPr lang="en-US" baseline="-25000" dirty="0" err="1" smtClean="0"/>
              <a:t>x,y</a:t>
            </a:r>
            <a:r>
              <a:rPr lang="en-US" dirty="0" smtClean="0"/>
              <a:t> for each weak particle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6D beam-beam effects are introduced by the </a:t>
            </a:r>
            <a:r>
              <a:rPr lang="en-US" dirty="0"/>
              <a:t>Synchro beam mapping </a:t>
            </a:r>
            <a:r>
              <a:rPr lang="en-US" dirty="0" smtClean="0"/>
              <a:t>such that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l-GR" dirty="0" smtClean="0"/>
              <a:t>Δ</a:t>
            </a:r>
            <a:r>
              <a:rPr lang="en-US" dirty="0" err="1" smtClean="0"/>
              <a:t>p</a:t>
            </a:r>
            <a:r>
              <a:rPr lang="en-US" baseline="-25000" dirty="0" err="1" smtClean="0"/>
              <a:t>x,y</a:t>
            </a:r>
            <a:r>
              <a:rPr lang="en-US" baseline="-25000" dirty="0" smtClean="0"/>
              <a:t>  </a:t>
            </a:r>
            <a:r>
              <a:rPr lang="en-US" dirty="0" smtClean="0"/>
              <a:t>is calculated for the d</a:t>
            </a:r>
            <a:r>
              <a:rPr lang="en-US" baseline="-25000" dirty="0" smtClean="0"/>
              <a:t>x</a:t>
            </a:r>
            <a:r>
              <a:rPr lang="en-US" dirty="0"/>
              <a:t>, </a:t>
            </a:r>
            <a:r>
              <a:rPr lang="en-US" dirty="0" err="1"/>
              <a:t>d</a:t>
            </a:r>
            <a:r>
              <a:rPr lang="en-US" baseline="-25000" dirty="0" err="1"/>
              <a:t>y</a:t>
            </a:r>
            <a:r>
              <a:rPr lang="en-US" dirty="0"/>
              <a:t>, </a:t>
            </a:r>
            <a:r>
              <a:rPr lang="el-GR" dirty="0" smtClean="0"/>
              <a:t>Σ</a:t>
            </a:r>
            <a:r>
              <a:rPr lang="en-US" baseline="-25000" dirty="0" smtClean="0"/>
              <a:t>xx</a:t>
            </a:r>
            <a:r>
              <a:rPr lang="en-US" dirty="0" smtClean="0"/>
              <a:t>, </a:t>
            </a:r>
            <a:r>
              <a:rPr lang="el-GR" dirty="0" smtClean="0"/>
              <a:t>Σ</a:t>
            </a:r>
            <a:r>
              <a:rPr lang="en-US" baseline="-25000" dirty="0" err="1" smtClean="0"/>
              <a:t>yy</a:t>
            </a:r>
            <a:r>
              <a:rPr lang="en-US" dirty="0" smtClean="0"/>
              <a:t> at the effective interaction point using (</a:t>
            </a:r>
            <a:r>
              <a:rPr lang="en-US" dirty="0" err="1" smtClean="0"/>
              <a:t>ct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x</a:t>
            </a:r>
            <a:r>
              <a:rPr lang="en-US" dirty="0" smtClean="0"/>
              <a:t>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y</a:t>
            </a:r>
            <a:r>
              <a:rPr lang="en-US" dirty="0" smtClean="0"/>
              <a:t>, </a:t>
            </a:r>
            <a:r>
              <a:rPr lang="el-GR" dirty="0" smtClean="0"/>
              <a:t>Σ</a:t>
            </a:r>
            <a:r>
              <a:rPr lang="en-US" dirty="0" smtClean="0"/>
              <a:t>) at the reference IP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a</a:t>
            </a:r>
            <a:r>
              <a:rPr lang="en-US" dirty="0" smtClean="0"/>
              <a:t> </a:t>
            </a:r>
            <a:r>
              <a:rPr lang="el-GR" dirty="0" smtClean="0"/>
              <a:t>Δ</a:t>
            </a:r>
            <a:r>
              <a:rPr lang="en-US" dirty="0" err="1" smtClean="0"/>
              <a:t>p</a:t>
            </a:r>
            <a:r>
              <a:rPr lang="en-US" baseline="-25000" dirty="0" err="1" smtClean="0"/>
              <a:t>t</a:t>
            </a:r>
            <a:r>
              <a:rPr lang="en-US" i="1" dirty="0" smtClean="0"/>
              <a:t> </a:t>
            </a:r>
            <a:r>
              <a:rPr lang="en-US" dirty="0" smtClean="0"/>
              <a:t>(emerging from the </a:t>
            </a:r>
            <a:r>
              <a:rPr lang="en-US" dirty="0" err="1" smtClean="0"/>
              <a:t>ct</a:t>
            </a:r>
            <a:r>
              <a:rPr lang="en-US" dirty="0" smtClean="0"/>
              <a:t> dependence) is </a:t>
            </a:r>
            <a:r>
              <a:rPr lang="en-US" dirty="0"/>
              <a:t>also </a:t>
            </a:r>
            <a:r>
              <a:rPr lang="en-US" dirty="0" smtClean="0"/>
              <a:t>applied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with crossing angle a translation, rotation and a boost change the reference frame in which &lt;</a:t>
            </a:r>
            <a:r>
              <a:rPr lang="en-US" dirty="0" err="1" smtClean="0"/>
              <a:t>p</a:t>
            </a:r>
            <a:r>
              <a:rPr lang="en-US" baseline="-25000" dirty="0" err="1" smtClean="0"/>
              <a:t>x,y</a:t>
            </a:r>
            <a:r>
              <a:rPr lang="en-US" dirty="0" smtClean="0"/>
              <a:t>&gt;, X,Y,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x,y</a:t>
            </a:r>
            <a:r>
              <a:rPr lang="en-US" baseline="-25000" dirty="0" smtClean="0"/>
              <a:t> </a:t>
            </a:r>
            <a:r>
              <a:rPr lang="en-US" dirty="0" smtClean="0"/>
              <a:t>= 0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With coupling the uncoupled form is used in a rotated </a:t>
            </a:r>
            <a:r>
              <a:rPr lang="en-US" dirty="0" smtClean="0"/>
              <a:t>frame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ct</a:t>
            </a:r>
            <a:r>
              <a:rPr lang="en-US" dirty="0" smtClean="0"/>
              <a:t> dependent for the 6D kick)</a:t>
            </a:r>
            <a:endParaRPr lang="en-US" dirty="0"/>
          </a:p>
        </p:txBody>
      </p:sp>
      <p:sp>
        <p:nvSpPr>
          <p:cNvPr id="5" name="Rectangle 4"/>
          <p:cNvSpPr/>
          <p:nvPr/>
        </p:nvSpPr>
        <p:spPr>
          <a:xfrm>
            <a:off x="1102492" y="4658360"/>
            <a:ext cx="74295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1976</a:t>
            </a:r>
            <a:r>
              <a:rPr lang="en-US" sz="1200" dirty="0"/>
              <a:t>, </a:t>
            </a:r>
            <a:r>
              <a:rPr lang="en-US" sz="1200" dirty="0" smtClean="0"/>
              <a:t>"</a:t>
            </a:r>
            <a:r>
              <a:rPr lang="en-US" sz="1200" dirty="0">
                <a:hlinkClick r:id="rId2"/>
              </a:rPr>
              <a:t>Potential of a Three-Dimensional Gaussian Bunch</a:t>
            </a:r>
            <a:r>
              <a:rPr lang="en-US" sz="1200" dirty="0"/>
              <a:t>", S. </a:t>
            </a:r>
            <a:r>
              <a:rPr lang="en-US" sz="1200" dirty="0" err="1"/>
              <a:t>Kheifets</a:t>
            </a:r>
            <a:r>
              <a:rPr lang="en-US" sz="1200" dirty="0"/>
              <a:t>, </a:t>
            </a:r>
            <a:r>
              <a:rPr lang="en-US" sz="1200" dirty="0" smtClean="0"/>
              <a:t>PETRA </a:t>
            </a:r>
            <a:r>
              <a:rPr lang="en-US" sz="1200" dirty="0"/>
              <a:t>Note 119, </a:t>
            </a:r>
            <a:r>
              <a:rPr lang="en-US" sz="1200" dirty="0" smtClean="0"/>
              <a:t>3D electric potential </a:t>
            </a:r>
            <a:endParaRPr lang="en-US" sz="1200" dirty="0"/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1980</a:t>
            </a:r>
            <a:r>
              <a:rPr lang="en-US" sz="1200" dirty="0"/>
              <a:t>, </a:t>
            </a:r>
            <a:r>
              <a:rPr lang="en-US" sz="1200" dirty="0">
                <a:hlinkClick r:id="rId3"/>
              </a:rPr>
              <a:t>Closed expression for the electrical field of a two-dimensional Gaussian charge</a:t>
            </a:r>
            <a:r>
              <a:rPr lang="en-US" sz="1200" dirty="0"/>
              <a:t>, M. </a:t>
            </a:r>
            <a:r>
              <a:rPr lang="en-US" sz="1200" dirty="0" err="1"/>
              <a:t>Bassetti</a:t>
            </a:r>
            <a:r>
              <a:rPr lang="en-US" sz="1200" dirty="0"/>
              <a:t>, A. Erskine, CERN-ISR-TH-80-06; 4D beam </a:t>
            </a:r>
            <a:r>
              <a:rPr lang="en-US" sz="1200" dirty="0" err="1"/>
              <a:t>beam</a:t>
            </a:r>
            <a:r>
              <a:rPr lang="en-US" sz="1200" dirty="0"/>
              <a:t> kick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1992, </a:t>
            </a:r>
            <a:r>
              <a:rPr lang="en-US" sz="1200" dirty="0" smtClean="0">
                <a:hlinkClick r:id="rId4"/>
              </a:rPr>
              <a:t>A </a:t>
            </a:r>
            <a:r>
              <a:rPr lang="en-US" sz="1200" dirty="0" err="1" smtClean="0">
                <a:hlinkClick r:id="rId4"/>
              </a:rPr>
              <a:t>Symplectic</a:t>
            </a:r>
            <a:r>
              <a:rPr lang="en-US" sz="1200" dirty="0" smtClean="0">
                <a:hlinkClick r:id="rId4"/>
              </a:rPr>
              <a:t> Beam-Beam Interaction with Energy Change</a:t>
            </a:r>
            <a:r>
              <a:rPr lang="en-US" sz="1200" dirty="0" smtClean="0"/>
              <a:t>, K. Hirata, F. Ruggiero, SLAC-PUB-10055, KEK Preprint 92-117; Synchro beam mapping (SBM) for head-on beam-beam effects.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1994, </a:t>
            </a:r>
            <a:r>
              <a:rPr lang="en-US" sz="1200" dirty="0" smtClean="0">
                <a:hlinkClick r:id="rId5"/>
              </a:rPr>
              <a:t>Don’t Be Afraid of Beam-Beam Interactions With a Large Crossing angle</a:t>
            </a:r>
            <a:r>
              <a:rPr lang="en-US" sz="1200" dirty="0" smtClean="0"/>
              <a:t>, K. Hirata. SBM with crossing angle</a:t>
            </a:r>
          </a:p>
          <a:p>
            <a:pPr marL="228600" indent="-228600">
              <a:buFont typeface="+mj-lt"/>
              <a:buAutoNum type="arabicPeriod"/>
            </a:pPr>
            <a:r>
              <a:rPr lang="en-US" sz="1200" dirty="0" smtClean="0"/>
              <a:t>2001</a:t>
            </a:r>
            <a:r>
              <a:rPr lang="en-US" sz="1200" dirty="0"/>
              <a:t>, </a:t>
            </a:r>
            <a:r>
              <a:rPr lang="en-US" sz="1200" dirty="0">
                <a:hlinkClick r:id="rId6"/>
              </a:rPr>
              <a:t>6D Beam-Beam Kick including Coupled Motion</a:t>
            </a:r>
            <a:r>
              <a:rPr lang="en-US" sz="1200" dirty="0"/>
              <a:t>, L.H.A. </a:t>
            </a:r>
            <a:r>
              <a:rPr lang="en-US" sz="1200" dirty="0" err="1"/>
              <a:t>Leunissen</a:t>
            </a:r>
            <a:r>
              <a:rPr lang="en-US" sz="1200" dirty="0"/>
              <a:t>, F. </a:t>
            </a:r>
            <a:r>
              <a:rPr lang="en-US" sz="1200" dirty="0" err="1"/>
              <a:t>Schmidt,G</a:t>
            </a:r>
            <a:r>
              <a:rPr lang="en-US" sz="1200" dirty="0"/>
              <a:t>. Ripken; SBM with crossing </a:t>
            </a:r>
            <a:r>
              <a:rPr lang="en-US" sz="1200" dirty="0" smtClean="0"/>
              <a:t>angle and coupling</a:t>
            </a:r>
          </a:p>
        </p:txBody>
      </p:sp>
    </p:spTree>
    <p:extLst>
      <p:ext uri="{BB962C8B-B14F-4D97-AF65-F5344CB8AC3E}">
        <p14:creationId xmlns:p14="http://schemas.microsoft.com/office/powerpoint/2010/main" val="325787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4624"/>
            <a:ext cx="7920000" cy="720000"/>
          </a:xfrm>
        </p:spPr>
        <p:txBody>
          <a:bodyPr/>
          <a:lstStyle/>
          <a:p>
            <a:r>
              <a:rPr lang="en-US" dirty="0" smtClean="0"/>
              <a:t>Problem in the inverse boost</a:t>
            </a:r>
            <a:endParaRPr lang="en-US" dirty="0"/>
          </a:p>
        </p:txBody>
      </p:sp>
      <p:sp>
        <p:nvSpPr>
          <p:cNvPr id="7" name="Content Placeholder 7"/>
          <p:cNvSpPr txBox="1">
            <a:spLocks/>
          </p:cNvSpPr>
          <p:nvPr/>
        </p:nvSpPr>
        <p:spPr>
          <a:xfrm>
            <a:off x="3707904" y="2852936"/>
            <a:ext cx="1944216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err="1" smtClean="0"/>
              <a:t>SixTrack</a:t>
            </a:r>
            <a:r>
              <a:rPr lang="en-US" sz="1800" b="1" dirty="0" smtClean="0"/>
              <a:t> routine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B050"/>
                </a:solidFill>
              </a:rPr>
              <a:t>x</a:t>
            </a:r>
            <a:r>
              <a:rPr lang="en-US" sz="1800" dirty="0" smtClean="0">
                <a:solidFill>
                  <a:srgbClr val="00B050"/>
                </a:solidFill>
              </a:rPr>
              <a:t> 		6.5e-19 </a:t>
            </a:r>
            <a:endParaRPr lang="en-US" sz="1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px</a:t>
            </a:r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		0.065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B050"/>
                </a:solidFill>
              </a:rPr>
              <a:t>y</a:t>
            </a:r>
            <a:r>
              <a:rPr lang="en-US" sz="1800" dirty="0" smtClean="0">
                <a:solidFill>
                  <a:srgbClr val="00B050"/>
                </a:solidFill>
              </a:rPr>
              <a:t> 		4.3e-19 </a:t>
            </a:r>
          </a:p>
          <a:p>
            <a:pPr marL="0" indent="0">
              <a:buNone/>
            </a:pPr>
            <a:r>
              <a:rPr lang="en-US" sz="18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py</a:t>
            </a:r>
            <a:r>
              <a:rPr lang="en-US" sz="18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		0.027 </a:t>
            </a:r>
            <a:endParaRPr lang="en-US" sz="18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B050"/>
                </a:solidFill>
              </a:rPr>
              <a:t>sigma</a:t>
            </a:r>
            <a:r>
              <a:rPr lang="en-US" sz="1800" dirty="0" smtClean="0">
                <a:solidFill>
                  <a:srgbClr val="00B050"/>
                </a:solidFill>
              </a:rPr>
              <a:t> 	0.0 </a:t>
            </a:r>
            <a:endParaRPr lang="en-US" sz="1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B050"/>
                </a:solidFill>
              </a:rPr>
              <a:t>d</a:t>
            </a:r>
            <a:r>
              <a:rPr lang="en-US" sz="1800" b="1" dirty="0" smtClean="0">
                <a:solidFill>
                  <a:srgbClr val="00B050"/>
                </a:solidFill>
              </a:rPr>
              <a:t>elta</a:t>
            </a:r>
            <a:r>
              <a:rPr lang="en-US" sz="1800" dirty="0" smtClean="0">
                <a:solidFill>
                  <a:srgbClr val="00B050"/>
                </a:solidFill>
              </a:rPr>
              <a:t> 	2.0e-17</a:t>
            </a:r>
          </a:p>
          <a:p>
            <a:pPr marL="0" indent="0">
              <a:buNone/>
            </a:pPr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</p:txBody>
      </p:sp>
      <p:sp>
        <p:nvSpPr>
          <p:cNvPr id="10" name="Content Placeholder 7"/>
          <p:cNvSpPr txBox="1">
            <a:spLocks/>
          </p:cNvSpPr>
          <p:nvPr/>
        </p:nvSpPr>
        <p:spPr>
          <a:xfrm>
            <a:off x="1259632" y="2852936"/>
            <a:ext cx="2088232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smtClean="0"/>
              <a:t>Python test routine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B050"/>
                </a:solidFill>
              </a:rPr>
              <a:t>x</a:t>
            </a:r>
            <a:r>
              <a:rPr lang="en-US" sz="1800" dirty="0" smtClean="0">
                <a:solidFill>
                  <a:srgbClr val="00B050"/>
                </a:solidFill>
              </a:rPr>
              <a:t> 		4.3e-19 </a:t>
            </a:r>
            <a:endParaRPr lang="en-US" sz="1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800" b="1" dirty="0" err="1" smtClean="0">
                <a:solidFill>
                  <a:srgbClr val="00B050"/>
                </a:solidFill>
              </a:rPr>
              <a:t>px</a:t>
            </a:r>
            <a:r>
              <a:rPr lang="en-US" sz="1800" dirty="0" smtClean="0">
                <a:solidFill>
                  <a:srgbClr val="00B050"/>
                </a:solidFill>
              </a:rPr>
              <a:t> 		0.0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B050"/>
                </a:solidFill>
              </a:rPr>
              <a:t>y</a:t>
            </a:r>
            <a:r>
              <a:rPr lang="en-US" sz="1800" dirty="0" smtClean="0">
                <a:solidFill>
                  <a:srgbClr val="00B050"/>
                </a:solidFill>
              </a:rPr>
              <a:t> 		4.3e-19 </a:t>
            </a:r>
          </a:p>
          <a:p>
            <a:pPr marL="0" indent="0">
              <a:buNone/>
            </a:pPr>
            <a:r>
              <a:rPr lang="en-US" sz="1800" b="1" dirty="0" err="1" smtClean="0">
                <a:solidFill>
                  <a:srgbClr val="00B050"/>
                </a:solidFill>
              </a:rPr>
              <a:t>py</a:t>
            </a:r>
            <a:r>
              <a:rPr lang="en-US" sz="1800" dirty="0" smtClean="0">
                <a:solidFill>
                  <a:srgbClr val="00B050"/>
                </a:solidFill>
              </a:rPr>
              <a:t> 		3.e3-17 </a:t>
            </a:r>
            <a:endParaRPr lang="en-US" sz="1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B050"/>
                </a:solidFill>
              </a:rPr>
              <a:t>sigma</a:t>
            </a:r>
            <a:r>
              <a:rPr lang="en-US" sz="1800" dirty="0" smtClean="0">
                <a:solidFill>
                  <a:srgbClr val="00B050"/>
                </a:solidFill>
              </a:rPr>
              <a:t> 	0.0 </a:t>
            </a:r>
            <a:endParaRPr lang="en-US" sz="1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B050"/>
                </a:solidFill>
              </a:rPr>
              <a:t>d</a:t>
            </a:r>
            <a:r>
              <a:rPr lang="en-US" sz="1800" b="1" dirty="0" smtClean="0">
                <a:solidFill>
                  <a:srgbClr val="00B050"/>
                </a:solidFill>
              </a:rPr>
              <a:t>elta</a:t>
            </a:r>
            <a:r>
              <a:rPr lang="en-US" sz="1800" dirty="0" smtClean="0">
                <a:solidFill>
                  <a:srgbClr val="00B050"/>
                </a:solidFill>
              </a:rPr>
              <a:t> 	1e-16</a:t>
            </a:r>
            <a:endParaRPr lang="en-US" sz="2600" dirty="0" smtClean="0">
              <a:solidFill>
                <a:srgbClr val="00B050"/>
              </a:solidFill>
            </a:endParaRPr>
          </a:p>
          <a:p>
            <a:endParaRPr lang="en-US" sz="2200" dirty="0" smtClean="0">
              <a:sym typeface="Wingdings"/>
            </a:endParaRPr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2286000" y="233958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u="sng" dirty="0">
                <a:solidFill>
                  <a:schemeClr val="accent5"/>
                </a:solidFill>
              </a:rPr>
              <a:t>Error after boost + anti-boost</a:t>
            </a:r>
          </a:p>
        </p:txBody>
      </p:sp>
      <p:sp>
        <p:nvSpPr>
          <p:cNvPr id="9" name="Content Placeholder 7"/>
          <p:cNvSpPr txBox="1">
            <a:spLocks/>
          </p:cNvSpPr>
          <p:nvPr/>
        </p:nvSpPr>
        <p:spPr>
          <a:xfrm>
            <a:off x="6084168" y="2852936"/>
            <a:ext cx="2160240" cy="252028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1800" b="1" dirty="0" err="1" smtClean="0"/>
              <a:t>SixTrack</a:t>
            </a:r>
            <a:r>
              <a:rPr lang="en-US" sz="1800" b="1" dirty="0" smtClean="0"/>
              <a:t> corrected</a:t>
            </a:r>
            <a:endParaRPr lang="en-US" sz="1800" b="1" dirty="0"/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B050"/>
                </a:solidFill>
              </a:rPr>
              <a:t>x</a:t>
            </a:r>
            <a:r>
              <a:rPr lang="en-US" sz="1800" dirty="0" smtClean="0">
                <a:solidFill>
                  <a:srgbClr val="00B050"/>
                </a:solidFill>
              </a:rPr>
              <a:t> 		6.5e-19 </a:t>
            </a:r>
            <a:endParaRPr lang="en-US" sz="1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800" b="1" dirty="0" err="1" smtClean="0">
                <a:solidFill>
                  <a:srgbClr val="00B050"/>
                </a:solidFill>
              </a:rPr>
              <a:t>px</a:t>
            </a:r>
            <a:r>
              <a:rPr lang="en-US" sz="1800" dirty="0" smtClean="0">
                <a:solidFill>
                  <a:srgbClr val="00B050"/>
                </a:solidFill>
              </a:rPr>
              <a:t> 	</a:t>
            </a:r>
            <a:r>
              <a:rPr lang="en-US" sz="1800" dirty="0">
                <a:solidFill>
                  <a:srgbClr val="00B050"/>
                </a:solidFill>
              </a:rPr>
              <a:t>	</a:t>
            </a:r>
            <a:r>
              <a:rPr lang="cs-CZ" sz="1800" b="1" dirty="0" smtClean="0">
                <a:solidFill>
                  <a:srgbClr val="00B050"/>
                </a:solidFill>
              </a:rPr>
              <a:t>5.55e-17 </a:t>
            </a: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B050"/>
                </a:solidFill>
              </a:rPr>
              <a:t>y</a:t>
            </a:r>
            <a:r>
              <a:rPr lang="en-US" sz="1800" dirty="0" smtClean="0">
                <a:solidFill>
                  <a:srgbClr val="00B050"/>
                </a:solidFill>
              </a:rPr>
              <a:t> 		4.3e-19 </a:t>
            </a:r>
          </a:p>
          <a:p>
            <a:pPr marL="0" indent="0">
              <a:buNone/>
            </a:pPr>
            <a:r>
              <a:rPr lang="en-US" sz="1800" b="1" dirty="0" err="1" smtClean="0">
                <a:solidFill>
                  <a:srgbClr val="00B050"/>
                </a:solidFill>
              </a:rPr>
              <a:t>py</a:t>
            </a:r>
            <a:r>
              <a:rPr lang="en-US" sz="1800" dirty="0" smtClean="0">
                <a:solidFill>
                  <a:srgbClr val="00B050"/>
                </a:solidFill>
              </a:rPr>
              <a:t> 		0.1e-19 </a:t>
            </a:r>
            <a:endParaRPr lang="en-US" sz="1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800" b="1" dirty="0" smtClean="0">
                <a:solidFill>
                  <a:srgbClr val="00B050"/>
                </a:solidFill>
              </a:rPr>
              <a:t>sigma</a:t>
            </a:r>
            <a:r>
              <a:rPr lang="en-US" sz="1800" dirty="0" smtClean="0">
                <a:solidFill>
                  <a:srgbClr val="00B050"/>
                </a:solidFill>
              </a:rPr>
              <a:t> 	0.0 </a:t>
            </a:r>
            <a:endParaRPr lang="en-US" sz="1800" dirty="0">
              <a:solidFill>
                <a:srgbClr val="00B050"/>
              </a:solidFill>
            </a:endParaRPr>
          </a:p>
          <a:p>
            <a:pPr marL="0" indent="0">
              <a:buNone/>
            </a:pPr>
            <a:r>
              <a:rPr lang="en-US" sz="1800" b="1" dirty="0">
                <a:solidFill>
                  <a:srgbClr val="00B050"/>
                </a:solidFill>
              </a:rPr>
              <a:t>d</a:t>
            </a:r>
            <a:r>
              <a:rPr lang="en-US" sz="1800" b="1" dirty="0" smtClean="0">
                <a:solidFill>
                  <a:srgbClr val="00B050"/>
                </a:solidFill>
              </a:rPr>
              <a:t>elta</a:t>
            </a:r>
            <a:r>
              <a:rPr lang="en-US" sz="1800" dirty="0" smtClean="0">
                <a:solidFill>
                  <a:srgbClr val="00B050"/>
                </a:solidFill>
              </a:rPr>
              <a:t> 	2.0e-17</a:t>
            </a:r>
          </a:p>
          <a:p>
            <a:pPr marL="0" indent="0">
              <a:buNone/>
            </a:pPr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</p:txBody>
      </p:sp>
      <p:sp>
        <p:nvSpPr>
          <p:cNvPr id="11" name="Content Placeholder 7"/>
          <p:cNvSpPr txBox="1">
            <a:spLocks/>
          </p:cNvSpPr>
          <p:nvPr/>
        </p:nvSpPr>
        <p:spPr>
          <a:xfrm>
            <a:off x="683568" y="908720"/>
            <a:ext cx="7992888" cy="36004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smtClean="0"/>
              <a:t>Problem </a:t>
            </a:r>
            <a:r>
              <a:rPr lang="en-US" sz="1800" b="1" smtClean="0">
                <a:solidFill>
                  <a:schemeClr val="accent4">
                    <a:lumMod val="75000"/>
                  </a:schemeClr>
                </a:solidFill>
              </a:rPr>
              <a:t>identified with “bench-test” </a:t>
            </a:r>
            <a:r>
              <a:rPr lang="en-US" sz="1800" smtClean="0"/>
              <a:t>(large crossing angle, test particle very off momentum and large px, py)</a:t>
            </a:r>
          </a:p>
          <a:p>
            <a:r>
              <a:rPr lang="en-US" sz="1800" smtClean="0"/>
              <a:t>Boost and anti-boost should cancel each other exactly</a:t>
            </a:r>
          </a:p>
          <a:p>
            <a:endParaRPr lang="en-US" sz="1800" smtClean="0"/>
          </a:p>
          <a:p>
            <a:endParaRPr lang="en-US" sz="2600" smtClean="0"/>
          </a:p>
          <a:p>
            <a:endParaRPr lang="en-US" sz="2200" smtClean="0">
              <a:sym typeface="Wingdings"/>
            </a:endParaRPr>
          </a:p>
          <a:p>
            <a:pPr marL="0" indent="0">
              <a:buFont typeface="Wingdings" charset="2"/>
              <a:buNone/>
            </a:pPr>
            <a:endParaRPr lang="en-US" sz="1800" smtClean="0"/>
          </a:p>
          <a:p>
            <a:pPr marL="0" indent="0">
              <a:buFont typeface="Wingdings" charset="2"/>
              <a:buNone/>
            </a:pPr>
            <a:endParaRPr lang="en-US" sz="1800" dirty="0" smtClean="0"/>
          </a:p>
        </p:txBody>
      </p:sp>
    </p:spTree>
    <p:extLst>
      <p:ext uri="{BB962C8B-B14F-4D97-AF65-F5344CB8AC3E}">
        <p14:creationId xmlns:p14="http://schemas.microsoft.com/office/powerpoint/2010/main" val="507773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43074"/>
            <a:ext cx="9144000" cy="199829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4624"/>
            <a:ext cx="7920000" cy="720000"/>
          </a:xfrm>
        </p:spPr>
        <p:txBody>
          <a:bodyPr/>
          <a:lstStyle/>
          <a:p>
            <a:r>
              <a:rPr lang="en-US" dirty="0" smtClean="0"/>
              <a:t>Problem in the inverse boost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3568" y="908720"/>
            <a:ext cx="7992888" cy="360040"/>
          </a:xfrm>
        </p:spPr>
        <p:txBody>
          <a:bodyPr>
            <a:noAutofit/>
          </a:bodyPr>
          <a:lstStyle/>
          <a:p>
            <a:r>
              <a:rPr lang="en-US" sz="1800" dirty="0" smtClean="0"/>
              <a:t>Problem confirmed by Riccardo simulating a beam-beam interaction with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zero intensity in </a:t>
            </a:r>
            <a:r>
              <a:rPr lang="en-US" sz="1800" b="1" dirty="0">
                <a:solidFill>
                  <a:schemeClr val="accent4">
                    <a:lumMod val="75000"/>
                  </a:schemeClr>
                </a:solidFill>
              </a:rPr>
              <a:t>the strong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beam</a:t>
            </a:r>
          </a:p>
          <a:p>
            <a:endParaRPr lang="en-US" sz="1800" dirty="0" smtClean="0"/>
          </a:p>
          <a:p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2148980"/>
            <a:ext cx="9144000" cy="2000100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0" y="1913211"/>
            <a:ext cx="457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5"/>
                </a:solidFill>
              </a:rPr>
              <a:t>Coordinates before interaction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572000" y="1913211"/>
            <a:ext cx="457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5"/>
                </a:solidFill>
              </a:rPr>
              <a:t>Coordinates after interaction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16742" y="1628800"/>
            <a:ext cx="91272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u="sng" dirty="0" smtClean="0">
                <a:solidFill>
                  <a:schemeClr val="accent5"/>
                </a:solidFill>
              </a:rPr>
              <a:t>Original implementation</a:t>
            </a:r>
            <a:endParaRPr lang="en-US" sz="1400" b="1" u="sng" dirty="0">
              <a:solidFill>
                <a:schemeClr val="accent5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-9846" y="4489375"/>
            <a:ext cx="457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5"/>
                </a:solidFill>
              </a:rPr>
              <a:t>Coordinates before interaction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562154" y="4489375"/>
            <a:ext cx="4572000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 smtClean="0">
                <a:solidFill>
                  <a:schemeClr val="accent5"/>
                </a:solidFill>
              </a:rPr>
              <a:t>Coordinates after interaction</a:t>
            </a:r>
            <a:endParaRPr lang="en-US" sz="1400" b="1" dirty="0">
              <a:solidFill>
                <a:schemeClr val="accent5"/>
              </a:solidFill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6896" y="4221088"/>
            <a:ext cx="9127258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u="sng" dirty="0" smtClean="0">
                <a:solidFill>
                  <a:schemeClr val="accent5"/>
                </a:solidFill>
              </a:rPr>
              <a:t>Corrected implementation</a:t>
            </a:r>
            <a:endParaRPr lang="en-US" sz="1400" b="1" u="sng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3046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44624"/>
            <a:ext cx="7920000" cy="720000"/>
          </a:xfrm>
        </p:spPr>
        <p:txBody>
          <a:bodyPr/>
          <a:lstStyle/>
          <a:p>
            <a:r>
              <a:rPr lang="en-US" dirty="0" smtClean="0"/>
              <a:t>Problem in the inverse boost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>
          <a:xfrm>
            <a:off x="683568" y="908720"/>
            <a:ext cx="7992888" cy="360040"/>
          </a:xfrm>
        </p:spPr>
        <p:txBody>
          <a:bodyPr>
            <a:noAutofit/>
          </a:bodyPr>
          <a:lstStyle/>
          <a:p>
            <a:r>
              <a:rPr lang="en-US" sz="1800" dirty="0" smtClean="0"/>
              <a:t>Impact on </a:t>
            </a:r>
            <a:r>
              <a:rPr lang="en-US" sz="1800" b="1" dirty="0" smtClean="0">
                <a:solidFill>
                  <a:schemeClr val="accent4">
                    <a:lumMod val="75000"/>
                  </a:schemeClr>
                </a:solidFill>
              </a:rPr>
              <a:t>realistic simulation </a:t>
            </a:r>
            <a:r>
              <a:rPr lang="en-US" sz="1800" b="1" dirty="0" smtClean="0">
                <a:solidFill>
                  <a:schemeClr val="accent3"/>
                </a:solidFill>
              </a:rPr>
              <a:t>study</a:t>
            </a:r>
            <a:r>
              <a:rPr lang="en-US" sz="1800" dirty="0" smtClean="0">
                <a:solidFill>
                  <a:schemeClr val="accent3"/>
                </a:solidFill>
              </a:rPr>
              <a:t> </a:t>
            </a:r>
            <a:r>
              <a:rPr lang="en-US" sz="1800" dirty="0" smtClean="0"/>
              <a:t>assessed by Dario</a:t>
            </a:r>
          </a:p>
          <a:p>
            <a:r>
              <a:rPr lang="en-US" sz="1800" dirty="0"/>
              <a:t>Tune scans comparison with 2017 ATS optics show no dramatic change, but slightly worse DA</a:t>
            </a:r>
            <a:endParaRPr lang="en-US" sz="1800" dirty="0" smtClean="0"/>
          </a:p>
          <a:p>
            <a:endParaRPr lang="en-US" sz="1800" dirty="0" smtClean="0"/>
          </a:p>
          <a:p>
            <a:endParaRPr lang="en-US" sz="2600" dirty="0" smtClean="0"/>
          </a:p>
          <a:p>
            <a:endParaRPr lang="en-US" sz="2200" dirty="0" smtClean="0">
              <a:sym typeface="Wingdings"/>
            </a:endParaRPr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</p:txBody>
      </p:sp>
      <p:pic>
        <p:nvPicPr>
          <p:cNvPr id="13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98710" y="2709280"/>
            <a:ext cx="4523242" cy="3240000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6" y="2709280"/>
            <a:ext cx="4523242" cy="3240000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67544" y="2267580"/>
            <a:ext cx="381642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mtClean="0"/>
              <a:t>Old version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004048" y="2267580"/>
            <a:ext cx="36724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 smtClean="0"/>
              <a:t>Corrected version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66427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Options in Standard SixTrack BB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lhc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=0</a:t>
            </a:r>
            <a:r>
              <a:rPr lang="en-US" dirty="0" smtClean="0"/>
              <a:t>, uses as input:</a:t>
            </a:r>
          </a:p>
          <a:p>
            <a:pPr lvl="1"/>
            <a:r>
              <a:rPr lang="en-US" dirty="0"/>
              <a:t>p</a:t>
            </a:r>
            <a:r>
              <a:rPr lang="en-US" dirty="0" smtClean="0"/>
              <a:t>osition of the strong beam w.r.t the weak beam</a:t>
            </a:r>
          </a:p>
          <a:p>
            <a:pPr lvl="1"/>
            <a:r>
              <a:rPr lang="el-GR" dirty="0" smtClean="0"/>
              <a:t>Σ</a:t>
            </a:r>
            <a:r>
              <a:rPr lang="en-US" baseline="-25000" dirty="0" smtClean="0"/>
              <a:t>xx</a:t>
            </a:r>
            <a:r>
              <a:rPr lang="en-US" dirty="0" smtClean="0"/>
              <a:t>, </a:t>
            </a:r>
            <a:r>
              <a:rPr lang="el-GR" dirty="0"/>
              <a:t>Σ</a:t>
            </a:r>
            <a:r>
              <a:rPr lang="en-US" baseline="-25000" dirty="0" err="1" smtClean="0"/>
              <a:t>yy</a:t>
            </a:r>
            <a:r>
              <a:rPr lang="en-US" dirty="0" smtClean="0"/>
              <a:t> and other </a:t>
            </a:r>
            <a:r>
              <a:rPr lang="el-GR" dirty="0"/>
              <a:t>Σ </a:t>
            </a:r>
            <a:r>
              <a:rPr lang="en-US" dirty="0" smtClean="0"/>
              <a:t>elements</a:t>
            </a:r>
            <a:r>
              <a:rPr lang="el-GR" dirty="0" smtClean="0"/>
              <a:t> </a:t>
            </a:r>
            <a:r>
              <a:rPr lang="en-US" dirty="0" smtClean="0"/>
              <a:t>are calculated from the weak beam optics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licing is computed internally using as input number of slices, crossing angle 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xang</a:t>
            </a:r>
            <a:r>
              <a:rPr lang="en-US" dirty="0" smtClean="0"/>
              <a:t>), and slices slope (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xstr</a:t>
            </a:r>
            <a:r>
              <a:rPr lang="en-US" dirty="0"/>
              <a:t>) [1</a:t>
            </a:r>
            <a:r>
              <a:rPr lang="en-US" dirty="0" smtClean="0"/>
              <a:t>];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lhc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=1</a:t>
            </a:r>
            <a:r>
              <a:rPr lang="en-US" dirty="0" smtClean="0"/>
              <a:t>, as before</a:t>
            </a:r>
            <a:r>
              <a:rPr lang="en-US" dirty="0"/>
              <a:t> </a:t>
            </a:r>
            <a:r>
              <a:rPr lang="en-US" dirty="0" smtClean="0"/>
              <a:t>but inverting x with y;</a:t>
            </a:r>
          </a:p>
          <a:p>
            <a:pPr marL="0" indent="0">
              <a:buNone/>
            </a:pP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lhc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=2</a:t>
            </a:r>
            <a:r>
              <a:rPr lang="en-US" dirty="0" smtClean="0"/>
              <a:t>, as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lhc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=1:</a:t>
            </a:r>
          </a:p>
          <a:p>
            <a:pPr lvl="1"/>
            <a:r>
              <a:rPr lang="el-GR" dirty="0" smtClean="0"/>
              <a:t>Σ</a:t>
            </a:r>
            <a:r>
              <a:rPr lang="en-US" baseline="-25000" dirty="0" smtClean="0"/>
              <a:t>xx</a:t>
            </a:r>
            <a:r>
              <a:rPr lang="en-US" dirty="0" smtClean="0"/>
              <a:t>, </a:t>
            </a:r>
            <a:r>
              <a:rPr lang="el-GR" dirty="0"/>
              <a:t>Σ</a:t>
            </a:r>
            <a:r>
              <a:rPr lang="en-US" baseline="-25000" dirty="0" err="1" smtClean="0"/>
              <a:t>yy</a:t>
            </a:r>
            <a:r>
              <a:rPr lang="en-US" dirty="0" smtClean="0"/>
              <a:t> are taken as input in 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fort.2</a:t>
            </a:r>
            <a:r>
              <a:rPr lang="en-US" dirty="0" smtClean="0"/>
              <a:t> (generated by </a:t>
            </a:r>
            <a:r>
              <a:rPr lang="en-US" dirty="0" err="1" smtClean="0"/>
              <a:t>MadX</a:t>
            </a:r>
            <a:r>
              <a:rPr lang="en-US" dirty="0" smtClean="0"/>
              <a:t> from the values created by the beam-beam macros)</a:t>
            </a:r>
          </a:p>
          <a:p>
            <a:pPr lvl="1"/>
            <a:r>
              <a:rPr lang="en-US" dirty="0" smtClean="0"/>
              <a:t>other </a:t>
            </a:r>
            <a:r>
              <a:rPr lang="en-US" dirty="0"/>
              <a:t>elements of </a:t>
            </a:r>
            <a:r>
              <a:rPr lang="el-GR" dirty="0" smtClean="0"/>
              <a:t>Σ</a:t>
            </a:r>
            <a:r>
              <a:rPr lang="en-US" dirty="0" smtClean="0"/>
              <a:t> are computed like </a:t>
            </a:r>
            <a:r>
              <a:rPr lang="en-US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lhc</a:t>
            </a:r>
            <a:r>
              <a:rPr lang="en-US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=1</a:t>
            </a:r>
            <a:r>
              <a:rPr lang="en-US" dirty="0" smtClean="0"/>
              <a:t>;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732482" y="5799747"/>
            <a:ext cx="72959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[1] J. Barranco, </a:t>
            </a:r>
            <a:r>
              <a:rPr lang="en-US" sz="1200" dirty="0">
                <a:hlinkClick r:id="rId2"/>
              </a:rPr>
              <a:t>On-going SixTrack </a:t>
            </a:r>
            <a:r>
              <a:rPr lang="en-US" sz="1200" dirty="0" smtClean="0">
                <a:hlinkClick r:id="rId2"/>
              </a:rPr>
              <a:t>code development</a:t>
            </a:r>
            <a:r>
              <a:rPr lang="en-US" sz="1200" dirty="0" smtClean="0"/>
              <a:t>, 30/5/2013, </a:t>
            </a:r>
            <a:r>
              <a:rPr lang="en-US" sz="1200" dirty="0"/>
              <a:t>LHC-Beam-beam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588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6D Beam-Beam in SixTrack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4874096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dirty="0" smtClean="0"/>
              <a:t>Timeline:</a:t>
            </a:r>
          </a:p>
          <a:p>
            <a:r>
              <a:rPr lang="en-US" dirty="0" smtClean="0"/>
              <a:t>1996 		</a:t>
            </a:r>
            <a:r>
              <a:rPr lang="en-US" dirty="0" smtClean="0">
                <a:hlinkClick r:id="rId3"/>
              </a:rPr>
              <a:t>6D kick BCC code from Hirata</a:t>
            </a:r>
            <a:endParaRPr lang="en-US" dirty="0" smtClean="0"/>
          </a:p>
          <a:p>
            <a:r>
              <a:rPr lang="en-US" dirty="0" smtClean="0"/>
              <a:t>2000 		</a:t>
            </a:r>
            <a:r>
              <a:rPr lang="en-US" dirty="0" smtClean="0">
                <a:hlinkClick r:id="rId4"/>
              </a:rPr>
              <a:t>6D code in SixTrack with coupling</a:t>
            </a:r>
            <a:r>
              <a:rPr lang="en-US" dirty="0" smtClean="0"/>
              <a:t> (coupling not used in production)</a:t>
            </a:r>
          </a:p>
          <a:p>
            <a:r>
              <a:rPr lang="en-US" dirty="0" smtClean="0"/>
              <a:t>9/2/2011	</a:t>
            </a:r>
            <a:r>
              <a:rPr lang="en-US" dirty="0" err="1" smtClean="0">
                <a:hlinkClick r:id="rId5" invalidUrl="https://emetral.web.cern.ch/emetral/icesection/2011/2011-02-09/ICE Min meeting_09-02-11.htm"/>
              </a:rPr>
              <a:t>lhc</a:t>
            </a:r>
            <a:r>
              <a:rPr lang="en-US" dirty="0" smtClean="0">
                <a:hlinkClick r:id="rId6" invalidUrl="https://emetral.web.cern.ch/emetral/icesection/2011/2011-02-09/ICE Min meeting_09-02-11.htm"/>
              </a:rPr>
              <a:t>=2 option introduced by E. </a:t>
            </a:r>
            <a:r>
              <a:rPr lang="en-US" dirty="0" err="1" smtClean="0">
                <a:hlinkClick r:id="rId7" invalidUrl="https://emetral.web.cern.ch/emetral/icesection/2011/2011-02-09/ICE Min meeting_09-02-11.htm"/>
              </a:rPr>
              <a:t>Laface</a:t>
            </a:r>
            <a:r>
              <a:rPr lang="en-US" dirty="0" smtClean="0">
                <a:hlinkClick r:id="rId8" invalidUrl="https://emetral.web.cern.ch/emetral/icesection/2011/2011-02-09/ICE Min meeting_09-02-11.htm"/>
              </a:rPr>
              <a:t> for flat beam with 4D lenses</a:t>
            </a:r>
            <a:endParaRPr lang="en-US" dirty="0" smtClean="0"/>
          </a:p>
          <a:p>
            <a:r>
              <a:rPr lang="en-US" dirty="0" smtClean="0"/>
              <a:t>30/12/2013 </a:t>
            </a:r>
            <a:r>
              <a:rPr lang="en-US" dirty="0" smtClean="0">
                <a:hlinkClick r:id="rId9"/>
              </a:rPr>
              <a:t>	</a:t>
            </a:r>
            <a:r>
              <a:rPr lang="en-US" dirty="0" err="1" smtClean="0">
                <a:hlinkClick r:id="rId9"/>
              </a:rPr>
              <a:t>lhc</a:t>
            </a:r>
            <a:r>
              <a:rPr lang="en-US" dirty="0" smtClean="0">
                <a:hlinkClick r:id="rId9"/>
              </a:rPr>
              <a:t>=2 fix for 6D and phi2 for effective crab </a:t>
            </a:r>
            <a:r>
              <a:rPr lang="en-US" dirty="0">
                <a:hlinkClick r:id="rId9"/>
              </a:rPr>
              <a:t>angle by J. Barranco for </a:t>
            </a:r>
            <a:r>
              <a:rPr lang="en-US" dirty="0" smtClean="0">
                <a:hlinkClick r:id="rId9"/>
              </a:rPr>
              <a:t>6D</a:t>
            </a:r>
            <a:endParaRPr lang="en-US" dirty="0" smtClean="0"/>
          </a:p>
          <a:p>
            <a:r>
              <a:rPr lang="en-US" b="1" dirty="0" smtClean="0"/>
              <a:t>24/3/2014	</a:t>
            </a:r>
            <a:r>
              <a:rPr lang="en-US" b="1" dirty="0" smtClean="0">
                <a:hlinkClick r:id="rId10"/>
              </a:rPr>
              <a:t>discussion and decision to change 6D interface to fix 6D </a:t>
            </a:r>
            <a:r>
              <a:rPr lang="en-US" b="1" dirty="0" err="1" smtClean="0">
                <a:hlinkClick r:id="rId10"/>
              </a:rPr>
              <a:t>issues</a:t>
            </a:r>
            <a:r>
              <a:rPr lang="en-US" b="1" dirty="0" err="1" smtClean="0"/>
              <a:t>:go</a:t>
            </a:r>
            <a:r>
              <a:rPr lang="en-US" b="1" dirty="0" smtClean="0"/>
              <a:t> on 				with previous fix in the short term, then implement general solution</a:t>
            </a:r>
          </a:p>
          <a:p>
            <a:r>
              <a:rPr lang="en-US" dirty="0" smtClean="0"/>
              <a:t>11/5/2014 	</a:t>
            </a:r>
            <a:r>
              <a:rPr lang="en-US" dirty="0" err="1" smtClean="0"/>
              <a:t>lhc</a:t>
            </a:r>
            <a:r>
              <a:rPr lang="en-US" dirty="0" smtClean="0"/>
              <a:t>=2 </a:t>
            </a:r>
            <a:r>
              <a:rPr lang="en-US" dirty="0"/>
              <a:t>option </a:t>
            </a:r>
            <a:r>
              <a:rPr lang="en-US" dirty="0" smtClean="0"/>
              <a:t>in SixTrack release for </a:t>
            </a:r>
            <a:r>
              <a:rPr lang="en-US" dirty="0" err="1" smtClean="0"/>
              <a:t>Boinc</a:t>
            </a:r>
            <a:endParaRPr lang="en-US" dirty="0" smtClean="0"/>
          </a:p>
          <a:p>
            <a:r>
              <a:rPr lang="en-US" dirty="0" smtClean="0"/>
              <a:t>11/9/2015 	</a:t>
            </a:r>
            <a:r>
              <a:rPr lang="en-US" dirty="0" smtClean="0">
                <a:hlinkClick r:id="rId11"/>
              </a:rPr>
              <a:t>sigma matrix calculation in </a:t>
            </a:r>
            <a:r>
              <a:rPr lang="en-US" dirty="0" err="1" smtClean="0">
                <a:hlinkClick r:id="rId11"/>
              </a:rPr>
              <a:t>MadX</a:t>
            </a:r>
            <a:r>
              <a:rPr lang="en-US" dirty="0">
                <a:hlinkClick r:id="rId11"/>
              </a:rPr>
              <a:t> </a:t>
            </a:r>
            <a:r>
              <a:rPr lang="en-US" dirty="0" smtClean="0">
                <a:hlinkClick r:id="rId11"/>
              </a:rPr>
              <a:t>requested</a:t>
            </a:r>
            <a:r>
              <a:rPr lang="en-US" dirty="0" smtClean="0"/>
              <a:t>  </a:t>
            </a:r>
          </a:p>
          <a:p>
            <a:r>
              <a:rPr lang="en-US" dirty="0" smtClean="0"/>
              <a:t>24/9/2015 	</a:t>
            </a:r>
            <a:r>
              <a:rPr lang="en-US" dirty="0" smtClean="0">
                <a:hlinkClick r:id="rId12"/>
              </a:rPr>
              <a:t>last test/code/manual sent by Javier and reviewed/integrated by Kyrre</a:t>
            </a:r>
            <a:endParaRPr lang="en-US" dirty="0" smtClean="0"/>
          </a:p>
          <a:p>
            <a:r>
              <a:rPr lang="en-US" dirty="0" smtClean="0"/>
              <a:t>12/4/2017 	</a:t>
            </a:r>
            <a:r>
              <a:rPr lang="en-US" dirty="0" err="1" smtClean="0">
                <a:hlinkClick r:id="rId13"/>
              </a:rPr>
              <a:t>MadX</a:t>
            </a:r>
            <a:r>
              <a:rPr lang="en-US" dirty="0" smtClean="0">
                <a:hlinkClick r:id="rId13"/>
              </a:rPr>
              <a:t> production release </a:t>
            </a:r>
            <a:r>
              <a:rPr lang="en-US" dirty="0">
                <a:hlinkClick r:id="rId13"/>
              </a:rPr>
              <a:t>with sigma matrix </a:t>
            </a:r>
            <a:r>
              <a:rPr lang="en-US" dirty="0" smtClean="0">
                <a:hlinkClick r:id="rId13"/>
              </a:rPr>
              <a:t>calculation available</a:t>
            </a:r>
            <a:endParaRPr lang="en-US" dirty="0" smtClean="0"/>
          </a:p>
          <a:p>
            <a:r>
              <a:rPr lang="en-US" dirty="0"/>
              <a:t>19/4/2017 	</a:t>
            </a:r>
            <a:r>
              <a:rPr lang="en-US" dirty="0" smtClean="0">
                <a:hlinkClick r:id="rId14"/>
              </a:rPr>
              <a:t>Javier code merged with new expert interface merged </a:t>
            </a:r>
            <a:r>
              <a:rPr lang="en-US" dirty="0">
                <a:hlinkClick r:id="rId14"/>
              </a:rPr>
              <a:t>by Kyrre and </a:t>
            </a:r>
            <a:r>
              <a:rPr lang="en-US" dirty="0" smtClean="0">
                <a:hlinkClick r:id="rId14"/>
              </a:rPr>
              <a:t>Riccardo</a:t>
            </a:r>
            <a:endParaRPr lang="en-US" dirty="0" smtClean="0"/>
          </a:p>
          <a:p>
            <a:r>
              <a:rPr lang="en-US" dirty="0" smtClean="0"/>
              <a:t>10/3/2017	</a:t>
            </a:r>
            <a:r>
              <a:rPr lang="en-US" dirty="0" smtClean="0">
                <a:hlinkClick r:id="rId15"/>
              </a:rPr>
              <a:t>Gianni started verifying equations </a:t>
            </a:r>
            <a:r>
              <a:rPr lang="en-US" dirty="0" smtClean="0"/>
              <a:t>from papers and code,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bug in 6D boost identified and </a:t>
            </a:r>
            <a:r>
              <a:rPr lang="en-US" dirty="0" smtClean="0">
                <a:hlinkClick r:id="rId16"/>
              </a:rPr>
              <a:t>fixed by Gianni and merged by Riccardo</a:t>
            </a:r>
            <a:r>
              <a:rPr lang="en-US" dirty="0" smtClean="0"/>
              <a:t>,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 smtClean="0"/>
              <a:t>		likely bug in coupling angle sign and other numerical issues under 					investigations</a:t>
            </a:r>
          </a:p>
          <a:p>
            <a:r>
              <a:rPr lang="en-US" dirty="0" smtClean="0"/>
              <a:t>5/5/2017 	beam-beam macro beam being adapted by Dario</a:t>
            </a:r>
          </a:p>
          <a:p>
            <a:r>
              <a:rPr lang="en-US" dirty="0"/>
              <a:t>5</a:t>
            </a:r>
            <a:r>
              <a:rPr lang="en-US" dirty="0" smtClean="0"/>
              <a:t>/5/2017 	</a:t>
            </a:r>
            <a:r>
              <a:rPr lang="en-US" dirty="0" smtClean="0">
                <a:hlinkClick r:id="rId17"/>
              </a:rPr>
              <a:t>bug in sigma </a:t>
            </a:r>
            <a:r>
              <a:rPr lang="en-US" dirty="0">
                <a:hlinkClick r:id="rId17"/>
              </a:rPr>
              <a:t>matrix calculation </a:t>
            </a:r>
            <a:r>
              <a:rPr lang="en-US" dirty="0" smtClean="0">
                <a:hlinkClick r:id="rId17"/>
              </a:rPr>
              <a:t>identified </a:t>
            </a:r>
            <a:r>
              <a:rPr lang="en-US" dirty="0">
                <a:hlinkClick r:id="rId17"/>
              </a:rPr>
              <a:t>by Dario </a:t>
            </a:r>
            <a:r>
              <a:rPr lang="en-US" dirty="0" smtClean="0">
                <a:hlinkClick r:id="rId17"/>
              </a:rPr>
              <a:t>and corrected by Irina</a:t>
            </a:r>
            <a:endParaRPr lang="en-US" dirty="0" smtClean="0"/>
          </a:p>
          <a:p>
            <a:r>
              <a:rPr lang="en-US" dirty="0" smtClean="0"/>
              <a:t>17/5/2017	impact of </a:t>
            </a:r>
            <a:r>
              <a:rPr lang="en-US" dirty="0" err="1" smtClean="0"/>
              <a:t>boosti</a:t>
            </a:r>
            <a:r>
              <a:rPr lang="en-US" dirty="0" smtClean="0"/>
              <a:t> bug assessed with a tune scan by Dario</a:t>
            </a:r>
          </a:p>
          <a:p>
            <a:r>
              <a:rPr lang="en-US" dirty="0"/>
              <a:t>17/5/2017	</a:t>
            </a:r>
            <a:r>
              <a:rPr lang="en-US" dirty="0" smtClean="0"/>
              <a:t>macro completed and mask updated and tested in SixDesk (studies on 				going) by Dario</a:t>
            </a:r>
            <a:endParaRPr lang="en-US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24760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1560" y="1988840"/>
            <a:ext cx="7920000" cy="720000"/>
          </a:xfrm>
        </p:spPr>
        <p:txBody>
          <a:bodyPr/>
          <a:lstStyle/>
          <a:p>
            <a:r>
              <a:rPr lang="en-US" dirty="0" smtClean="0"/>
              <a:t>Generalization of the interface</a:t>
            </a:r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467544" y="2924944"/>
            <a:ext cx="8208472" cy="1440159"/>
          </a:xfrm>
        </p:spPr>
        <p:txBody>
          <a:bodyPr>
            <a:normAutofit fontScale="92500" lnSpcReduction="20000"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Needed to simulate in 6D:</a:t>
            </a:r>
          </a:p>
          <a:p>
            <a:pPr lvl="1" defTabSz="914400">
              <a:spcBef>
                <a:spcPts val="0"/>
              </a:spcBef>
              <a:buClrTx/>
            </a:pPr>
            <a:r>
              <a:rPr lang="en-US" dirty="0" smtClean="0"/>
              <a:t>flat optics without relying on weak optics information</a:t>
            </a:r>
          </a:p>
          <a:p>
            <a:pPr lvl="1" defTabSz="914400">
              <a:spcBef>
                <a:spcPts val="0"/>
              </a:spcBef>
              <a:buClrTx/>
            </a:pPr>
            <a:r>
              <a:rPr lang="en-US" dirty="0" smtClean="0"/>
              <a:t>crab crossing or other complex strong charge distributions</a:t>
            </a:r>
          </a:p>
          <a:p>
            <a:pPr lvl="1" defTabSz="914400">
              <a:spcBef>
                <a:spcPts val="0"/>
              </a:spcBef>
              <a:buClrTx/>
            </a:pPr>
            <a:r>
              <a:rPr lang="en-US" dirty="0" smtClean="0"/>
              <a:t>dynamic effects like separation collapse or strong orbit noise using DYNK (to do)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0637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interface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0"/>
            <a:ext cx="8208472" cy="4906963"/>
          </a:xfrm>
        </p:spPr>
        <p:txBody>
          <a:bodyPr>
            <a:normAutofit fontScale="92500"/>
          </a:bodyPr>
          <a:lstStyle/>
          <a:p>
            <a:r>
              <a:rPr lang="en-US" dirty="0"/>
              <a:t>Position of the strong beam w.r.t the weak </a:t>
            </a:r>
            <a:r>
              <a:rPr lang="en-US" dirty="0" smtClean="0"/>
              <a:t>beam, </a:t>
            </a:r>
            <a:r>
              <a:rPr lang="el-GR" dirty="0"/>
              <a:t>Σ </a:t>
            </a:r>
            <a:r>
              <a:rPr lang="en-US" dirty="0" smtClean="0"/>
              <a:t>elements, crossing angle are taken as input and completely decoupled from weak beam.</a:t>
            </a:r>
          </a:p>
          <a:p>
            <a:r>
              <a:rPr lang="en-US" dirty="0" smtClean="0"/>
              <a:t>1-slice </a:t>
            </a:r>
            <a:r>
              <a:rPr lang="en-US" dirty="0"/>
              <a:t>6D element </a:t>
            </a:r>
            <a:r>
              <a:rPr lang="en-US" dirty="0" smtClean="0"/>
              <a:t>supported to allow arbitrary longitudinal distribution and crab crossing with RF curvature via external slicing</a:t>
            </a:r>
          </a:p>
          <a:p>
            <a:r>
              <a:rPr lang="en-US" dirty="0" smtClean="0"/>
              <a:t>No special slice slope angle</a:t>
            </a:r>
          </a:p>
          <a:p>
            <a:pPr marL="0" indent="0">
              <a:buNone/>
            </a:pPr>
            <a:r>
              <a:rPr lang="en-US" dirty="0" smtClean="0"/>
              <a:t>New developments from release 4.6.16: [1]</a:t>
            </a:r>
          </a:p>
          <a:p>
            <a:r>
              <a:rPr lang="en-US" dirty="0" smtClean="0"/>
              <a:t>Standard and Expert method produces same results</a:t>
            </a:r>
          </a:p>
          <a:p>
            <a:r>
              <a:rPr lang="en-US" dirty="0" smtClean="0"/>
              <a:t>Standard and Expert interface now coexists and Expert </a:t>
            </a:r>
            <a:r>
              <a:rPr lang="en-US" dirty="0"/>
              <a:t>input </a:t>
            </a:r>
            <a:r>
              <a:rPr lang="en-US" dirty="0" smtClean="0"/>
              <a:t>format is generated </a:t>
            </a:r>
            <a:r>
              <a:rPr lang="en-US" dirty="0"/>
              <a:t>by </a:t>
            </a:r>
            <a:r>
              <a:rPr lang="en-US" dirty="0" smtClean="0"/>
              <a:t>SixTrack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691680" y="6076031"/>
            <a:ext cx="62845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[</a:t>
            </a:r>
            <a:r>
              <a:rPr lang="en-US" dirty="0" smtClean="0"/>
              <a:t>1] K. </a:t>
            </a:r>
            <a:r>
              <a:rPr lang="en-US" dirty="0" err="1" smtClean="0"/>
              <a:t>Sobjak</a:t>
            </a:r>
            <a:r>
              <a:rPr lang="en-US" dirty="0"/>
              <a:t>, https://</a:t>
            </a:r>
            <a:r>
              <a:rPr lang="en-US" dirty="0" smtClean="0"/>
              <a:t>github.com/SixTrack/SixTrack/pull/246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7119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https://indico.cern.ch/event/402182/contributions/953993/attachments/1187186/1721786/Tasksleade - Internet Explorer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t="10627" r="20863" b="1176"/>
          <a:stretch/>
        </p:blipFill>
        <p:spPr>
          <a:xfrm>
            <a:off x="395536" y="101632"/>
            <a:ext cx="8583097" cy="606367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2267744" y="6202916"/>
            <a:ext cx="573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J. Barranco, </a:t>
            </a:r>
            <a:r>
              <a:rPr lang="en-US" sz="1200" dirty="0" smtClean="0">
                <a:hlinkClick r:id="rId3"/>
              </a:rPr>
              <a:t>Status of new input definition of the beam-beam lens in SixTrack</a:t>
            </a:r>
            <a:r>
              <a:rPr lang="en-US" sz="1200" dirty="0" smtClean="0"/>
              <a:t>, </a:t>
            </a:r>
          </a:p>
          <a:p>
            <a:r>
              <a:rPr lang="en-US" sz="1200" dirty="0" smtClean="0"/>
              <a:t>13/11/2015, 59th WP2 meeting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3214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EXPERT interface (example)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9515" y="1372052"/>
            <a:ext cx="8208912" cy="151216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it-IT" sz="1000" b="1" dirty="0" smtClean="0">
                <a:solidFill>
                  <a:srgbClr val="92D050"/>
                </a:solidFill>
              </a:rPr>
              <a:t>bb_ho5b1_0 </a:t>
            </a:r>
            <a:r>
              <a:rPr lang="it-IT" sz="1000" b="1" dirty="0" smtClean="0"/>
              <a:t>      </a:t>
            </a:r>
            <a:r>
              <a:rPr lang="it-IT" sz="1000" b="1" dirty="0" smtClean="0">
                <a:solidFill>
                  <a:srgbClr val="92D050"/>
                </a:solidFill>
              </a:rPr>
              <a:t>20</a:t>
            </a:r>
            <a:r>
              <a:rPr lang="it-IT" sz="1000" b="1" dirty="0" smtClean="0"/>
              <a:t>   </a:t>
            </a:r>
            <a:r>
              <a:rPr lang="it-IT" sz="1000" b="1" dirty="0" smtClean="0">
                <a:solidFill>
                  <a:schemeClr val="accent6">
                    <a:lumMod val="75000"/>
                  </a:schemeClr>
                </a:solidFill>
              </a:rPr>
              <a:t>9.111827660e-07  -1.350224489e-06</a:t>
            </a:r>
            <a:r>
              <a:rPr lang="it-IT" sz="1000" b="1" dirty="0" smtClean="0"/>
              <a:t>    </a:t>
            </a:r>
            <a:r>
              <a:rPr lang="it-IT" sz="1000" b="1" dirty="0" smtClean="0">
                <a:solidFill>
                  <a:srgbClr val="80862E"/>
                </a:solidFill>
              </a:rPr>
              <a:t>1.000000000e+00</a:t>
            </a:r>
            <a:r>
              <a:rPr lang="it-IT" sz="1000" b="1" dirty="0" smtClean="0"/>
              <a:t>    </a:t>
            </a:r>
            <a:r>
              <a:rPr lang="it-IT" sz="1000" b="1" dirty="0">
                <a:solidFill>
                  <a:srgbClr val="AD0795"/>
                </a:solidFill>
              </a:rPr>
              <a:t>5.026457379e-05    5.026457406e-05    </a:t>
            </a:r>
            <a:r>
              <a:rPr lang="it-IT" sz="1000" b="1" dirty="0"/>
              <a:t>0.000000000e+00</a:t>
            </a:r>
            <a:endParaRPr lang="it-IT" sz="1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it-IT" sz="1000" b="1" dirty="0">
                <a:solidFill>
                  <a:srgbClr val="92D050"/>
                </a:solidFill>
              </a:rPr>
              <a:t>bb_ho1b1_0 </a:t>
            </a:r>
            <a:r>
              <a:rPr lang="it-IT" sz="1000" b="1" dirty="0" smtClean="0">
                <a:solidFill>
                  <a:srgbClr val="92D050"/>
                </a:solidFill>
              </a:rPr>
              <a:t>  </a:t>
            </a:r>
            <a:r>
              <a:rPr lang="it-IT" sz="1000" b="1" dirty="0" smtClean="0"/>
              <a:t>    </a:t>
            </a:r>
            <a:r>
              <a:rPr lang="it-IT" sz="1000" b="1" dirty="0">
                <a:solidFill>
                  <a:srgbClr val="92D050"/>
                </a:solidFill>
              </a:rPr>
              <a:t>20</a:t>
            </a:r>
            <a:r>
              <a:rPr lang="it-IT" sz="1000" b="1" dirty="0"/>
              <a:t>   </a:t>
            </a:r>
            <a:r>
              <a:rPr lang="it-IT" sz="1000" b="1" dirty="0">
                <a:solidFill>
                  <a:schemeClr val="accent6">
                    <a:lumMod val="75000"/>
                  </a:schemeClr>
                </a:solidFill>
              </a:rPr>
              <a:t>9.669766338e-07  -</a:t>
            </a:r>
            <a:r>
              <a:rPr lang="it-IT" sz="1000" b="1" dirty="0" smtClean="0">
                <a:solidFill>
                  <a:schemeClr val="accent6">
                    <a:lumMod val="75000"/>
                  </a:schemeClr>
                </a:solidFill>
              </a:rPr>
              <a:t>1.378612898e-06</a:t>
            </a:r>
            <a:r>
              <a:rPr lang="it-IT" sz="1000" b="1" dirty="0" smtClean="0"/>
              <a:t>   </a:t>
            </a:r>
            <a:r>
              <a:rPr lang="it-IT" sz="1000" b="1" dirty="0" smtClean="0">
                <a:solidFill>
                  <a:srgbClr val="80862E"/>
                </a:solidFill>
              </a:rPr>
              <a:t> </a:t>
            </a:r>
            <a:r>
              <a:rPr lang="it-IT" sz="1000" b="1" dirty="0">
                <a:solidFill>
                  <a:srgbClr val="80862E"/>
                </a:solidFill>
              </a:rPr>
              <a:t>1.000000000e+00    </a:t>
            </a:r>
            <a:r>
              <a:rPr lang="it-IT" sz="1000" b="1" dirty="0">
                <a:solidFill>
                  <a:srgbClr val="AD0795"/>
                </a:solidFill>
              </a:rPr>
              <a:t>5.026457379e-05    5.026457406e-05    </a:t>
            </a:r>
            <a:r>
              <a:rPr lang="it-IT" sz="1000" b="1" dirty="0"/>
              <a:t>0.000000000e+00</a:t>
            </a:r>
            <a:endParaRPr lang="it-IT" sz="1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it-IT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it-IT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BEAM</a:t>
            </a:r>
          </a:p>
          <a:p>
            <a:pPr marL="0" indent="0">
              <a:buNone/>
            </a:pPr>
            <a:r>
              <a:rPr lang="it-IT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2.2000e+11 </a:t>
            </a:r>
            <a:r>
              <a:rPr lang="it-IT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2.5 2.5 7.5000e-02 1.1000e-04 1 0 0 </a:t>
            </a:r>
            <a:r>
              <a:rPr lang="it-IT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marL="0" indent="0">
              <a:buNone/>
            </a:pPr>
            <a:r>
              <a:rPr lang="it-IT" sz="1000" b="1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bb_ho5b1_0</a:t>
            </a:r>
            <a:r>
              <a:rPr lang="it-IT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it-IT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000" b="1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295e-6 0.0</a:t>
            </a:r>
            <a:r>
              <a:rPr lang="it-IT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295e-6</a:t>
            </a:r>
          </a:p>
          <a:p>
            <a:pPr marL="0" indent="0">
              <a:buNone/>
            </a:pPr>
            <a:r>
              <a:rPr lang="it-IT" sz="1000" b="1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bb_ho1b1_0</a:t>
            </a:r>
            <a:r>
              <a:rPr lang="it-IT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it-IT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000" b="1" dirty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295e-6 1.57</a:t>
            </a:r>
            <a:r>
              <a:rPr lang="it-IT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it-IT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295e-6</a:t>
            </a:r>
          </a:p>
          <a:p>
            <a:pPr marL="0" indent="0">
              <a:buNone/>
            </a:pPr>
            <a:r>
              <a:rPr lang="it-IT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NEXT</a:t>
            </a:r>
          </a:p>
          <a:p>
            <a:pPr marL="0" indent="0">
              <a:buNone/>
            </a:pPr>
            <a:endParaRPr lang="it-IT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it-IT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it-IT" sz="10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it-IT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it-IT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67544" y="3140968"/>
            <a:ext cx="8496944" cy="252028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it-IT" sz="1000" b="1" dirty="0" smtClean="0">
                <a:solidFill>
                  <a:srgbClr val="92D050"/>
                </a:solidFill>
              </a:rPr>
              <a:t>bb_ho5b1_0 </a:t>
            </a:r>
            <a:r>
              <a:rPr lang="it-IT" sz="1000" b="1" dirty="0" smtClean="0"/>
              <a:t>      </a:t>
            </a:r>
            <a:r>
              <a:rPr lang="it-IT" sz="1000" b="1" dirty="0" smtClean="0">
                <a:solidFill>
                  <a:srgbClr val="92D050"/>
                </a:solidFill>
              </a:rPr>
              <a:t>20</a:t>
            </a:r>
            <a:r>
              <a:rPr lang="it-IT" sz="1000" b="1" dirty="0" smtClean="0"/>
              <a:t>   0.000000000e+00   </a:t>
            </a:r>
            <a:r>
              <a:rPr lang="it-IT" sz="1000" b="1" dirty="0" err="1" smtClean="0"/>
              <a:t>0.000000000e+00</a:t>
            </a:r>
            <a:r>
              <a:rPr lang="it-IT" sz="1000" b="1" dirty="0" smtClean="0"/>
              <a:t>    </a:t>
            </a:r>
            <a:r>
              <a:rPr lang="it-IT" sz="1000" b="1" dirty="0" err="1" smtClean="0"/>
              <a:t>0.000000000e+00</a:t>
            </a:r>
            <a:r>
              <a:rPr lang="it-IT" sz="1000" b="1" dirty="0" smtClean="0"/>
              <a:t>    </a:t>
            </a:r>
            <a:r>
              <a:rPr lang="it-IT" sz="1000" b="1" dirty="0" err="1" smtClean="0"/>
              <a:t>0.000000000e+00</a:t>
            </a:r>
            <a:r>
              <a:rPr lang="it-IT" sz="1000" b="1" dirty="0" smtClean="0"/>
              <a:t>    </a:t>
            </a:r>
            <a:r>
              <a:rPr lang="it-IT" sz="1000" b="1" dirty="0" err="1" smtClean="0"/>
              <a:t>0.000000000e+00</a:t>
            </a:r>
            <a:r>
              <a:rPr lang="it-IT" sz="1000" b="1" dirty="0" smtClean="0"/>
              <a:t>    </a:t>
            </a:r>
            <a:r>
              <a:rPr lang="it-IT" sz="1000" b="1" dirty="0" err="1" smtClean="0"/>
              <a:t>0.000000000e+00</a:t>
            </a:r>
            <a:endParaRPr lang="it-IT" sz="1000" b="1" dirty="0" smtClean="0"/>
          </a:p>
          <a:p>
            <a:pPr marL="0" indent="0">
              <a:buNone/>
            </a:pPr>
            <a:r>
              <a:rPr lang="it-IT" sz="1000" b="1" dirty="0" smtClean="0">
                <a:solidFill>
                  <a:srgbClr val="92D050"/>
                </a:solidFill>
              </a:rPr>
              <a:t>bb_ho1b1_0 </a:t>
            </a:r>
            <a:r>
              <a:rPr lang="it-IT" sz="1000" b="1" dirty="0" smtClean="0"/>
              <a:t>      </a:t>
            </a:r>
            <a:r>
              <a:rPr lang="it-IT" sz="1000" b="1" dirty="0" smtClean="0">
                <a:solidFill>
                  <a:srgbClr val="92D050"/>
                </a:solidFill>
              </a:rPr>
              <a:t>20</a:t>
            </a:r>
            <a:r>
              <a:rPr lang="it-IT" sz="1000" b="1" dirty="0" smtClean="0"/>
              <a:t>   0.000000000e+00   </a:t>
            </a:r>
            <a:r>
              <a:rPr lang="it-IT" sz="1000" b="1" dirty="0" err="1" smtClean="0"/>
              <a:t>0.000000000e+00</a:t>
            </a:r>
            <a:r>
              <a:rPr lang="it-IT" sz="1000" b="1" dirty="0" smtClean="0"/>
              <a:t>    </a:t>
            </a:r>
            <a:r>
              <a:rPr lang="it-IT" sz="1000" b="1" dirty="0" err="1" smtClean="0"/>
              <a:t>0.000000000e+00</a:t>
            </a:r>
            <a:r>
              <a:rPr lang="it-IT" sz="1000" b="1" dirty="0" smtClean="0"/>
              <a:t>    </a:t>
            </a:r>
            <a:r>
              <a:rPr lang="it-IT" sz="1000" b="1" dirty="0" err="1" smtClean="0"/>
              <a:t>0.000000000e+00</a:t>
            </a:r>
            <a:r>
              <a:rPr lang="it-IT" sz="1000" b="1" dirty="0" smtClean="0"/>
              <a:t>    </a:t>
            </a:r>
            <a:r>
              <a:rPr lang="it-IT" sz="1000" b="1" dirty="0" err="1" smtClean="0"/>
              <a:t>0.000000000e+00</a:t>
            </a:r>
            <a:r>
              <a:rPr lang="it-IT" sz="1000" b="1" dirty="0" smtClean="0"/>
              <a:t>    </a:t>
            </a:r>
            <a:r>
              <a:rPr lang="it-IT" sz="1000" b="1" dirty="0" err="1" smtClean="0"/>
              <a:t>0.000000000e+00</a:t>
            </a:r>
            <a:endParaRPr lang="en-US" sz="1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BEAM</a:t>
            </a:r>
          </a:p>
          <a:p>
            <a:pPr marL="0" indent="0">
              <a:buNone/>
            </a:pP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EXPERT</a:t>
            </a:r>
          </a:p>
          <a:p>
            <a:pPr marL="0" indent="0">
              <a:buNone/>
            </a:pP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2.2000e+11 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2.5 2.5 7.5000e-02 1.1000e-04 1 0 0 </a:t>
            </a: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bb_ho5b1_0</a:t>
            </a: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2.9500000000001e-004 0.0000000000000e+000</a:t>
            </a: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9.1118276600001e-007 </a:t>
            </a:r>
            <a:r>
              <a:rPr lang="en-US" sz="1000" b="1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000" b="1" dirty="0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1.3502244890000e-006</a:t>
            </a:r>
          </a:p>
          <a:p>
            <a:pPr marL="0" indent="0">
              <a:buNone/>
            </a:pP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smtClean="0">
                <a:solidFill>
                  <a:srgbClr val="AD079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5.0034903462428e-005 </a:t>
            </a:r>
            <a:r>
              <a:rPr lang="en-US" sz="1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9.593556151459e-008 2.24428543738e-003 </a:t>
            </a:r>
            <a:r>
              <a:rPr lang="en-US" sz="1000" b="1" dirty="0" smtClean="0">
                <a:solidFill>
                  <a:srgbClr val="AD079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5.021051982892e-005 </a:t>
            </a:r>
            <a:r>
              <a:rPr lang="en-US" sz="1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7.5280318127904e-007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2.2365333052480e-003 </a:t>
            </a:r>
            <a:r>
              <a:rPr lang="en-US" sz="1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1.663390341512e-009 </a:t>
            </a:r>
            <a:r>
              <a:rPr lang="en-US" sz="1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1.5308153223e-009 7.342199089562e-010 </a:t>
            </a:r>
            <a:r>
              <a:rPr lang="en-US" sz="1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6.517402396885e-009 </a:t>
            </a:r>
            <a:r>
              <a:rPr lang="en-US" sz="1000" b="1" dirty="0" smtClean="0">
                <a:solidFill>
                  <a:srgbClr val="80862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1.000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rgbClr val="92D05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bb_ho1b1_0</a:t>
            </a: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15</a:t>
            </a: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smtClean="0">
                <a:solidFill>
                  <a:schemeClr val="bg1">
                    <a:lumMod val="5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2.9500000000001e-004 1.5700000000001e+000 </a:t>
            </a:r>
            <a:r>
              <a:rPr lang="en-US" sz="1000" b="1" dirty="0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9.66976633800002e-007 </a:t>
            </a:r>
            <a:r>
              <a:rPr lang="en-US" sz="1000" b="1" dirty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000" b="1" dirty="0" smtClean="0">
                <a:solidFill>
                  <a:schemeClr val="accent6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1.3786128980000e-006</a:t>
            </a:r>
          </a:p>
          <a:p>
            <a:pPr marL="0" indent="0">
              <a:buNone/>
            </a:pP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smtClean="0">
                <a:solidFill>
                  <a:srgbClr val="AD079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5.0520079639196e-005 </a:t>
            </a:r>
            <a:r>
              <a:rPr lang="en-US" sz="1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6.010182490910e-007 2.22276103671e-003 </a:t>
            </a:r>
            <a:r>
              <a:rPr lang="en-US" sz="1000" b="1" dirty="0" smtClean="0">
                <a:solidFill>
                  <a:srgbClr val="AD079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5.028688389602e-005 </a:t>
            </a:r>
            <a:r>
              <a:rPr lang="en-US" sz="1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7.7037643894229e-007</a:t>
            </a:r>
          </a:p>
          <a:p>
            <a:pPr marL="0" indent="0">
              <a:buNone/>
            </a:pPr>
            <a:r>
              <a:rPr lang="en-US" sz="1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2.2330903791604e-003 </a:t>
            </a:r>
            <a:r>
              <a:rPr lang="en-US" sz="1000" b="1" dirty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000" b="1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3.652801218428e-009 2.66101452881e-008 3.638680415249e-008 1.1594595769731e-007</a:t>
            </a:r>
            <a:r>
              <a:rPr lang="en-US" sz="1000" b="1" dirty="0" smtClean="0">
                <a:solidFill>
                  <a:srgbClr val="AD0795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000" b="1" dirty="0" smtClean="0">
                <a:solidFill>
                  <a:srgbClr val="80862E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1.000</a:t>
            </a:r>
          </a:p>
          <a:p>
            <a:pPr marL="0" indent="0">
              <a:buNone/>
            </a:pPr>
            <a:r>
              <a:rPr lang="en-US" sz="1000" b="1" dirty="0">
                <a:latin typeface="Courier New" panose="02070309020205020404" pitchFamily="49" charset="0"/>
                <a:cs typeface="Courier New" panose="02070309020205020404" pitchFamily="49" charset="0"/>
              </a:rPr>
              <a:t>N</a:t>
            </a:r>
            <a:r>
              <a:rPr lang="en-US" sz="10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EXT</a:t>
            </a:r>
            <a:endParaRPr lang="en-US" sz="10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675828" y="951360"/>
            <a:ext cx="11208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Standard</a:t>
            </a:r>
            <a:endParaRPr lang="en-US" u="sng" dirty="0"/>
          </a:p>
        </p:txBody>
      </p:sp>
      <p:sp>
        <p:nvSpPr>
          <p:cNvPr id="6" name="TextBox 5"/>
          <p:cNvSpPr txBox="1"/>
          <p:nvPr/>
        </p:nvSpPr>
        <p:spPr>
          <a:xfrm>
            <a:off x="3695405" y="2761699"/>
            <a:ext cx="8515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u="sng" dirty="0" smtClean="0"/>
              <a:t>Expert</a:t>
            </a:r>
            <a:endParaRPr lang="en-US" u="sng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5733331"/>
            <a:ext cx="64341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Expert input is also written by SixTrack in the standard output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147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Update beam-beam macros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12000" y="1219201"/>
            <a:ext cx="7920000" cy="2425823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dirty="0" smtClean="0"/>
              <a:t>Former 4D beam-beam </a:t>
            </a:r>
            <a:r>
              <a:rPr lang="en-US" dirty="0" err="1" smtClean="0"/>
              <a:t>MadX</a:t>
            </a:r>
            <a:r>
              <a:rPr lang="en-US" dirty="0" smtClean="0"/>
              <a:t> macros from Stephane now write in the mask SixTrack Expert input</a:t>
            </a:r>
            <a:r>
              <a:rPr lang="en-US" dirty="0"/>
              <a:t> </a:t>
            </a:r>
            <a:r>
              <a:rPr lang="en-US" dirty="0" smtClean="0"/>
              <a:t>by computing missing </a:t>
            </a:r>
            <a:r>
              <a:rPr lang="el-GR" dirty="0" smtClean="0"/>
              <a:t>Σ</a:t>
            </a:r>
            <a:r>
              <a:rPr lang="en-US" dirty="0"/>
              <a:t>-</a:t>
            </a:r>
            <a:r>
              <a:rPr lang="en-US" dirty="0" smtClean="0"/>
              <a:t>matrix elements </a:t>
            </a:r>
            <a:r>
              <a:rPr lang="en-US" dirty="0"/>
              <a:t>for each </a:t>
            </a:r>
            <a:r>
              <a:rPr lang="en-US" dirty="0" smtClean="0"/>
              <a:t>slice</a:t>
            </a:r>
          </a:p>
          <a:p>
            <a:pPr marL="914400" lvl="1" indent="-514350"/>
            <a:r>
              <a:rPr lang="en-US" dirty="0" smtClean="0"/>
              <a:t>centroid with crab effects and </a:t>
            </a:r>
            <a:r>
              <a:rPr lang="el-GR" dirty="0" smtClean="0"/>
              <a:t>Σ</a:t>
            </a:r>
            <a:r>
              <a:rPr lang="en-US" baseline="-25000" dirty="0" smtClean="0"/>
              <a:t>11,33</a:t>
            </a:r>
            <a:r>
              <a:rPr lang="el-GR" dirty="0" smtClean="0"/>
              <a:t> </a:t>
            </a:r>
            <a:r>
              <a:rPr lang="en-US" dirty="0" smtClean="0"/>
              <a:t>were already computed</a:t>
            </a:r>
          </a:p>
          <a:p>
            <a:pPr marL="914400" lvl="1" indent="-514350"/>
            <a:r>
              <a:rPr lang="en-US" dirty="0"/>
              <a:t>f</a:t>
            </a:r>
            <a:r>
              <a:rPr lang="en-US" dirty="0" smtClean="0"/>
              <a:t>irst sanity checks shows good agreement with previous models (cannot be reproduced fully because they were inconsistent)</a:t>
            </a:r>
            <a:endParaRPr lang="en-US" dirty="0"/>
          </a:p>
          <a:p>
            <a:pPr marL="914400" lvl="1" indent="-514350"/>
            <a:r>
              <a:rPr lang="en-US" dirty="0" smtClean="0"/>
              <a:t>Test on full studies on-going</a:t>
            </a:r>
          </a:p>
          <a:p>
            <a:pPr marL="914400" lvl="1" indent="-514350"/>
            <a:r>
              <a:rPr lang="en-US" dirty="0" smtClean="0"/>
              <a:t>Tracking with Beam 4 under investigation</a:t>
            </a:r>
          </a:p>
          <a:p>
            <a:pPr marL="914400" lvl="1" indent="-514350"/>
            <a:endParaRPr lang="en-US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2804567" y="4221088"/>
            <a:ext cx="5616624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mad/six         mad             </a:t>
            </a:r>
            <a:r>
              <a:rPr lang="en-US" sz="12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sixtrack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sig11 1.00000002447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0.002246565358   0.00224656530302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sig12 1.00000002437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0.0001498270964  0.000149827092749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sig22 0.999999999265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6.00464297e-05   6.00464297441e-05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sig33 0.999999994158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0.01125155011    0.0112515501757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sig34 0.999999994116 -0.0007503841707 -0.000750384175115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sig44 0.999999999041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6.003852509e-05  6.00385251476e-05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sig13 1.00000001226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0.0001896193048  0.000189619302476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sig14 1.00000001153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1.264601973e-05 -1.26460195841e-05</a:t>
            </a: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sig23 1.00000001153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1.264601973e-05  1.26460195842e-05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sig24 1.00000001202 </a:t>
            </a: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1.686933683e-06 -1.68693366273e-06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-28967" y="4725144"/>
            <a:ext cx="280076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Mad vs SixTrack</a:t>
            </a:r>
          </a:p>
          <a:p>
            <a:r>
              <a:rPr lang="en-US" dirty="0" smtClean="0"/>
              <a:t>Sigma matrix calculations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65455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terms/"/>
    <ds:schemaRef ds:uri="8946e33d-fd2f-4ae4-8ee9-d90c129cdf9e"/>
    <ds:schemaRef ds:uri="http://www.w3.org/XML/1998/namespace"/>
    <ds:schemaRef ds:uri="http://purl.org/dc/dcmitype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10689</TotalTime>
  <Words>1794</Words>
  <Application>Microsoft Macintosh PowerPoint</Application>
  <PresentationFormat>On-screen Show (4:3)</PresentationFormat>
  <Paragraphs>311</Paragraphs>
  <Slides>22</Slides>
  <Notes>15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9" baseType="lpstr">
      <vt:lpstr>Calibri</vt:lpstr>
      <vt:lpstr>Courier New</vt:lpstr>
      <vt:lpstr>Mangal</vt:lpstr>
      <vt:lpstr>Symbol</vt:lpstr>
      <vt:lpstr>Wingdings</vt:lpstr>
      <vt:lpstr>Arial</vt:lpstr>
      <vt:lpstr>Thème Office</vt:lpstr>
      <vt:lpstr>News from beam-beam SixTrack development</vt:lpstr>
      <vt:lpstr>Beam-beam kick recap.</vt:lpstr>
      <vt:lpstr>Options in Standard SixTrack BB interface</vt:lpstr>
      <vt:lpstr>6D Beam-Beam in SixTrack</vt:lpstr>
      <vt:lpstr>Generalization of the interface</vt:lpstr>
      <vt:lpstr>EXPERT interface</vt:lpstr>
      <vt:lpstr>PowerPoint Presentation</vt:lpstr>
      <vt:lpstr>EXPERT interface (example)</vt:lpstr>
      <vt:lpstr>Update beam-beam macros</vt:lpstr>
      <vt:lpstr>Differences old to new macros</vt:lpstr>
      <vt:lpstr>Review of the the 6D beam-beam routines</vt:lpstr>
      <vt:lpstr>Review of the 6D beam-beam routines</vt:lpstr>
      <vt:lpstr>Mathematical derivation</vt:lpstr>
      <vt:lpstr>Mathematical derivation</vt:lpstr>
      <vt:lpstr>Verification of the implementation</vt:lpstr>
      <vt:lpstr>Verification of the implementation</vt:lpstr>
      <vt:lpstr>Verification of the implementation</vt:lpstr>
      <vt:lpstr>Problem in the inverse boost</vt:lpstr>
      <vt:lpstr>Problem in the inverse boost</vt:lpstr>
      <vt:lpstr>Problem in the inverse boost</vt:lpstr>
      <vt:lpstr>Problem in the inverse boost</vt:lpstr>
      <vt:lpstr>Problem in the inverse boost</vt:lpstr>
    </vt:vector>
  </TitlesOfParts>
  <Company>APO</Company>
  <LinksUpToDate>false</LinksUpToDate>
  <SharedDoc>false</SharedDoc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Giovanni Iadarola</cp:lastModifiedBy>
  <cp:revision>552</cp:revision>
  <dcterms:created xsi:type="dcterms:W3CDTF">2016-03-23T12:58:39Z</dcterms:created>
  <dcterms:modified xsi:type="dcterms:W3CDTF">2017-05-23T08:10:32Z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