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5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58" r:id="rId7"/>
    <p:sldId id="260" r:id="rId8"/>
    <p:sldId id="259" r:id="rId9"/>
  </p:sldIdLst>
  <p:sldSz cx="12188825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73">
          <p15:clr>
            <a:srgbClr val="A4A3A4"/>
          </p15:clr>
        </p15:guide>
        <p15:guide id="2" pos="74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D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92" autoAdjust="0"/>
    <p:restoredTop sz="50000" autoAdjust="0"/>
  </p:normalViewPr>
  <p:slideViewPr>
    <p:cSldViewPr snapToGrid="0" showGuides="1">
      <p:cViewPr>
        <p:scale>
          <a:sx n="95" d="100"/>
          <a:sy n="95" d="100"/>
        </p:scale>
        <p:origin x="-1480" y="-1968"/>
      </p:cViewPr>
      <p:guideLst>
        <p:guide orient="horz" pos="4173"/>
        <p:guide pos="74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 showGuides="1">
      <p:cViewPr varScale="1">
        <p:scale>
          <a:sx n="55" d="100"/>
          <a:sy n="55" d="100"/>
        </p:scale>
        <p:origin x="-1472" y="-6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42F42-2CE9-4E35-95C1-410DC08A50B1}" type="datetimeFigureOut">
              <a:rPr lang="en-US" smtClean="0"/>
              <a:t>5/22/17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2E89A-4FDF-4617-8DDF-BE2769EE82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61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82904-F315-4730-8D91-37D99E141A6F}" type="datetimeFigureOut">
              <a:rPr lang="en-US" smtClean="0"/>
              <a:t>5/22/17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672D7-8E2D-4611-973D-F4591A707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5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-63496" y="27007"/>
            <a:ext cx="4322618" cy="4226359"/>
          </a:xfrm>
          <a:prstGeom prst="rect">
            <a:avLst/>
          </a:prstGeom>
        </p:spPr>
      </p:pic>
      <p:sp>
        <p:nvSpPr>
          <p:cNvPr id="33" name="Freeform 12"/>
          <p:cNvSpPr>
            <a:spLocks/>
          </p:cNvSpPr>
          <p:nvPr userDrawn="1"/>
        </p:nvSpPr>
        <p:spPr bwMode="auto">
          <a:xfrm>
            <a:off x="7845425" y="0"/>
            <a:ext cx="4343400" cy="6858000"/>
          </a:xfrm>
          <a:custGeom>
            <a:avLst/>
            <a:gdLst>
              <a:gd name="T0" fmla="*/ 150 w 1412"/>
              <a:gd name="T1" fmla="*/ 2166 h 2166"/>
              <a:gd name="T2" fmla="*/ 1412 w 1412"/>
              <a:gd name="T3" fmla="*/ 2166 h 2166"/>
              <a:gd name="T4" fmla="*/ 1412 w 1412"/>
              <a:gd name="T5" fmla="*/ 0 h 2166"/>
              <a:gd name="T6" fmla="*/ 0 w 1412"/>
              <a:gd name="T7" fmla="*/ 0 h 2166"/>
              <a:gd name="T8" fmla="*/ 150 w 1412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2" h="2166">
                <a:moveTo>
                  <a:pt x="150" y="2166"/>
                </a:moveTo>
                <a:cubicBezTo>
                  <a:pt x="1412" y="2166"/>
                  <a:pt x="1412" y="2166"/>
                  <a:pt x="1412" y="2166"/>
                </a:cubicBezTo>
                <a:cubicBezTo>
                  <a:pt x="1412" y="0"/>
                  <a:pt x="1412" y="0"/>
                  <a:pt x="14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04" y="816"/>
                  <a:pt x="150" y="2166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tx2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3"/>
          <p:cNvSpPr>
            <a:spLocks/>
          </p:cNvSpPr>
          <p:nvPr userDrawn="1"/>
        </p:nvSpPr>
        <p:spPr bwMode="auto">
          <a:xfrm>
            <a:off x="7551511" y="0"/>
            <a:ext cx="1236663" cy="6858000"/>
          </a:xfrm>
          <a:custGeom>
            <a:avLst/>
            <a:gdLst>
              <a:gd name="T0" fmla="*/ 221 w 402"/>
              <a:gd name="T1" fmla="*/ 2166 h 2166"/>
              <a:gd name="T2" fmla="*/ 240 w 402"/>
              <a:gd name="T3" fmla="*/ 2166 h 2166"/>
              <a:gd name="T4" fmla="*/ 90 w 402"/>
              <a:gd name="T5" fmla="*/ 0 h 2166"/>
              <a:gd name="T6" fmla="*/ 0 w 402"/>
              <a:gd name="T7" fmla="*/ 0 h 2166"/>
              <a:gd name="T8" fmla="*/ 221 w 402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2166">
                <a:moveTo>
                  <a:pt x="221" y="2166"/>
                </a:moveTo>
                <a:cubicBezTo>
                  <a:pt x="240" y="2166"/>
                  <a:pt x="240" y="2166"/>
                  <a:pt x="240" y="2166"/>
                </a:cubicBezTo>
                <a:cubicBezTo>
                  <a:pt x="240" y="2166"/>
                  <a:pt x="402" y="989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46" y="767"/>
                  <a:pt x="221" y="21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355073" y="6296108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>
                <a:solidFill>
                  <a:schemeClr val="tx2"/>
                </a:solidFill>
              </a:rPr>
              <a:t>ORNL is managed by UT-Battelle </a:t>
            </a:r>
            <a:br>
              <a:rPr lang="en-US" sz="1000" b="0" dirty="0" smtClean="0">
                <a:solidFill>
                  <a:schemeClr val="tx2"/>
                </a:solidFill>
              </a:rPr>
            </a:br>
            <a:r>
              <a:rPr lang="en-US" sz="1000" b="0" dirty="0" smtClean="0">
                <a:solidFill>
                  <a:schemeClr val="tx2"/>
                </a:solidFill>
              </a:rPr>
              <a:t>for the US Department of Energy</a:t>
            </a:r>
            <a:endParaRPr lang="en-US" sz="1000" b="0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39005" y="320040"/>
            <a:ext cx="5545451" cy="929485"/>
          </a:xfrm>
        </p:spPr>
        <p:txBody>
          <a:bodyPr/>
          <a:lstStyle>
            <a:lvl1pPr algn="l">
              <a:defRPr sz="3200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47472" y="2001549"/>
            <a:ext cx="5485292" cy="75713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9588" y="6313428"/>
            <a:ext cx="1329900" cy="3200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160" y="6309360"/>
            <a:ext cx="1329900" cy="3200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043" r="6047" b="8563"/>
          <a:stretch/>
        </p:blipFill>
        <p:spPr>
          <a:xfrm>
            <a:off x="8356600" y="65"/>
            <a:ext cx="3832225" cy="6270643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1286" y="1266091"/>
            <a:ext cx="2152274" cy="2152275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6850"/>
            </a:stretch>
          </a:blipFill>
          <a:ln w="76200">
            <a:solidFill>
              <a:schemeClr val="accent2">
                <a:alpha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  <a:extLst/>
        </p:spPr>
      </p:pic>
      <p:pic>
        <p:nvPicPr>
          <p:cNvPr id="26" name="Picture 25" descr="DifScat_better vibe.jpg.jpe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07620" y="1856187"/>
            <a:ext cx="1868502" cy="1868502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2888" y="3169875"/>
            <a:ext cx="1665404" cy="1665404"/>
          </a:xfrm>
          <a:prstGeom prst="ellipse">
            <a:avLst/>
          </a:prstGeom>
          <a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011" y="3294120"/>
            <a:ext cx="1425642" cy="138631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3119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88" y="320040"/>
            <a:ext cx="11422261" cy="484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72" y="1508760"/>
            <a:ext cx="11369809" cy="404777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82725" indent="-222250"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20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254" y="320040"/>
            <a:ext cx="11501908" cy="48474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1444752"/>
            <a:ext cx="5588582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472" y="2270334"/>
            <a:ext cx="5588582" cy="33732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buFont typeface="Arial" panose="020B0604020202020204" pitchFamily="34" charset="0"/>
              <a:buChar char="•"/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5" y="1444752"/>
            <a:ext cx="5531934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5" y="2270334"/>
            <a:ext cx="5531934" cy="337322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864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626" r="6047" b="8563"/>
          <a:stretch/>
        </p:blipFill>
        <p:spPr>
          <a:xfrm>
            <a:off x="8318500" y="65"/>
            <a:ext cx="3870325" cy="62706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-63496" y="27007"/>
            <a:ext cx="4322618" cy="4226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06" y="320040"/>
            <a:ext cx="3803952" cy="877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Freeform 13"/>
          <p:cNvSpPr>
            <a:spLocks/>
          </p:cNvSpPr>
          <p:nvPr userDrawn="1"/>
        </p:nvSpPr>
        <p:spPr bwMode="auto">
          <a:xfrm>
            <a:off x="7551511" y="0"/>
            <a:ext cx="1236663" cy="6858000"/>
          </a:xfrm>
          <a:custGeom>
            <a:avLst/>
            <a:gdLst>
              <a:gd name="T0" fmla="*/ 221 w 402"/>
              <a:gd name="T1" fmla="*/ 2166 h 2166"/>
              <a:gd name="T2" fmla="*/ 240 w 402"/>
              <a:gd name="T3" fmla="*/ 2166 h 2166"/>
              <a:gd name="T4" fmla="*/ 90 w 402"/>
              <a:gd name="T5" fmla="*/ 0 h 2166"/>
              <a:gd name="T6" fmla="*/ 0 w 402"/>
              <a:gd name="T7" fmla="*/ 0 h 2166"/>
              <a:gd name="T8" fmla="*/ 221 w 402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2166">
                <a:moveTo>
                  <a:pt x="221" y="2166"/>
                </a:moveTo>
                <a:cubicBezTo>
                  <a:pt x="240" y="2166"/>
                  <a:pt x="240" y="2166"/>
                  <a:pt x="240" y="2166"/>
                </a:cubicBezTo>
                <a:cubicBezTo>
                  <a:pt x="240" y="2166"/>
                  <a:pt x="402" y="989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46" y="767"/>
                  <a:pt x="221" y="21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25400" algn="l" rotWithShape="0">
              <a:schemeClr val="tx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9588" y="6313428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10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504" y="320040"/>
            <a:ext cx="11501908" cy="4847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867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7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-63496" y="27007"/>
            <a:ext cx="4322618" cy="42263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275" y="-807261"/>
            <a:ext cx="10220258" cy="7665194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4121" y="320040"/>
            <a:ext cx="11375136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7472" y="1508760"/>
            <a:ext cx="11520519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76587" y="6513051"/>
            <a:ext cx="28032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pPr algn="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256"/>
          <p:cNvSpPr txBox="1">
            <a:spLocks noChangeArrowheads="1"/>
          </p:cNvSpPr>
          <p:nvPr/>
        </p:nvSpPr>
        <p:spPr>
          <a:xfrm>
            <a:off x="366563" y="6477000"/>
            <a:ext cx="3859795" cy="182562"/>
          </a:xfrm>
          <a:prstGeom prst="rect">
            <a:avLst/>
          </a:prstGeom>
          <a:ln/>
        </p:spPr>
        <p:txBody>
          <a:bodyPr anchor="ctr"/>
          <a:lstStyle/>
          <a:p>
            <a:pPr algn="l"/>
            <a:r>
              <a:rPr lang="en-US" sz="1000" dirty="0" smtClean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Presentation</a:t>
            </a:r>
            <a:r>
              <a:rPr lang="en-US" sz="1000" baseline="0" dirty="0" smtClean="0">
                <a:solidFill>
                  <a:srgbClr val="BFBFBF"/>
                </a:solidFill>
                <a:latin typeface="Arial" pitchFamily="34" charset="0"/>
                <a:cs typeface="Arial" pitchFamily="34" charset="0"/>
              </a:rPr>
              <a:t> name</a:t>
            </a:r>
            <a:endParaRPr lang="en-US" sz="1000" dirty="0">
              <a:solidFill>
                <a:srgbClr val="BFBFB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9588" y="6313428"/>
            <a:ext cx="1329900" cy="3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84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37" r:id="rId2"/>
    <p:sldLayoutId id="2147483939" r:id="rId3"/>
    <p:sldLayoutId id="2147483940" r:id="rId4"/>
    <p:sldLayoutId id="2147483941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30188" indent="-23018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2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794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3018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9005" y="320040"/>
            <a:ext cx="5545451" cy="929485"/>
          </a:xfrm>
        </p:spPr>
        <p:txBody>
          <a:bodyPr/>
          <a:lstStyle/>
          <a:p>
            <a:r>
              <a:rPr lang="en-US" dirty="0" err="1" smtClean="0"/>
              <a:t>BigPanDA@OLCF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Research Track 4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Jack Wells and </a:t>
            </a:r>
            <a:r>
              <a:rPr lang="en-US" dirty="0" err="1" smtClean="0"/>
              <a:t>Sarp</a:t>
            </a:r>
            <a:r>
              <a:rPr lang="en-US" dirty="0" smtClean="0"/>
              <a:t> Oral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818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88" y="320040"/>
            <a:ext cx="11422261" cy="510909"/>
          </a:xfrm>
        </p:spPr>
        <p:txBody>
          <a:bodyPr/>
          <a:lstStyle/>
          <a:p>
            <a:r>
              <a:rPr lang="en-US" dirty="0" smtClean="0"/>
              <a:t>Scaling </a:t>
            </a:r>
            <a:r>
              <a:rPr lang="en-US" dirty="0" err="1" smtClean="0"/>
              <a:t>PanDA</a:t>
            </a:r>
            <a:r>
              <a:rPr lang="en-US" dirty="0" smtClean="0"/>
              <a:t> Operations for ATLAS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72" y="830948"/>
            <a:ext cx="11841353" cy="5569851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E</a:t>
            </a:r>
            <a:r>
              <a:rPr lang="en-US" sz="2400" dirty="0" smtClean="0"/>
              <a:t>xplore </a:t>
            </a:r>
            <a:r>
              <a:rPr lang="en-US" sz="2400" dirty="0"/>
              <a:t>the variations along the following four dimensions in the scheduling of </a:t>
            </a:r>
            <a:r>
              <a:rPr lang="en-US" sz="2400" dirty="0" err="1"/>
              <a:t>PanDA</a:t>
            </a:r>
            <a:r>
              <a:rPr lang="en-US" sz="2400" dirty="0"/>
              <a:t> jobs: 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ncrease number </a:t>
            </a:r>
            <a:r>
              <a:rPr lang="en-US" sz="2400" dirty="0"/>
              <a:t>of </a:t>
            </a:r>
            <a:r>
              <a:rPr lang="en-US" sz="2400" dirty="0" err="1" smtClean="0"/>
              <a:t>PanDA</a:t>
            </a:r>
            <a:r>
              <a:rPr lang="en-US" sz="2400" dirty="0" smtClean="0"/>
              <a:t> pilots/brokers </a:t>
            </a:r>
            <a:r>
              <a:rPr lang="en-US" sz="2400" dirty="0"/>
              <a:t>running continuously at </a:t>
            </a:r>
            <a:r>
              <a:rPr lang="en-US" sz="2400" dirty="0" smtClean="0"/>
              <a:t>OLCF </a:t>
            </a:r>
          </a:p>
          <a:p>
            <a:pPr lvl="1"/>
            <a:r>
              <a:rPr lang="en-US" sz="2000" b="1" dirty="0" smtClean="0"/>
              <a:t>Currently at 20 pilots/brokers</a:t>
            </a:r>
          </a:p>
          <a:p>
            <a:pPr lvl="1"/>
            <a:r>
              <a:rPr lang="en-US" sz="2000" b="1" dirty="0" smtClean="0"/>
              <a:t>Can we move forward with a study of preemption that would include an increase in pilot/broker count?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ncrease </a:t>
            </a:r>
            <a:r>
              <a:rPr lang="en-US" sz="2400" dirty="0"/>
              <a:t>the size range of compute nodes launched by </a:t>
            </a:r>
            <a:r>
              <a:rPr lang="en-US" sz="2400" dirty="0" err="1" smtClean="0"/>
              <a:t>PanDA</a:t>
            </a:r>
            <a:endParaRPr lang="en-US" sz="2400" dirty="0" smtClean="0"/>
          </a:p>
          <a:p>
            <a:pPr lvl="1"/>
            <a:r>
              <a:rPr lang="en-US" sz="2000" dirty="0" smtClean="0"/>
              <a:t>Varies between 7 and 300 nodes.  No sense to increase with serial data management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ncrease time-duration </a:t>
            </a:r>
            <a:r>
              <a:rPr lang="en-US" sz="2400" dirty="0"/>
              <a:t>flexibility for jobs launched by the </a:t>
            </a:r>
            <a:r>
              <a:rPr lang="en-US" sz="2400" dirty="0" err="1"/>
              <a:t>PanDA</a:t>
            </a:r>
            <a:r>
              <a:rPr lang="en-US" sz="2400" dirty="0"/>
              <a:t> </a:t>
            </a:r>
            <a:r>
              <a:rPr lang="en-US" sz="2400" dirty="0" smtClean="0"/>
              <a:t>pilot</a:t>
            </a:r>
          </a:p>
          <a:p>
            <a:pPr lvl="1"/>
            <a:r>
              <a:rPr lang="en-US" sz="2000" dirty="0" smtClean="0"/>
              <a:t>Should be performed in systematic manner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ncrease diversity </a:t>
            </a:r>
            <a:r>
              <a:rPr lang="en-US" sz="2400" dirty="0"/>
              <a:t>of HENP applications running at OLCF through </a:t>
            </a:r>
            <a:r>
              <a:rPr lang="en-US" sz="2400" dirty="0" err="1"/>
              <a:t>PanDA</a:t>
            </a:r>
            <a:r>
              <a:rPr lang="en-US" sz="2400" dirty="0"/>
              <a:t>. </a:t>
            </a:r>
            <a:endParaRPr lang="en-US" sz="2400" dirty="0" smtClean="0"/>
          </a:p>
          <a:p>
            <a:pPr lvl="1"/>
            <a:r>
              <a:rPr lang="en-US" sz="2000" dirty="0" smtClean="0"/>
              <a:t>TBD</a:t>
            </a:r>
            <a:endParaRPr lang="en-US" sz="20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0802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88" y="320040"/>
            <a:ext cx="11422261" cy="510909"/>
          </a:xfrm>
        </p:spPr>
        <p:txBody>
          <a:bodyPr/>
          <a:lstStyle/>
          <a:p>
            <a:r>
              <a:rPr lang="en-US" dirty="0" smtClean="0"/>
              <a:t>Monitoring Shared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72" y="830949"/>
            <a:ext cx="11593516" cy="5633646"/>
          </a:xfrm>
        </p:spPr>
        <p:txBody>
          <a:bodyPr/>
          <a:lstStyle/>
          <a:p>
            <a:r>
              <a:rPr lang="en-US" sz="2000" dirty="0"/>
              <a:t>Quantify </a:t>
            </a:r>
            <a:r>
              <a:rPr lang="en-US" sz="2000" dirty="0" smtClean="0"/>
              <a:t>compute </a:t>
            </a:r>
            <a:r>
              <a:rPr lang="en-US" sz="2000" dirty="0"/>
              <a:t>hours delivered through </a:t>
            </a:r>
            <a:r>
              <a:rPr lang="en-US" sz="2000" dirty="0" err="1"/>
              <a:t>PanDA</a:t>
            </a:r>
            <a:r>
              <a:rPr lang="en-US" sz="2000" dirty="0"/>
              <a:t> that would not otherwise been possible to </a:t>
            </a:r>
            <a:r>
              <a:rPr lang="en-US" sz="2000" dirty="0" smtClean="0"/>
              <a:t>deliver</a:t>
            </a:r>
          </a:p>
          <a:p>
            <a:pPr lvl="1"/>
            <a:r>
              <a:rPr lang="en-US" sz="1800" dirty="0" smtClean="0"/>
              <a:t>Done</a:t>
            </a:r>
            <a:endParaRPr lang="en-US" sz="1800" dirty="0"/>
          </a:p>
          <a:p>
            <a:r>
              <a:rPr lang="en-US" sz="2000" dirty="0"/>
              <a:t>Monitor the scheduling and delivery of leadership-class jobs on Titan during the operation of the </a:t>
            </a:r>
            <a:r>
              <a:rPr lang="en-US" sz="2000" dirty="0" err="1"/>
              <a:t>PanDA</a:t>
            </a:r>
            <a:r>
              <a:rPr lang="en-US" sz="2000" dirty="0"/>
              <a:t> workflow. </a:t>
            </a:r>
            <a:endParaRPr lang="en-US" sz="2000" dirty="0" smtClean="0"/>
          </a:p>
          <a:p>
            <a:pPr lvl="1"/>
            <a:r>
              <a:rPr lang="en-US" sz="1800" dirty="0" smtClean="0"/>
              <a:t>Done, but not documented.   Opportunity for more structured study.</a:t>
            </a:r>
            <a:endParaRPr lang="en-US" sz="1800" dirty="0"/>
          </a:p>
          <a:p>
            <a:r>
              <a:rPr lang="en-US" sz="2000" dirty="0"/>
              <a:t>Monitor the impact of the I/O associated with the </a:t>
            </a:r>
            <a:r>
              <a:rPr lang="en-US" sz="2000" dirty="0" err="1"/>
              <a:t>PanDA</a:t>
            </a:r>
            <a:r>
              <a:rPr lang="en-US" sz="2000" dirty="0"/>
              <a:t>-enabled payloads on the wider Titan I/O performance. </a:t>
            </a:r>
            <a:endParaRPr lang="en-US" sz="2000" dirty="0" smtClean="0"/>
          </a:p>
          <a:p>
            <a:pPr lvl="1"/>
            <a:r>
              <a:rPr lang="en-US" sz="1600" dirty="0" smtClean="0"/>
              <a:t>Finish analysis on ATLAS/Athena IO footprint and publish</a:t>
            </a:r>
          </a:p>
          <a:p>
            <a:pPr lvl="1"/>
            <a:r>
              <a:rPr lang="en-US" sz="1600" dirty="0" smtClean="0"/>
              <a:t>Perform IO analysis on another payload for which we can recompile with </a:t>
            </a:r>
            <a:r>
              <a:rPr lang="en-US" sz="1600" dirty="0" err="1" smtClean="0"/>
              <a:t>Darshan</a:t>
            </a:r>
            <a:r>
              <a:rPr lang="en-US" sz="1600" dirty="0" smtClean="0"/>
              <a:t> (e.g., molecular dynamics)</a:t>
            </a:r>
          </a:p>
          <a:p>
            <a:pPr lvl="1"/>
            <a:r>
              <a:rPr lang="en-US" sz="1600" dirty="0" smtClean="0"/>
              <a:t>Perform study on potential IO interference between large Capability jobs (e.g., XGC) and </a:t>
            </a:r>
            <a:r>
              <a:rPr lang="en-US" sz="1600" dirty="0" err="1" smtClean="0"/>
              <a:t>PanDA</a:t>
            </a:r>
            <a:r>
              <a:rPr lang="en-US" sz="1600" dirty="0" smtClean="0"/>
              <a:t>-enabled workload</a:t>
            </a:r>
            <a:endParaRPr lang="en-US" sz="1600" dirty="0"/>
          </a:p>
          <a:p>
            <a:r>
              <a:rPr lang="en-US" sz="2000" dirty="0"/>
              <a:t>Quantify the marginal increase in network contention on Titan‘s interconnection network. </a:t>
            </a:r>
          </a:p>
          <a:p>
            <a:r>
              <a:rPr lang="en-US" sz="2000" dirty="0"/>
              <a:t>Monitor the marginal increase in contention for access to the data transfer nodes (DTN). </a:t>
            </a:r>
            <a:r>
              <a:rPr lang="en-US" sz="2000" dirty="0" smtClean="0"/>
              <a:t>TBD</a:t>
            </a:r>
            <a:endParaRPr lang="en-US" sz="2000" dirty="0"/>
          </a:p>
          <a:p>
            <a:r>
              <a:rPr lang="en-US" sz="2000" strike="sngStrike" dirty="0"/>
              <a:t>Monitor the increased load on the service-node infrastructure due to the </a:t>
            </a:r>
            <a:r>
              <a:rPr lang="en-US" sz="2000" strike="sngStrike" dirty="0" err="1"/>
              <a:t>PanDA</a:t>
            </a:r>
            <a:r>
              <a:rPr lang="en-US" sz="2000" strike="sngStrike" dirty="0"/>
              <a:t> Pilot jobs. </a:t>
            </a:r>
          </a:p>
          <a:p>
            <a:r>
              <a:rPr lang="en-US" sz="2000" dirty="0"/>
              <a:t>Quantify the marginal increase in WAN traffic into and out of the OLCF data center. </a:t>
            </a:r>
            <a:r>
              <a:rPr lang="en-US" sz="2000" dirty="0" smtClean="0"/>
              <a:t> TBD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41797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88" y="320040"/>
            <a:ext cx="11422261" cy="510909"/>
          </a:xfrm>
        </p:spPr>
        <p:txBody>
          <a:bodyPr/>
          <a:lstStyle/>
          <a:p>
            <a:r>
              <a:rPr lang="en-US" dirty="0" smtClean="0"/>
              <a:t>Monitoring Shared Resources,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“Explore </a:t>
            </a:r>
            <a:r>
              <a:rPr lang="en-US" sz="2400" dirty="0"/>
              <a:t>the tradeoffs between data pre-fetch and parallel file-system usage</a:t>
            </a:r>
            <a:r>
              <a:rPr lang="en-US" sz="2400" dirty="0" smtClean="0"/>
              <a:t>.” </a:t>
            </a:r>
          </a:p>
          <a:p>
            <a:endParaRPr lang="en-US" sz="2400" dirty="0"/>
          </a:p>
          <a:p>
            <a:r>
              <a:rPr lang="en-US" sz="2400" dirty="0"/>
              <a:t>We expect the nature of the operational impacts on the broader system performance to depend rather directly on certain elements of the </a:t>
            </a:r>
            <a:r>
              <a:rPr lang="en-US" sz="2400" dirty="0" err="1"/>
              <a:t>PanDA</a:t>
            </a:r>
            <a:r>
              <a:rPr lang="en-US" sz="2400" dirty="0"/>
              <a:t> payloads deployed, </a:t>
            </a:r>
            <a:endParaRPr lang="en-US" sz="2400" dirty="0" smtClean="0"/>
          </a:p>
          <a:p>
            <a:pPr lvl="1"/>
            <a:r>
              <a:rPr lang="en-US" sz="2000" dirty="0"/>
              <a:t>P</a:t>
            </a:r>
            <a:r>
              <a:rPr lang="en-US" sz="2000" dirty="0" smtClean="0"/>
              <a:t>ayload </a:t>
            </a:r>
            <a:r>
              <a:rPr lang="en-US" sz="2000" dirty="0"/>
              <a:t>check-pointing and/or </a:t>
            </a:r>
            <a:r>
              <a:rPr lang="en-US" sz="2000" b="1" dirty="0"/>
              <a:t>preemption</a:t>
            </a:r>
            <a:r>
              <a:rPr lang="en-US" sz="2000" dirty="0"/>
              <a:t>, </a:t>
            </a:r>
            <a:endParaRPr lang="en-US" sz="2000" dirty="0" smtClean="0"/>
          </a:p>
          <a:p>
            <a:pPr lvl="2"/>
            <a:r>
              <a:rPr lang="en-US" sz="1600" dirty="0" smtClean="0"/>
              <a:t>Can we envision a study of preemption with the current </a:t>
            </a:r>
            <a:r>
              <a:rPr lang="en-US" sz="1600" dirty="0" err="1" smtClean="0"/>
              <a:t>PanDA</a:t>
            </a:r>
            <a:r>
              <a:rPr lang="en-US" sz="1600" dirty="0" smtClean="0"/>
              <a:t>/ATLAS deployment?</a:t>
            </a:r>
            <a:endParaRPr lang="en-US" sz="1600" dirty="0"/>
          </a:p>
          <a:p>
            <a:pPr lvl="1"/>
            <a:r>
              <a:rPr lang="en-US" sz="2000" dirty="0" smtClean="0"/>
              <a:t>Destination </a:t>
            </a:r>
            <a:r>
              <a:rPr lang="en-US" sz="2000" dirty="0"/>
              <a:t>of the data offload, </a:t>
            </a:r>
          </a:p>
          <a:p>
            <a:pPr lvl="1"/>
            <a:r>
              <a:rPr lang="en-US" sz="2000" dirty="0" smtClean="0"/>
              <a:t>Ratio </a:t>
            </a:r>
            <a:r>
              <a:rPr lang="en-US" sz="2000" dirty="0"/>
              <a:t>between input and output data, </a:t>
            </a:r>
            <a:endParaRPr lang="en-US" sz="2000" dirty="0" smtClean="0"/>
          </a:p>
          <a:p>
            <a:pPr lvl="1"/>
            <a:r>
              <a:rPr lang="en-US" sz="2000" dirty="0"/>
              <a:t>D</a:t>
            </a:r>
            <a:r>
              <a:rPr lang="en-US" sz="2000" dirty="0" smtClean="0"/>
              <a:t>ependencies </a:t>
            </a:r>
            <a:r>
              <a:rPr lang="en-US" sz="2000" dirty="0"/>
              <a:t>between and among </a:t>
            </a:r>
            <a:r>
              <a:rPr lang="en-US" sz="2000" dirty="0" smtClean="0"/>
              <a:t>tasks,</a:t>
            </a:r>
          </a:p>
          <a:p>
            <a:pPr lvl="1"/>
            <a:r>
              <a:rPr lang="en-US" sz="2000" dirty="0"/>
              <a:t>E</a:t>
            </a:r>
            <a:r>
              <a:rPr lang="en-US" sz="2000" dirty="0" smtClean="0"/>
              <a:t>xistence </a:t>
            </a:r>
            <a:r>
              <a:rPr lang="en-US" sz="2000" dirty="0"/>
              <a:t>of "real time" access requirements.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5401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88" y="320040"/>
            <a:ext cx="11422261" cy="510909"/>
          </a:xfrm>
        </p:spPr>
        <p:txBody>
          <a:bodyPr/>
          <a:lstStyle/>
          <a:p>
            <a:r>
              <a:rPr lang="en-US" dirty="0" err="1"/>
              <a:t>PanDA</a:t>
            </a:r>
            <a:r>
              <a:rPr lang="en-US" dirty="0"/>
              <a:t> server deployment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72" y="1062318"/>
            <a:ext cx="11369809" cy="4908176"/>
          </a:xfrm>
        </p:spPr>
        <p:txBody>
          <a:bodyPr/>
          <a:lstStyle/>
          <a:p>
            <a:r>
              <a:rPr lang="en-US" dirty="0" smtClean="0"/>
              <a:t>“We </a:t>
            </a:r>
            <a:r>
              <a:rPr lang="en-US" dirty="0"/>
              <a:t>expect that the experience gained as a result of performing this operational demonstration will be sufficient to position OLCF to deploy, toward the end of our two-year project, a </a:t>
            </a:r>
            <a:r>
              <a:rPr lang="en-US" dirty="0" err="1"/>
              <a:t>PanDA</a:t>
            </a:r>
            <a:r>
              <a:rPr lang="en-US" dirty="0"/>
              <a:t> server instance operated locally and capable of serving the broader OLCF user community</a:t>
            </a:r>
            <a:r>
              <a:rPr lang="en-US" dirty="0" smtClean="0"/>
              <a:t>.” </a:t>
            </a:r>
          </a:p>
          <a:p>
            <a:pPr lvl="1"/>
            <a:r>
              <a:rPr lang="en-US" dirty="0" smtClean="0"/>
              <a:t>Started this activity in year 1.</a:t>
            </a:r>
          </a:p>
          <a:p>
            <a:pPr lvl="1"/>
            <a:r>
              <a:rPr lang="en-US" dirty="0" smtClean="0"/>
              <a:t>Need more discussion and planning for operational model.</a:t>
            </a:r>
          </a:p>
          <a:p>
            <a:pPr lvl="1"/>
            <a:r>
              <a:rPr lang="en-US" dirty="0" smtClean="0"/>
              <a:t>More discussion of monitoring tasks that are enabled through </a:t>
            </a:r>
            <a:r>
              <a:rPr lang="en-US" dirty="0" err="1" smtClean="0"/>
              <a:t>openshift</a:t>
            </a:r>
            <a:r>
              <a:rPr lang="en-US" dirty="0" smtClean="0"/>
              <a:t> containers.</a:t>
            </a:r>
            <a:endParaRPr lang="en-US" dirty="0"/>
          </a:p>
          <a:p>
            <a:r>
              <a:rPr lang="en-US" dirty="0" smtClean="0"/>
              <a:t>We </a:t>
            </a:r>
            <a:r>
              <a:rPr lang="en-US" dirty="0"/>
              <a:t>also envision plug-in interfaces to other workload execution systems, e.g. Globus, or Condor. </a:t>
            </a:r>
            <a:endParaRPr lang="en-US" dirty="0" smtClean="0"/>
          </a:p>
          <a:p>
            <a:pPr lvl="1"/>
            <a:r>
              <a:rPr lang="en-US" dirty="0" smtClean="0"/>
              <a:t>What is the opportunity space with this?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91533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s (Wide Screen)">
  <a:themeElements>
    <a:clrScheme name="ORNL corporate palette May 28 saturation adjust">
      <a:dk1>
        <a:sysClr val="windowText" lastClr="000000"/>
      </a:dk1>
      <a:lt1>
        <a:sysClr val="window" lastClr="FFFFFF"/>
      </a:lt1>
      <a:dk2>
        <a:srgbClr val="1E7640"/>
      </a:dk2>
      <a:lt2>
        <a:srgbClr val="FFFFFF"/>
      </a:lt2>
      <a:accent1>
        <a:srgbClr val="306DBE"/>
      </a:accent1>
      <a:accent2>
        <a:srgbClr val="84B641"/>
      </a:accent2>
      <a:accent3>
        <a:srgbClr val="DE762D"/>
      </a:accent3>
      <a:accent4>
        <a:srgbClr val="2ABDDA"/>
      </a:accent4>
      <a:accent5>
        <a:srgbClr val="A03123"/>
      </a:accent5>
      <a:accent6>
        <a:srgbClr val="FFCD00"/>
      </a:accent6>
      <a:hlink>
        <a:srgbClr val="0070B9"/>
      </a:hlink>
      <a:folHlink>
        <a:srgbClr val="1E76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lnSpc>
            <a:spcPct val="90000"/>
          </a:lnSpc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RNL template 16x9" id="{C0EB04B0-D86C-9243-8720-2D2052F85E0F}" vid="{A3F60B28-C595-C340-94C0-76EB0CED3D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E20559-B232-4371-8690-E3D8007EDB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BB6CFE-4507-4B02-9220-33DC2E0B46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50EC660-24D0-43A0-AE5E-E274115E726B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ORNL template 16x9</Template>
  <TotalTime>78</TotalTime>
  <Words>520</Words>
  <Application>Microsoft Macintosh PowerPoint</Application>
  <PresentationFormat>Custom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Presentations (Wide Screen)</vt:lpstr>
      <vt:lpstr>BigPanDA@OLCF: Research Track 4 Update</vt:lpstr>
      <vt:lpstr>Scaling PanDA Operations for ATLAS</vt:lpstr>
      <vt:lpstr>Monitoring Shared Resources</vt:lpstr>
      <vt:lpstr>Monitoring Shared Resources, continued</vt:lpstr>
      <vt:lpstr>PanDA server deployment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BigPanDA@OLCF: Research Track 4 Update</dc:title>
  <dc:creator>Wells, Jack C.</dc:creator>
  <cp:lastModifiedBy>alexei klimentov</cp:lastModifiedBy>
  <cp:revision>8</cp:revision>
  <cp:lastPrinted>2015-09-14T20:56:03Z</cp:lastPrinted>
  <dcterms:created xsi:type="dcterms:W3CDTF">2017-05-22T09:57:45Z</dcterms:created>
  <dcterms:modified xsi:type="dcterms:W3CDTF">2017-05-22T11:49:54Z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