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3" r:id="rId2"/>
  </p:sldMasterIdLst>
  <p:notesMasterIdLst>
    <p:notesMasterId r:id="rId24"/>
  </p:notesMasterIdLst>
  <p:handoutMasterIdLst>
    <p:handoutMasterId r:id="rId25"/>
  </p:handoutMasterIdLst>
  <p:sldIdLst>
    <p:sldId id="269" r:id="rId3"/>
    <p:sldId id="257" r:id="rId4"/>
    <p:sldId id="295" r:id="rId5"/>
    <p:sldId id="309" r:id="rId6"/>
    <p:sldId id="288" r:id="rId7"/>
    <p:sldId id="298" r:id="rId8"/>
    <p:sldId id="337" r:id="rId9"/>
    <p:sldId id="338" r:id="rId10"/>
    <p:sldId id="299" r:id="rId11"/>
    <p:sldId id="289" r:id="rId12"/>
    <p:sldId id="291" r:id="rId13"/>
    <p:sldId id="301" r:id="rId14"/>
    <p:sldId id="302" r:id="rId15"/>
    <p:sldId id="304" r:id="rId16"/>
    <p:sldId id="305" r:id="rId17"/>
    <p:sldId id="312" r:id="rId18"/>
    <p:sldId id="306" r:id="rId19"/>
    <p:sldId id="339" r:id="rId20"/>
    <p:sldId id="340" r:id="rId21"/>
    <p:sldId id="270" r:id="rId22"/>
    <p:sldId id="30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5888C0"/>
    <a:srgbClr val="FFABA1"/>
    <a:srgbClr val="C3D69B"/>
    <a:srgbClr val="00559F"/>
    <a:srgbClr val="149FEB"/>
    <a:srgbClr val="083E8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21" autoAdjust="0"/>
    <p:restoredTop sz="94660"/>
  </p:normalViewPr>
  <p:slideViewPr>
    <p:cSldViewPr snapToGrid="0" snapToObjects="1">
      <p:cViewPr>
        <p:scale>
          <a:sx n="103" d="100"/>
          <a:sy n="103" d="100"/>
        </p:scale>
        <p:origin x="-80" y="6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892850-7CCB-814E-A56A-AD4018EEB8E0}" type="datetimeFigureOut">
              <a:rPr lang="en-US" smtClean="0"/>
              <a:t>01.06.17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D35FA7-FEEA-5C43-824C-7028A313F42C}" type="slidenum">
              <a:rPr lang="en-US" smtClean="0"/>
              <a:t>‹#›</a:t>
            </a:fld>
            <a:endParaRPr lang="en-US"/>
          </a:p>
        </p:txBody>
      </p:sp>
    </p:spTree>
    <p:extLst>
      <p:ext uri="{BB962C8B-B14F-4D97-AF65-F5344CB8AC3E}">
        <p14:creationId xmlns:p14="http://schemas.microsoft.com/office/powerpoint/2010/main" val="4215730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5D5E5A-0786-6F43-9378-4255FB1EF71B}" type="datetimeFigureOut">
              <a:rPr lang="en-US" smtClean="0"/>
              <a:t>01.06.17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767C75-652B-2C44-AD6F-E0FF670747DE}" type="slidenum">
              <a:rPr lang="en-US" smtClean="0"/>
              <a:t>‹#›</a:t>
            </a:fld>
            <a:endParaRPr lang="en-US"/>
          </a:p>
        </p:txBody>
      </p:sp>
    </p:spTree>
    <p:extLst>
      <p:ext uri="{BB962C8B-B14F-4D97-AF65-F5344CB8AC3E}">
        <p14:creationId xmlns:p14="http://schemas.microsoft.com/office/powerpoint/2010/main" val="9815361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latin typeface="Calibri"/>
              </a:rPr>
              <a:pPr/>
              <a:t>2</a:t>
            </a:fld>
            <a:endParaRPr lang="en-US">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US" dirty="0" smtClean="0">
                <a:sym typeface="Wingdings"/>
              </a:rPr>
              <a:t>stacking with 2.4 s won’t be possible anymore after consolidation</a:t>
            </a:r>
            <a:r>
              <a:rPr lang="en-US" baseline="0" dirty="0" smtClean="0">
                <a:sym typeface="Wingdings"/>
              </a:rPr>
              <a:t> of the </a:t>
            </a:r>
            <a:endParaRPr lang="en-US" dirty="0" smtClean="0"/>
          </a:p>
          <a:p>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11</a:t>
            </a:fld>
            <a:endParaRPr lang="en-US"/>
          </a:p>
        </p:txBody>
      </p:sp>
    </p:spTree>
    <p:extLst>
      <p:ext uri="{BB962C8B-B14F-4D97-AF65-F5344CB8AC3E}">
        <p14:creationId xmlns:p14="http://schemas.microsoft.com/office/powerpoint/2010/main" val="577529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FFEC2F-1286-49B8-90AC-9D1C6DE5FB74}" type="slidenum">
              <a:rPr lang="en-GB" smtClean="0"/>
              <a:t>13</a:t>
            </a:fld>
            <a:endParaRPr lang="en-GB"/>
          </a:p>
        </p:txBody>
      </p:sp>
    </p:spTree>
    <p:extLst>
      <p:ext uri="{BB962C8B-B14F-4D97-AF65-F5344CB8AC3E}">
        <p14:creationId xmlns:p14="http://schemas.microsoft.com/office/powerpoint/2010/main" val="3825194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much intensity can we inject within 0.4 um </a:t>
            </a:r>
            <a:r>
              <a:rPr lang="mr-IN" baseline="0" dirty="0" smtClean="0"/>
              <a:t>–</a:t>
            </a:r>
            <a:r>
              <a:rPr lang="en-US" baseline="0" dirty="0" smtClean="0"/>
              <a:t> can we make it even brighter by scraping down intensities larger than 5e11 p?</a:t>
            </a:r>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15</a:t>
            </a:fld>
            <a:endParaRPr lang="en-US"/>
          </a:p>
        </p:txBody>
      </p:sp>
    </p:spTree>
    <p:extLst>
      <p:ext uri="{BB962C8B-B14F-4D97-AF65-F5344CB8AC3E}">
        <p14:creationId xmlns:p14="http://schemas.microsoft.com/office/powerpoint/2010/main" val="2153329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FFEC2F-1286-49B8-90AC-9D1C6DE5FB74}" type="slidenum">
              <a:rPr lang="en-GB" smtClean="0"/>
              <a:t>21</a:t>
            </a:fld>
            <a:endParaRPr lang="en-GB"/>
          </a:p>
        </p:txBody>
      </p:sp>
    </p:spTree>
    <p:extLst>
      <p:ext uri="{BB962C8B-B14F-4D97-AF65-F5344CB8AC3E}">
        <p14:creationId xmlns:p14="http://schemas.microsoft.com/office/powerpoint/2010/main" val="3825194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FFEC2F-1286-49B8-90AC-9D1C6DE5FB74}" type="slidenum">
              <a:rPr lang="en-GB" smtClean="0"/>
              <a:t>3</a:t>
            </a:fld>
            <a:endParaRPr lang="en-GB"/>
          </a:p>
        </p:txBody>
      </p:sp>
    </p:spTree>
    <p:extLst>
      <p:ext uri="{BB962C8B-B14F-4D97-AF65-F5344CB8AC3E}">
        <p14:creationId xmlns:p14="http://schemas.microsoft.com/office/powerpoint/2010/main" val="3825194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4</a:t>
            </a:fld>
            <a:endParaRPr lang="en-US"/>
          </a:p>
        </p:txBody>
      </p:sp>
    </p:spTree>
    <p:extLst>
      <p:ext uri="{BB962C8B-B14F-4D97-AF65-F5344CB8AC3E}">
        <p14:creationId xmlns:p14="http://schemas.microsoft.com/office/powerpoint/2010/main" val="3884333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about the 8b+4e considered as back up option if e-cloud not cured??</a:t>
            </a:r>
          </a:p>
          <a:p>
            <a:r>
              <a:rPr lang="en-US" dirty="0" smtClean="0"/>
              <a:t>But TCDI</a:t>
            </a:r>
            <a:r>
              <a:rPr lang="en-US" baseline="0" dirty="0" smtClean="0"/>
              <a:t> experience teaches that higher brightness could indeed limit to lower intensity?</a:t>
            </a:r>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5</a:t>
            </a:fld>
            <a:endParaRPr lang="en-US"/>
          </a:p>
        </p:txBody>
      </p:sp>
    </p:spTree>
    <p:extLst>
      <p:ext uri="{BB962C8B-B14F-4D97-AF65-F5344CB8AC3E}">
        <p14:creationId xmlns:p14="http://schemas.microsoft.com/office/powerpoint/2010/main" val="1411313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FFEC2F-1286-49B8-90AC-9D1C6DE5FB74}" type="slidenum">
              <a:rPr lang="en-GB" smtClean="0"/>
              <a:t>6</a:t>
            </a:fld>
            <a:endParaRPr lang="en-GB"/>
          </a:p>
        </p:txBody>
      </p:sp>
    </p:spTree>
    <p:extLst>
      <p:ext uri="{BB962C8B-B14F-4D97-AF65-F5344CB8AC3E}">
        <p14:creationId xmlns:p14="http://schemas.microsoft.com/office/powerpoint/2010/main" val="3825194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6800" lvl="2" indent="-252000"/>
            <a:r>
              <a:rPr lang="en-US" dirty="0" smtClean="0"/>
              <a:t>For 2 </a:t>
            </a:r>
            <a:r>
              <a:rPr lang="en-US" dirty="0" err="1" smtClean="0"/>
              <a:t>GeV</a:t>
            </a:r>
            <a:r>
              <a:rPr lang="en-US" dirty="0" smtClean="0"/>
              <a:t>: Full upgrade of the BTY line to ISOLDE,</a:t>
            </a:r>
            <a:r>
              <a:rPr lang="en-US" baseline="0" dirty="0" smtClean="0"/>
              <a:t> u</a:t>
            </a:r>
            <a:r>
              <a:rPr lang="en-US" dirty="0" smtClean="0"/>
              <a:t>pgrade of all the dumps in ISOLDE,</a:t>
            </a:r>
            <a:r>
              <a:rPr lang="en-US" baseline="0" dirty="0" smtClean="0"/>
              <a:t> m</a:t>
            </a:r>
            <a:r>
              <a:rPr lang="en-US" dirty="0" smtClean="0"/>
              <a:t>odification of the experiment front-end.</a:t>
            </a:r>
          </a:p>
          <a:p>
            <a:pPr marL="766800" lvl="2" indent="-252000"/>
            <a:r>
              <a:rPr lang="en-US" dirty="0" smtClean="0"/>
              <a:t>To</a:t>
            </a:r>
            <a:r>
              <a:rPr lang="en-US" baseline="0" dirty="0" smtClean="0"/>
              <a:t> make full use of high intensity, i</a:t>
            </a:r>
            <a:r>
              <a:rPr lang="en-US" dirty="0" smtClean="0"/>
              <a:t>mprovement of shielding needed to lift 2 </a:t>
            </a:r>
            <a:r>
              <a:rPr lang="en-US" dirty="0" err="1" smtClean="0">
                <a:latin typeface="Symbol" charset="2"/>
                <a:cs typeface="Symbol" charset="2"/>
              </a:rPr>
              <a:t>u</a:t>
            </a:r>
            <a:r>
              <a:rPr lang="en-US" dirty="0" err="1" smtClean="0"/>
              <a:t>A</a:t>
            </a:r>
            <a:r>
              <a:rPr lang="en-US" dirty="0" smtClean="0"/>
              <a:t> limit</a:t>
            </a:r>
          </a:p>
          <a:p>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7</a:t>
            </a:fld>
            <a:endParaRPr lang="en-US"/>
          </a:p>
        </p:txBody>
      </p:sp>
    </p:spTree>
    <p:extLst>
      <p:ext uri="{BB962C8B-B14F-4D97-AF65-F5344CB8AC3E}">
        <p14:creationId xmlns:p14="http://schemas.microsoft.com/office/powerpoint/2010/main" val="1411313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6800" lvl="2" indent="-252000"/>
            <a:r>
              <a:rPr lang="en-US" dirty="0" smtClean="0"/>
              <a:t>For 2 </a:t>
            </a:r>
            <a:r>
              <a:rPr lang="en-US" dirty="0" err="1" smtClean="0"/>
              <a:t>GeV</a:t>
            </a:r>
            <a:r>
              <a:rPr lang="en-US" dirty="0" smtClean="0"/>
              <a:t>: Full upgrade of the BTY line to ISOLDE,</a:t>
            </a:r>
            <a:r>
              <a:rPr lang="en-US" baseline="0" dirty="0" smtClean="0"/>
              <a:t> u</a:t>
            </a:r>
            <a:r>
              <a:rPr lang="en-US" dirty="0" smtClean="0"/>
              <a:t>pgrade of all the dumps in ISOLDE,</a:t>
            </a:r>
            <a:r>
              <a:rPr lang="en-US" baseline="0" dirty="0" smtClean="0"/>
              <a:t> m</a:t>
            </a:r>
            <a:r>
              <a:rPr lang="en-US" dirty="0" smtClean="0"/>
              <a:t>odification of the experiment front-end.</a:t>
            </a:r>
          </a:p>
          <a:p>
            <a:pPr marL="766800" lvl="2" indent="-252000"/>
            <a:r>
              <a:rPr lang="en-US" dirty="0" smtClean="0"/>
              <a:t>To</a:t>
            </a:r>
            <a:r>
              <a:rPr lang="en-US" baseline="0" dirty="0" smtClean="0"/>
              <a:t> make full use of high intensity, i</a:t>
            </a:r>
            <a:r>
              <a:rPr lang="en-US" dirty="0" smtClean="0"/>
              <a:t>mprovement of shielding needed to lift 2 </a:t>
            </a:r>
            <a:r>
              <a:rPr lang="en-US" dirty="0" smtClean="0">
                <a:latin typeface="Symbol" charset="2"/>
                <a:cs typeface="Symbol" charset="2"/>
              </a:rPr>
              <a:t>u</a:t>
            </a:r>
            <a:r>
              <a:rPr lang="en-US" smtClean="0"/>
              <a:t>A</a:t>
            </a:r>
            <a:r>
              <a:rPr lang="en-US" dirty="0" smtClean="0"/>
              <a:t> limit</a:t>
            </a:r>
          </a:p>
          <a:p>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8</a:t>
            </a:fld>
            <a:endParaRPr lang="en-US"/>
          </a:p>
        </p:txBody>
      </p:sp>
    </p:spTree>
    <p:extLst>
      <p:ext uri="{BB962C8B-B14F-4D97-AF65-F5344CB8AC3E}">
        <p14:creationId xmlns:p14="http://schemas.microsoft.com/office/powerpoint/2010/main" val="1411313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BFFEC2F-1286-49B8-90AC-9D1C6DE5FB74}" type="slidenum">
              <a:rPr lang="en-GB" smtClean="0"/>
              <a:t>9</a:t>
            </a:fld>
            <a:endParaRPr lang="en-GB"/>
          </a:p>
        </p:txBody>
      </p:sp>
    </p:spTree>
    <p:extLst>
      <p:ext uri="{BB962C8B-B14F-4D97-AF65-F5344CB8AC3E}">
        <p14:creationId xmlns:p14="http://schemas.microsoft.com/office/powerpoint/2010/main" val="3825194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Instability at transition crossing mainly due to kicker impedance?</a:t>
            </a:r>
            <a:endParaRPr lang="en-US" dirty="0"/>
          </a:p>
        </p:txBody>
      </p:sp>
      <p:sp>
        <p:nvSpPr>
          <p:cNvPr id="4" name="Slide Number Placeholder 3"/>
          <p:cNvSpPr>
            <a:spLocks noGrp="1"/>
          </p:cNvSpPr>
          <p:nvPr>
            <p:ph type="sldNum" sz="quarter" idx="10"/>
          </p:nvPr>
        </p:nvSpPr>
        <p:spPr/>
        <p:txBody>
          <a:bodyPr/>
          <a:lstStyle/>
          <a:p>
            <a:fld id="{67767C75-652B-2C44-AD6F-E0FF670747DE}" type="slidenum">
              <a:rPr lang="en-US" smtClean="0"/>
              <a:t>10</a:t>
            </a:fld>
            <a:endParaRPr lang="en-US"/>
          </a:p>
        </p:txBody>
      </p:sp>
    </p:spTree>
    <p:extLst>
      <p:ext uri="{BB962C8B-B14F-4D97-AF65-F5344CB8AC3E}">
        <p14:creationId xmlns:p14="http://schemas.microsoft.com/office/powerpoint/2010/main" val="60933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73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5250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3456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563159"/>
            <a:ext cx="8701471" cy="1344706"/>
          </a:xfrm>
        </p:spPr>
        <p:txBody>
          <a:bodyPr>
            <a:normAutofit/>
          </a:bodyPr>
          <a:lstStyle>
            <a:lvl1pPr algn="ctr">
              <a:defRPr sz="2600" b="1">
                <a:solidFill>
                  <a:schemeClr val="bg1"/>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rgbClr val="0E539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rgbClr val="0E5396"/>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extLst>
      <p:ext uri="{BB962C8B-B14F-4D97-AF65-F5344CB8AC3E}">
        <p14:creationId xmlns:p14="http://schemas.microsoft.com/office/powerpoint/2010/main" val="1302927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5183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532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563159"/>
            <a:ext cx="8701471" cy="1344706"/>
          </a:xfrm>
        </p:spPr>
        <p:txBody>
          <a:bodyPr>
            <a:normAutofit/>
          </a:bodyPr>
          <a:lstStyle>
            <a:lvl1pPr algn="ctr">
              <a:defRPr sz="2600" b="1">
                <a:solidFill>
                  <a:schemeClr val="bg1"/>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rgbClr val="0E539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rgbClr val="0E5396"/>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extLst>
      <p:ext uri="{BB962C8B-B14F-4D97-AF65-F5344CB8AC3E}">
        <p14:creationId xmlns:p14="http://schemas.microsoft.com/office/powerpoint/2010/main" val="3256824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376238"/>
            <a:ext cx="7965175" cy="747654"/>
          </a:xfrm>
        </p:spPr>
        <p:txBody>
          <a:bodyPr anchor="t">
            <a:normAutofit/>
          </a:bodyPr>
          <a:lstStyle>
            <a:lvl1pPr algn="l">
              <a:defRPr sz="2800" b="1" baseline="0">
                <a:solidFill>
                  <a:srgbClr val="0055A0"/>
                </a:solidFill>
                <a:latin typeface="Arial" panose="020B0604020202020204" pitchFamily="34" charset="0"/>
                <a:cs typeface="Arial" panose="020B0604020202020204" pitchFamily="34" charset="0"/>
              </a:defRPr>
            </a:lvl1pPr>
          </a:lstStyle>
          <a:p>
            <a:r>
              <a:rPr lang="fr-CH" dirty="0" smtClean="0"/>
              <a:t>Title</a:t>
            </a:r>
            <a:endParaRPr lang="en-US" dirty="0"/>
          </a:p>
        </p:txBody>
      </p:sp>
      <p:sp>
        <p:nvSpPr>
          <p:cNvPr id="6" name="Text Placeholder 5"/>
          <p:cNvSpPr>
            <a:spLocks noGrp="1"/>
          </p:cNvSpPr>
          <p:nvPr>
            <p:ph type="body" sz="quarter" idx="10"/>
          </p:nvPr>
        </p:nvSpPr>
        <p:spPr>
          <a:xfrm>
            <a:off x="203200" y="1143001"/>
            <a:ext cx="8763034" cy="4857750"/>
          </a:xfrm>
        </p:spPr>
        <p:txBody>
          <a:bodyPr/>
          <a:lstStyle>
            <a:lvl1pPr marL="180000" indent="-187200">
              <a:spcBef>
                <a:spcPts val="1600"/>
              </a:spcBef>
              <a:spcAft>
                <a:spcPts val="0"/>
              </a:spcAft>
              <a:buFont typeface="Arial"/>
              <a:buChar char="•"/>
              <a:defRPr sz="1700" b="1">
                <a:solidFill>
                  <a:srgbClr val="0055A0"/>
                </a:solidFill>
              </a:defRPr>
            </a:lvl1pPr>
            <a:lvl2pPr marL="381600" indent="-194400">
              <a:spcBef>
                <a:spcPts val="300"/>
              </a:spcBef>
              <a:spcAft>
                <a:spcPts val="300"/>
              </a:spcAft>
              <a:buClrTx/>
              <a:buSzPct val="100000"/>
              <a:buFont typeface="Arial"/>
              <a:buChar char="•"/>
              <a:defRPr sz="1500"/>
            </a:lvl2pPr>
            <a:lvl3pPr>
              <a:spcBef>
                <a:spcPts val="0"/>
              </a:spcBef>
              <a:spcAft>
                <a:spcPts val="200"/>
              </a:spcAft>
              <a:defRPr sz="1400">
                <a:solidFill>
                  <a:schemeClr val="tx1">
                    <a:lumMod val="65000"/>
                    <a:lumOff val="35000"/>
                  </a:schemeClr>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pic>
        <p:nvPicPr>
          <p:cNvPr id="3" name="Picture 2" descr="Screen Shot 2016-08-05 at 14.58.04.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96667" y="179165"/>
            <a:ext cx="1854232" cy="818695"/>
          </a:xfrm>
          <a:prstGeom prst="rect">
            <a:avLst/>
          </a:prstGeom>
        </p:spPr>
      </p:pic>
    </p:spTree>
    <p:extLst>
      <p:ext uri="{BB962C8B-B14F-4D97-AF65-F5344CB8AC3E}">
        <p14:creationId xmlns:p14="http://schemas.microsoft.com/office/powerpoint/2010/main" val="2259747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algn="ctr">
              <a:defRPr/>
            </a:pPr>
            <a:r>
              <a:rPr lang="fr-CH" sz="2800" b="1" dirty="0">
                <a:solidFill>
                  <a:srgbClr val="0055A0"/>
                </a:solidFill>
                <a:latin typeface="Calibri"/>
              </a:rPr>
              <a:t>THANK YOU FOR YOUR ATTENTION!</a:t>
            </a:r>
          </a:p>
        </p:txBody>
      </p:sp>
    </p:spTree>
    <p:extLst>
      <p:ext uri="{BB962C8B-B14F-4D97-AF65-F5344CB8AC3E}">
        <p14:creationId xmlns:p14="http://schemas.microsoft.com/office/powerpoint/2010/main" val="339915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9864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4599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7853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3185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35808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4677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79574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54801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05CE8-629B-BC4B-A39D-9790574050BF}" type="datetimeFigureOut">
              <a:rPr lang="en-US" smtClean="0">
                <a:solidFill>
                  <a:prstClr val="black">
                    <a:tint val="75000"/>
                  </a:prstClr>
                </a:solidFill>
                <a:latin typeface="Calibri"/>
              </a:rPr>
              <a:pPr/>
              <a:t>01.06.17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F2B70-F630-A54C-A911-5F1473619A4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15180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8" r:id="rId13"/>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276198"/>
            <a:ext cx="8229600" cy="4735695"/>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extLst>
      <p:ext uri="{BB962C8B-B14F-4D97-AF65-F5344CB8AC3E}">
        <p14:creationId xmlns:p14="http://schemas.microsoft.com/office/powerpoint/2010/main" val="54591614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hf hdr="0" ftr="0" dt="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1.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 Id="rId3" Type="http://schemas.openxmlformats.org/officeDocument/2006/relationships/image" Target="../media/image23.emf"/></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png"/><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png"/><Relationship Id="rId1" Type="http://schemas.openxmlformats.org/officeDocument/2006/relationships/slideLayout" Target="../slideLayouts/slideLayout1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hyperlink" Target="https://indico.cern.ch/category/5996/" TargetMode="External"/><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043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err="1" smtClean="0"/>
              <a:t>nTOF</a:t>
            </a:r>
            <a:endParaRPr lang="en-US" dirty="0"/>
          </a:p>
        </p:txBody>
      </p:sp>
      <p:sp>
        <p:nvSpPr>
          <p:cNvPr id="4" name="Text Placeholder 3"/>
          <p:cNvSpPr>
            <a:spLocks noGrp="1"/>
          </p:cNvSpPr>
          <p:nvPr>
            <p:ph type="body" sz="quarter" idx="10"/>
          </p:nvPr>
        </p:nvSpPr>
        <p:spPr>
          <a:xfrm>
            <a:off x="203200" y="1143000"/>
            <a:ext cx="8763034" cy="5400919"/>
          </a:xfrm>
        </p:spPr>
        <p:txBody>
          <a:bodyPr>
            <a:normAutofit/>
          </a:bodyPr>
          <a:lstStyle/>
          <a:p>
            <a:pPr marL="252000" indent="-252000"/>
            <a:r>
              <a:rPr lang="en-US" dirty="0"/>
              <a:t>P</a:t>
            </a:r>
            <a:r>
              <a:rPr lang="en-US" dirty="0" smtClean="0"/>
              <a:t>lans for the Medium to long Term</a:t>
            </a:r>
          </a:p>
          <a:p>
            <a:pPr marL="453600" lvl="1" indent="-252000"/>
            <a:r>
              <a:rPr lang="en-US" dirty="0" smtClean="0"/>
              <a:t>Target exchange during LS2 </a:t>
            </a:r>
          </a:p>
          <a:p>
            <a:pPr marL="453600" lvl="1" indent="-252000"/>
            <a:r>
              <a:rPr lang="en-US" dirty="0" smtClean="0"/>
              <a:t>Technical choices for new target not yet </a:t>
            </a:r>
            <a:r>
              <a:rPr lang="en-US" dirty="0" err="1" smtClean="0"/>
              <a:t>finalised</a:t>
            </a:r>
            <a:r>
              <a:rPr lang="en-US" dirty="0" smtClean="0"/>
              <a:t>, however</a:t>
            </a:r>
          </a:p>
          <a:p>
            <a:pPr marL="766800" lvl="2" indent="-252000"/>
            <a:r>
              <a:rPr lang="en-US" dirty="0" smtClean="0"/>
              <a:t>Will lift present limitation to 1.66 x 10</a:t>
            </a:r>
            <a:r>
              <a:rPr lang="en-US" baseline="30000" dirty="0" smtClean="0"/>
              <a:t>12</a:t>
            </a:r>
            <a:r>
              <a:rPr lang="en-US" dirty="0" smtClean="0"/>
              <a:t> pot/s</a:t>
            </a:r>
          </a:p>
          <a:p>
            <a:pPr marL="766800" lvl="2" indent="-252000"/>
            <a:r>
              <a:rPr lang="en-US" dirty="0" smtClean="0"/>
              <a:t>Ideally able to take </a:t>
            </a:r>
            <a:r>
              <a:rPr lang="en-US" b="1" dirty="0" smtClean="0"/>
              <a:t>&gt;10</a:t>
            </a:r>
            <a:r>
              <a:rPr lang="en-US" b="1" baseline="30000" dirty="0" smtClean="0"/>
              <a:t>13</a:t>
            </a:r>
            <a:r>
              <a:rPr lang="en-US" b="1" dirty="0" smtClean="0"/>
              <a:t> pot/pulse </a:t>
            </a:r>
            <a:r>
              <a:rPr lang="en-US" dirty="0" smtClean="0"/>
              <a:t>(presently 0.8x10</a:t>
            </a:r>
            <a:r>
              <a:rPr lang="en-US" baseline="30000" dirty="0" smtClean="0"/>
              <a:t>13</a:t>
            </a:r>
            <a:r>
              <a:rPr lang="en-US" dirty="0" smtClean="0"/>
              <a:t> pot/pulse) </a:t>
            </a:r>
          </a:p>
          <a:p>
            <a:pPr marL="252000" indent="-252000"/>
            <a:r>
              <a:rPr lang="en-US" dirty="0" smtClean="0"/>
              <a:t>Protons to </a:t>
            </a:r>
            <a:r>
              <a:rPr lang="en-US" dirty="0" err="1" smtClean="0"/>
              <a:t>nTOF</a:t>
            </a:r>
            <a:r>
              <a:rPr lang="en-US" dirty="0" smtClean="0"/>
              <a:t>: future</a:t>
            </a:r>
          </a:p>
          <a:p>
            <a:pPr marL="453600" lvl="1" indent="-252000"/>
            <a:r>
              <a:rPr lang="en-US" dirty="0" smtClean="0"/>
              <a:t>A few factors limit present intensity of </a:t>
            </a:r>
            <a:r>
              <a:rPr lang="en-US" dirty="0" err="1" smtClean="0"/>
              <a:t>nTOF</a:t>
            </a:r>
            <a:r>
              <a:rPr lang="en-US" dirty="0" smtClean="0"/>
              <a:t> beams</a:t>
            </a:r>
          </a:p>
          <a:p>
            <a:pPr marL="766800" lvl="2" indent="-252000"/>
            <a:r>
              <a:rPr lang="en-US" b="1" dirty="0"/>
              <a:t>Fast transverse instability at transition crossing</a:t>
            </a:r>
            <a:r>
              <a:rPr lang="en-US" dirty="0"/>
              <a:t> (mainly due to the impedance of the kickers)</a:t>
            </a:r>
          </a:p>
          <a:p>
            <a:pPr marL="766800" lvl="2" indent="-252000"/>
            <a:r>
              <a:rPr lang="en-US" dirty="0" smtClean="0"/>
              <a:t>RF power for acceleration and bunch rotation before extraction (short bunches for resolution)</a:t>
            </a:r>
          </a:p>
          <a:p>
            <a:pPr marL="766800" lvl="2" indent="-252000"/>
            <a:r>
              <a:rPr lang="en-US" dirty="0" smtClean="0"/>
              <a:t>Losses at extraction septum (due to the large </a:t>
            </a:r>
            <a:r>
              <a:rPr lang="en-US" dirty="0" err="1" smtClean="0"/>
              <a:t>dp</a:t>
            </a:r>
            <a:r>
              <a:rPr lang="en-US" dirty="0" smtClean="0"/>
              <a:t>/p for short bunches)</a:t>
            </a:r>
          </a:p>
          <a:p>
            <a:pPr marL="453600" lvl="1" indent="-252000"/>
            <a:r>
              <a:rPr lang="en-US" dirty="0" smtClean="0"/>
              <a:t>Beam after LS2 and LIU upgrades</a:t>
            </a:r>
          </a:p>
          <a:p>
            <a:pPr marL="766800" lvl="2" indent="-252000"/>
            <a:r>
              <a:rPr lang="en-US" dirty="0" smtClean="0"/>
              <a:t>Transverse stability?</a:t>
            </a:r>
          </a:p>
          <a:p>
            <a:pPr marL="766800" lvl="2" indent="-252000"/>
            <a:r>
              <a:rPr lang="en-US" dirty="0" smtClean="0"/>
              <a:t>Lower transverse </a:t>
            </a:r>
            <a:r>
              <a:rPr lang="en-US" dirty="0" err="1" smtClean="0"/>
              <a:t>emittance</a:t>
            </a:r>
            <a:r>
              <a:rPr lang="en-US" dirty="0" smtClean="0"/>
              <a:t> should become available (to check production in the PSB + space charge in the PS) </a:t>
            </a:r>
            <a:r>
              <a:rPr lang="en-US" dirty="0" smtClean="0">
                <a:sym typeface="Wingdings"/>
              </a:rPr>
              <a:t> Reduction of losses at extraction</a:t>
            </a:r>
          </a:p>
          <a:p>
            <a:pPr marL="201600" lvl="1" indent="0">
              <a:buNone/>
            </a:pPr>
            <a:endParaRPr lang="en-US" dirty="0"/>
          </a:p>
        </p:txBody>
      </p:sp>
      <p:pic>
        <p:nvPicPr>
          <p:cNvPr id="3" name="Picture 2" descr="Screen Shot 2016-08-19 at 14.23.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037" y="295378"/>
            <a:ext cx="1221710" cy="847621"/>
          </a:xfrm>
          <a:prstGeom prst="rect">
            <a:avLst/>
          </a:prstGeom>
        </p:spPr>
      </p:pic>
    </p:spTree>
    <p:extLst>
      <p:ext uri="{BB962C8B-B14F-4D97-AF65-F5344CB8AC3E}">
        <p14:creationId xmlns:p14="http://schemas.microsoft.com/office/powerpoint/2010/main" val="385794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9" end="9"/>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11" end="1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AD, ELENA</a:t>
            </a:r>
            <a:endParaRPr lang="en-US" dirty="0"/>
          </a:p>
        </p:txBody>
      </p:sp>
      <p:sp>
        <p:nvSpPr>
          <p:cNvPr id="4" name="Text Placeholder 3"/>
          <p:cNvSpPr>
            <a:spLocks noGrp="1"/>
          </p:cNvSpPr>
          <p:nvPr>
            <p:ph type="body" sz="quarter" idx="10"/>
          </p:nvPr>
        </p:nvSpPr>
        <p:spPr>
          <a:xfrm>
            <a:off x="203200" y="1143000"/>
            <a:ext cx="8763034" cy="5400919"/>
          </a:xfrm>
        </p:spPr>
        <p:txBody>
          <a:bodyPr/>
          <a:lstStyle/>
          <a:p>
            <a:pPr marL="252000" indent="-252000"/>
            <a:r>
              <a:rPr lang="en-US" dirty="0"/>
              <a:t>Protons to AD/ELENA: present and future</a:t>
            </a:r>
          </a:p>
          <a:p>
            <a:pPr marL="453600" lvl="1" indent="-252000"/>
            <a:r>
              <a:rPr lang="en-US" dirty="0"/>
              <a:t>Due to the AD deceleration cycle and stochastic cooling, AD takes beam every ~100 s </a:t>
            </a:r>
          </a:p>
          <a:p>
            <a:pPr marL="453600" lvl="1" indent="-252000"/>
            <a:r>
              <a:rPr lang="en-US" dirty="0"/>
              <a:t>The intensity of the AD beam (~1.5 x 10</a:t>
            </a:r>
            <a:r>
              <a:rPr lang="en-US" baseline="30000" dirty="0"/>
              <a:t>13</a:t>
            </a:r>
            <a:r>
              <a:rPr lang="en-US" dirty="0"/>
              <a:t> pot/pulse</a:t>
            </a:r>
            <a:r>
              <a:rPr lang="en-US" dirty="0" smtClean="0"/>
              <a:t>) </a:t>
            </a:r>
            <a:r>
              <a:rPr lang="en-US" dirty="0"/>
              <a:t>mainly limited by shielding in the AD ring</a:t>
            </a:r>
          </a:p>
          <a:p>
            <a:pPr marL="453600" lvl="1" indent="-252000"/>
            <a:r>
              <a:rPr lang="en-US" dirty="0">
                <a:solidFill>
                  <a:srgbClr val="FF0000"/>
                </a:solidFill>
              </a:rPr>
              <a:t>Similar AD beam request in the future</a:t>
            </a:r>
            <a:r>
              <a:rPr lang="en-US" dirty="0"/>
              <a:t> </a:t>
            </a:r>
            <a:r>
              <a:rPr lang="en-US" dirty="0" smtClean="0">
                <a:solidFill>
                  <a:srgbClr val="FF0000"/>
                </a:solidFill>
              </a:rPr>
              <a:t>(</a:t>
            </a:r>
            <a:r>
              <a:rPr lang="en-US" dirty="0">
                <a:solidFill>
                  <a:srgbClr val="FF0000"/>
                </a:solidFill>
              </a:rPr>
              <a:t>depends on improvement of AD shielding)</a:t>
            </a:r>
            <a:r>
              <a:rPr lang="en-US" dirty="0"/>
              <a:t>, however transverse emittance could be lower thanks to Linac4 and 2 GeV upgrade</a:t>
            </a:r>
          </a:p>
          <a:p>
            <a:pPr marL="766800" lvl="2" indent="-252000"/>
            <a:r>
              <a:rPr lang="en-US" dirty="0" smtClean="0"/>
              <a:t>Any gain from this? Do we need to study </a:t>
            </a:r>
            <a:r>
              <a:rPr lang="en-US" b="1" dirty="0" smtClean="0"/>
              <a:t>possible lower transverse </a:t>
            </a:r>
            <a:r>
              <a:rPr lang="en-US" b="1" dirty="0" err="1" smtClean="0"/>
              <a:t>emittances</a:t>
            </a:r>
            <a:r>
              <a:rPr lang="en-US" b="1" dirty="0" smtClean="0"/>
              <a:t> of future AD/ELENA beams</a:t>
            </a:r>
            <a:r>
              <a:rPr lang="en-US" dirty="0" smtClean="0"/>
              <a:t>?</a:t>
            </a:r>
            <a:endParaRPr lang="en-US" dirty="0">
              <a:sym typeface="Wingdings"/>
            </a:endParaRPr>
          </a:p>
          <a:p>
            <a:pPr marL="201600" lvl="1" indent="0">
              <a:buNone/>
            </a:pPr>
            <a:endParaRPr lang="en-US" dirty="0" smtClean="0"/>
          </a:p>
        </p:txBody>
      </p:sp>
      <p:pic>
        <p:nvPicPr>
          <p:cNvPr id="5" name="Picture 4" descr="Screen Shot 2016-08-23 at 17.40.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9641" y="397534"/>
            <a:ext cx="669934" cy="765640"/>
          </a:xfrm>
          <a:prstGeom prst="rect">
            <a:avLst/>
          </a:prstGeom>
        </p:spPr>
      </p:pic>
      <p:pic>
        <p:nvPicPr>
          <p:cNvPr id="6" name="Picture 5"/>
          <p:cNvPicPr>
            <a:picLocks noChangeAspect="1"/>
          </p:cNvPicPr>
          <p:nvPr/>
        </p:nvPicPr>
        <p:blipFill>
          <a:blip r:embed="rId4"/>
          <a:stretch>
            <a:fillRect/>
          </a:stretch>
        </p:blipFill>
        <p:spPr>
          <a:xfrm>
            <a:off x="187613" y="3626010"/>
            <a:ext cx="2531306" cy="2540455"/>
          </a:xfrm>
          <a:prstGeom prst="rect">
            <a:avLst/>
          </a:prstGeom>
        </p:spPr>
      </p:pic>
      <p:pic>
        <p:nvPicPr>
          <p:cNvPr id="7" name="Picture 6"/>
          <p:cNvPicPr>
            <a:picLocks noChangeAspect="1"/>
          </p:cNvPicPr>
          <p:nvPr/>
        </p:nvPicPr>
        <p:blipFill>
          <a:blip r:embed="rId5"/>
          <a:stretch>
            <a:fillRect/>
          </a:stretch>
        </p:blipFill>
        <p:spPr>
          <a:xfrm>
            <a:off x="2263396" y="4714610"/>
            <a:ext cx="3473502" cy="1957602"/>
          </a:xfrm>
          <a:prstGeom prst="rect">
            <a:avLst/>
          </a:prstGeom>
        </p:spPr>
      </p:pic>
      <p:pic>
        <p:nvPicPr>
          <p:cNvPr id="8" name="Picture 7" descr="Screen Shot 2016-08-24 at 14.01.48.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00070" y="3599318"/>
            <a:ext cx="4098329" cy="2382212"/>
          </a:xfrm>
          <a:prstGeom prst="rect">
            <a:avLst/>
          </a:prstGeom>
        </p:spPr>
      </p:pic>
    </p:spTree>
    <p:extLst>
      <p:ext uri="{BB962C8B-B14F-4D97-AF65-F5344CB8AC3E}">
        <p14:creationId xmlns:p14="http://schemas.microsoft.com/office/powerpoint/2010/main" val="3862142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East Area</a:t>
            </a:r>
            <a:endParaRPr lang="en-US" dirty="0"/>
          </a:p>
        </p:txBody>
      </p:sp>
      <p:sp>
        <p:nvSpPr>
          <p:cNvPr id="4" name="Text Placeholder 3"/>
          <p:cNvSpPr>
            <a:spLocks noGrp="1"/>
          </p:cNvSpPr>
          <p:nvPr>
            <p:ph type="body" sz="quarter" idx="10"/>
          </p:nvPr>
        </p:nvSpPr>
        <p:spPr>
          <a:xfrm>
            <a:off x="203200" y="1143000"/>
            <a:ext cx="8763034" cy="5400919"/>
          </a:xfrm>
        </p:spPr>
        <p:txBody>
          <a:bodyPr/>
          <a:lstStyle/>
          <a:p>
            <a:pPr marL="252000" indent="-252000"/>
            <a:r>
              <a:rPr lang="en-US" dirty="0" smtClean="0"/>
              <a:t>Protons to East Area: present and future</a:t>
            </a:r>
          </a:p>
          <a:p>
            <a:pPr marL="453600" lvl="1" indent="-252000"/>
            <a:r>
              <a:rPr lang="en-US" dirty="0"/>
              <a:t>M</a:t>
            </a:r>
            <a:r>
              <a:rPr lang="en-US" dirty="0" smtClean="0"/>
              <a:t>aximum repetition rate of East cycles is 2.5 s, limited by </a:t>
            </a:r>
            <a:r>
              <a:rPr lang="en-US" dirty="0" err="1" smtClean="0"/>
              <a:t>rms</a:t>
            </a:r>
            <a:r>
              <a:rPr lang="en-US" dirty="0" smtClean="0"/>
              <a:t> power of extraction septum (SMH57) </a:t>
            </a:r>
            <a:r>
              <a:rPr lang="en-US" dirty="0" smtClean="0">
                <a:sym typeface="Wingdings"/>
              </a:rPr>
              <a:t> currently running with 5 cycles per ~30 s </a:t>
            </a:r>
            <a:r>
              <a:rPr lang="en-US" dirty="0" err="1" smtClean="0">
                <a:sym typeface="Wingdings"/>
              </a:rPr>
              <a:t>supercycle</a:t>
            </a:r>
            <a:endParaRPr lang="en-US" dirty="0" smtClean="0"/>
          </a:p>
          <a:p>
            <a:pPr marL="453600" lvl="1" indent="-252000"/>
            <a:r>
              <a:rPr lang="en-US" dirty="0" smtClean="0"/>
              <a:t>The intensity of the EA beams is in the range of 1 – 5 x 10</a:t>
            </a:r>
            <a:r>
              <a:rPr lang="en-US" baseline="30000" dirty="0" smtClean="0"/>
              <a:t>11</a:t>
            </a:r>
            <a:r>
              <a:rPr lang="en-US" dirty="0" smtClean="0"/>
              <a:t> p/spill (and the </a:t>
            </a:r>
            <a:r>
              <a:rPr lang="en-US" dirty="0" err="1" smtClean="0"/>
              <a:t>emittance</a:t>
            </a:r>
            <a:r>
              <a:rPr lang="en-US" dirty="0" smtClean="0"/>
              <a:t> is not an important parameter)</a:t>
            </a:r>
          </a:p>
          <a:p>
            <a:pPr marL="453600" lvl="1" indent="-252000"/>
            <a:r>
              <a:rPr lang="en-US" dirty="0" smtClean="0">
                <a:solidFill>
                  <a:srgbClr val="FF0000"/>
                </a:solidFill>
              </a:rPr>
              <a:t>No change expected in the East beam request in the future</a:t>
            </a:r>
            <a:r>
              <a:rPr lang="en-US" dirty="0" smtClean="0"/>
              <a:t>, maybe ion beams should be also included for irradiation tests</a:t>
            </a:r>
          </a:p>
        </p:txBody>
      </p:sp>
    </p:spTree>
    <p:extLst>
      <p:ext uri="{BB962C8B-B14F-4D97-AF65-F5344CB8AC3E}">
        <p14:creationId xmlns:p14="http://schemas.microsoft.com/office/powerpoint/2010/main" val="2622009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ap://django@.cern.ch:993/fetch%3EUID%3E/INBOX%3E573447?part=1.2&amp;type=image/jpeg&amp;filename=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p://django@.cern.ch:993/fetch%3EUID%3E/INBOX%3E573447?part=1.2&amp;type=image/jpeg&amp;filename=phot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 name="TextBox 57"/>
          <p:cNvSpPr txBox="1"/>
          <p:nvPr/>
        </p:nvSpPr>
        <p:spPr>
          <a:xfrm>
            <a:off x="2178880" y="6283017"/>
            <a:ext cx="505267" cy="369332"/>
          </a:xfrm>
          <a:prstGeom prst="rect">
            <a:avLst/>
          </a:prstGeom>
          <a:noFill/>
        </p:spPr>
        <p:txBody>
          <a:bodyPr wrap="none" rtlCol="0">
            <a:spAutoFit/>
          </a:bodyPr>
          <a:lstStyle/>
          <a:p>
            <a:r>
              <a:rPr lang="en-GB" dirty="0" smtClean="0">
                <a:solidFill>
                  <a:schemeClr val="bg1"/>
                </a:solidFill>
              </a:rPr>
              <a:t>LS4</a:t>
            </a:r>
            <a:endParaRPr lang="en-GB" dirty="0">
              <a:solidFill>
                <a:schemeClr val="bg1"/>
              </a:solidFill>
            </a:endParaRPr>
          </a:p>
        </p:txBody>
      </p:sp>
      <p:sp>
        <p:nvSpPr>
          <p:cNvPr id="59" name="TextBox 58"/>
          <p:cNvSpPr txBox="1"/>
          <p:nvPr/>
        </p:nvSpPr>
        <p:spPr>
          <a:xfrm>
            <a:off x="6557764" y="6283017"/>
            <a:ext cx="504766" cy="369332"/>
          </a:xfrm>
          <a:prstGeom prst="rect">
            <a:avLst/>
          </a:prstGeom>
          <a:noFill/>
        </p:spPr>
        <p:txBody>
          <a:bodyPr wrap="none" rtlCol="0">
            <a:spAutoFit/>
          </a:bodyPr>
          <a:lstStyle/>
          <a:p>
            <a:r>
              <a:rPr lang="en-GB" dirty="0" smtClean="0">
                <a:solidFill>
                  <a:schemeClr val="bg1"/>
                </a:solidFill>
              </a:rPr>
              <a:t>LS5</a:t>
            </a:r>
            <a:endParaRPr lang="en-GB" dirty="0">
              <a:solidFill>
                <a:schemeClr val="bg1"/>
              </a:solidFill>
            </a:endParaRPr>
          </a:p>
        </p:txBody>
      </p:sp>
      <p:pic>
        <p:nvPicPr>
          <p:cNvPr id="6" name="Picture 5" descr="LHC_default.jpg"/>
          <p:cNvPicPr>
            <a:picLocks noChangeAspect="1"/>
          </p:cNvPicPr>
          <p:nvPr/>
        </p:nvPicPr>
        <p:blipFill>
          <a:blip r:embed="rId3">
            <a:alphaModFix amt="60000"/>
            <a:extLst>
              <a:ext uri="{28A0092B-C50C-407E-A947-70E740481C1C}">
                <a14:useLocalDpi xmlns:a14="http://schemas.microsoft.com/office/drawing/2010/main" val="0"/>
              </a:ext>
            </a:extLst>
          </a:blip>
          <a:stretch>
            <a:fillRect/>
          </a:stretch>
        </p:blipFill>
        <p:spPr>
          <a:xfrm>
            <a:off x="759409" y="1022292"/>
            <a:ext cx="7612089" cy="5797120"/>
          </a:xfrm>
          <a:prstGeom prst="rect">
            <a:avLst/>
          </a:prstGeom>
        </p:spPr>
      </p:pic>
      <p:sp>
        <p:nvSpPr>
          <p:cNvPr id="37" name="Oval 36"/>
          <p:cNvSpPr/>
          <p:nvPr/>
        </p:nvSpPr>
        <p:spPr>
          <a:xfrm>
            <a:off x="3067908" y="2909307"/>
            <a:ext cx="3281656" cy="926018"/>
          </a:xfrm>
          <a:prstGeom prst="ellipse">
            <a:avLst/>
          </a:prstGeom>
          <a:noFill/>
          <a:ln w="57150" cmpd="sng">
            <a:solidFill>
              <a:srgbClr val="660066"/>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a:t>S</a:t>
            </a:r>
            <a:r>
              <a:rPr lang="en-US" dirty="0" smtClean="0"/>
              <a:t>PS &amp; users</a:t>
            </a:r>
            <a:endParaRPr lang="en-US" dirty="0"/>
          </a:p>
        </p:txBody>
      </p:sp>
      <p:sp>
        <p:nvSpPr>
          <p:cNvPr id="17" name="Rounded Rectangle 16"/>
          <p:cNvSpPr/>
          <p:nvPr/>
        </p:nvSpPr>
        <p:spPr>
          <a:xfrm>
            <a:off x="1859242" y="3430636"/>
            <a:ext cx="824905" cy="605886"/>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p:nvSpPr>
        <p:spPr>
          <a:xfrm>
            <a:off x="4051172" y="2049698"/>
            <a:ext cx="839878" cy="752806"/>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p:nvSpPr>
        <p:spPr>
          <a:xfrm>
            <a:off x="6748196" y="3206582"/>
            <a:ext cx="963634" cy="538829"/>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0669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err="1" smtClean="0"/>
              <a:t>HiRadMat</a:t>
            </a:r>
            <a:endParaRPr lang="en-US" dirty="0"/>
          </a:p>
        </p:txBody>
      </p:sp>
      <p:sp>
        <p:nvSpPr>
          <p:cNvPr id="4" name="Text Placeholder 3"/>
          <p:cNvSpPr>
            <a:spLocks noGrp="1"/>
          </p:cNvSpPr>
          <p:nvPr>
            <p:ph type="body" sz="quarter" idx="10"/>
          </p:nvPr>
        </p:nvSpPr>
        <p:spPr>
          <a:xfrm>
            <a:off x="203200" y="1143000"/>
            <a:ext cx="8763034" cy="5400919"/>
          </a:xfrm>
        </p:spPr>
        <p:txBody>
          <a:bodyPr/>
          <a:lstStyle/>
          <a:p>
            <a:pPr marL="252000" indent="-252000"/>
            <a:r>
              <a:rPr lang="en-US" dirty="0" smtClean="0"/>
              <a:t>Protons to </a:t>
            </a:r>
            <a:r>
              <a:rPr lang="en-US" dirty="0" err="1" smtClean="0"/>
              <a:t>HiRadMat</a:t>
            </a:r>
            <a:r>
              <a:rPr lang="en-US" dirty="0" smtClean="0"/>
              <a:t>: present and future</a:t>
            </a:r>
          </a:p>
          <a:p>
            <a:pPr marL="453600" lvl="1" indent="-252000"/>
            <a:r>
              <a:rPr lang="en-US" dirty="0" smtClean="0"/>
              <a:t>Beams from single bunches (10</a:t>
            </a:r>
            <a:r>
              <a:rPr lang="en-US" baseline="30000" dirty="0" smtClean="0"/>
              <a:t>11</a:t>
            </a:r>
            <a:r>
              <a:rPr lang="en-US" dirty="0" smtClean="0"/>
              <a:t> p/pulse) to full LHC beams (pulses of 288 bunches with 1.2 x 10</a:t>
            </a:r>
            <a:r>
              <a:rPr lang="en-US" baseline="30000" dirty="0" smtClean="0"/>
              <a:t>11</a:t>
            </a:r>
            <a:r>
              <a:rPr lang="en-US" dirty="0" smtClean="0"/>
              <a:t> p/b) are shot to </a:t>
            </a:r>
            <a:r>
              <a:rPr lang="en-US" dirty="0" err="1" smtClean="0"/>
              <a:t>HiRadMat</a:t>
            </a:r>
            <a:r>
              <a:rPr lang="en-US" dirty="0" smtClean="0"/>
              <a:t> for an integrated time of few days per year (typically ~10 experiments/year) with non-negligible time for set up</a:t>
            </a:r>
          </a:p>
          <a:p>
            <a:pPr marL="453600" lvl="1" indent="-252000"/>
            <a:r>
              <a:rPr lang="en-US" dirty="0" smtClean="0"/>
              <a:t>Main limitation from environmental impact, i.e. the release of radio isotopes to the environment</a:t>
            </a:r>
          </a:p>
          <a:p>
            <a:pPr marL="201600" lvl="1" indent="0">
              <a:buNone/>
            </a:pPr>
            <a:r>
              <a:rPr lang="en-US" dirty="0">
                <a:sym typeface="Wingdings"/>
              </a:rPr>
              <a:t> </a:t>
            </a:r>
            <a:r>
              <a:rPr lang="en-US" b="1" dirty="0" smtClean="0">
                <a:sym typeface="Wingdings"/>
              </a:rPr>
              <a:t>Future of </a:t>
            </a:r>
            <a:r>
              <a:rPr lang="en-US" b="1" dirty="0" err="1" smtClean="0">
                <a:sym typeface="Wingdings"/>
              </a:rPr>
              <a:t>HiRadMat</a:t>
            </a:r>
            <a:r>
              <a:rPr lang="en-US" b="1" dirty="0" smtClean="0">
                <a:sym typeface="Wingdings"/>
              </a:rPr>
              <a:t> beams is mainly expected to follow future of LHC beams</a:t>
            </a:r>
            <a:endParaRPr lang="en-US" dirty="0" smtClean="0"/>
          </a:p>
        </p:txBody>
      </p:sp>
      <p:pic>
        <p:nvPicPr>
          <p:cNvPr id="3" name="Picture 2" descr="Screen Shot 2016-08-23 at 09.44.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1143" y="193836"/>
            <a:ext cx="2750225" cy="774925"/>
          </a:xfrm>
          <a:prstGeom prst="rect">
            <a:avLst/>
          </a:prstGeom>
        </p:spPr>
      </p:pic>
    </p:spTree>
    <p:extLst>
      <p:ext uri="{BB962C8B-B14F-4D97-AF65-F5344CB8AC3E}">
        <p14:creationId xmlns:p14="http://schemas.microsoft.com/office/powerpoint/2010/main" val="339856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AWAKE</a:t>
            </a:r>
            <a:endParaRPr lang="en-US" dirty="0"/>
          </a:p>
        </p:txBody>
      </p:sp>
      <p:sp>
        <p:nvSpPr>
          <p:cNvPr id="4" name="Text Placeholder 3"/>
          <p:cNvSpPr>
            <a:spLocks noGrp="1"/>
          </p:cNvSpPr>
          <p:nvPr>
            <p:ph type="body" sz="quarter" idx="10"/>
          </p:nvPr>
        </p:nvSpPr>
        <p:spPr>
          <a:xfrm>
            <a:off x="203200" y="1143000"/>
            <a:ext cx="8763034" cy="5400919"/>
          </a:xfrm>
        </p:spPr>
        <p:txBody>
          <a:bodyPr/>
          <a:lstStyle/>
          <a:p>
            <a:pPr marL="252000" indent="-252000"/>
            <a:r>
              <a:rPr lang="en-US" dirty="0" smtClean="0"/>
              <a:t>Protons to AWAKE: present and future</a:t>
            </a:r>
          </a:p>
          <a:p>
            <a:pPr marL="453600" lvl="1" indent="-252000"/>
            <a:r>
              <a:rPr lang="en-US" dirty="0" smtClean="0"/>
              <a:t>Bright intense short single bunches (highest 3D density, desired value of up to 5 x 10</a:t>
            </a:r>
            <a:r>
              <a:rPr lang="en-US" baseline="30000" dirty="0" smtClean="0"/>
              <a:t>11</a:t>
            </a:r>
            <a:r>
              <a:rPr lang="en-US" dirty="0" smtClean="0"/>
              <a:t> p/pulse – </a:t>
            </a:r>
            <a:r>
              <a:rPr lang="en-US" dirty="0"/>
              <a:t>w</a:t>
            </a:r>
            <a:r>
              <a:rPr lang="en-US" dirty="0" smtClean="0"/>
              <a:t>ith bunch rotation at 400 </a:t>
            </a:r>
            <a:r>
              <a:rPr lang="en-US" dirty="0" err="1" smtClean="0"/>
              <a:t>GeV</a:t>
            </a:r>
            <a:r>
              <a:rPr lang="en-US" dirty="0" smtClean="0"/>
              <a:t>)</a:t>
            </a:r>
          </a:p>
          <a:p>
            <a:pPr marL="453600" lvl="1" indent="-252000"/>
            <a:r>
              <a:rPr lang="en-US" dirty="0" smtClean="0"/>
              <a:t>LIU improvements expected to enhance the beam quality from Run 2 onwards</a:t>
            </a:r>
          </a:p>
          <a:p>
            <a:pPr marL="766800" lvl="2" indent="-252000"/>
            <a:r>
              <a:rPr lang="en-US" dirty="0" smtClean="0"/>
              <a:t>RF power upgrade and longitudinal impedance reduction will have an effect on beam stability</a:t>
            </a:r>
            <a:r>
              <a:rPr lang="en-US" dirty="0"/>
              <a:t> </a:t>
            </a:r>
            <a:r>
              <a:rPr lang="en-US" dirty="0" smtClean="0"/>
              <a:t>and the efficiency of bunch shortening</a:t>
            </a:r>
          </a:p>
          <a:p>
            <a:pPr marL="766800" lvl="2" indent="-252000"/>
            <a:r>
              <a:rPr lang="en-US" dirty="0" smtClean="0"/>
              <a:t>Lower transverse </a:t>
            </a:r>
            <a:r>
              <a:rPr lang="en-US" dirty="0" err="1" smtClean="0"/>
              <a:t>emittances</a:t>
            </a:r>
            <a:r>
              <a:rPr lang="en-US" dirty="0" smtClean="0"/>
              <a:t> from Linac4 and 2 </a:t>
            </a:r>
            <a:r>
              <a:rPr lang="en-US" dirty="0" err="1" smtClean="0"/>
              <a:t>GeV</a:t>
            </a:r>
            <a:r>
              <a:rPr lang="en-US" dirty="0" smtClean="0"/>
              <a:t>?</a:t>
            </a:r>
          </a:p>
          <a:p>
            <a:pPr marL="766800" lvl="2" indent="-252000"/>
            <a:r>
              <a:rPr lang="en-US" dirty="0" smtClean="0"/>
              <a:t>Need to study the </a:t>
            </a:r>
            <a:r>
              <a:rPr lang="en-US" b="1" dirty="0" smtClean="0"/>
              <a:t>future of LHCINDIV-type beams </a:t>
            </a:r>
            <a:r>
              <a:rPr lang="en-US" dirty="0" smtClean="0"/>
              <a:t>(production in PSB, transfer through PS, space charge in SPS </a:t>
            </a:r>
            <a:r>
              <a:rPr lang="mr-IN" dirty="0" smtClean="0"/>
              <a:t>–</a:t>
            </a:r>
            <a:r>
              <a:rPr lang="en-US" dirty="0" smtClean="0"/>
              <a:t> not trivial as TMCI at transition encountered presently above 4e11 p/bunch)</a:t>
            </a:r>
          </a:p>
        </p:txBody>
      </p:sp>
      <p:pic>
        <p:nvPicPr>
          <p:cNvPr id="5" name="Picture 4" descr="Screen Shot 2016-08-23 at 16.56.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2639" y="3777823"/>
            <a:ext cx="6141209" cy="1978964"/>
          </a:xfrm>
          <a:prstGeom prst="rect">
            <a:avLst/>
          </a:prstGeom>
        </p:spPr>
      </p:pic>
      <p:pic>
        <p:nvPicPr>
          <p:cNvPr id="6" name="Picture 5" descr="Screen Shot 2016-08-23 at 16.56.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520" y="99531"/>
            <a:ext cx="1530228" cy="935920"/>
          </a:xfrm>
          <a:prstGeom prst="rect">
            <a:avLst/>
          </a:prstGeom>
        </p:spPr>
      </p:pic>
    </p:spTree>
    <p:extLst>
      <p:ext uri="{BB962C8B-B14F-4D97-AF65-F5344CB8AC3E}">
        <p14:creationId xmlns:p14="http://schemas.microsoft.com/office/powerpoint/2010/main" val="291047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North Area (and BDF)</a:t>
            </a:r>
            <a:endParaRPr lang="en-US" dirty="0"/>
          </a:p>
        </p:txBody>
      </p:sp>
      <p:sp>
        <p:nvSpPr>
          <p:cNvPr id="4" name="Text Placeholder 3"/>
          <p:cNvSpPr>
            <a:spLocks noGrp="1"/>
          </p:cNvSpPr>
          <p:nvPr>
            <p:ph type="body" sz="quarter" idx="10"/>
          </p:nvPr>
        </p:nvSpPr>
        <p:spPr>
          <a:xfrm>
            <a:off x="203200" y="1143000"/>
            <a:ext cx="8763034" cy="5400919"/>
          </a:xfrm>
        </p:spPr>
        <p:txBody>
          <a:bodyPr>
            <a:normAutofit/>
          </a:bodyPr>
          <a:lstStyle/>
          <a:p>
            <a:pPr marL="252000" indent="-252000"/>
            <a:r>
              <a:rPr lang="en-US" dirty="0" smtClean="0"/>
              <a:t>Protons to North Area: present and future</a:t>
            </a:r>
          </a:p>
          <a:p>
            <a:pPr marL="453600" lvl="1" indent="-252000"/>
            <a:r>
              <a:rPr lang="en-US" dirty="0"/>
              <a:t>~</a:t>
            </a:r>
            <a:r>
              <a:rPr lang="en-US" dirty="0" smtClean="0"/>
              <a:t>2 x 10</a:t>
            </a:r>
            <a:r>
              <a:rPr lang="en-US" baseline="30000" dirty="0" smtClean="0"/>
              <a:t>13</a:t>
            </a:r>
            <a:r>
              <a:rPr lang="en-US" dirty="0" smtClean="0"/>
              <a:t> p/spill are sufficient to fulfill the needs of the present experiments, 4</a:t>
            </a:r>
            <a:r>
              <a:rPr lang="en-US" dirty="0"/>
              <a:t> x 10</a:t>
            </a:r>
            <a:r>
              <a:rPr lang="en-US" baseline="30000" dirty="0"/>
              <a:t>13</a:t>
            </a:r>
            <a:r>
              <a:rPr lang="en-US" dirty="0"/>
              <a:t> p/spill </a:t>
            </a:r>
            <a:r>
              <a:rPr lang="en-US" dirty="0" smtClean="0"/>
              <a:t>assumed for future operation (for spill of ~9 s, needs to be lower for shorter spill)</a:t>
            </a:r>
          </a:p>
          <a:p>
            <a:pPr marL="453600" lvl="1" indent="-252000"/>
            <a:r>
              <a:rPr lang="en-US" dirty="0" smtClean="0"/>
              <a:t>4.2</a:t>
            </a:r>
            <a:r>
              <a:rPr lang="en-US" dirty="0"/>
              <a:t> x 10</a:t>
            </a:r>
            <a:r>
              <a:rPr lang="en-US" baseline="30000" dirty="0"/>
              <a:t>13</a:t>
            </a:r>
            <a:r>
              <a:rPr lang="en-US" dirty="0"/>
              <a:t> p/spill </a:t>
            </a:r>
            <a:r>
              <a:rPr lang="en-US" dirty="0" smtClean="0"/>
              <a:t>assumed for BDF with a slow extraction on third integer over 1 s (maybe longer if peak rate of extracted protons not compatible with safe operation of septa) – assumption based on CNGS intensities in the past </a:t>
            </a:r>
            <a:r>
              <a:rPr lang="en-US" dirty="0" smtClean="0">
                <a:sym typeface="Wingdings"/>
              </a:rPr>
              <a:t> translates into 2.3 x 10</a:t>
            </a:r>
            <a:r>
              <a:rPr lang="en-US" baseline="30000" dirty="0" smtClean="0">
                <a:sym typeface="Wingdings"/>
              </a:rPr>
              <a:t>13</a:t>
            </a:r>
            <a:r>
              <a:rPr lang="en-US" dirty="0" smtClean="0">
                <a:sym typeface="Wingdings"/>
              </a:rPr>
              <a:t> per injection with 92% transmission in SPS </a:t>
            </a:r>
            <a:endParaRPr lang="en-US" dirty="0" smtClean="0"/>
          </a:p>
          <a:p>
            <a:pPr marL="201600" lvl="1" indent="0">
              <a:buNone/>
            </a:pPr>
            <a:r>
              <a:rPr lang="en-US" dirty="0">
                <a:sym typeface="Wingdings"/>
              </a:rPr>
              <a:t> </a:t>
            </a:r>
            <a:r>
              <a:rPr lang="en-US" dirty="0" smtClean="0">
                <a:sym typeface="Wingdings"/>
              </a:rPr>
              <a:t>Studies needed of </a:t>
            </a:r>
            <a:r>
              <a:rPr lang="en-US" b="1" dirty="0" smtClean="0">
                <a:sym typeface="Wingdings"/>
              </a:rPr>
              <a:t>beam production in the PSB, low vertical </a:t>
            </a:r>
            <a:r>
              <a:rPr lang="en-US" b="1" dirty="0" err="1" smtClean="0">
                <a:sym typeface="Wingdings"/>
              </a:rPr>
              <a:t>emittance</a:t>
            </a:r>
            <a:r>
              <a:rPr lang="en-US" b="1" dirty="0" smtClean="0">
                <a:sym typeface="Wingdings"/>
              </a:rPr>
              <a:t>, high intensity MTE</a:t>
            </a:r>
            <a:endParaRPr lang="en-US" b="1"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3840" y="3234724"/>
            <a:ext cx="6732406" cy="3366203"/>
          </a:xfrm>
          <a:prstGeom prst="rect">
            <a:avLst/>
          </a:prstGeom>
        </p:spPr>
      </p:pic>
      <p:grpSp>
        <p:nvGrpSpPr>
          <p:cNvPr id="6" name="Group 5"/>
          <p:cNvGrpSpPr/>
          <p:nvPr/>
        </p:nvGrpSpPr>
        <p:grpSpPr>
          <a:xfrm>
            <a:off x="1704258" y="4291421"/>
            <a:ext cx="6585317" cy="369332"/>
            <a:chOff x="1600200" y="1905000"/>
            <a:chExt cx="6585317" cy="369332"/>
          </a:xfrm>
        </p:grpSpPr>
        <p:cxnSp>
          <p:nvCxnSpPr>
            <p:cNvPr id="7" name="Straight Connector 6"/>
            <p:cNvCxnSpPr/>
            <p:nvPr/>
          </p:nvCxnSpPr>
          <p:spPr>
            <a:xfrm flipV="1">
              <a:off x="1600200" y="1905000"/>
              <a:ext cx="6553200"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620000" y="1905000"/>
              <a:ext cx="565517" cy="369332"/>
            </a:xfrm>
            <a:prstGeom prst="rect">
              <a:avLst/>
            </a:prstGeom>
            <a:noFill/>
          </p:spPr>
          <p:txBody>
            <a:bodyPr wrap="none" rtlCol="0">
              <a:spAutoFit/>
            </a:bodyPr>
            <a:lstStyle/>
            <a:p>
              <a:r>
                <a:rPr lang="en-US" b="1" dirty="0" smtClean="0"/>
                <a:t>BDF</a:t>
              </a:r>
              <a:endParaRPr lang="en-US" b="1" dirty="0"/>
            </a:p>
          </p:txBody>
        </p:sp>
      </p:grpSp>
    </p:spTree>
    <p:extLst>
      <p:ext uri="{BB962C8B-B14F-4D97-AF65-F5344CB8AC3E}">
        <p14:creationId xmlns:p14="http://schemas.microsoft.com/office/powerpoint/2010/main" val="4034734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Final considerations</a:t>
            </a:r>
            <a:endParaRPr lang="en-US" dirty="0"/>
          </a:p>
        </p:txBody>
      </p:sp>
      <p:sp>
        <p:nvSpPr>
          <p:cNvPr id="4" name="Text Placeholder 3"/>
          <p:cNvSpPr>
            <a:spLocks noGrp="1"/>
          </p:cNvSpPr>
          <p:nvPr>
            <p:ph type="body" sz="quarter" idx="10"/>
          </p:nvPr>
        </p:nvSpPr>
        <p:spPr>
          <a:xfrm>
            <a:off x="203200" y="1143000"/>
            <a:ext cx="8763034" cy="5458788"/>
          </a:xfrm>
        </p:spPr>
        <p:txBody>
          <a:bodyPr>
            <a:normAutofit/>
          </a:bodyPr>
          <a:lstStyle/>
          <a:p>
            <a:pPr marL="252000" indent="-252000"/>
            <a:r>
              <a:rPr lang="en-US" dirty="0" smtClean="0"/>
              <a:t>LHC beam parameters </a:t>
            </a:r>
          </a:p>
          <a:p>
            <a:pPr marL="453600" lvl="1" indent="-252000"/>
            <a:r>
              <a:rPr lang="en-US" dirty="0" smtClean="0"/>
              <a:t>Well defined for post-LIU operation</a:t>
            </a:r>
          </a:p>
          <a:p>
            <a:pPr marL="453600" lvl="1" indent="-252000"/>
            <a:r>
              <a:rPr lang="en-US" dirty="0" smtClean="0"/>
              <a:t>Not only standard production scheme, but also BCMS needs to be considered as possible beam for future LHC physics production</a:t>
            </a:r>
            <a:endParaRPr lang="en-US" dirty="0" smtClean="0">
              <a:sym typeface="Wingdings"/>
            </a:endParaRPr>
          </a:p>
          <a:p>
            <a:pPr marL="252000" indent="-252000"/>
            <a:r>
              <a:rPr lang="en-US" dirty="0" smtClean="0"/>
              <a:t>Other beams (non-LHC)</a:t>
            </a:r>
          </a:p>
          <a:p>
            <a:pPr marL="453600" lvl="1" indent="-252000"/>
            <a:r>
              <a:rPr lang="en-US" dirty="0" smtClean="0"/>
              <a:t>Parameters being defined also within PBC context</a:t>
            </a:r>
          </a:p>
          <a:p>
            <a:pPr marL="453600" lvl="1" indent="-252000"/>
            <a:r>
              <a:rPr lang="en-US" dirty="0" smtClean="0"/>
              <a:t>ISOLDE beams studied and expected to deliver 1.6e13 p/ring in the future (although time and full extent of intensity reach needs to be further verified </a:t>
            </a:r>
            <a:r>
              <a:rPr lang="mr-IN" dirty="0" smtClean="0"/>
              <a:t>–</a:t>
            </a:r>
            <a:r>
              <a:rPr lang="en-US" dirty="0" smtClean="0"/>
              <a:t> depending on simulations, studies and hardware limitations, e.g. </a:t>
            </a:r>
            <a:r>
              <a:rPr lang="en-US" dirty="0" err="1" smtClean="0"/>
              <a:t>debuncher</a:t>
            </a:r>
            <a:r>
              <a:rPr lang="en-US" dirty="0" smtClean="0"/>
              <a:t> amplifier)</a:t>
            </a:r>
          </a:p>
          <a:p>
            <a:pPr marL="453600" lvl="1" indent="-252000"/>
            <a:r>
              <a:rPr lang="en-US" dirty="0" smtClean="0"/>
              <a:t>Higher intensity for other FT users is envisioned</a:t>
            </a:r>
          </a:p>
          <a:p>
            <a:pPr marL="766800" lvl="2" indent="-252000"/>
            <a:r>
              <a:rPr lang="en-US" dirty="0" smtClean="0"/>
              <a:t>Seems certain for </a:t>
            </a:r>
            <a:r>
              <a:rPr lang="en-US" dirty="0" err="1" smtClean="0"/>
              <a:t>nTOF</a:t>
            </a:r>
            <a:r>
              <a:rPr lang="en-US" dirty="0" smtClean="0"/>
              <a:t> and BDF</a:t>
            </a:r>
            <a:endParaRPr lang="en-US" dirty="0"/>
          </a:p>
          <a:p>
            <a:pPr marL="453600" lvl="1" indent="-252000"/>
            <a:r>
              <a:rPr lang="en-US" dirty="0" smtClean="0"/>
              <a:t>The question of the production of the non-LHC beams in the PSB remains the main open question, because with Linac4 brighter beams will be certainly in reach (up to the space charge limit of PSB and PS) </a:t>
            </a:r>
            <a:r>
              <a:rPr lang="mr-IN" dirty="0" smtClean="0"/>
              <a:t>–</a:t>
            </a:r>
            <a:r>
              <a:rPr lang="en-US" dirty="0" smtClean="0"/>
              <a:t> but is it interesting and requested by any experiments?</a:t>
            </a:r>
          </a:p>
          <a:p>
            <a:pPr marL="252000" indent="-252000"/>
            <a:r>
              <a:rPr lang="en-US" dirty="0" smtClean="0"/>
              <a:t>In general, is it reasonable to aim in the future at double brightness for all beams when specifying new BIDs? Or is this condition too stringent and we need more realistic simulations and directions from PBC? </a:t>
            </a:r>
            <a:r>
              <a:rPr lang="en-US" dirty="0" smtClean="0">
                <a:sym typeface="Wingdings"/>
              </a:rPr>
              <a:t> For discussion</a:t>
            </a:r>
            <a:endParaRPr lang="en-US" dirty="0" smtClean="0"/>
          </a:p>
        </p:txBody>
      </p:sp>
    </p:spTree>
    <p:extLst>
      <p:ext uri="{BB962C8B-B14F-4D97-AF65-F5344CB8AC3E}">
        <p14:creationId xmlns:p14="http://schemas.microsoft.com/office/powerpoint/2010/main" val="9651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Final considerations</a:t>
            </a:r>
            <a:endParaRPr lang="en-US" dirty="0"/>
          </a:p>
        </p:txBody>
      </p:sp>
      <p:sp>
        <p:nvSpPr>
          <p:cNvPr id="4" name="Text Placeholder 3"/>
          <p:cNvSpPr>
            <a:spLocks noGrp="1"/>
          </p:cNvSpPr>
          <p:nvPr>
            <p:ph type="body" sz="quarter" idx="10"/>
          </p:nvPr>
        </p:nvSpPr>
        <p:spPr>
          <a:xfrm>
            <a:off x="203200" y="1143000"/>
            <a:ext cx="8763034" cy="5458788"/>
          </a:xfrm>
        </p:spPr>
        <p:txBody>
          <a:bodyPr>
            <a:normAutofit/>
          </a:bodyPr>
          <a:lstStyle/>
          <a:p>
            <a:pPr marL="252000" indent="-252000"/>
            <a:r>
              <a:rPr lang="en-US" dirty="0" smtClean="0"/>
              <a:t>EDMS 1612292</a:t>
            </a:r>
          </a:p>
          <a:p>
            <a:pPr marL="453600" lvl="1" indent="-252000"/>
            <a:r>
              <a:rPr lang="en-US" dirty="0" smtClean="0"/>
              <a:t>Assumes present beam parameters for non-LHC beams (2016 Beam doc)</a:t>
            </a:r>
          </a:p>
          <a:p>
            <a:pPr marL="453600" lvl="1" indent="-252000"/>
            <a:r>
              <a:rPr lang="en-US" dirty="0" smtClean="0"/>
              <a:t>Includes a hypothetical case ‘Highest Int. (post-LIU)’ with 5000e10 p, whose parameters are obtained from simple scaling rule </a:t>
            </a:r>
            <a:r>
              <a:rPr lang="mr-IN" dirty="0" smtClean="0"/>
              <a:t>…</a:t>
            </a:r>
            <a:endParaRPr lang="en-US" dirty="0" smtClean="0"/>
          </a:p>
          <a:p>
            <a:pPr marL="453600" lvl="1" indent="-252000"/>
            <a:r>
              <a:rPr lang="en-US" dirty="0" smtClean="0">
                <a:sym typeface="Wingdings"/>
              </a:rPr>
              <a:t>Are we happy, or should we scale at least the </a:t>
            </a:r>
            <a:r>
              <a:rPr lang="en-US" dirty="0"/>
              <a:t>‘Highest Int. (post-LIU</a:t>
            </a:r>
            <a:r>
              <a:rPr lang="en-US" dirty="0" smtClean="0"/>
              <a:t>)’ from the simulated future ISOLDE 2 </a:t>
            </a:r>
            <a:r>
              <a:rPr lang="en-US" dirty="0" err="1" smtClean="0"/>
              <a:t>GeV</a:t>
            </a:r>
            <a:r>
              <a:rPr lang="en-US" dirty="0" smtClean="0"/>
              <a:t> (6400e10 p with </a:t>
            </a:r>
            <a:r>
              <a:rPr lang="en-US" dirty="0" err="1" smtClean="0"/>
              <a:t>emittances</a:t>
            </a:r>
            <a:r>
              <a:rPr lang="en-US" dirty="0" smtClean="0"/>
              <a:t> of 13 and 6 um </a:t>
            </a:r>
            <a:r>
              <a:rPr lang="en-US" dirty="0" smtClean="0">
                <a:sym typeface="Wingdings"/>
              </a:rPr>
              <a:t> 5000e10 p with </a:t>
            </a:r>
            <a:r>
              <a:rPr lang="en-US" dirty="0" err="1" smtClean="0">
                <a:sym typeface="Wingdings"/>
              </a:rPr>
              <a:t>emittances</a:t>
            </a:r>
            <a:r>
              <a:rPr lang="en-US" dirty="0" smtClean="0">
                <a:sym typeface="Wingdings"/>
              </a:rPr>
              <a:t> of 10 and 5 um)</a:t>
            </a:r>
          </a:p>
        </p:txBody>
      </p:sp>
      <p:pic>
        <p:nvPicPr>
          <p:cNvPr id="3" name="Picture 2" descr="Screen Shot 2017-05-26 at 09.03.0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6946" y="3209655"/>
            <a:ext cx="6295844" cy="3181954"/>
          </a:xfrm>
          <a:prstGeom prst="rect">
            <a:avLst/>
          </a:prstGeom>
        </p:spPr>
      </p:pic>
    </p:spTree>
    <p:extLst>
      <p:ext uri="{BB962C8B-B14F-4D97-AF65-F5344CB8AC3E}">
        <p14:creationId xmlns:p14="http://schemas.microsoft.com/office/powerpoint/2010/main" val="1709706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Final considerations</a:t>
            </a:r>
            <a:endParaRPr lang="en-US" dirty="0"/>
          </a:p>
        </p:txBody>
      </p:sp>
      <p:sp>
        <p:nvSpPr>
          <p:cNvPr id="4" name="Text Placeholder 3"/>
          <p:cNvSpPr>
            <a:spLocks noGrp="1"/>
          </p:cNvSpPr>
          <p:nvPr>
            <p:ph type="body" sz="quarter" idx="10"/>
          </p:nvPr>
        </p:nvSpPr>
        <p:spPr>
          <a:xfrm>
            <a:off x="203200" y="1143000"/>
            <a:ext cx="8763034" cy="5458788"/>
          </a:xfrm>
        </p:spPr>
        <p:txBody>
          <a:bodyPr>
            <a:normAutofit/>
          </a:bodyPr>
          <a:lstStyle/>
          <a:p>
            <a:pPr marL="252000" indent="-252000"/>
            <a:r>
              <a:rPr lang="en-US" dirty="0" smtClean="0">
                <a:sym typeface="Wingdings"/>
              </a:rPr>
              <a:t>Including 20</a:t>
            </a:r>
            <a:r>
              <a:rPr lang="en-US" dirty="0">
                <a:sym typeface="Wingdings"/>
              </a:rPr>
              <a:t>% margin, ‘Highest intensity’ is a fictitious </a:t>
            </a:r>
            <a:r>
              <a:rPr lang="en-US" dirty="0" smtClean="0">
                <a:sym typeface="Wingdings"/>
              </a:rPr>
              <a:t>case like in EDMS </a:t>
            </a:r>
            <a:r>
              <a:rPr lang="en-US" dirty="0" smtClean="0"/>
              <a:t>1612292</a:t>
            </a:r>
            <a:r>
              <a:rPr lang="en-US" dirty="0" smtClean="0">
                <a:sym typeface="Wingdings"/>
              </a:rPr>
              <a:t>, but with ‘scaled </a:t>
            </a:r>
            <a:r>
              <a:rPr lang="en-US" dirty="0" err="1" smtClean="0">
                <a:sym typeface="Wingdings"/>
              </a:rPr>
              <a:t>emittances</a:t>
            </a:r>
            <a:r>
              <a:rPr lang="en-US" dirty="0" smtClean="0">
                <a:sym typeface="Wingdings"/>
              </a:rPr>
              <a:t>’ taking Linac4 </a:t>
            </a:r>
            <a:r>
              <a:rPr lang="en-US" smtClean="0">
                <a:sym typeface="Wingdings"/>
              </a:rPr>
              <a:t>into account</a:t>
            </a:r>
            <a:endParaRPr lang="en-US" dirty="0" smtClean="0">
              <a:sym typeface="Wingdings"/>
            </a:endParaRPr>
          </a:p>
          <a:p>
            <a:pPr marL="252000" indent="-252000"/>
            <a:r>
              <a:rPr lang="en-US" dirty="0" smtClean="0">
                <a:sym typeface="Wingdings"/>
              </a:rPr>
              <a:t>BDF and ‘Highest Intensity’ refer to single batch PSB-PS transfer </a:t>
            </a:r>
          </a:p>
          <a:p>
            <a:pPr marL="252000" indent="-252000"/>
            <a:r>
              <a:rPr lang="en-US" dirty="0" smtClean="0">
                <a:sym typeface="Wingdings"/>
              </a:rPr>
              <a:t>BDF could be extracted at higher energy in the future with MTE</a:t>
            </a:r>
          </a:p>
        </p:txBody>
      </p:sp>
      <p:graphicFrame>
        <p:nvGraphicFramePr>
          <p:cNvPr id="5" name="Table 4"/>
          <p:cNvGraphicFramePr>
            <a:graphicFrameLocks noGrp="1"/>
          </p:cNvGraphicFramePr>
          <p:nvPr>
            <p:extLst>
              <p:ext uri="{D42A27DB-BD31-4B8C-83A1-F6EECF244321}">
                <p14:modId xmlns:p14="http://schemas.microsoft.com/office/powerpoint/2010/main" val="166099731"/>
              </p:ext>
            </p:extLst>
          </p:nvPr>
        </p:nvGraphicFramePr>
        <p:xfrm>
          <a:off x="203197" y="2962782"/>
          <a:ext cx="8763036" cy="3302000"/>
        </p:xfrm>
        <a:graphic>
          <a:graphicData uri="http://schemas.openxmlformats.org/drawingml/2006/table">
            <a:tbl>
              <a:tblPr firstRow="1" bandRow="1">
                <a:tableStyleId>{5C22544A-7EE6-4342-B048-85BDC9FD1C3A}</a:tableStyleId>
              </a:tblPr>
              <a:tblGrid>
                <a:gridCol w="1460506"/>
                <a:gridCol w="1460506"/>
                <a:gridCol w="1460506"/>
                <a:gridCol w="1460506"/>
                <a:gridCol w="1460506"/>
                <a:gridCol w="1460506"/>
              </a:tblGrid>
              <a:tr h="370840">
                <a:tc>
                  <a:txBody>
                    <a:bodyPr/>
                    <a:lstStyle/>
                    <a:p>
                      <a:pPr algn="ctr"/>
                      <a:endParaRPr lang="en-US" dirty="0"/>
                    </a:p>
                  </a:txBody>
                  <a:tcPr anchor="ctr"/>
                </a:tc>
                <a:tc>
                  <a:txBody>
                    <a:bodyPr/>
                    <a:lstStyle/>
                    <a:p>
                      <a:pPr algn="ctr"/>
                      <a:r>
                        <a:rPr lang="en-US" dirty="0" smtClean="0"/>
                        <a:t>Intensity ( 10</a:t>
                      </a:r>
                      <a:r>
                        <a:rPr lang="en-US" baseline="30000" dirty="0" smtClean="0"/>
                        <a:t>10</a:t>
                      </a:r>
                      <a:r>
                        <a:rPr lang="en-US" baseline="0" dirty="0" smtClean="0"/>
                        <a:t> </a:t>
                      </a:r>
                      <a:r>
                        <a:rPr lang="en-US" dirty="0" smtClean="0"/>
                        <a:t>p)</a:t>
                      </a:r>
                      <a:endParaRPr lang="en-US" dirty="0"/>
                    </a:p>
                  </a:txBody>
                  <a:tcPr anchor="ctr"/>
                </a:tc>
                <a:tc>
                  <a:txBody>
                    <a:bodyPr/>
                    <a:lstStyle/>
                    <a:p>
                      <a:pPr algn="ctr"/>
                      <a:r>
                        <a:rPr lang="en-US" dirty="0" smtClean="0"/>
                        <a:t>Momentum (</a:t>
                      </a:r>
                      <a:r>
                        <a:rPr lang="en-US" dirty="0" err="1" smtClean="0"/>
                        <a:t>GeV</a:t>
                      </a:r>
                      <a:r>
                        <a:rPr lang="en-US" dirty="0" smtClean="0"/>
                        <a:t>/c)</a:t>
                      </a:r>
                      <a:endParaRPr lang="en-US" dirty="0"/>
                    </a:p>
                  </a:txBody>
                  <a:tcPr anchor="ctr"/>
                </a:tc>
                <a:tc>
                  <a:txBody>
                    <a:bodyPr/>
                    <a:lstStyle/>
                    <a:p>
                      <a:pPr algn="ctr"/>
                      <a:r>
                        <a:rPr lang="en-US" dirty="0" smtClean="0">
                          <a:latin typeface="Symbol" charset="2"/>
                          <a:cs typeface="Symbol" charset="2"/>
                        </a:rPr>
                        <a:t>e</a:t>
                      </a:r>
                      <a:r>
                        <a:rPr lang="en-US" baseline="-25000" dirty="0" smtClean="0"/>
                        <a:t>x</a:t>
                      </a:r>
                      <a:r>
                        <a:rPr lang="en-US" baseline="0" dirty="0" smtClean="0"/>
                        <a:t> (</a:t>
                      </a:r>
                      <a:r>
                        <a:rPr lang="en-US" baseline="0" dirty="0" smtClean="0">
                          <a:latin typeface="Symbol" charset="2"/>
                          <a:cs typeface="Symbol" charset="2"/>
                        </a:rPr>
                        <a:t>m</a:t>
                      </a:r>
                      <a:r>
                        <a:rPr lang="en-US" baseline="0" dirty="0" smtClean="0"/>
                        <a:t>m)</a:t>
                      </a:r>
                      <a:endParaRPr lang="en-US"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err="1" smtClean="0">
                          <a:latin typeface="Symbol" charset="2"/>
                          <a:cs typeface="Symbol" charset="2"/>
                        </a:rPr>
                        <a:t>e</a:t>
                      </a:r>
                      <a:r>
                        <a:rPr lang="en-US" baseline="-25000" dirty="0" err="1" smtClean="0">
                          <a:latin typeface="+mn-lt"/>
                          <a:cs typeface="+mn-cs"/>
                        </a:rPr>
                        <a:t>y</a:t>
                      </a:r>
                      <a:r>
                        <a:rPr lang="en-US" baseline="0" dirty="0" smtClean="0"/>
                        <a:t> (</a:t>
                      </a:r>
                      <a:r>
                        <a:rPr lang="en-US" baseline="0" dirty="0" smtClean="0">
                          <a:latin typeface="Symbol" charset="2"/>
                          <a:cs typeface="Symbol" charset="2"/>
                        </a:rPr>
                        <a:t>m</a:t>
                      </a:r>
                      <a:r>
                        <a:rPr lang="en-US" baseline="0" dirty="0" smtClean="0"/>
                        <a:t>m)</a:t>
                      </a:r>
                      <a:endParaRPr lang="en-US" dirty="0" smtClean="0"/>
                    </a:p>
                  </a:txBody>
                  <a:tcPr anchor="ctr"/>
                </a:tc>
                <a:tc>
                  <a:txBody>
                    <a:bodyPr/>
                    <a:lstStyle/>
                    <a:p>
                      <a:pPr algn="ctr"/>
                      <a:r>
                        <a:rPr lang="en-US" dirty="0" err="1" smtClean="0">
                          <a:latin typeface="Symbol" charset="2"/>
                          <a:cs typeface="Symbol" charset="2"/>
                        </a:rPr>
                        <a:t>d</a:t>
                      </a:r>
                      <a:r>
                        <a:rPr lang="en-US" dirty="0" err="1" smtClean="0"/>
                        <a:t>p</a:t>
                      </a:r>
                      <a:r>
                        <a:rPr lang="en-US" dirty="0" smtClean="0"/>
                        <a:t>/p</a:t>
                      </a:r>
                      <a:endParaRPr lang="en-US" dirty="0"/>
                    </a:p>
                  </a:txBody>
                  <a:tcPr anchor="ctr"/>
                </a:tc>
              </a:tr>
              <a:tr h="370840">
                <a:tc>
                  <a:txBody>
                    <a:bodyPr/>
                    <a:lstStyle/>
                    <a:p>
                      <a:pPr algn="ctr"/>
                      <a:r>
                        <a:rPr lang="en-US" dirty="0" smtClean="0"/>
                        <a:t>LIU/HL-LHC</a:t>
                      </a:r>
                      <a:r>
                        <a:rPr lang="en-US" baseline="0" dirty="0" smtClean="0"/>
                        <a:t> (standard)</a:t>
                      </a:r>
                      <a:endParaRPr lang="en-US" dirty="0"/>
                    </a:p>
                  </a:txBody>
                  <a:tcPr anchor="ctr"/>
                </a:tc>
                <a:tc>
                  <a:txBody>
                    <a:bodyPr/>
                    <a:lstStyle/>
                    <a:p>
                      <a:pPr algn="ctr"/>
                      <a:r>
                        <a:rPr lang="en-US" dirty="0" smtClean="0"/>
                        <a:t>2400 (6b)</a:t>
                      </a:r>
                      <a:endParaRPr lang="en-US" dirty="0"/>
                    </a:p>
                  </a:txBody>
                  <a:tcPr anchor="ctr"/>
                </a:tc>
                <a:tc>
                  <a:txBody>
                    <a:bodyPr/>
                    <a:lstStyle/>
                    <a:p>
                      <a:pPr algn="ctr"/>
                      <a:r>
                        <a:rPr lang="en-US" dirty="0" smtClean="0"/>
                        <a:t>26</a:t>
                      </a:r>
                      <a:endParaRPr lang="en-US" dirty="0"/>
                    </a:p>
                  </a:txBody>
                  <a:tcPr anchor="ctr"/>
                </a:tc>
                <a:tc>
                  <a:txBody>
                    <a:bodyPr/>
                    <a:lstStyle/>
                    <a:p>
                      <a:pPr algn="ctr"/>
                      <a:r>
                        <a:rPr lang="en-US" dirty="0" smtClean="0"/>
                        <a:t>1.8</a:t>
                      </a:r>
                      <a:endParaRPr lang="en-US" dirty="0"/>
                    </a:p>
                  </a:txBody>
                  <a:tcPr anchor="ctr"/>
                </a:tc>
                <a:tc>
                  <a:txBody>
                    <a:bodyPr/>
                    <a:lstStyle/>
                    <a:p>
                      <a:pPr algn="ctr"/>
                      <a:r>
                        <a:rPr lang="en-US" dirty="0" smtClean="0"/>
                        <a:t>1.8</a:t>
                      </a:r>
                      <a:endParaRPr lang="en-US" dirty="0"/>
                    </a:p>
                  </a:txBody>
                  <a:tcPr anchor="ctr"/>
                </a:tc>
                <a:tc>
                  <a:txBody>
                    <a:bodyPr/>
                    <a:lstStyle/>
                    <a:p>
                      <a:pPr algn="ctr"/>
                      <a:r>
                        <a:rPr lang="en-US" dirty="0" smtClean="0"/>
                        <a:t>4e-4</a:t>
                      </a:r>
                      <a:endParaRPr lang="en-US" dirty="0"/>
                    </a:p>
                  </a:txBody>
                  <a:tcPr anchor="ctr"/>
                </a:tc>
              </a:tr>
              <a:tr h="370840">
                <a:tc>
                  <a:txBody>
                    <a:bodyPr/>
                    <a:lstStyle/>
                    <a:p>
                      <a:pPr algn="ctr"/>
                      <a:r>
                        <a:rPr lang="en-US" dirty="0" smtClean="0"/>
                        <a:t>LIU/HL-LHC</a:t>
                      </a:r>
                    </a:p>
                    <a:p>
                      <a:pPr algn="ctr"/>
                      <a:r>
                        <a:rPr lang="en-US" dirty="0" smtClean="0"/>
                        <a:t>(BCMS)</a:t>
                      </a:r>
                      <a:endParaRPr lang="en-US" dirty="0"/>
                    </a:p>
                  </a:txBody>
                  <a:tcPr anchor="ctr"/>
                </a:tc>
                <a:tc>
                  <a:txBody>
                    <a:bodyPr/>
                    <a:lstStyle/>
                    <a:p>
                      <a:pPr algn="ctr"/>
                      <a:r>
                        <a:rPr lang="en-US" dirty="0" smtClean="0"/>
                        <a:t>1600 (8b)</a:t>
                      </a:r>
                      <a:endParaRPr lang="en-US" dirty="0"/>
                    </a:p>
                  </a:txBody>
                  <a:tcPr anchor="ctr"/>
                </a:tc>
                <a:tc>
                  <a:txBody>
                    <a:bodyPr/>
                    <a:lstStyle/>
                    <a:p>
                      <a:pPr algn="ctr"/>
                      <a:r>
                        <a:rPr lang="en-US" dirty="0" smtClean="0"/>
                        <a:t>26 </a:t>
                      </a:r>
                      <a:endParaRPr lang="en-US" dirty="0"/>
                    </a:p>
                  </a:txBody>
                  <a:tcPr anchor="ctr"/>
                </a:tc>
                <a:tc>
                  <a:txBody>
                    <a:bodyPr/>
                    <a:lstStyle/>
                    <a:p>
                      <a:pPr algn="ctr"/>
                      <a:r>
                        <a:rPr lang="en-US" dirty="0" smtClean="0"/>
                        <a:t>1.4</a:t>
                      </a:r>
                      <a:endParaRPr lang="en-US" dirty="0"/>
                    </a:p>
                  </a:txBody>
                  <a:tcPr anchor="ctr"/>
                </a:tc>
                <a:tc>
                  <a:txBody>
                    <a:bodyPr/>
                    <a:lstStyle/>
                    <a:p>
                      <a:pPr algn="ctr"/>
                      <a:r>
                        <a:rPr lang="en-US" dirty="0" smtClean="0"/>
                        <a:t>1.4</a:t>
                      </a:r>
                      <a:endParaRPr lang="en-US" dirty="0"/>
                    </a:p>
                  </a:txBody>
                  <a:tcPr anchor="ctr"/>
                </a:tc>
                <a:tc>
                  <a:txBody>
                    <a:bodyPr/>
                    <a:lstStyle/>
                    <a:p>
                      <a:pPr algn="ctr"/>
                      <a:r>
                        <a:rPr lang="en-US" dirty="0" smtClean="0"/>
                        <a:t>4e-4</a:t>
                      </a:r>
                      <a:endParaRPr lang="en-US" dirty="0"/>
                    </a:p>
                  </a:txBody>
                  <a:tcPr anchor="ctr"/>
                </a:tc>
              </a:tr>
              <a:tr h="370840">
                <a:tc>
                  <a:txBody>
                    <a:bodyPr/>
                    <a:lstStyle/>
                    <a:p>
                      <a:pPr algn="ctr"/>
                      <a:r>
                        <a:rPr lang="en-US" dirty="0" smtClean="0"/>
                        <a:t>BDF</a:t>
                      </a:r>
                      <a:endParaRPr lang="en-US" dirty="0"/>
                    </a:p>
                  </a:txBody>
                  <a:tcPr anchor="ctr"/>
                </a:tc>
                <a:tc>
                  <a:txBody>
                    <a:bodyPr/>
                    <a:lstStyle/>
                    <a:p>
                      <a:pPr algn="ctr"/>
                      <a:r>
                        <a:rPr lang="en-US" dirty="0" smtClean="0"/>
                        <a:t>2800 (8b)</a:t>
                      </a:r>
                      <a:endParaRPr lang="en-US" dirty="0"/>
                    </a:p>
                  </a:txBody>
                  <a:tcPr anchor="ctr"/>
                </a:tc>
                <a:tc>
                  <a:txBody>
                    <a:bodyPr/>
                    <a:lstStyle/>
                    <a:p>
                      <a:pPr algn="ctr"/>
                      <a:r>
                        <a:rPr lang="en-US" dirty="0" smtClean="0"/>
                        <a:t>14 </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3</a:t>
                      </a:r>
                      <a:endParaRPr lang="en-US" dirty="0"/>
                    </a:p>
                  </a:txBody>
                  <a:tcPr anchor="ctr"/>
                </a:tc>
                <a:tc>
                  <a:txBody>
                    <a:bodyPr/>
                    <a:lstStyle/>
                    <a:p>
                      <a:pPr algn="ctr"/>
                      <a:r>
                        <a:rPr lang="en-US" dirty="0" smtClean="0"/>
                        <a:t>1e-4</a:t>
                      </a:r>
                      <a:endParaRPr lang="en-US" dirty="0"/>
                    </a:p>
                  </a:txBody>
                  <a:tcPr anchor="ctr"/>
                </a:tc>
              </a:tr>
              <a:tr h="370840">
                <a:tc>
                  <a:txBody>
                    <a:bodyPr/>
                    <a:lstStyle/>
                    <a:p>
                      <a:pPr algn="ctr"/>
                      <a:r>
                        <a:rPr lang="en-US" dirty="0" err="1" smtClean="0"/>
                        <a:t>nTOF</a:t>
                      </a:r>
                      <a:endParaRPr lang="en-US" dirty="0"/>
                    </a:p>
                  </a:txBody>
                  <a:tcPr anchor="ctr"/>
                </a:tc>
                <a:tc>
                  <a:txBody>
                    <a:bodyPr/>
                    <a:lstStyle/>
                    <a:p>
                      <a:pPr algn="ctr"/>
                      <a:r>
                        <a:rPr lang="en-US" dirty="0" smtClean="0"/>
                        <a:t>1600 (1b)</a:t>
                      </a:r>
                      <a:endParaRPr lang="en-US" dirty="0"/>
                    </a:p>
                  </a:txBody>
                  <a:tcPr anchor="ctr"/>
                </a:tc>
                <a:tc>
                  <a:txBody>
                    <a:bodyPr/>
                    <a:lstStyle/>
                    <a:p>
                      <a:pPr algn="ctr"/>
                      <a:r>
                        <a:rPr lang="en-US" dirty="0" smtClean="0"/>
                        <a:t>20 </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6</a:t>
                      </a:r>
                      <a:endParaRPr lang="en-US" dirty="0"/>
                    </a:p>
                  </a:txBody>
                  <a:tcPr anchor="ctr"/>
                </a:tc>
                <a:tc>
                  <a:txBody>
                    <a:bodyPr/>
                    <a:lstStyle/>
                    <a:p>
                      <a:pPr algn="ctr"/>
                      <a:r>
                        <a:rPr lang="en-US" dirty="0" smtClean="0"/>
                        <a:t>8e-4</a:t>
                      </a:r>
                      <a:endParaRPr lang="en-US" dirty="0"/>
                    </a:p>
                  </a:txBody>
                  <a:tcPr anchor="ctr"/>
                </a:tc>
              </a:tr>
              <a:tr h="370840">
                <a:tc>
                  <a:txBody>
                    <a:bodyPr/>
                    <a:lstStyle/>
                    <a:p>
                      <a:pPr algn="ctr"/>
                      <a:r>
                        <a:rPr lang="en-US" dirty="0" smtClean="0"/>
                        <a:t>Highest intensity</a:t>
                      </a:r>
                      <a:endParaRPr lang="en-US" dirty="0"/>
                    </a:p>
                  </a:txBody>
                  <a:tcPr anchor="ctr"/>
                </a:tc>
                <a:tc>
                  <a:txBody>
                    <a:bodyPr/>
                    <a:lstStyle/>
                    <a:p>
                      <a:pPr algn="ctr"/>
                      <a:r>
                        <a:rPr lang="en-US" dirty="0" smtClean="0"/>
                        <a:t>5000 (8b)</a:t>
                      </a:r>
                      <a:endParaRPr lang="en-US" dirty="0"/>
                    </a:p>
                  </a:txBody>
                  <a:tcPr anchor="ctr"/>
                </a:tc>
                <a:tc>
                  <a:txBody>
                    <a:bodyPr/>
                    <a:lstStyle/>
                    <a:p>
                      <a:pPr algn="ctr"/>
                      <a:r>
                        <a:rPr lang="en-US" dirty="0" smtClean="0"/>
                        <a:t>26 </a:t>
                      </a:r>
                      <a:endParaRPr lang="en-US" dirty="0"/>
                    </a:p>
                  </a:txBody>
                  <a:tcPr anchor="ctr"/>
                </a:tc>
                <a:tc>
                  <a:txBody>
                    <a:bodyPr/>
                    <a:lstStyle/>
                    <a:p>
                      <a:pPr algn="ctr"/>
                      <a:r>
                        <a:rPr lang="en-US" dirty="0" smtClean="0"/>
                        <a:t>12</a:t>
                      </a:r>
                      <a:endParaRPr lang="en-US" dirty="0"/>
                    </a:p>
                  </a:txBody>
                  <a:tcPr anchor="ctr"/>
                </a:tc>
                <a:tc>
                  <a:txBody>
                    <a:bodyPr/>
                    <a:lstStyle/>
                    <a:p>
                      <a:pPr algn="ctr"/>
                      <a:r>
                        <a:rPr lang="en-US" dirty="0" smtClean="0"/>
                        <a:t>5</a:t>
                      </a:r>
                      <a:endParaRPr lang="en-US" dirty="0"/>
                    </a:p>
                  </a:txBody>
                  <a:tcPr anchor="ctr"/>
                </a:tc>
                <a:tc>
                  <a:txBody>
                    <a:bodyPr/>
                    <a:lstStyle/>
                    <a:p>
                      <a:pPr algn="ctr"/>
                      <a:r>
                        <a:rPr lang="en-US" dirty="0" smtClean="0"/>
                        <a:t>1e-4</a:t>
                      </a:r>
                      <a:endParaRPr lang="en-US" dirty="0"/>
                    </a:p>
                  </a:txBody>
                  <a:tcPr anchor="ctr"/>
                </a:tc>
              </a:tr>
            </a:tbl>
          </a:graphicData>
        </a:graphic>
      </p:graphicFrame>
    </p:spTree>
    <p:extLst>
      <p:ext uri="{BB962C8B-B14F-4D97-AF65-F5344CB8AC3E}">
        <p14:creationId xmlns:p14="http://schemas.microsoft.com/office/powerpoint/2010/main" val="87047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202667" y="3691278"/>
            <a:ext cx="8701471" cy="1943100"/>
          </a:xfrm>
        </p:spPr>
        <p:txBody>
          <a:bodyPr>
            <a:normAutofit/>
          </a:bodyPr>
          <a:lstStyle/>
          <a:p>
            <a:pPr>
              <a:spcBef>
                <a:spcPts val="400"/>
              </a:spcBef>
            </a:pPr>
            <a:endParaRPr lang="en-US" dirty="0" smtClean="0">
              <a:solidFill>
                <a:srgbClr val="FFFFFF"/>
              </a:solidFill>
            </a:endParaRPr>
          </a:p>
          <a:p>
            <a:pPr>
              <a:spcBef>
                <a:spcPts val="400"/>
              </a:spcBef>
            </a:pPr>
            <a:r>
              <a:rPr lang="en-US" dirty="0" smtClean="0">
                <a:solidFill>
                  <a:srgbClr val="FFFFFF"/>
                </a:solidFill>
              </a:rPr>
              <a:t>H</a:t>
            </a:r>
            <a:r>
              <a:rPr lang="en-US" dirty="0">
                <a:solidFill>
                  <a:srgbClr val="FFFFFF"/>
                </a:solidFill>
              </a:rPr>
              <a:t>. </a:t>
            </a:r>
            <a:r>
              <a:rPr lang="en-US" dirty="0" err="1" smtClean="0">
                <a:solidFill>
                  <a:srgbClr val="FFFFFF"/>
                </a:solidFill>
              </a:rPr>
              <a:t>Bartosik</a:t>
            </a:r>
            <a:r>
              <a:rPr lang="en-US" dirty="0" smtClean="0">
                <a:solidFill>
                  <a:srgbClr val="FFFFFF"/>
                </a:solidFill>
              </a:rPr>
              <a:t> and G. Rumolo</a:t>
            </a:r>
          </a:p>
        </p:txBody>
      </p:sp>
      <p:sp>
        <p:nvSpPr>
          <p:cNvPr id="2" name="Title 1"/>
          <p:cNvSpPr>
            <a:spLocks noGrp="1"/>
          </p:cNvSpPr>
          <p:nvPr>
            <p:ph type="ctrTitle"/>
          </p:nvPr>
        </p:nvSpPr>
        <p:spPr>
          <a:xfrm>
            <a:off x="202667" y="2171899"/>
            <a:ext cx="8701471" cy="1551641"/>
          </a:xfrm>
        </p:spPr>
        <p:txBody>
          <a:bodyPr>
            <a:normAutofit/>
          </a:bodyPr>
          <a:lstStyle/>
          <a:p>
            <a:r>
              <a:rPr lang="en-US" sz="3200" dirty="0" smtClean="0"/>
              <a:t>LHC and non-LHC beams in the LHC injector complex after LIU</a:t>
            </a:r>
            <a:endParaRPr lang="en-US" sz="3200" dirty="0"/>
          </a:p>
        </p:txBody>
      </p:sp>
      <p:sp>
        <p:nvSpPr>
          <p:cNvPr id="5" name="TextBox 4"/>
          <p:cNvSpPr txBox="1"/>
          <p:nvPr/>
        </p:nvSpPr>
        <p:spPr>
          <a:xfrm>
            <a:off x="320964" y="6299391"/>
            <a:ext cx="5724236" cy="307777"/>
          </a:xfrm>
          <a:prstGeom prst="rect">
            <a:avLst/>
          </a:prstGeom>
          <a:noFill/>
        </p:spPr>
        <p:txBody>
          <a:bodyPr wrap="square" rtlCol="0">
            <a:spAutoFit/>
          </a:bodyPr>
          <a:lstStyle/>
          <a:p>
            <a:r>
              <a:rPr lang="en-US" sz="1400" dirty="0" smtClean="0"/>
              <a:t>CERN, LIU beam parameter meeting, 26 May 2017</a:t>
            </a:r>
          </a:p>
        </p:txBody>
      </p:sp>
      <p:pic>
        <p:nvPicPr>
          <p:cNvPr id="6" name="Picture 5" descr="Screen Shot 2016-08-05 at 14.58.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7713" y="318712"/>
            <a:ext cx="2966425" cy="1309758"/>
          </a:xfrm>
          <a:prstGeom prst="rect">
            <a:avLst/>
          </a:prstGeom>
        </p:spPr>
      </p:pic>
    </p:spTree>
    <p:extLst>
      <p:ext uri="{BB962C8B-B14F-4D97-AF65-F5344CB8AC3E}">
        <p14:creationId xmlns:p14="http://schemas.microsoft.com/office/powerpoint/2010/main" val="3461008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214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ap://django@.cern.ch:993/fetch%3EUID%3E/INBOX%3E573447?part=1.2&amp;type=image/jpeg&amp;filename=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p://django@.cern.ch:993/fetch%3EUID%3E/INBOX%3E573447?part=1.2&amp;type=image/jpeg&amp;filename=phot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22" descr="1504.04956v1.pdf"/>
          <p:cNvPicPr>
            <a:picLocks noChangeAspect="1"/>
          </p:cNvPicPr>
          <p:nvPr/>
        </p:nvPicPr>
        <p:blipFill rotWithShape="1">
          <a:blip r:embed="rId3">
            <a:extLst>
              <a:ext uri="{28A0092B-C50C-407E-A947-70E740481C1C}">
                <a14:useLocalDpi xmlns:a14="http://schemas.microsoft.com/office/drawing/2010/main" val="0"/>
              </a:ext>
            </a:extLst>
          </a:blip>
          <a:srcRect l="18762" t="56016" r="13949" b="13575"/>
          <a:stretch/>
        </p:blipFill>
        <p:spPr>
          <a:xfrm>
            <a:off x="155448" y="1596450"/>
            <a:ext cx="8229600" cy="5262947"/>
          </a:xfrm>
          <a:prstGeom prst="rect">
            <a:avLst/>
          </a:prstGeom>
        </p:spPr>
      </p:pic>
      <p:sp>
        <p:nvSpPr>
          <p:cNvPr id="24" name="TextBox 23"/>
          <p:cNvSpPr txBox="1"/>
          <p:nvPr/>
        </p:nvSpPr>
        <p:spPr>
          <a:xfrm>
            <a:off x="2353268" y="1520250"/>
            <a:ext cx="1377300" cy="369332"/>
          </a:xfrm>
          <a:prstGeom prst="rect">
            <a:avLst/>
          </a:prstGeom>
          <a:noFill/>
        </p:spPr>
        <p:txBody>
          <a:bodyPr wrap="none" rtlCol="0">
            <a:spAutoFit/>
          </a:bodyPr>
          <a:lstStyle/>
          <a:p>
            <a:r>
              <a:rPr lang="en-US" b="1" dirty="0" smtClean="0"/>
              <a:t>TCC2 targets</a:t>
            </a:r>
            <a:endParaRPr lang="en-US" b="1" dirty="0"/>
          </a:p>
        </p:txBody>
      </p:sp>
      <p:grpSp>
        <p:nvGrpSpPr>
          <p:cNvPr id="25" name="Group 24"/>
          <p:cNvGrpSpPr/>
          <p:nvPr/>
        </p:nvGrpSpPr>
        <p:grpSpPr>
          <a:xfrm>
            <a:off x="307848" y="553109"/>
            <a:ext cx="3699291" cy="2237883"/>
            <a:chOff x="609600" y="175859"/>
            <a:chExt cx="3699291" cy="2237883"/>
          </a:xfrm>
        </p:grpSpPr>
        <p:sp>
          <p:nvSpPr>
            <p:cNvPr id="26" name="Rounded Rectangle 25"/>
            <p:cNvSpPr/>
            <p:nvPr/>
          </p:nvSpPr>
          <p:spPr>
            <a:xfrm>
              <a:off x="609600" y="1118342"/>
              <a:ext cx="3581400" cy="129540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30809" y="175859"/>
              <a:ext cx="3678082" cy="923330"/>
            </a:xfrm>
            <a:prstGeom prst="rect">
              <a:avLst/>
            </a:prstGeom>
            <a:solidFill>
              <a:schemeClr val="bg1"/>
            </a:solidFill>
          </p:spPr>
          <p:txBody>
            <a:bodyPr wrap="square" rtlCol="0">
              <a:spAutoFit/>
            </a:bodyPr>
            <a:lstStyle/>
            <a:p>
              <a:pPr algn="ctr"/>
              <a:r>
                <a:rPr lang="en-US" dirty="0" smtClean="0"/>
                <a:t>TCC2 target experiments and </a:t>
              </a:r>
              <a:r>
                <a:rPr lang="en-US" dirty="0" err="1" smtClean="0"/>
                <a:t>SHiP</a:t>
              </a:r>
              <a:r>
                <a:rPr lang="en-US" dirty="0" smtClean="0"/>
                <a:t> (general</a:t>
              </a:r>
              <a:r>
                <a:rPr lang="en-US" dirty="0"/>
                <a:t>-purpose fixed target facility </a:t>
              </a:r>
              <a:r>
                <a:rPr lang="en-US" dirty="0" smtClean="0"/>
                <a:t>to </a:t>
              </a:r>
              <a:r>
                <a:rPr lang="en-US" dirty="0"/>
                <a:t>s</a:t>
              </a:r>
              <a:r>
                <a:rPr lang="en-US" dirty="0" smtClean="0"/>
                <a:t>earch </a:t>
              </a:r>
              <a:r>
                <a:rPr lang="en-US" dirty="0"/>
                <a:t>for h</a:t>
              </a:r>
              <a:r>
                <a:rPr lang="en-US" dirty="0" smtClean="0"/>
                <a:t>idden particles)</a:t>
              </a:r>
              <a:endParaRPr lang="en-US" dirty="0"/>
            </a:p>
          </p:txBody>
        </p:sp>
      </p:grpSp>
      <p:grpSp>
        <p:nvGrpSpPr>
          <p:cNvPr id="28" name="Group 27"/>
          <p:cNvGrpSpPr/>
          <p:nvPr/>
        </p:nvGrpSpPr>
        <p:grpSpPr>
          <a:xfrm>
            <a:off x="4519471" y="1382183"/>
            <a:ext cx="4502514" cy="2195467"/>
            <a:chOff x="-207977" y="218275"/>
            <a:chExt cx="4502514" cy="2195467"/>
          </a:xfrm>
        </p:grpSpPr>
        <p:sp>
          <p:nvSpPr>
            <p:cNvPr id="29" name="Rounded Rectangle 28"/>
            <p:cNvSpPr/>
            <p:nvPr/>
          </p:nvSpPr>
          <p:spPr>
            <a:xfrm>
              <a:off x="990600" y="1118342"/>
              <a:ext cx="2590800" cy="129540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207977" y="218275"/>
              <a:ext cx="4502514" cy="923330"/>
            </a:xfrm>
            <a:prstGeom prst="rect">
              <a:avLst/>
            </a:prstGeom>
            <a:noFill/>
          </p:spPr>
          <p:txBody>
            <a:bodyPr wrap="square" rtlCol="0">
              <a:spAutoFit/>
            </a:bodyPr>
            <a:lstStyle/>
            <a:p>
              <a:pPr algn="ctr"/>
              <a:r>
                <a:rPr lang="en-US" dirty="0" smtClean="0"/>
                <a:t>Former CERN Neutrino to Gran </a:t>
              </a:r>
              <a:r>
                <a:rPr lang="en-US" dirty="0" err="1" smtClean="0"/>
                <a:t>Sasso</a:t>
              </a:r>
              <a:r>
                <a:rPr lang="en-US" dirty="0" smtClean="0"/>
                <a:t> (CNGS) </a:t>
              </a:r>
              <a:r>
                <a:rPr lang="en-US" dirty="0"/>
                <a:t>2006-</a:t>
              </a:r>
              <a:r>
                <a:rPr lang="en-US" dirty="0" smtClean="0"/>
                <a:t>2012. Now AWAKE: </a:t>
              </a:r>
              <a:r>
                <a:rPr lang="en-US" dirty="0"/>
                <a:t>P</a:t>
              </a:r>
              <a:r>
                <a:rPr lang="en-US" dirty="0" smtClean="0"/>
                <a:t>roton</a:t>
              </a:r>
              <a:r>
                <a:rPr lang="en-US" dirty="0"/>
                <a:t>-driven plasma </a:t>
              </a:r>
              <a:r>
                <a:rPr lang="en-US" dirty="0" err="1"/>
                <a:t>wakefield</a:t>
              </a:r>
              <a:r>
                <a:rPr lang="en-US" dirty="0"/>
                <a:t> acceleration experiment</a:t>
              </a:r>
            </a:p>
          </p:txBody>
        </p:sp>
      </p:grpSp>
      <p:grpSp>
        <p:nvGrpSpPr>
          <p:cNvPr id="31" name="Group 30"/>
          <p:cNvGrpSpPr/>
          <p:nvPr/>
        </p:nvGrpSpPr>
        <p:grpSpPr>
          <a:xfrm>
            <a:off x="755336" y="4406213"/>
            <a:ext cx="4751461" cy="2238757"/>
            <a:chOff x="-96149" y="174985"/>
            <a:chExt cx="4751461" cy="2238757"/>
          </a:xfrm>
        </p:grpSpPr>
        <p:sp>
          <p:nvSpPr>
            <p:cNvPr id="32" name="Rounded Rectangle 31"/>
            <p:cNvSpPr/>
            <p:nvPr/>
          </p:nvSpPr>
          <p:spPr>
            <a:xfrm>
              <a:off x="990600" y="1118342"/>
              <a:ext cx="2590800" cy="129540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96149" y="174985"/>
              <a:ext cx="4751461" cy="923330"/>
            </a:xfrm>
            <a:prstGeom prst="rect">
              <a:avLst/>
            </a:prstGeom>
            <a:solidFill>
              <a:srgbClr val="FFFFFF"/>
            </a:solidFill>
          </p:spPr>
          <p:txBody>
            <a:bodyPr wrap="square" rtlCol="0">
              <a:spAutoFit/>
            </a:bodyPr>
            <a:lstStyle/>
            <a:p>
              <a:pPr algn="ctr"/>
              <a:r>
                <a:rPr lang="en-US" dirty="0" err="1" smtClean="0"/>
                <a:t>HiRadMat</a:t>
              </a:r>
              <a:r>
                <a:rPr lang="en-US" dirty="0"/>
                <a:t>: test </a:t>
              </a:r>
              <a:r>
                <a:rPr lang="en-US" dirty="0" smtClean="0"/>
                <a:t>area to </a:t>
              </a:r>
              <a:r>
                <a:rPr lang="en-US" dirty="0"/>
                <a:t>evaluate the effect of high-intensity pulsed beams on materials or accelerator </a:t>
              </a:r>
              <a:r>
                <a:rPr lang="en-US" dirty="0" smtClean="0"/>
                <a:t>components</a:t>
              </a:r>
              <a:endParaRPr lang="en-US" dirty="0"/>
            </a:p>
          </p:txBody>
        </p:sp>
      </p:grpSp>
    </p:spTree>
    <p:extLst>
      <p:ext uri="{BB962C8B-B14F-4D97-AF65-F5344CB8AC3E}">
        <p14:creationId xmlns:p14="http://schemas.microsoft.com/office/powerpoint/2010/main" val="2860078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ap://django@.cern.ch:993/fetch%3EUID%3E/INBOX%3E573447?part=1.2&amp;type=image/jpeg&amp;filename=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p://django@.cern.ch:993/fetch%3EUID%3E/INBOX%3E573447?part=1.2&amp;type=image/jpeg&amp;filename=phot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9" name="Rectangle 2"/>
          <p:cNvSpPr>
            <a:spLocks noGrp="1" noChangeArrowheads="1"/>
          </p:cNvSpPr>
          <p:nvPr>
            <p:ph type="title"/>
          </p:nvPr>
        </p:nvSpPr>
        <p:spPr>
          <a:xfrm>
            <a:off x="1001058" y="274638"/>
            <a:ext cx="7965175" cy="747654"/>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CERN accelerator complex</a:t>
            </a:r>
          </a:p>
        </p:txBody>
      </p:sp>
      <p:sp>
        <p:nvSpPr>
          <p:cNvPr id="58" name="TextBox 57"/>
          <p:cNvSpPr txBox="1"/>
          <p:nvPr/>
        </p:nvSpPr>
        <p:spPr>
          <a:xfrm>
            <a:off x="2178880" y="6283017"/>
            <a:ext cx="505267" cy="369332"/>
          </a:xfrm>
          <a:prstGeom prst="rect">
            <a:avLst/>
          </a:prstGeom>
          <a:noFill/>
        </p:spPr>
        <p:txBody>
          <a:bodyPr wrap="none" rtlCol="0">
            <a:spAutoFit/>
          </a:bodyPr>
          <a:lstStyle/>
          <a:p>
            <a:r>
              <a:rPr lang="en-GB" dirty="0" smtClean="0">
                <a:solidFill>
                  <a:schemeClr val="bg1"/>
                </a:solidFill>
              </a:rPr>
              <a:t>LS4</a:t>
            </a:r>
            <a:endParaRPr lang="en-GB" dirty="0">
              <a:solidFill>
                <a:schemeClr val="bg1"/>
              </a:solidFill>
            </a:endParaRPr>
          </a:p>
        </p:txBody>
      </p:sp>
      <p:sp>
        <p:nvSpPr>
          <p:cNvPr id="59" name="TextBox 58"/>
          <p:cNvSpPr txBox="1"/>
          <p:nvPr/>
        </p:nvSpPr>
        <p:spPr>
          <a:xfrm>
            <a:off x="6557764" y="6283017"/>
            <a:ext cx="504766" cy="369332"/>
          </a:xfrm>
          <a:prstGeom prst="rect">
            <a:avLst/>
          </a:prstGeom>
          <a:noFill/>
        </p:spPr>
        <p:txBody>
          <a:bodyPr wrap="none" rtlCol="0">
            <a:spAutoFit/>
          </a:bodyPr>
          <a:lstStyle/>
          <a:p>
            <a:r>
              <a:rPr lang="en-GB" dirty="0" smtClean="0">
                <a:solidFill>
                  <a:schemeClr val="bg1"/>
                </a:solidFill>
              </a:rPr>
              <a:t>LS5</a:t>
            </a:r>
            <a:endParaRPr lang="en-GB" dirty="0">
              <a:solidFill>
                <a:schemeClr val="bg1"/>
              </a:solidFill>
            </a:endParaRPr>
          </a:p>
        </p:txBody>
      </p:sp>
      <p:pic>
        <p:nvPicPr>
          <p:cNvPr id="6" name="Picture 5" descr="LHC_defaul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409" y="1022292"/>
            <a:ext cx="7612089" cy="5797120"/>
          </a:xfrm>
          <a:prstGeom prst="rect">
            <a:avLst/>
          </a:prstGeom>
        </p:spPr>
      </p:pic>
      <p:grpSp>
        <p:nvGrpSpPr>
          <p:cNvPr id="8" name="Group 7"/>
          <p:cNvGrpSpPr/>
          <p:nvPr/>
        </p:nvGrpSpPr>
        <p:grpSpPr>
          <a:xfrm>
            <a:off x="1780682" y="2095046"/>
            <a:ext cx="6342401" cy="3640141"/>
            <a:chOff x="1780682" y="2095046"/>
            <a:chExt cx="6342401" cy="3640141"/>
          </a:xfrm>
        </p:grpSpPr>
        <p:sp>
          <p:nvSpPr>
            <p:cNvPr id="7" name="Oval 6"/>
            <p:cNvSpPr/>
            <p:nvPr/>
          </p:nvSpPr>
          <p:spPr>
            <a:xfrm>
              <a:off x="5328954" y="4229373"/>
              <a:ext cx="1060553" cy="536855"/>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7062530" y="4478160"/>
              <a:ext cx="1060553" cy="708896"/>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2139601" y="4870980"/>
              <a:ext cx="1303925" cy="864207"/>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2983242" y="3838370"/>
              <a:ext cx="1573209" cy="864207"/>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6697008" y="2974163"/>
              <a:ext cx="1132758" cy="770731"/>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3914883" y="2095046"/>
              <a:ext cx="1126020" cy="628514"/>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1780682" y="3312790"/>
              <a:ext cx="903466" cy="864207"/>
            </a:xfrm>
            <a:prstGeom prst="ellipse">
              <a:avLst/>
            </a:prstGeom>
            <a:noFill/>
            <a:ln w="28575" cmpd="sng">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 name="Picture 1" descr="Screen Shot 2016-08-26 at 14.14.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8758" y="4815544"/>
            <a:ext cx="792850" cy="576000"/>
          </a:xfrm>
          <a:prstGeom prst="rect">
            <a:avLst/>
          </a:prstGeom>
        </p:spPr>
      </p:pic>
    </p:spTree>
    <p:extLst>
      <p:ext uri="{BB962C8B-B14F-4D97-AF65-F5344CB8AC3E}">
        <p14:creationId xmlns:p14="http://schemas.microsoft.com/office/powerpoint/2010/main" val="2394848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LHC Injectors Upgrade (LIU)</a:t>
            </a:r>
            <a:endParaRPr lang="en-US" sz="2200" dirty="0">
              <a:solidFill>
                <a:srgbClr val="083E88"/>
              </a:solidFill>
            </a:endParaRPr>
          </a:p>
        </p:txBody>
      </p:sp>
      <p:pic>
        <p:nvPicPr>
          <p:cNvPr id="3" name="Picture 2" descr="LIU-table-protons_v2.pdf"/>
          <p:cNvPicPr>
            <a:picLocks noChangeAspect="1"/>
          </p:cNvPicPr>
          <p:nvPr/>
        </p:nvPicPr>
        <p:blipFill rotWithShape="1">
          <a:blip r:embed="rId3">
            <a:extLst>
              <a:ext uri="{28A0092B-C50C-407E-A947-70E740481C1C}">
                <a14:useLocalDpi xmlns:a14="http://schemas.microsoft.com/office/drawing/2010/main" val="0"/>
              </a:ext>
            </a:extLst>
          </a:blip>
          <a:srcRect b="14555"/>
          <a:stretch/>
        </p:blipFill>
        <p:spPr>
          <a:xfrm>
            <a:off x="1001058" y="907140"/>
            <a:ext cx="6663380" cy="5084749"/>
          </a:xfrm>
          <a:prstGeom prst="rect">
            <a:avLst/>
          </a:prstGeom>
        </p:spPr>
      </p:pic>
      <p:pic>
        <p:nvPicPr>
          <p:cNvPr id="4" name="Picture 3" descr="Screen Shot 2017-05-23 at 12.53.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8874" y="6104168"/>
            <a:ext cx="4557359" cy="660608"/>
          </a:xfrm>
          <a:prstGeom prst="rect">
            <a:avLst/>
          </a:prstGeom>
        </p:spPr>
      </p:pic>
    </p:spTree>
    <p:extLst>
      <p:ext uri="{BB962C8B-B14F-4D97-AF65-F5344CB8AC3E}">
        <p14:creationId xmlns:p14="http://schemas.microsoft.com/office/powerpoint/2010/main" val="3894000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LHC beams</a:t>
            </a:r>
            <a:endParaRPr lang="en-US" dirty="0"/>
          </a:p>
        </p:txBody>
      </p:sp>
      <p:sp>
        <p:nvSpPr>
          <p:cNvPr id="4" name="Text Placeholder 3"/>
          <p:cNvSpPr>
            <a:spLocks noGrp="1"/>
          </p:cNvSpPr>
          <p:nvPr>
            <p:ph type="body" sz="quarter" idx="10"/>
          </p:nvPr>
        </p:nvSpPr>
        <p:spPr>
          <a:xfrm>
            <a:off x="203200" y="1143000"/>
            <a:ext cx="8763034" cy="5268074"/>
          </a:xfrm>
        </p:spPr>
        <p:txBody>
          <a:bodyPr>
            <a:normAutofit lnSpcReduction="10000"/>
          </a:bodyPr>
          <a:lstStyle/>
          <a:p>
            <a:pPr marL="252000" indent="-252000"/>
            <a:r>
              <a:rPr lang="en-US" dirty="0" smtClean="0"/>
              <a:t>Presently LIU parameters match HL-LHC request (with some known risks associated)</a:t>
            </a:r>
            <a:endParaRPr lang="en-US" dirty="0"/>
          </a:p>
          <a:p>
            <a:pPr marL="252000" indent="-252000"/>
            <a:r>
              <a:rPr lang="en-US" dirty="0" smtClean="0"/>
              <a:t>As was discussed in Chamonix, both variants of the LHC beam (standard and BCMS) are of interest for HL-LHC operation</a:t>
            </a:r>
          </a:p>
          <a:p>
            <a:pPr marL="453600" lvl="1" indent="-252000"/>
            <a:r>
              <a:rPr lang="en-US" dirty="0" smtClean="0"/>
              <a:t>The BCMS beam could be for the moment still limited to 2e11 p/b with 1.4 </a:t>
            </a:r>
            <a:r>
              <a:rPr lang="en-US" dirty="0" smtClean="0">
                <a:latin typeface="Symbol" charset="2"/>
                <a:cs typeface="Symbol" charset="2"/>
              </a:rPr>
              <a:t>m</a:t>
            </a:r>
            <a:r>
              <a:rPr lang="en-US" dirty="0" smtClean="0"/>
              <a:t>m at the SPS exit due to TCDI (highest intensity point validated with simulations by EN/STI)</a:t>
            </a:r>
          </a:p>
          <a:p>
            <a:pPr marL="453600" lvl="1" indent="-252000"/>
            <a:r>
              <a:rPr lang="en-US" dirty="0" smtClean="0"/>
              <a:t>Applying a scaling law, one could say that 2.3e11 p/b with 1.7 </a:t>
            </a:r>
            <a:r>
              <a:rPr lang="en-US" dirty="0">
                <a:latin typeface="Symbol" charset="2"/>
                <a:cs typeface="Symbol" charset="2"/>
              </a:rPr>
              <a:t>m</a:t>
            </a:r>
            <a:r>
              <a:rPr lang="en-US" dirty="0"/>
              <a:t>m at the SPS exit </a:t>
            </a:r>
            <a:r>
              <a:rPr lang="en-US" dirty="0" smtClean="0"/>
              <a:t>(called BCMS+ in Chamonix </a:t>
            </a:r>
            <a:r>
              <a:rPr lang="mr-IN" dirty="0" smtClean="0"/>
              <a:t>–</a:t>
            </a:r>
            <a:r>
              <a:rPr lang="en-US" dirty="0" smtClean="0"/>
              <a:t> and reported in our table) would still be acceptable, however full validation from EN/STI is pending.</a:t>
            </a:r>
          </a:p>
          <a:p>
            <a:pPr marL="252000" indent="-252000"/>
            <a:r>
              <a:rPr lang="en-US" dirty="0" smtClean="0"/>
              <a:t>In the meanwhile, both sets of parameters should be considered when specifying new BIDs</a:t>
            </a:r>
          </a:p>
          <a:p>
            <a:pPr marL="453600" lvl="1" indent="-252000"/>
            <a:r>
              <a:rPr lang="en-US" dirty="0" smtClean="0"/>
              <a:t>Certainly the BCMS has a lower </a:t>
            </a:r>
            <a:r>
              <a:rPr lang="en-US" dirty="0" err="1" smtClean="0"/>
              <a:t>emittance</a:t>
            </a:r>
            <a:r>
              <a:rPr lang="en-US" dirty="0" smtClean="0"/>
              <a:t> and spot size on the BID, however intensity per bunch upstream from SPS is lower (but 8 bunches in PS instead of 6)</a:t>
            </a:r>
            <a:endParaRPr lang="en-US" dirty="0"/>
          </a:p>
          <a:p>
            <a:pPr marL="252000" indent="-252000"/>
            <a:r>
              <a:rPr lang="en-US" dirty="0" smtClean="0"/>
              <a:t>For non-LHC (FT target) beams, the LIU policy has been always to ensure that the upgrades would not deteriorate their performance</a:t>
            </a:r>
          </a:p>
          <a:p>
            <a:pPr marL="453600" lvl="1" indent="-252000"/>
            <a:r>
              <a:rPr lang="en-US" dirty="0" smtClean="0"/>
              <a:t>But do the upgrades have potentially a positive impact (of interest)? Can this be quantified? </a:t>
            </a:r>
          </a:p>
          <a:p>
            <a:pPr marL="453600" lvl="1" indent="-252000"/>
            <a:r>
              <a:rPr lang="en-US" dirty="0" smtClean="0"/>
              <a:t>Can we aim at designing objects that would possibly not become bottlenecks for future non-LHC beams at best of our knowledge today? </a:t>
            </a:r>
            <a:endParaRPr lang="en-US" dirty="0"/>
          </a:p>
        </p:txBody>
      </p:sp>
    </p:spTree>
    <p:extLst>
      <p:ext uri="{BB962C8B-B14F-4D97-AF65-F5344CB8AC3E}">
        <p14:creationId xmlns:p14="http://schemas.microsoft.com/office/powerpoint/2010/main" val="1519585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HC_default.jpg"/>
          <p:cNvPicPr>
            <a:picLocks noChangeAspect="1"/>
          </p:cNvPicPr>
          <p:nvPr/>
        </p:nvPicPr>
        <p:blipFill>
          <a:blip r:embed="rId3">
            <a:alphaModFix amt="20000"/>
            <a:extLst>
              <a:ext uri="{28A0092B-C50C-407E-A947-70E740481C1C}">
                <a14:useLocalDpi xmlns:a14="http://schemas.microsoft.com/office/drawing/2010/main" val="0"/>
              </a:ext>
            </a:extLst>
          </a:blip>
          <a:stretch>
            <a:fillRect/>
          </a:stretch>
        </p:blipFill>
        <p:spPr>
          <a:xfrm>
            <a:off x="759409" y="1022292"/>
            <a:ext cx="7612089" cy="5797120"/>
          </a:xfrm>
          <a:prstGeom prst="rect">
            <a:avLst/>
          </a:prstGeom>
        </p:spPr>
      </p:pic>
      <p:pic>
        <p:nvPicPr>
          <p:cNvPr id="10" name="Picture 9" descr="LHC_default.jpg"/>
          <p:cNvPicPr>
            <a:picLocks noChangeAspect="1"/>
          </p:cNvPicPr>
          <p:nvPr/>
        </p:nvPicPr>
        <p:blipFill rotWithShape="1">
          <a:blip r:embed="rId3">
            <a:alphaModFix/>
            <a:extLst>
              <a:ext uri="{28A0092B-C50C-407E-A947-70E740481C1C}">
                <a14:useLocalDpi xmlns:a14="http://schemas.microsoft.com/office/drawing/2010/main" val="0"/>
              </a:ext>
            </a:extLst>
          </a:blip>
          <a:srcRect l="48779" t="53893" r="29278" b="35643"/>
          <a:stretch/>
        </p:blipFill>
        <p:spPr>
          <a:xfrm>
            <a:off x="4472496" y="4146546"/>
            <a:ext cx="1670284" cy="606589"/>
          </a:xfrm>
          <a:prstGeom prst="rect">
            <a:avLst/>
          </a:prstGeom>
        </p:spPr>
      </p:pic>
      <p:sp>
        <p:nvSpPr>
          <p:cNvPr id="3" name="AutoShape 2" descr="imap://django@.cern.ch:993/fetch%3EUID%3E/INBOX%3E573447?part=1.2&amp;type=image/jpeg&amp;filename=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p://django@.cern.ch:993/fetch%3EUID%3E/INBOX%3E573447?part=1.2&amp;type=image/jpeg&amp;filename=phot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 name="TextBox 57"/>
          <p:cNvSpPr txBox="1"/>
          <p:nvPr/>
        </p:nvSpPr>
        <p:spPr>
          <a:xfrm>
            <a:off x="2178880" y="6283017"/>
            <a:ext cx="505267" cy="369332"/>
          </a:xfrm>
          <a:prstGeom prst="rect">
            <a:avLst/>
          </a:prstGeom>
          <a:noFill/>
        </p:spPr>
        <p:txBody>
          <a:bodyPr wrap="none" rtlCol="0">
            <a:spAutoFit/>
          </a:bodyPr>
          <a:lstStyle/>
          <a:p>
            <a:r>
              <a:rPr lang="en-GB" dirty="0" smtClean="0">
                <a:solidFill>
                  <a:schemeClr val="bg1"/>
                </a:solidFill>
              </a:rPr>
              <a:t>LS4</a:t>
            </a:r>
            <a:endParaRPr lang="en-GB" dirty="0">
              <a:solidFill>
                <a:schemeClr val="bg1"/>
              </a:solidFill>
            </a:endParaRPr>
          </a:p>
        </p:txBody>
      </p:sp>
      <p:sp>
        <p:nvSpPr>
          <p:cNvPr id="59" name="TextBox 58"/>
          <p:cNvSpPr txBox="1"/>
          <p:nvPr/>
        </p:nvSpPr>
        <p:spPr>
          <a:xfrm>
            <a:off x="6557764" y="6283017"/>
            <a:ext cx="504766" cy="369332"/>
          </a:xfrm>
          <a:prstGeom prst="rect">
            <a:avLst/>
          </a:prstGeom>
          <a:noFill/>
        </p:spPr>
        <p:txBody>
          <a:bodyPr wrap="none" rtlCol="0">
            <a:spAutoFit/>
          </a:bodyPr>
          <a:lstStyle/>
          <a:p>
            <a:r>
              <a:rPr lang="en-GB" dirty="0" smtClean="0">
                <a:solidFill>
                  <a:schemeClr val="bg1"/>
                </a:solidFill>
              </a:rPr>
              <a:t>LS5</a:t>
            </a:r>
            <a:endParaRPr lang="en-GB" dirty="0">
              <a:solidFill>
                <a:schemeClr val="bg1"/>
              </a:solidFill>
            </a:endParaRPr>
          </a:p>
        </p:txBody>
      </p:sp>
      <p:sp>
        <p:nvSpPr>
          <p:cNvPr id="7" name="Oval 6"/>
          <p:cNvSpPr/>
          <p:nvPr/>
        </p:nvSpPr>
        <p:spPr>
          <a:xfrm>
            <a:off x="4517171" y="4523989"/>
            <a:ext cx="628477" cy="229146"/>
          </a:xfrm>
          <a:prstGeom prst="ellipse">
            <a:avLst/>
          </a:prstGeom>
          <a:noFill/>
          <a:ln w="57150" cmpd="sng">
            <a:solidFill>
              <a:srgbClr val="660066"/>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PSB &amp; ISOLDE</a:t>
            </a:r>
            <a:endParaRPr lang="en-US" dirty="0"/>
          </a:p>
        </p:txBody>
      </p:sp>
      <p:sp>
        <p:nvSpPr>
          <p:cNvPr id="5" name="Rounded Rectangle 4"/>
          <p:cNvSpPr/>
          <p:nvPr/>
        </p:nvSpPr>
        <p:spPr>
          <a:xfrm>
            <a:off x="5302767" y="4294843"/>
            <a:ext cx="916528" cy="458292"/>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2379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8" y="376238"/>
            <a:ext cx="8142942" cy="747654"/>
          </a:xfrm>
        </p:spPr>
        <p:txBody>
          <a:bodyPr>
            <a:normAutofit/>
          </a:bodyPr>
          <a:lstStyle/>
          <a:p>
            <a:r>
              <a:rPr lang="en-US" dirty="0" smtClean="0"/>
              <a:t>ISOLDE</a:t>
            </a:r>
            <a:endParaRPr lang="en-US" dirty="0"/>
          </a:p>
        </p:txBody>
      </p:sp>
      <p:sp>
        <p:nvSpPr>
          <p:cNvPr id="4" name="Text Placeholder 3"/>
          <p:cNvSpPr>
            <a:spLocks noGrp="1"/>
          </p:cNvSpPr>
          <p:nvPr>
            <p:ph type="body" sz="quarter" idx="10"/>
          </p:nvPr>
        </p:nvSpPr>
        <p:spPr/>
        <p:txBody>
          <a:bodyPr/>
          <a:lstStyle/>
          <a:p>
            <a:pPr marL="252000" indent="-252000"/>
            <a:r>
              <a:rPr lang="en-US" dirty="0" smtClean="0"/>
              <a:t>Future beam to ISOLDE after LIU upgrades</a:t>
            </a:r>
          </a:p>
          <a:p>
            <a:pPr marL="453600" lvl="1" indent="-252000"/>
            <a:r>
              <a:rPr lang="en-US" dirty="0" smtClean="0"/>
              <a:t>Connection of PSB to Linac4 and new RF system based on broad-band </a:t>
            </a:r>
            <a:r>
              <a:rPr lang="en-US" dirty="0" err="1" smtClean="0"/>
              <a:t>Finemet</a:t>
            </a:r>
            <a:r>
              <a:rPr lang="en-US" dirty="0" smtClean="0"/>
              <a:t> cavities will allow increasing the intensity of the beams out of the PSB</a:t>
            </a:r>
          </a:p>
          <a:p>
            <a:pPr marL="766800" lvl="2" indent="-252000"/>
            <a:r>
              <a:rPr lang="en-US" dirty="0" smtClean="0"/>
              <a:t>H- charge exchange injection at 160 MeV </a:t>
            </a:r>
          </a:p>
          <a:p>
            <a:pPr marL="766800" lvl="2" indent="-252000"/>
            <a:r>
              <a:rPr lang="en-US" dirty="0" smtClean="0"/>
              <a:t>Transverse and longitudinal painting</a:t>
            </a:r>
          </a:p>
          <a:p>
            <a:pPr marL="766800" lvl="2" indent="-252000"/>
            <a:r>
              <a:rPr lang="en-US" dirty="0" smtClean="0"/>
              <a:t>Increased RF power</a:t>
            </a:r>
          </a:p>
          <a:p>
            <a:pPr marL="453600" lvl="1" indent="-252000"/>
            <a:r>
              <a:rPr lang="en-US" dirty="0" smtClean="0"/>
              <a:t>Constraints to estimate the maximum current available from PSB </a:t>
            </a:r>
          </a:p>
          <a:p>
            <a:pPr marL="766800" lvl="2" indent="-252000"/>
            <a:r>
              <a:rPr lang="en-US" dirty="0" smtClean="0"/>
              <a:t>Linac4 current and flat top of distributor</a:t>
            </a:r>
          </a:p>
          <a:p>
            <a:pPr marL="766800" lvl="2" indent="-252000"/>
            <a:r>
              <a:rPr lang="en-US" dirty="0" smtClean="0"/>
              <a:t>RF power after upgrade to full </a:t>
            </a:r>
            <a:r>
              <a:rPr lang="en-US" dirty="0" err="1" smtClean="0"/>
              <a:t>Finemet</a:t>
            </a:r>
            <a:r>
              <a:rPr lang="en-US" dirty="0" smtClean="0"/>
              <a:t> RF system</a:t>
            </a:r>
          </a:p>
          <a:p>
            <a:pPr marL="766800" lvl="2" indent="-252000"/>
            <a:r>
              <a:rPr lang="en-US" dirty="0" smtClean="0"/>
              <a:t>2% accepted losses during the injection process</a:t>
            </a:r>
          </a:p>
          <a:p>
            <a:pPr marL="766800" lvl="2" indent="-252000"/>
            <a:r>
              <a:rPr lang="en-US" dirty="0" smtClean="0"/>
              <a:t>Preservation of the present level of activation on vertical septa at recombination, which limits the vertical </a:t>
            </a:r>
            <a:r>
              <a:rPr lang="en-US" dirty="0" err="1" smtClean="0"/>
              <a:t>emittance</a:t>
            </a:r>
            <a:r>
              <a:rPr lang="en-US" dirty="0" smtClean="0"/>
              <a:t> of the extracted beams to 6 </a:t>
            </a:r>
            <a:r>
              <a:rPr lang="en-US" dirty="0" smtClean="0">
                <a:latin typeface="Symbol" charset="2"/>
                <a:cs typeface="Symbol" charset="2"/>
              </a:rPr>
              <a:t>m</a:t>
            </a:r>
            <a:r>
              <a:rPr lang="en-US" dirty="0" smtClean="0"/>
              <a:t>m at 1.4 </a:t>
            </a:r>
            <a:r>
              <a:rPr lang="en-US" dirty="0" err="1" smtClean="0"/>
              <a:t>GeV</a:t>
            </a:r>
            <a:r>
              <a:rPr lang="en-US" dirty="0" smtClean="0"/>
              <a:t> </a:t>
            </a:r>
            <a:r>
              <a:rPr lang="en-US" dirty="0"/>
              <a:t>and </a:t>
            </a:r>
            <a:r>
              <a:rPr lang="en-US" dirty="0" smtClean="0"/>
              <a:t>8 </a:t>
            </a:r>
            <a:r>
              <a:rPr lang="en-US" dirty="0">
                <a:latin typeface="Symbol" charset="2"/>
                <a:cs typeface="Symbol" charset="2"/>
              </a:rPr>
              <a:t>m</a:t>
            </a:r>
            <a:r>
              <a:rPr lang="en-US" dirty="0"/>
              <a:t>m at </a:t>
            </a:r>
            <a:r>
              <a:rPr lang="en-US" dirty="0" smtClean="0"/>
              <a:t>2.0 </a:t>
            </a:r>
            <a:r>
              <a:rPr lang="en-US" dirty="0" err="1"/>
              <a:t>GeV</a:t>
            </a:r>
            <a:r>
              <a:rPr lang="en-US" dirty="0"/>
              <a:t> </a:t>
            </a:r>
            <a:endParaRPr lang="en-US" dirty="0" smtClean="0"/>
          </a:p>
          <a:p>
            <a:pPr marL="766800" lvl="2" indent="-252000"/>
            <a:r>
              <a:rPr lang="en-US" dirty="0" smtClean="0"/>
              <a:t>Space charge at injection and during the cycle, which depends also on the transverse and longitudinal painting scheme</a:t>
            </a:r>
          </a:p>
          <a:p>
            <a:pPr marL="766800" lvl="2" indent="-252000"/>
            <a:r>
              <a:rPr lang="en-US" dirty="0" smtClean="0"/>
              <a:t>Horizontal instabilities along the cycle (known ‘weak point’ close to future injection energy, but also other points along the cycle) </a:t>
            </a:r>
            <a:r>
              <a:rPr lang="en-US" dirty="0" smtClean="0">
                <a:sym typeface="Wingdings"/>
              </a:rPr>
              <a:t> cause still unknown</a:t>
            </a:r>
            <a:endParaRPr lang="en-US" dirty="0" smtClean="0"/>
          </a:p>
          <a:p>
            <a:pPr marL="201600" lvl="1" indent="0">
              <a:buNone/>
            </a:pPr>
            <a:endParaRPr lang="en-US" dirty="0" smtClean="0"/>
          </a:p>
        </p:txBody>
      </p:sp>
    </p:spTree>
    <p:extLst>
      <p:ext uri="{BB962C8B-B14F-4D97-AF65-F5344CB8AC3E}">
        <p14:creationId xmlns:p14="http://schemas.microsoft.com/office/powerpoint/2010/main" val="82997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3"/>
          <p:cNvSpPr>
            <a:spLocks noGrp="1"/>
          </p:cNvSpPr>
          <p:nvPr>
            <p:ph type="body" sz="quarter" idx="10"/>
          </p:nvPr>
        </p:nvSpPr>
        <p:spPr>
          <a:xfrm>
            <a:off x="203200" y="1143001"/>
            <a:ext cx="8763034" cy="4857750"/>
          </a:xfrm>
        </p:spPr>
        <p:txBody>
          <a:bodyPr/>
          <a:lstStyle/>
          <a:p>
            <a:pPr marL="252000" indent="-252000"/>
            <a:r>
              <a:rPr lang="en-US" dirty="0" smtClean="0"/>
              <a:t>Assuming</a:t>
            </a:r>
          </a:p>
          <a:p>
            <a:pPr marL="453600" lvl="1" indent="-252000"/>
            <a:r>
              <a:rPr lang="en-US" dirty="0" smtClean="0"/>
              <a:t>40 mA from Linac4 (26 mA after chopping)</a:t>
            </a:r>
          </a:p>
          <a:p>
            <a:pPr marL="453600" lvl="1" indent="-252000"/>
            <a:r>
              <a:rPr lang="en-US" dirty="0" smtClean="0"/>
              <a:t>Injection over 100 turns (at least 400 us flat top for the distributor)</a:t>
            </a:r>
          </a:p>
          <a:p>
            <a:pPr marL="453600" lvl="1" indent="-252000"/>
            <a:r>
              <a:rPr lang="en-US" dirty="0" smtClean="0"/>
              <a:t>Transverse and longitudinal painting schemes at injection</a:t>
            </a:r>
          </a:p>
          <a:p>
            <a:pPr marL="201600" lvl="1" indent="0">
              <a:buNone/>
            </a:pPr>
            <a:endParaRPr lang="en-US" dirty="0" smtClean="0"/>
          </a:p>
        </p:txBody>
      </p:sp>
      <p:sp>
        <p:nvSpPr>
          <p:cNvPr id="2" name="Title 1"/>
          <p:cNvSpPr>
            <a:spLocks noGrp="1"/>
          </p:cNvSpPr>
          <p:nvPr>
            <p:ph type="title"/>
          </p:nvPr>
        </p:nvSpPr>
        <p:spPr>
          <a:xfrm>
            <a:off x="1001058" y="376238"/>
            <a:ext cx="8142942" cy="747654"/>
          </a:xfrm>
        </p:spPr>
        <p:txBody>
          <a:bodyPr>
            <a:normAutofit/>
          </a:bodyPr>
          <a:lstStyle/>
          <a:p>
            <a:r>
              <a:rPr lang="en-US" dirty="0" smtClean="0"/>
              <a:t>ISOLDE</a:t>
            </a:r>
            <a:endParaRPr lang="en-US" dirty="0"/>
          </a:p>
        </p:txBody>
      </p:sp>
      <p:grpSp>
        <p:nvGrpSpPr>
          <p:cNvPr id="5" name="Group 4"/>
          <p:cNvGrpSpPr/>
          <p:nvPr/>
        </p:nvGrpSpPr>
        <p:grpSpPr>
          <a:xfrm>
            <a:off x="71256" y="2772233"/>
            <a:ext cx="8730355" cy="3378022"/>
            <a:chOff x="177100" y="4155528"/>
            <a:chExt cx="8730355" cy="3378022"/>
          </a:xfrm>
        </p:grpSpPr>
        <p:pic>
          <p:nvPicPr>
            <p:cNvPr id="3" name="Picture 2" descr="Screen Shot 2016-08-11 at 17.33.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100" y="4398366"/>
              <a:ext cx="4012741" cy="2925653"/>
            </a:xfrm>
            <a:prstGeom prst="rect">
              <a:avLst/>
            </a:prstGeom>
          </p:spPr>
        </p:pic>
        <p:cxnSp>
          <p:nvCxnSpPr>
            <p:cNvPr id="10" name="Straight Connector 9"/>
            <p:cNvCxnSpPr/>
            <p:nvPr/>
          </p:nvCxnSpPr>
          <p:spPr>
            <a:xfrm>
              <a:off x="3434463" y="4155528"/>
              <a:ext cx="0" cy="2743891"/>
            </a:xfrm>
            <a:prstGeom prst="line">
              <a:avLst/>
            </a:prstGeom>
            <a:ln>
              <a:solidFill>
                <a:srgbClr val="262626"/>
              </a:solidFill>
              <a:prstDash val="dash"/>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960292" y="4155528"/>
              <a:ext cx="1449511" cy="523220"/>
            </a:xfrm>
            <a:prstGeom prst="rect">
              <a:avLst/>
            </a:prstGeom>
            <a:noFill/>
          </p:spPr>
          <p:txBody>
            <a:bodyPr wrap="square" rtlCol="0">
              <a:spAutoFit/>
            </a:bodyPr>
            <a:lstStyle/>
            <a:p>
              <a:pPr algn="r"/>
              <a:r>
                <a:rPr lang="en-US" sz="1400" dirty="0" smtClean="0"/>
                <a:t>End of injection process</a:t>
              </a:r>
              <a:endParaRPr lang="en-US" sz="1400" dirty="0"/>
            </a:p>
          </p:txBody>
        </p:sp>
        <p:sp>
          <p:nvSpPr>
            <p:cNvPr id="12" name="TextBox 11"/>
            <p:cNvSpPr txBox="1"/>
            <p:nvPr/>
          </p:nvSpPr>
          <p:spPr>
            <a:xfrm>
              <a:off x="4547402" y="4688454"/>
              <a:ext cx="4360053" cy="2262158"/>
            </a:xfrm>
            <a:prstGeom prst="rect">
              <a:avLst/>
            </a:prstGeom>
            <a:noFill/>
          </p:spPr>
          <p:txBody>
            <a:bodyPr wrap="square" rtlCol="0">
              <a:spAutoFit/>
            </a:bodyPr>
            <a:lstStyle/>
            <a:p>
              <a:r>
                <a:rPr lang="en-US" sz="2300" b="1" dirty="0" smtClean="0"/>
                <a:t>1.6 x 10</a:t>
              </a:r>
              <a:r>
                <a:rPr lang="en-US" sz="2300" b="1" baseline="30000" dirty="0" smtClean="0"/>
                <a:t>13</a:t>
              </a:r>
              <a:r>
                <a:rPr lang="en-US" sz="2300" b="1" dirty="0" smtClean="0"/>
                <a:t> p per pulse and per ring</a:t>
              </a:r>
            </a:p>
            <a:p>
              <a:r>
                <a:rPr lang="en-US" sz="2300" b="1" dirty="0" err="1" smtClean="0"/>
                <a:t>Emittances</a:t>
              </a:r>
              <a:r>
                <a:rPr lang="en-US" sz="2300" b="1" dirty="0" smtClean="0"/>
                <a:t> of 13 and 6 </a:t>
              </a:r>
              <a:r>
                <a:rPr lang="en-US" sz="2300" b="1" dirty="0" smtClean="0">
                  <a:latin typeface="Symbol" charset="2"/>
                  <a:cs typeface="Symbol" charset="2"/>
                </a:rPr>
                <a:t>m</a:t>
              </a:r>
              <a:r>
                <a:rPr lang="en-US" sz="2300" b="1" dirty="0" smtClean="0"/>
                <a:t>m in x and y, respectively</a:t>
              </a:r>
            </a:p>
            <a:p>
              <a:endParaRPr lang="en-US" dirty="0" smtClean="0"/>
            </a:p>
            <a:p>
              <a:r>
                <a:rPr lang="en-US" b="1" dirty="0" smtClean="0"/>
                <a:t>Twice</a:t>
              </a:r>
              <a:r>
                <a:rPr lang="en-US" dirty="0" smtClean="0"/>
                <a:t> as much as  available today from PSB, maybe a bit higher with 2 </a:t>
              </a:r>
              <a:r>
                <a:rPr lang="en-US" dirty="0" err="1" smtClean="0"/>
                <a:t>GeV</a:t>
              </a:r>
              <a:r>
                <a:rPr lang="en-US" dirty="0" smtClean="0"/>
                <a:t> (with 15 and 8 </a:t>
              </a:r>
              <a:r>
                <a:rPr lang="en-US" dirty="0" smtClean="0">
                  <a:latin typeface="Symbol" charset="2"/>
                  <a:cs typeface="Symbol" charset="2"/>
                </a:rPr>
                <a:t>m</a:t>
              </a:r>
              <a:r>
                <a:rPr lang="en-US" dirty="0" smtClean="0"/>
                <a:t>m </a:t>
              </a:r>
              <a:r>
                <a:rPr lang="en-US" dirty="0" err="1" smtClean="0"/>
                <a:t>emittances</a:t>
              </a:r>
              <a:r>
                <a:rPr lang="en-US" dirty="0" smtClean="0"/>
                <a:t>)</a:t>
              </a:r>
              <a:endParaRPr lang="en-US" dirty="0"/>
            </a:p>
          </p:txBody>
        </p:sp>
        <p:sp>
          <p:nvSpPr>
            <p:cNvPr id="13" name="TextBox 12"/>
            <p:cNvSpPr txBox="1"/>
            <p:nvPr/>
          </p:nvSpPr>
          <p:spPr>
            <a:xfrm>
              <a:off x="4702008" y="7225773"/>
              <a:ext cx="3395998" cy="307777"/>
            </a:xfrm>
            <a:prstGeom prst="rect">
              <a:avLst/>
            </a:prstGeom>
            <a:noFill/>
          </p:spPr>
          <p:txBody>
            <a:bodyPr wrap="square" rtlCol="0">
              <a:spAutoFit/>
            </a:bodyPr>
            <a:lstStyle/>
            <a:p>
              <a:r>
                <a:rPr lang="en-US" sz="1400" i="1" dirty="0" smtClean="0"/>
                <a:t>J. </a:t>
              </a:r>
              <a:r>
                <a:rPr lang="en-US" sz="1400" i="1" dirty="0" err="1" smtClean="0"/>
                <a:t>Abelleira</a:t>
              </a:r>
              <a:r>
                <a:rPr lang="en-US" sz="1400" dirty="0" smtClean="0"/>
                <a:t>, in </a:t>
              </a:r>
              <a:r>
                <a:rPr lang="en-US" sz="1400" dirty="0" smtClean="0">
                  <a:hlinkClick r:id="rId4"/>
                </a:rPr>
                <a:t>LIU-PSB Injection meetings</a:t>
              </a:r>
              <a:endParaRPr lang="en-US" sz="1400" dirty="0"/>
            </a:p>
          </p:txBody>
        </p:sp>
      </p:grpSp>
    </p:spTree>
    <p:extLst>
      <p:ext uri="{BB962C8B-B14F-4D97-AF65-F5344CB8AC3E}">
        <p14:creationId xmlns:p14="http://schemas.microsoft.com/office/powerpoint/2010/main" val="1677531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ap://django@.cern.ch:993/fetch%3EUID%3E/INBOX%3E573447?part=1.2&amp;type=image/jpeg&amp;filename=phot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imap://django@.cern.ch:993/fetch%3EUID%3E/INBOX%3E573447?part=1.2&amp;type=image/jpeg&amp;filename=phot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8" name="TextBox 57"/>
          <p:cNvSpPr txBox="1"/>
          <p:nvPr/>
        </p:nvSpPr>
        <p:spPr>
          <a:xfrm>
            <a:off x="2178880" y="6283017"/>
            <a:ext cx="505267" cy="369332"/>
          </a:xfrm>
          <a:prstGeom prst="rect">
            <a:avLst/>
          </a:prstGeom>
          <a:noFill/>
        </p:spPr>
        <p:txBody>
          <a:bodyPr wrap="none" rtlCol="0">
            <a:spAutoFit/>
          </a:bodyPr>
          <a:lstStyle/>
          <a:p>
            <a:r>
              <a:rPr lang="en-GB" dirty="0" smtClean="0">
                <a:solidFill>
                  <a:schemeClr val="bg1"/>
                </a:solidFill>
              </a:rPr>
              <a:t>LS4</a:t>
            </a:r>
            <a:endParaRPr lang="en-GB" dirty="0">
              <a:solidFill>
                <a:schemeClr val="bg1"/>
              </a:solidFill>
            </a:endParaRPr>
          </a:p>
        </p:txBody>
      </p:sp>
      <p:sp>
        <p:nvSpPr>
          <p:cNvPr id="59" name="TextBox 58"/>
          <p:cNvSpPr txBox="1"/>
          <p:nvPr/>
        </p:nvSpPr>
        <p:spPr>
          <a:xfrm>
            <a:off x="6557764" y="6283017"/>
            <a:ext cx="504766" cy="369332"/>
          </a:xfrm>
          <a:prstGeom prst="rect">
            <a:avLst/>
          </a:prstGeom>
          <a:noFill/>
        </p:spPr>
        <p:txBody>
          <a:bodyPr wrap="none" rtlCol="0">
            <a:spAutoFit/>
          </a:bodyPr>
          <a:lstStyle/>
          <a:p>
            <a:r>
              <a:rPr lang="en-GB" dirty="0" smtClean="0">
                <a:solidFill>
                  <a:schemeClr val="bg1"/>
                </a:solidFill>
              </a:rPr>
              <a:t>LS5</a:t>
            </a:r>
            <a:endParaRPr lang="en-GB" dirty="0">
              <a:solidFill>
                <a:schemeClr val="bg1"/>
              </a:solidFill>
            </a:endParaRPr>
          </a:p>
        </p:txBody>
      </p:sp>
      <p:pic>
        <p:nvPicPr>
          <p:cNvPr id="6" name="Picture 5" descr="LHC_default.jpg"/>
          <p:cNvPicPr>
            <a:picLocks noChangeAspect="1"/>
          </p:cNvPicPr>
          <p:nvPr/>
        </p:nvPicPr>
        <p:blipFill>
          <a:blip r:embed="rId3">
            <a:alphaModFix amt="16000"/>
            <a:extLst>
              <a:ext uri="{28A0092B-C50C-407E-A947-70E740481C1C}">
                <a14:useLocalDpi xmlns:a14="http://schemas.microsoft.com/office/drawing/2010/main" val="0"/>
              </a:ext>
            </a:extLst>
          </a:blip>
          <a:stretch>
            <a:fillRect/>
          </a:stretch>
        </p:blipFill>
        <p:spPr>
          <a:xfrm>
            <a:off x="759409" y="1022292"/>
            <a:ext cx="7612089" cy="5797120"/>
          </a:xfrm>
          <a:prstGeom prst="rect">
            <a:avLst/>
          </a:prstGeom>
        </p:spPr>
      </p:pic>
      <p:sp>
        <p:nvSpPr>
          <p:cNvPr id="2" name="Title 1"/>
          <p:cNvSpPr>
            <a:spLocks noGrp="1"/>
          </p:cNvSpPr>
          <p:nvPr>
            <p:ph type="title"/>
          </p:nvPr>
        </p:nvSpPr>
        <p:spPr/>
        <p:txBody>
          <a:bodyPr/>
          <a:lstStyle/>
          <a:p>
            <a:r>
              <a:rPr lang="en-US" dirty="0" smtClean="0"/>
              <a:t>PS &amp; users</a:t>
            </a:r>
            <a:endParaRPr lang="en-US" dirty="0"/>
          </a:p>
        </p:txBody>
      </p:sp>
      <p:sp>
        <p:nvSpPr>
          <p:cNvPr id="18" name="Rounded Rectangle 17"/>
          <p:cNvSpPr/>
          <p:nvPr/>
        </p:nvSpPr>
        <p:spPr>
          <a:xfrm>
            <a:off x="2178880" y="4870981"/>
            <a:ext cx="1186086" cy="903488"/>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LHC_default.jpg"/>
          <p:cNvPicPr>
            <a:picLocks noChangeAspect="1"/>
          </p:cNvPicPr>
          <p:nvPr/>
        </p:nvPicPr>
        <p:blipFill rotWithShape="1">
          <a:blip r:embed="rId3">
            <a:alphaModFix/>
            <a:extLst>
              <a:ext uri="{28A0092B-C50C-407E-A947-70E740481C1C}">
                <a14:useLocalDpi xmlns:a14="http://schemas.microsoft.com/office/drawing/2010/main" val="0"/>
              </a:ext>
            </a:extLst>
          </a:blip>
          <a:srcRect l="30363" t="49683" r="51078" b="34622"/>
          <a:stretch/>
        </p:blipFill>
        <p:spPr>
          <a:xfrm>
            <a:off x="3070640" y="3911185"/>
            <a:ext cx="1412746" cy="909871"/>
          </a:xfrm>
          <a:prstGeom prst="rect">
            <a:avLst/>
          </a:prstGeom>
        </p:spPr>
      </p:pic>
      <p:sp>
        <p:nvSpPr>
          <p:cNvPr id="17" name="Rounded Rectangle 16"/>
          <p:cNvSpPr/>
          <p:nvPr/>
        </p:nvSpPr>
        <p:spPr>
          <a:xfrm>
            <a:off x="2925054" y="3836551"/>
            <a:ext cx="1605211" cy="1034430"/>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LHC_default.jpg"/>
          <p:cNvPicPr>
            <a:picLocks noChangeAspect="1"/>
          </p:cNvPicPr>
          <p:nvPr/>
        </p:nvPicPr>
        <p:blipFill rotWithShape="1">
          <a:blip r:embed="rId3">
            <a:alphaModFix/>
            <a:extLst>
              <a:ext uri="{28A0092B-C50C-407E-A947-70E740481C1C}">
                <a14:useLocalDpi xmlns:a14="http://schemas.microsoft.com/office/drawing/2010/main" val="0"/>
              </a:ext>
            </a:extLst>
          </a:blip>
          <a:srcRect l="19855" t="68388" r="66585" b="19058"/>
          <a:stretch/>
        </p:blipFill>
        <p:spPr>
          <a:xfrm>
            <a:off x="2270765" y="4977141"/>
            <a:ext cx="1032175" cy="727809"/>
          </a:xfrm>
          <a:prstGeom prst="rect">
            <a:avLst/>
          </a:prstGeom>
        </p:spPr>
      </p:pic>
      <p:pic>
        <p:nvPicPr>
          <p:cNvPr id="15" name="Picture 14" descr="LHC_default.jpg"/>
          <p:cNvPicPr>
            <a:picLocks noChangeAspect="1"/>
          </p:cNvPicPr>
          <p:nvPr/>
        </p:nvPicPr>
        <p:blipFill rotWithShape="1">
          <a:blip r:embed="rId3">
            <a:alphaModFix/>
            <a:extLst>
              <a:ext uri="{28A0092B-C50C-407E-A947-70E740481C1C}">
                <a14:useLocalDpi xmlns:a14="http://schemas.microsoft.com/office/drawing/2010/main" val="0"/>
              </a:ext>
            </a:extLst>
          </a:blip>
          <a:srcRect l="74365" t="60786" r="5751" b="29998"/>
          <a:stretch/>
        </p:blipFill>
        <p:spPr>
          <a:xfrm>
            <a:off x="6420131" y="4536461"/>
            <a:ext cx="1513651" cy="534253"/>
          </a:xfrm>
          <a:prstGeom prst="rect">
            <a:avLst/>
          </a:prstGeom>
        </p:spPr>
      </p:pic>
      <p:sp>
        <p:nvSpPr>
          <p:cNvPr id="19" name="Rounded Rectangle 18"/>
          <p:cNvSpPr/>
          <p:nvPr/>
        </p:nvSpPr>
        <p:spPr>
          <a:xfrm>
            <a:off x="7062530" y="4465066"/>
            <a:ext cx="963634" cy="654701"/>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LHC_default.jpg"/>
          <p:cNvPicPr>
            <a:picLocks noChangeAspect="1"/>
          </p:cNvPicPr>
          <p:nvPr/>
        </p:nvPicPr>
        <p:blipFill rotWithShape="1">
          <a:blip r:embed="rId3">
            <a:alphaModFix/>
            <a:extLst>
              <a:ext uri="{28A0092B-C50C-407E-A947-70E740481C1C}">
                <a14:useLocalDpi xmlns:a14="http://schemas.microsoft.com/office/drawing/2010/main" val="0"/>
              </a:ext>
            </a:extLst>
          </a:blip>
          <a:srcRect l="51774" t="66163" r="24973" b="23594"/>
          <a:stretch/>
        </p:blipFill>
        <p:spPr>
          <a:xfrm>
            <a:off x="4700477" y="4848225"/>
            <a:ext cx="1770160" cy="593725"/>
          </a:xfrm>
          <a:prstGeom prst="rect">
            <a:avLst/>
          </a:prstGeom>
        </p:spPr>
      </p:pic>
      <p:sp>
        <p:nvSpPr>
          <p:cNvPr id="37" name="Oval 36"/>
          <p:cNvSpPr/>
          <p:nvPr/>
        </p:nvSpPr>
        <p:spPr>
          <a:xfrm>
            <a:off x="4700477" y="4860485"/>
            <a:ext cx="1662843" cy="510668"/>
          </a:xfrm>
          <a:prstGeom prst="ellipse">
            <a:avLst/>
          </a:prstGeom>
          <a:noFill/>
          <a:ln w="57150" cmpd="sng">
            <a:solidFill>
              <a:srgbClr val="660066"/>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5115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53942</TotalTime>
  <Words>1376</Words>
  <Application>Microsoft Macintosh PowerPoint</Application>
  <PresentationFormat>On-screen Show (4:3)</PresentationFormat>
  <Paragraphs>176</Paragraphs>
  <Slides>21</Slides>
  <Notes>13</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1_Office Theme</vt:lpstr>
      <vt:lpstr>LIU_PowerPoint_Template</vt:lpstr>
      <vt:lpstr>PowerPoint Presentation</vt:lpstr>
      <vt:lpstr>LHC and non-LHC beams in the LHC injector complex after LIU</vt:lpstr>
      <vt:lpstr>CERN accelerator complex</vt:lpstr>
      <vt:lpstr>LHC Injectors Upgrade (LIU)</vt:lpstr>
      <vt:lpstr>LHC beams</vt:lpstr>
      <vt:lpstr>PSB &amp; ISOLDE</vt:lpstr>
      <vt:lpstr>ISOLDE</vt:lpstr>
      <vt:lpstr>ISOLDE</vt:lpstr>
      <vt:lpstr>PS &amp; users</vt:lpstr>
      <vt:lpstr>nTOF</vt:lpstr>
      <vt:lpstr>AD, ELENA</vt:lpstr>
      <vt:lpstr>East Area</vt:lpstr>
      <vt:lpstr>SPS &amp; users</vt:lpstr>
      <vt:lpstr>HiRadMat</vt:lpstr>
      <vt:lpstr>AWAKE</vt:lpstr>
      <vt:lpstr>North Area (and BDF)</vt:lpstr>
      <vt:lpstr>Final considerations</vt:lpstr>
      <vt:lpstr>Final considerations</vt:lpstr>
      <vt:lpstr>Final considerations</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Rumolo</dc:creator>
  <cp:lastModifiedBy>Giovanni Rumolo</cp:lastModifiedBy>
  <cp:revision>591</cp:revision>
  <cp:lastPrinted>2016-08-29T08:47:25Z</cp:lastPrinted>
  <dcterms:created xsi:type="dcterms:W3CDTF">2016-01-20T08:24:32Z</dcterms:created>
  <dcterms:modified xsi:type="dcterms:W3CDTF">2017-06-01T15:17:03Z</dcterms:modified>
</cp:coreProperties>
</file>