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60" r:id="rId2"/>
    <p:sldId id="315" r:id="rId3"/>
    <p:sldId id="318" r:id="rId4"/>
    <p:sldId id="317" r:id="rId5"/>
    <p:sldId id="320" r:id="rId6"/>
    <p:sldId id="322" r:id="rId7"/>
    <p:sldId id="332" r:id="rId8"/>
    <p:sldId id="323" r:id="rId9"/>
    <p:sldId id="340" r:id="rId10"/>
    <p:sldId id="334" r:id="rId11"/>
    <p:sldId id="335" r:id="rId12"/>
    <p:sldId id="342" r:id="rId13"/>
    <p:sldId id="33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A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20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2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632" y="3230972"/>
            <a:ext cx="2438009" cy="536871"/>
          </a:xfrm>
        </p:spPr>
        <p:txBody>
          <a:bodyPr>
            <a:normAutofit/>
          </a:bodyPr>
          <a:lstStyle/>
          <a:p>
            <a:pPr algn="ctr"/>
            <a:r>
              <a:rPr lang="fr-FR" sz="3100" dirty="0" err="1" smtClean="0"/>
              <a:t>Weeks</a:t>
            </a:r>
            <a:r>
              <a:rPr lang="fr-FR" sz="3100" dirty="0" smtClean="0"/>
              <a:t> </a:t>
            </a:r>
            <a:r>
              <a:rPr lang="fr-FR" sz="3100" dirty="0" smtClean="0"/>
              <a:t>17</a:t>
            </a:r>
            <a:r>
              <a:rPr lang="fr-FR" sz="3100" dirty="0" smtClean="0"/>
              <a:t>/20</a:t>
            </a:r>
            <a:endParaRPr lang="en-GB" sz="3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7129" y="879125"/>
            <a:ext cx="2986650" cy="1901397"/>
          </a:xfrm>
        </p:spPr>
        <p:txBody>
          <a:bodyPr>
            <a:normAutofit fontScale="92500" lnSpcReduction="20000"/>
          </a:bodyPr>
          <a:lstStyle/>
          <a:p>
            <a:endParaRPr lang="en-GB" dirty="0" smtClean="0"/>
          </a:p>
          <a:p>
            <a:pPr algn="ctr"/>
            <a:r>
              <a:rPr lang="fr-FR" sz="2800" b="1" dirty="0" smtClean="0"/>
              <a:t>CPTE Meeting</a:t>
            </a:r>
          </a:p>
          <a:p>
            <a:pPr algn="ctr"/>
            <a:endParaRPr lang="en-GB" sz="2800" b="1" dirty="0"/>
          </a:p>
          <a:p>
            <a:pPr algn="ctr"/>
            <a:r>
              <a:rPr lang="en-GB" sz="2800" b="1" dirty="0" smtClean="0"/>
              <a:t>CRG-ML </a:t>
            </a:r>
          </a:p>
          <a:p>
            <a:pPr algn="ctr"/>
            <a:r>
              <a:rPr lang="en-GB" sz="2800" b="1" dirty="0" smtClean="0"/>
              <a:t>MAI</a:t>
            </a:r>
            <a:r>
              <a:rPr lang="en-GB" sz="2800" b="1" dirty="0" smtClean="0"/>
              <a:t> </a:t>
            </a:r>
            <a:r>
              <a:rPr lang="en-GB" sz="2800" b="1" dirty="0" smtClean="0"/>
              <a:t>2017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82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BA4 (</a:t>
            </a:r>
            <a:r>
              <a:rPr lang="fr-FR" sz="2400" dirty="0" err="1"/>
              <a:t>C</a:t>
            </a:r>
            <a:r>
              <a:rPr lang="fr-FR" sz="2400" dirty="0" err="1" smtClean="0"/>
              <a:t>oldex</a:t>
            </a:r>
            <a:r>
              <a:rPr lang="fr-FR" sz="2400" dirty="0" smtClean="0"/>
              <a:t>)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0756" y="807400"/>
            <a:ext cx="8076044" cy="181588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RAS: </a:t>
            </a:r>
            <a:r>
              <a:rPr lang="fr-CH" sz="1400" dirty="0" smtClean="0"/>
              <a:t>Fin de</a:t>
            </a:r>
            <a:r>
              <a:rPr lang="fr-CH" sz="1400" dirty="0" smtClean="0"/>
              <a:t> </a:t>
            </a:r>
            <a:r>
              <a:rPr lang="fr-CH" sz="1400" dirty="0" err="1" smtClean="0"/>
              <a:t>run</a:t>
            </a:r>
            <a:r>
              <a:rPr lang="fr-CH" sz="1400" dirty="0" smtClean="0"/>
              <a:t> le 22/05. En réchauffage.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Prochain </a:t>
            </a:r>
            <a:r>
              <a:rPr lang="fr-CH" sz="1400" dirty="0" err="1" smtClean="0"/>
              <a:t>run</a:t>
            </a:r>
            <a:r>
              <a:rPr lang="fr-CH" sz="1400" dirty="0" smtClean="0"/>
              <a:t> le 04/07. Redémarrage installation pour le 19/06</a:t>
            </a: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Maintenance </a:t>
            </a:r>
            <a:r>
              <a:rPr lang="fr-CH" sz="1400" dirty="0" smtClean="0"/>
              <a:t>minimale réalisée. (CP, Vide CB et WO correctifs)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/>
              <a:t>Migration CPC6 </a:t>
            </a:r>
            <a:r>
              <a:rPr lang="fr-CH" sz="1400" dirty="0" smtClean="0"/>
              <a:t>(2018)</a:t>
            </a:r>
            <a:endParaRPr lang="fr-CH" sz="1400" dirty="0"/>
          </a:p>
        </p:txBody>
      </p:sp>
      <p:sp>
        <p:nvSpPr>
          <p:cNvPr id="7" name="Rectangle 6"/>
          <p:cNvSpPr/>
          <p:nvPr/>
        </p:nvSpPr>
        <p:spPr>
          <a:xfrm>
            <a:off x="610756" y="5017895"/>
            <a:ext cx="8076044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Rappel: </a:t>
            </a:r>
          </a:p>
          <a:p>
            <a:pPr>
              <a:spcAft>
                <a:spcPts val="0"/>
              </a:spcAft>
            </a:pPr>
            <a:endParaRPr lang="fr-FR" sz="1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Question: Quand est prévu le transfert « Projet /Opération » ?</a:t>
            </a:r>
          </a:p>
          <a:p>
            <a:pPr>
              <a:spcAft>
                <a:spcPts val="0"/>
              </a:spcAft>
            </a:pPr>
            <a:endParaRPr lang="fr-FR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82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CAST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1484" y="5292228"/>
            <a:ext cx="8076044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Rappel: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2212" y="771064"/>
            <a:ext cx="8209896" cy="1815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Réchauffage Aimant (MFB):A l’arrêt</a:t>
            </a:r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Cryo </a:t>
            </a:r>
            <a:r>
              <a:rPr lang="fr-CH" sz="1400" dirty="0" err="1" smtClean="0"/>
              <a:t>Ready</a:t>
            </a:r>
            <a:r>
              <a:rPr lang="fr-CH" sz="1400" dirty="0" smtClean="0"/>
              <a:t> demandé pour fin Aout</a:t>
            </a:r>
          </a:p>
          <a:p>
            <a:endParaRPr lang="fr-CH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</a:t>
            </a:r>
            <a:r>
              <a:rPr lang="fr-CH" sz="1400" dirty="0" smtClean="0"/>
              <a:t>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Migration CPC6 (Boite froide: </a:t>
            </a:r>
            <a:r>
              <a:rPr lang="fr-CH" sz="1400" dirty="0" smtClean="0"/>
              <a:t>Mai-Juin </a:t>
            </a:r>
            <a:r>
              <a:rPr lang="fr-CH" sz="1400" dirty="0" smtClean="0"/>
              <a:t>17).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/>
              <a:t>Migration CPC6 </a:t>
            </a:r>
            <a:r>
              <a:rPr lang="fr-CH" sz="1400" dirty="0" smtClean="0"/>
              <a:t>(Client: </a:t>
            </a:r>
            <a:r>
              <a:rPr lang="fr-CH" sz="1400" dirty="0" smtClean="0"/>
              <a:t>Mai-Juin</a:t>
            </a:r>
            <a:r>
              <a:rPr lang="fr-CH" sz="1400" dirty="0" smtClean="0"/>
              <a:t> </a:t>
            </a:r>
            <a:r>
              <a:rPr lang="fr-CH" sz="1400" dirty="0" smtClean="0"/>
              <a:t>17).</a:t>
            </a:r>
            <a:endParaRPr lang="fr-CH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Maintenance.</a:t>
            </a:r>
          </a:p>
        </p:txBody>
      </p:sp>
    </p:spTree>
    <p:extLst>
      <p:ext uri="{BB962C8B-B14F-4D97-AF65-F5344CB8AC3E}">
        <p14:creationId xmlns:p14="http://schemas.microsoft.com/office/powerpoint/2010/main" val="102817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345" y="126751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Migration CPC6 (synthèse)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156022"/>
              </p:ext>
            </p:extLst>
          </p:nvPr>
        </p:nvGraphicFramePr>
        <p:xfrm>
          <a:off x="443345" y="704401"/>
          <a:ext cx="8374083" cy="526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5251"/>
                <a:gridCol w="811763"/>
                <a:gridCol w="1670180"/>
                <a:gridCol w="1875453"/>
                <a:gridCol w="1931436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Installation</a:t>
                      </a:r>
                      <a:endParaRPr lang="en-GB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Priorité</a:t>
                      </a:r>
                      <a:endParaRPr lang="en-GB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Date Migration</a:t>
                      </a:r>
                      <a:endParaRPr lang="en-GB" sz="14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Cryo </a:t>
                      </a:r>
                      <a:r>
                        <a:rPr lang="fr-CH" sz="14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Ready</a:t>
                      </a:r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Demandé</a:t>
                      </a:r>
                      <a:endParaRPr lang="en-GB" sz="14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>
                          <a:solidFill>
                            <a:srgbClr val="002060"/>
                          </a:solidFill>
                        </a:rPr>
                        <a:t>Maintenance</a:t>
                      </a:r>
                      <a:endParaRPr lang="en-GB" sz="14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B243/253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Terminée</a:t>
                      </a:r>
                      <a:endParaRPr lang="en-GB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B163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2018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Terminée</a:t>
                      </a:r>
                      <a:endParaRPr lang="en-GB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B165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Terminée</a:t>
                      </a:r>
                      <a:endParaRPr lang="en-GB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NA61.1 /NA61.2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Nov-Dec</a:t>
                      </a:r>
                      <a:r>
                        <a:rPr lang="fr-CH" sz="1400" dirty="0" smtClean="0"/>
                        <a:t> 2017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08/06/2017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ATLAS H8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???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RD5 (Client)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Septembre 17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Terminé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Infra ZN </a:t>
                      </a:r>
                    </a:p>
                    <a:p>
                      <a:r>
                        <a:rPr lang="fr-CH" sz="1400" b="1" dirty="0" smtClean="0"/>
                        <a:t>(Dont</a:t>
                      </a:r>
                      <a:r>
                        <a:rPr lang="fr-CH" sz="1400" b="1" baseline="0" dirty="0" smtClean="0"/>
                        <a:t> </a:t>
                      </a:r>
                      <a:r>
                        <a:rPr lang="fr-CH" sz="1400" b="1" dirty="0" smtClean="0"/>
                        <a:t>Compresseurs)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 </a:t>
                      </a:r>
                      <a:r>
                        <a:rPr lang="fr-CH" sz="140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err="1" smtClean="0"/>
                        <a:t>Compass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NA62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Sept / </a:t>
                      </a:r>
                      <a:r>
                        <a:rPr lang="fr-CH" sz="1400" dirty="0" err="1" smtClean="0"/>
                        <a:t>Oct</a:t>
                      </a:r>
                      <a:r>
                        <a:rPr lang="fr-CH" sz="1400" dirty="0" smtClean="0"/>
                        <a:t> 17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 </a:t>
                      </a:r>
                      <a:r>
                        <a:rPr lang="fr-CH" sz="140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CAST Boite froide/ Clients / WPU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1.1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Finaliser</a:t>
                      </a:r>
                      <a:r>
                        <a:rPr lang="fr-CH" sz="1400" baseline="0" dirty="0" smtClean="0"/>
                        <a:t> Fin Juin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Fin Aout 17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err="1" smtClean="0"/>
                        <a:t>Coldex</a:t>
                      </a:r>
                      <a:r>
                        <a:rPr lang="fr-CH" sz="1400" b="1" dirty="0" smtClean="0"/>
                        <a:t> (BA4)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2018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 </a:t>
                      </a:r>
                      <a:r>
                        <a:rPr lang="fr-CH" sz="140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WAT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60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Divers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5245" y="819473"/>
            <a:ext cx="8334588" cy="1600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Projet B190 (Hélios): Cryostat au Hall Isolde</a:t>
            </a:r>
            <a:r>
              <a:rPr lang="fr-CH" sz="1400" dirty="0" smtClean="0"/>
              <a:t>. </a:t>
            </a:r>
            <a:endParaRPr lang="fr-CH" sz="14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fr-CH" sz="1400" dirty="0" smtClean="0"/>
              <a:t>Niveau </a:t>
            </a:r>
            <a:r>
              <a:rPr lang="fr-CH" sz="1400" dirty="0"/>
              <a:t>de la jauge : </a:t>
            </a:r>
            <a:r>
              <a:rPr lang="fr-CH" sz="1400" dirty="0" smtClean="0"/>
              <a:t>92.2</a:t>
            </a:r>
            <a:r>
              <a:rPr lang="fr-CH" sz="1400" dirty="0" smtClean="0"/>
              <a:t>% </a:t>
            </a:r>
            <a:r>
              <a:rPr lang="fr-CH" sz="1400" dirty="0"/>
              <a:t>soit environ </a:t>
            </a:r>
            <a:r>
              <a:rPr lang="fr-CH" sz="1400" dirty="0" smtClean="0"/>
              <a:t>2380</a:t>
            </a:r>
            <a:r>
              <a:rPr lang="fr-CH" sz="1400" dirty="0" smtClean="0"/>
              <a:t> L au 15/05</a:t>
            </a:r>
            <a:endParaRPr lang="en-GB" sz="1400" dirty="0"/>
          </a:p>
          <a:p>
            <a:endParaRPr lang="fr-CH" sz="1400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fr-CH" sz="1400" dirty="0" smtClean="0"/>
              <a:t>Projet WAT: </a:t>
            </a:r>
            <a:r>
              <a:rPr lang="fr-CH" sz="1400" dirty="0" smtClean="0">
                <a:solidFill>
                  <a:srgbClr val="FF0000"/>
                </a:solidFill>
              </a:rPr>
              <a:t>(Basse priorité)</a:t>
            </a:r>
            <a:endParaRPr lang="fr-CH" sz="1400" dirty="0" smtClean="0">
              <a:solidFill>
                <a:srgbClr val="FF0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fr-CH" sz="1400" dirty="0" smtClean="0"/>
              <a:t>Démarrage pour tests en </a:t>
            </a:r>
            <a:r>
              <a:rPr lang="fr-CH" sz="1400" dirty="0" smtClean="0"/>
              <a:t>puissance.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H" sz="1400" dirty="0" smtClean="0"/>
              <a:t>Prochain test sur </a:t>
            </a:r>
            <a:r>
              <a:rPr lang="fr-CH" sz="1400" dirty="0" err="1" smtClean="0"/>
              <a:t>dewar</a:t>
            </a:r>
            <a:r>
              <a:rPr lang="fr-CH" sz="1400" dirty="0" smtClean="0"/>
              <a:t>.</a:t>
            </a:r>
            <a:endParaRPr lang="fr-CH" sz="14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fr-CH" sz="1400" dirty="0" smtClean="0"/>
              <a:t>Tests réservoirs </a:t>
            </a:r>
            <a:r>
              <a:rPr lang="fr-CH" sz="1400" dirty="0" smtClean="0"/>
              <a:t>Hélium</a:t>
            </a:r>
            <a:r>
              <a:rPr lang="fr-CH" sz="1400" dirty="0" smtClean="0"/>
              <a:t> (26,27 et 28 Juin 2017)</a:t>
            </a:r>
            <a:endParaRPr lang="fr-CH" sz="1400" dirty="0" smtClean="0"/>
          </a:p>
        </p:txBody>
      </p:sp>
    </p:spTree>
    <p:extLst>
      <p:ext uri="{BB962C8B-B14F-4D97-AF65-F5344CB8AC3E}">
        <p14:creationId xmlns:p14="http://schemas.microsoft.com/office/powerpoint/2010/main" val="341403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09" y="-140580"/>
            <a:ext cx="8700655" cy="940443"/>
          </a:xfrm>
        </p:spPr>
        <p:txBody>
          <a:bodyPr>
            <a:noAutofit/>
          </a:bodyPr>
          <a:lstStyle/>
          <a:p>
            <a:r>
              <a:rPr lang="fr-FR" sz="2400" dirty="0" smtClean="0"/>
              <a:t>‘’</a:t>
            </a:r>
            <a:r>
              <a:rPr lang="fr-FR" sz="2400" i="1" dirty="0" smtClean="0"/>
              <a:t>Zone centrale</a:t>
            </a:r>
            <a:r>
              <a:rPr lang="fr-FR" sz="2400" dirty="0" smtClean="0"/>
              <a:t>’’ : Bâtiment 243/253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7909" y="5548881"/>
            <a:ext cx="810677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fr-CH" sz="1400" u="sng" dirty="0" smtClean="0"/>
              <a:t>Rappel: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2211" y="767974"/>
            <a:ext cx="8334588" cy="33239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En </a:t>
            </a:r>
            <a:r>
              <a:rPr lang="fr-CH" sz="1400" dirty="0" err="1" smtClean="0"/>
              <a:t>Run</a:t>
            </a:r>
            <a:endParaRPr lang="fr-CH" sz="1400" dirty="0" smtClean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</a:t>
            </a:r>
            <a:r>
              <a:rPr lang="fr-CH" sz="14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Maintenance Terminée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Tâche principale:</a:t>
            </a:r>
            <a:endParaRPr lang="fr-CH" sz="1400" dirty="0" smtClean="0"/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Envoi </a:t>
            </a:r>
            <a:r>
              <a:rPr lang="fr-CH" sz="1400" dirty="0" smtClean="0"/>
              <a:t>Moteur K1 (Report à Juillet 2017). Achat d’un </a:t>
            </a:r>
            <a:r>
              <a:rPr lang="fr-CH" sz="1400" dirty="0" err="1" smtClean="0"/>
              <a:t>spare</a:t>
            </a:r>
            <a:r>
              <a:rPr lang="fr-CH" sz="1400" dirty="0" smtClean="0"/>
              <a:t>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Remplacement huile K1 / K2 / K3: sur mauvaises analyses.</a:t>
            </a:r>
            <a:endParaRPr lang="fr-CH" sz="1400" dirty="0" smtClean="0"/>
          </a:p>
          <a:p>
            <a:pPr lvl="3"/>
            <a:endParaRPr lang="fr-CH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A prévoir (A planifier):</a:t>
            </a:r>
          </a:p>
          <a:p>
            <a:pPr lvl="1"/>
            <a:endParaRPr lang="fr-CH" sz="14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Migration CPC6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Remplacement parc batteries </a:t>
            </a:r>
            <a:r>
              <a:rPr lang="fr-CH" sz="1400" dirty="0"/>
              <a:t>H</a:t>
            </a:r>
            <a:r>
              <a:rPr lang="fr-CH" sz="1400" dirty="0" smtClean="0"/>
              <a:t>e  / (Jumbos) (ME,ML) </a:t>
            </a:r>
            <a:r>
              <a:rPr lang="fr-CH" sz="1400" dirty="0" smtClean="0">
                <a:solidFill>
                  <a:srgbClr val="FF0000"/>
                </a:solidFill>
              </a:rPr>
              <a:t>Voir pour achats X batteries ou</a:t>
            </a:r>
            <a:r>
              <a:rPr lang="fr-CH" sz="1400" dirty="0" smtClean="0"/>
              <a:t> </a:t>
            </a:r>
            <a:r>
              <a:rPr lang="fr-CH" sz="1400" dirty="0" smtClean="0">
                <a:solidFill>
                  <a:srgbClr val="FF0000"/>
                </a:solidFill>
              </a:rPr>
              <a:t>via location ???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endParaRPr lang="fr-CH" sz="1400" dirty="0" smtClean="0"/>
          </a:p>
        </p:txBody>
      </p:sp>
    </p:spTree>
    <p:extLst>
      <p:ext uri="{BB962C8B-B14F-4D97-AF65-F5344CB8AC3E}">
        <p14:creationId xmlns:p14="http://schemas.microsoft.com/office/powerpoint/2010/main" val="252483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3135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‘’</a:t>
            </a:r>
            <a:r>
              <a:rPr lang="fr-FR" sz="2400" i="1" dirty="0" smtClean="0"/>
              <a:t>Zone centrale</a:t>
            </a:r>
            <a:r>
              <a:rPr lang="fr-FR" sz="2400" dirty="0" smtClean="0"/>
              <a:t>’’  Bâtiment 163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2212" y="863076"/>
            <a:ext cx="8106770" cy="1600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En </a:t>
            </a:r>
            <a:r>
              <a:rPr lang="fr-CH" sz="1400" dirty="0" err="1"/>
              <a:t>R</a:t>
            </a:r>
            <a:r>
              <a:rPr lang="fr-CH" sz="1400" dirty="0" err="1" smtClean="0"/>
              <a:t>un</a:t>
            </a: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</a:t>
            </a:r>
            <a:r>
              <a:rPr lang="fr-CH" sz="1400" dirty="0" smtClean="0"/>
              <a:t>:</a:t>
            </a:r>
            <a:endParaRPr lang="fr-CH" sz="1400" dirty="0">
              <a:solidFill>
                <a:srgbClr val="FF0000"/>
              </a:solidFill>
            </a:endParaRPr>
          </a:p>
          <a:p>
            <a:pPr lvl="3"/>
            <a:endParaRPr lang="fr-CH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/>
              <a:t>Migration </a:t>
            </a:r>
            <a:r>
              <a:rPr lang="fr-CH" sz="1400" dirty="0" smtClean="0"/>
              <a:t>CPC6 (Juin 2018).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Projet </a:t>
            </a:r>
            <a:r>
              <a:rPr lang="fr-CH" sz="1400" dirty="0" err="1" smtClean="0"/>
              <a:t>Fresca</a:t>
            </a:r>
            <a:r>
              <a:rPr lang="fr-CH" sz="1400" dirty="0" smtClean="0"/>
              <a:t> 2 et upgrade général zone centrale.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0030" y="5622839"/>
            <a:ext cx="810677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  <a:endParaRPr lang="fr-CH" sz="1400" u="sng" dirty="0"/>
          </a:p>
        </p:txBody>
      </p:sp>
    </p:spTree>
    <p:extLst>
      <p:ext uri="{BB962C8B-B14F-4D97-AF65-F5344CB8AC3E}">
        <p14:creationId xmlns:p14="http://schemas.microsoft.com/office/powerpoint/2010/main" val="325733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-74839"/>
            <a:ext cx="8700655" cy="940443"/>
          </a:xfrm>
        </p:spPr>
        <p:txBody>
          <a:bodyPr>
            <a:noAutofit/>
          </a:bodyPr>
          <a:lstStyle/>
          <a:p>
            <a:r>
              <a:rPr lang="fr-FR" sz="2400" dirty="0" smtClean="0"/>
              <a:t>‘’</a:t>
            </a:r>
            <a:r>
              <a:rPr lang="fr-FR" sz="2400" i="1" dirty="0" smtClean="0"/>
              <a:t>Zone centrale</a:t>
            </a:r>
            <a:r>
              <a:rPr lang="fr-FR" sz="2400" dirty="0" smtClean="0"/>
              <a:t>’’  Bâtiment165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0029" y="5221622"/>
            <a:ext cx="8106770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  <a:endParaRPr lang="fr-CH" sz="1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Réception 3 </a:t>
            </a:r>
            <a:r>
              <a:rPr lang="fr-CH" sz="1400" dirty="0" err="1"/>
              <a:t>Dewars</a:t>
            </a:r>
            <a:r>
              <a:rPr lang="fr-CH" sz="1400" dirty="0"/>
              <a:t> 500 </a:t>
            </a:r>
            <a:r>
              <a:rPr lang="fr-CH" sz="1400" dirty="0" smtClean="0"/>
              <a:t>l. A voir pour 3 autres sur budget 2017 en fin année.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Liste des </a:t>
            </a:r>
            <a:r>
              <a:rPr lang="fr-CH" sz="1400" dirty="0" err="1" smtClean="0"/>
              <a:t>dewars</a:t>
            </a:r>
            <a:r>
              <a:rPr lang="fr-CH" sz="1400" dirty="0" smtClean="0"/>
              <a:t> anciens: </a:t>
            </a:r>
            <a:r>
              <a:rPr lang="en-GB" sz="1400" strike="sngStrike" dirty="0"/>
              <a:t>502</a:t>
            </a:r>
            <a:r>
              <a:rPr lang="en-GB" sz="1400" dirty="0"/>
              <a:t>- </a:t>
            </a:r>
            <a:r>
              <a:rPr lang="en-GB" sz="1400" strike="sngStrike" dirty="0" smtClean="0">
                <a:solidFill>
                  <a:srgbClr val="FF0000"/>
                </a:solidFill>
              </a:rPr>
              <a:t>509*</a:t>
            </a:r>
            <a:r>
              <a:rPr lang="en-GB" sz="1400" dirty="0" smtClean="0"/>
              <a:t>-</a:t>
            </a:r>
            <a:r>
              <a:rPr lang="en-GB" sz="1400" strike="sngStrike" dirty="0"/>
              <a:t>513</a:t>
            </a:r>
            <a:r>
              <a:rPr lang="en-GB" sz="1400" dirty="0"/>
              <a:t> -520 -</a:t>
            </a:r>
            <a:r>
              <a:rPr lang="en-GB" sz="1400" dirty="0" smtClean="0"/>
              <a:t>521 (* A </a:t>
            </a:r>
            <a:r>
              <a:rPr lang="en-GB" sz="1400" dirty="0" err="1" smtClean="0"/>
              <a:t>remplacer</a:t>
            </a:r>
            <a:r>
              <a:rPr lang="en-GB" sz="1400" dirty="0" smtClean="0"/>
              <a:t> </a:t>
            </a:r>
            <a:r>
              <a:rPr lang="en-GB" sz="1400" dirty="0" err="1" smtClean="0"/>
              <a:t>en</a:t>
            </a:r>
            <a:r>
              <a:rPr lang="en-GB" sz="1400" dirty="0" smtClean="0"/>
              <a:t> </a:t>
            </a:r>
            <a:r>
              <a:rPr lang="en-GB" sz="1400" dirty="0" err="1" smtClean="0"/>
              <a:t>priorité</a:t>
            </a:r>
            <a:r>
              <a:rPr lang="en-GB" sz="1400" dirty="0" smtClean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2211" y="802026"/>
            <a:ext cx="8334588" cy="2893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En </a:t>
            </a:r>
            <a:r>
              <a:rPr lang="fr-CH" sz="1400" dirty="0" err="1" smtClean="0"/>
              <a:t>run</a:t>
            </a:r>
            <a:endParaRPr lang="fr-CH" sz="1400" dirty="0" smtClean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Maintenance Terminée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Tâches </a:t>
            </a:r>
            <a:r>
              <a:rPr lang="fr-CH" sz="1400" dirty="0"/>
              <a:t>principales: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Mise en place Turbo Pompe en lieu et place PAD (ME,CE,ML) </a:t>
            </a:r>
            <a:r>
              <a:rPr lang="fr-CH" sz="1400" b="1" dirty="0" smtClean="0">
                <a:solidFill>
                  <a:srgbClr val="FF0000"/>
                </a:solidFill>
              </a:rPr>
              <a:t>(Reporté)</a:t>
            </a:r>
          </a:p>
          <a:p>
            <a:pPr lvl="1"/>
            <a:endParaRPr lang="fr-CH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/>
              <a:t>Migration CPC6 </a:t>
            </a:r>
            <a:r>
              <a:rPr lang="fr-CH" sz="1400" dirty="0" smtClean="0"/>
              <a:t> (2018)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/>
              <a:t>Dewar 20000 </a:t>
            </a:r>
            <a:r>
              <a:rPr lang="fr-CH" sz="1400" dirty="0" smtClean="0"/>
              <a:t>litres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Cryo Line (Hall AD)  </a:t>
            </a:r>
            <a:endParaRPr lang="fr-CH" sz="1400" dirty="0"/>
          </a:p>
          <a:p>
            <a:pPr lvl="2"/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61619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NA61.1 / 2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1312" y="4755478"/>
            <a:ext cx="833458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Rappels:</a:t>
            </a:r>
          </a:p>
          <a:p>
            <a:endParaRPr lang="fr-CH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Gestion </a:t>
            </a:r>
            <a:r>
              <a:rPr lang="fr-CH" sz="1400" dirty="0"/>
              <a:t>Arrêt d’urgence: Action sur boite </a:t>
            </a:r>
            <a:r>
              <a:rPr lang="fr-CH" sz="1400" dirty="0" smtClean="0"/>
              <a:t>froide</a:t>
            </a:r>
            <a:r>
              <a:rPr lang="fr-CH" sz="1400" dirty="0"/>
              <a:t> </a:t>
            </a:r>
            <a:r>
              <a:rPr lang="fr-CH" sz="1400" dirty="0" smtClean="0"/>
              <a:t>(Voir pour migration CPC6)</a:t>
            </a:r>
            <a:endParaRPr lang="fr-CH" sz="1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52211" y="767974"/>
            <a:ext cx="8334588" cy="1815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Démarrage refroidissement le 16/05 sur NA61.2</a:t>
            </a:r>
          </a:p>
          <a:p>
            <a:r>
              <a:rPr lang="fr-CH" sz="1400" dirty="0" smtClean="0"/>
              <a:t>Démarrage refroidissement le 19/05 sur NA61.1</a:t>
            </a:r>
            <a:endParaRPr lang="fr-CH" sz="1400" dirty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Cryo </a:t>
            </a:r>
            <a:r>
              <a:rPr lang="fr-CH" sz="1400" dirty="0" err="1" smtClean="0"/>
              <a:t>Ready</a:t>
            </a:r>
            <a:r>
              <a:rPr lang="fr-CH" sz="1400" dirty="0" smtClean="0"/>
              <a:t> demandé pour le 08/06/17</a:t>
            </a:r>
          </a:p>
          <a:p>
            <a:pPr marL="342900" indent="-342900">
              <a:buFont typeface="+mj-lt"/>
              <a:buAutoNum type="arabicPeriod"/>
            </a:pPr>
            <a:endParaRPr lang="fr-CH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</a:t>
            </a:r>
            <a:r>
              <a:rPr lang="fr-CH" sz="1400" dirty="0" smtClean="0"/>
              <a:t>):</a:t>
            </a:r>
            <a:endParaRPr lang="fr-CH" sz="1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Migration CPC6 (NOV-DEC 2017)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Demande de budget pour remplacement des pompes Primaires Aimant (post LS2)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411586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RD5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2212" y="771064"/>
            <a:ext cx="8209896" cy="28623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Status</a:t>
            </a:r>
            <a:r>
              <a:rPr lang="fr-CH" sz="1400" dirty="0" smtClean="0"/>
              <a:t> </a:t>
            </a:r>
            <a:r>
              <a:rPr lang="fr-CH" sz="1400" dirty="0" err="1" smtClean="0"/>
              <a:t>Cryoplant</a:t>
            </a:r>
            <a:r>
              <a:rPr lang="fr-CH" sz="1400" dirty="0" smtClean="0"/>
              <a:t>: Redémarrage effectué le 20/04/2017</a:t>
            </a:r>
            <a:r>
              <a:rPr lang="fr-CH" sz="1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En </a:t>
            </a:r>
            <a:r>
              <a:rPr lang="fr-CH" sz="1400" dirty="0" err="1" smtClean="0"/>
              <a:t>run</a:t>
            </a:r>
            <a:r>
              <a:rPr lang="fr-CH" sz="1400" dirty="0" smtClean="0"/>
              <a:t>: Problème de niveau client: Intervention Ok</a:t>
            </a:r>
            <a:endParaRPr lang="fr-CH" sz="1400" dirty="0" smtClean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Pour info: Cryo </a:t>
            </a:r>
            <a:r>
              <a:rPr lang="fr-CH" sz="1400" dirty="0" err="1" smtClean="0"/>
              <a:t>Ready</a:t>
            </a:r>
            <a:r>
              <a:rPr lang="fr-CH" sz="1400" dirty="0" smtClean="0"/>
              <a:t> initial demandé pour fin Avril </a:t>
            </a:r>
            <a:r>
              <a:rPr lang="fr-CH" sz="1400" dirty="0" err="1" smtClean="0"/>
              <a:t>réporté</a:t>
            </a:r>
            <a:r>
              <a:rPr lang="fr-CH" sz="1400" dirty="0" smtClean="0"/>
              <a:t> à Mi-Mai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</a:t>
            </a:r>
            <a:r>
              <a:rPr lang="fr-CH" sz="1400" dirty="0" smtClean="0"/>
              <a:t>)</a:t>
            </a:r>
            <a:endParaRPr lang="fr-CH" sz="1400" dirty="0"/>
          </a:p>
          <a:p>
            <a:endParaRPr lang="fr-CH" sz="1400" dirty="0"/>
          </a:p>
          <a:p>
            <a:pPr lvl="1"/>
            <a:endParaRPr lang="fr-CH" sz="1400" u="sng" dirty="0"/>
          </a:p>
          <a:p>
            <a:pPr lvl="1"/>
            <a:endParaRPr lang="fr-CH" sz="1400" u="sng" dirty="0" smtClean="0"/>
          </a:p>
          <a:p>
            <a:pPr lvl="1"/>
            <a:endParaRPr lang="fr-CH" sz="1200" dirty="0" smtClean="0"/>
          </a:p>
          <a:p>
            <a:pPr lvl="3"/>
            <a:r>
              <a:rPr lang="fr-CH" sz="1400" dirty="0" smtClean="0"/>
              <a:t>		</a:t>
            </a:r>
            <a:endParaRPr lang="fr-CH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1400" u="sng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8420" y="4919615"/>
            <a:ext cx="8106770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</a:p>
          <a:p>
            <a:endParaRPr lang="fr-CH" sz="14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Prise en charge du contrôle des vannes «</a:t>
            </a:r>
            <a:r>
              <a:rPr lang="fr-CH" sz="1400" dirty="0" smtClean="0"/>
              <a:t>utilisateurs</a:t>
            </a:r>
            <a:r>
              <a:rPr lang="fr-CH" sz="1400" dirty="0"/>
              <a:t>» hors amenées de courant. (OK) </a:t>
            </a:r>
            <a:endParaRPr lang="fr-CH" sz="1400" dirty="0" smtClean="0"/>
          </a:p>
          <a:p>
            <a:r>
              <a:rPr lang="fr-CH" sz="1400" dirty="0" smtClean="0"/>
              <a:t>      (Automne </a:t>
            </a:r>
            <a:r>
              <a:rPr lang="fr-CH" sz="1400" dirty="0"/>
              <a:t>2017).</a:t>
            </a:r>
          </a:p>
          <a:p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70631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2211" y="197431"/>
            <a:ext cx="8700655" cy="5712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/>
              <a:t>ATLAS H8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2212" y="5211802"/>
            <a:ext cx="833458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 </a:t>
            </a:r>
          </a:p>
          <a:p>
            <a:endParaRPr lang="fr-CH" sz="1400" u="sng" dirty="0" smtClean="0"/>
          </a:p>
          <a:p>
            <a:r>
              <a:rPr lang="fr-CH" sz="1400" dirty="0" smtClean="0"/>
              <a:t>Chantier en </a:t>
            </a:r>
            <a:r>
              <a:rPr lang="fr-CH" sz="1400" dirty="0" smtClean="0"/>
              <a:t>cours…</a:t>
            </a:r>
            <a:endParaRPr lang="fr-CH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2211" y="802138"/>
            <a:ext cx="8334588" cy="1600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RAS: A l’arrêt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Cryo </a:t>
            </a:r>
            <a:r>
              <a:rPr lang="fr-CH" sz="1400" dirty="0" err="1"/>
              <a:t>Ready</a:t>
            </a:r>
            <a:r>
              <a:rPr lang="fr-CH" sz="1400" dirty="0"/>
              <a:t> demandé pour </a:t>
            </a:r>
            <a:r>
              <a:rPr lang="fr-CH" sz="1400" dirty="0" smtClean="0"/>
              <a:t>fin Juin </a:t>
            </a:r>
            <a:r>
              <a:rPr lang="fr-CH" sz="1400" dirty="0" smtClean="0"/>
              <a:t>2017.</a:t>
            </a: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</a:t>
            </a:r>
            <a:r>
              <a:rPr lang="fr-CH" sz="1400" dirty="0" smtClean="0"/>
              <a:t>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Fin Migration CPC6 </a:t>
            </a:r>
            <a:r>
              <a:rPr lang="fr-CH" sz="1400" dirty="0" smtClean="0">
                <a:solidFill>
                  <a:srgbClr val="FF0000"/>
                </a:solidFill>
              </a:rPr>
              <a:t>(</a:t>
            </a:r>
            <a:r>
              <a:rPr lang="fr-CH" sz="1400" dirty="0" smtClean="0">
                <a:solidFill>
                  <a:srgbClr val="FF0000"/>
                </a:solidFill>
              </a:rPr>
              <a:t>En cours</a:t>
            </a:r>
            <a:r>
              <a:rPr lang="fr-CH" sz="1400" dirty="0" smtClean="0">
                <a:solidFill>
                  <a:srgbClr val="FF0000"/>
                </a:solidFill>
              </a:rPr>
              <a:t>)</a:t>
            </a:r>
            <a:endParaRPr lang="fr-CH" sz="1400" dirty="0" smtClean="0">
              <a:solidFill>
                <a:srgbClr val="FF000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1400" dirty="0" smtClean="0"/>
              <a:t>Maintenance 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6248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COMPASS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5245" y="5540667"/>
            <a:ext cx="8334588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  <a:endParaRPr lang="fr-CH" sz="1400" dirty="0"/>
          </a:p>
          <a:p>
            <a:endParaRPr lang="fr-CH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2211" y="802138"/>
            <a:ext cx="8334588" cy="22467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RAS:A </a:t>
            </a:r>
            <a:r>
              <a:rPr lang="fr-CH" sz="1400" dirty="0"/>
              <a:t>l</a:t>
            </a:r>
            <a:r>
              <a:rPr lang="fr-CH" sz="1400" dirty="0" smtClean="0"/>
              <a:t>’Arrêt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Prochain </a:t>
            </a:r>
            <a:r>
              <a:rPr lang="fr-CH" sz="1400" dirty="0" err="1" smtClean="0"/>
              <a:t>Run</a:t>
            </a:r>
            <a:r>
              <a:rPr lang="fr-CH" sz="1400" dirty="0" smtClean="0"/>
              <a:t>: 2018</a:t>
            </a:r>
          </a:p>
          <a:p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</a:t>
            </a:r>
            <a:r>
              <a:rPr lang="fr-CH" sz="1400" dirty="0" smtClean="0"/>
              <a:t>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Migration </a:t>
            </a:r>
            <a:r>
              <a:rPr lang="fr-CH" sz="1400" dirty="0" smtClean="0"/>
              <a:t>CPC6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Remplacement huile suite analyse (Contre analyse prévue)</a:t>
            </a:r>
            <a:endParaRPr lang="fr-CH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Pour Info: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Test </a:t>
            </a:r>
            <a:r>
              <a:rPr lang="fr-CH" sz="1400" dirty="0"/>
              <a:t>de fuite boite </a:t>
            </a:r>
            <a:r>
              <a:rPr lang="fr-CH" sz="1400" dirty="0" smtClean="0"/>
              <a:t>froide: WO </a:t>
            </a:r>
            <a:r>
              <a:rPr lang="fr-CH" sz="1400" dirty="0" smtClean="0"/>
              <a:t>24281638 (Planning ???)</a:t>
            </a:r>
            <a:endParaRPr lang="fr-CH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Déplacement </a:t>
            </a:r>
            <a:r>
              <a:rPr lang="fr-CH" sz="1400" dirty="0"/>
              <a:t>de la </a:t>
            </a:r>
            <a:r>
              <a:rPr lang="fr-CH" sz="1400" dirty="0" smtClean="0"/>
              <a:t>CPU: WO 24280582</a:t>
            </a:r>
          </a:p>
        </p:txBody>
      </p:sp>
    </p:spTree>
    <p:extLst>
      <p:ext uri="{BB962C8B-B14F-4D97-AF65-F5344CB8AC3E}">
        <p14:creationId xmlns:p14="http://schemas.microsoft.com/office/powerpoint/2010/main" val="2205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NA62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5245" y="711652"/>
            <a:ext cx="8334588" cy="22467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Perte de Krypton (~190 litres  depuis 2009)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H" sz="1400" dirty="0" smtClean="0"/>
              <a:t>Remplacement des filtres semaine </a:t>
            </a:r>
            <a:r>
              <a:rPr lang="fr-CH" sz="1400" dirty="0" smtClean="0"/>
              <a:t>17: OK</a:t>
            </a:r>
            <a:endParaRPr lang="fr-CH" sz="14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fr-CH" sz="1400" dirty="0" smtClean="0"/>
              <a:t>Remplissage </a:t>
            </a:r>
            <a:r>
              <a:rPr lang="fr-CH" sz="1400" dirty="0" err="1" smtClean="0"/>
              <a:t>Kripton</a:t>
            </a:r>
            <a:r>
              <a:rPr lang="fr-CH" sz="1400" dirty="0" smtClean="0"/>
              <a:t> semaine </a:t>
            </a:r>
            <a:r>
              <a:rPr lang="fr-CH" sz="1400" dirty="0" smtClean="0"/>
              <a:t>18: OK</a:t>
            </a:r>
            <a:endParaRPr lang="fr-CH" sz="1400" dirty="0" smtClean="0"/>
          </a:p>
          <a:p>
            <a:endParaRPr lang="fr-CH" sz="1400" dirty="0" smtClean="0"/>
          </a:p>
          <a:p>
            <a:pPr marL="342900" indent="-342900">
              <a:buFont typeface="+mj-lt"/>
              <a:buAutoNum type="arabicPeriod"/>
            </a:pPr>
            <a:endParaRPr lang="fr-CH" sz="1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A prévoir (A planifier</a:t>
            </a:r>
            <a:r>
              <a:rPr lang="fr-CH" sz="1400" dirty="0" smtClean="0"/>
              <a:t>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Investigation sur LT </a:t>
            </a:r>
            <a:r>
              <a:rPr lang="fr-CH" sz="1400" dirty="0" err="1"/>
              <a:t>C</a:t>
            </a:r>
            <a:r>
              <a:rPr lang="fr-CH" sz="1400" dirty="0" err="1" smtClean="0"/>
              <a:t>ooler</a:t>
            </a:r>
            <a:r>
              <a:rPr lang="fr-CH" sz="1400" dirty="0" smtClean="0"/>
              <a:t> Argon (CI: JM </a:t>
            </a:r>
            <a:r>
              <a:rPr lang="fr-CH" sz="1400" dirty="0" err="1" smtClean="0"/>
              <a:t>Questch</a:t>
            </a:r>
            <a:r>
              <a:rPr lang="fr-CH" sz="1400" dirty="0" smtClean="0"/>
              <a:t>)</a:t>
            </a:r>
            <a:endParaRPr lang="fr-CH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Migration supervision Win CC OA 3.15 en attente.</a:t>
            </a:r>
            <a:endParaRPr lang="fr-CH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/>
              <a:t>Migration </a:t>
            </a:r>
            <a:r>
              <a:rPr lang="fr-CH" sz="1400" dirty="0" smtClean="0"/>
              <a:t>CPC6 (septembre / Octobre 2017 ??)</a:t>
            </a:r>
            <a:endParaRPr lang="fr-CH" sz="1400" dirty="0"/>
          </a:p>
          <a:p>
            <a:endParaRPr lang="fr-CH" sz="1400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352212" y="5038862"/>
            <a:ext cx="833458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</a:p>
          <a:p>
            <a:endParaRPr lang="fr-CH" sz="1400" u="sng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Travaux </a:t>
            </a:r>
            <a:r>
              <a:rPr lang="fr-CH" sz="1400" dirty="0"/>
              <a:t>sur ligne back up LN2: Reste test de mise en </a:t>
            </a:r>
            <a:r>
              <a:rPr lang="fr-CH" sz="1400" dirty="0" smtClean="0"/>
              <a:t>froid (A programmer) 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51140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3486</TotalTime>
  <Words>743</Words>
  <Application>Microsoft Office PowerPoint</Application>
  <PresentationFormat>On-screen Show (4:3)</PresentationFormat>
  <Paragraphs>231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CERNCorporate4-3</vt:lpstr>
      <vt:lpstr>Weeks 17/20</vt:lpstr>
      <vt:lpstr>‘’Zone centrale’’ : Bâtiment 243/253</vt:lpstr>
      <vt:lpstr>‘’Zone centrale’’  Bâtiment 163</vt:lpstr>
      <vt:lpstr>‘’Zone centrale’’  Bâtiment165</vt:lpstr>
      <vt:lpstr>NA61.1 / 2</vt:lpstr>
      <vt:lpstr>RD5</vt:lpstr>
      <vt:lpstr>PowerPoint Presentation</vt:lpstr>
      <vt:lpstr>COMPASS</vt:lpstr>
      <vt:lpstr>NA62</vt:lpstr>
      <vt:lpstr>BA4 (Coldex)</vt:lpstr>
      <vt:lpstr>CAST</vt:lpstr>
      <vt:lpstr>Migration CPC6 (synthèse)</vt:lpstr>
      <vt:lpstr>Divers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PPM Partial Pressure Dew point</dc:title>
  <dc:creator>Udo Wagner</dc:creator>
  <cp:lastModifiedBy>Ludovic Alaux</cp:lastModifiedBy>
  <cp:revision>331</cp:revision>
  <dcterms:created xsi:type="dcterms:W3CDTF">2013-07-16T09:25:17Z</dcterms:created>
  <dcterms:modified xsi:type="dcterms:W3CDTF">2017-05-22T09:12:44Z</dcterms:modified>
</cp:coreProperties>
</file>