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325" r:id="rId2"/>
    <p:sldId id="258" r:id="rId3"/>
    <p:sldId id="348" r:id="rId4"/>
    <p:sldId id="365" r:id="rId5"/>
    <p:sldId id="366" r:id="rId6"/>
    <p:sldId id="261" r:id="rId7"/>
    <p:sldId id="380" r:id="rId8"/>
    <p:sldId id="378" r:id="rId9"/>
    <p:sldId id="379" r:id="rId10"/>
    <p:sldId id="401" r:id="rId11"/>
    <p:sldId id="376" r:id="rId12"/>
    <p:sldId id="377" r:id="rId13"/>
    <p:sldId id="406" r:id="rId14"/>
    <p:sldId id="414" r:id="rId15"/>
    <p:sldId id="397" r:id="rId16"/>
    <p:sldId id="383" r:id="rId17"/>
    <p:sldId id="381" r:id="rId18"/>
    <p:sldId id="402" r:id="rId19"/>
    <p:sldId id="403" r:id="rId20"/>
    <p:sldId id="404" r:id="rId21"/>
    <p:sldId id="382" r:id="rId22"/>
    <p:sldId id="384" r:id="rId23"/>
    <p:sldId id="385" r:id="rId24"/>
    <p:sldId id="386" r:id="rId25"/>
    <p:sldId id="387" r:id="rId26"/>
    <p:sldId id="388" r:id="rId27"/>
    <p:sldId id="391" r:id="rId28"/>
    <p:sldId id="394" r:id="rId29"/>
    <p:sldId id="408" r:id="rId30"/>
    <p:sldId id="409" r:id="rId31"/>
    <p:sldId id="398" r:id="rId32"/>
    <p:sldId id="290" r:id="rId33"/>
    <p:sldId id="395" r:id="rId34"/>
    <p:sldId id="396" r:id="rId35"/>
    <p:sldId id="399" r:id="rId36"/>
    <p:sldId id="400" r:id="rId37"/>
    <p:sldId id="372" r:id="rId38"/>
    <p:sldId id="297" r:id="rId39"/>
    <p:sldId id="367" r:id="rId40"/>
    <p:sldId id="368" r:id="rId41"/>
    <p:sldId id="369" r:id="rId42"/>
    <p:sldId id="371" r:id="rId43"/>
    <p:sldId id="370" r:id="rId44"/>
    <p:sldId id="407" r:id="rId45"/>
    <p:sldId id="306" r:id="rId46"/>
    <p:sldId id="340" r:id="rId47"/>
    <p:sldId id="349" r:id="rId48"/>
    <p:sldId id="350" r:id="rId49"/>
    <p:sldId id="351" r:id="rId50"/>
    <p:sldId id="352" r:id="rId51"/>
    <p:sldId id="353" r:id="rId52"/>
    <p:sldId id="354" r:id="rId53"/>
    <p:sldId id="375" r:id="rId54"/>
    <p:sldId id="389" r:id="rId55"/>
    <p:sldId id="411" r:id="rId56"/>
    <p:sldId id="412" r:id="rId57"/>
    <p:sldId id="413" r:id="rId5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662" autoAdjust="0"/>
  </p:normalViewPr>
  <p:slideViewPr>
    <p:cSldViewPr snapToGrid="0" snapToObjects="1">
      <p:cViewPr varScale="1">
        <p:scale>
          <a:sx n="90" d="100"/>
          <a:sy n="90" d="100"/>
        </p:scale>
        <p:origin x="-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viewProps" Target="viewProps.xml"/><Relationship Id="rId64" Type="http://schemas.openxmlformats.org/officeDocument/2006/relationships/theme" Target="theme/theme1.xml"/><Relationship Id="rId65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handoutMaster" Target="handoutMasters/handoutMaster1.xml"/><Relationship Id="rId61" Type="http://schemas.openxmlformats.org/officeDocument/2006/relationships/printerSettings" Target="printerSettings/printerSettings1.bin"/><Relationship Id="rId62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ECCC4-6F3D-8545-A179-64307866562E}" type="datetimeFigureOut">
              <a:rPr lang="en-US" smtClean="0"/>
              <a:t>22/05/17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B0807-C22B-9E48-8D86-CA227ABE6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88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2DED0-DF72-0F46-B629-3EEE9AAE115E}" type="datetimeFigureOut">
              <a:rPr lang="en-US" smtClean="0"/>
              <a:t>22/05/17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779D8-FEE0-084B-A9CC-A8822F3E1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03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6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4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0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602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pic>
        <p:nvPicPr>
          <p:cNvPr id="7" name="Picture 6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8" name="Picture 7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FCC, </a:t>
            </a:r>
            <a:r>
              <a:rPr lang="en-US" dirty="0" smtClean="0"/>
              <a:t>Riga, </a:t>
            </a:r>
            <a:r>
              <a:rPr lang="en-US" dirty="0" smtClean="0"/>
              <a:t>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5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2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9" name="Picture 8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2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11" name="Picture 10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1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FCC, Riga, May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7" name="Picture 6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9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0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-FCC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  <p:pic>
        <p:nvPicPr>
          <p:cNvPr id="9" name="Picture 8" descr="cern_logo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/>
          <a:lstStyle/>
          <a:p>
            <a:fld id="{B3C3AFAD-5121-D248-9050-9436D626C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gif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9708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2800"/>
            <a:ext cx="8229600" cy="509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480944"/>
            <a:ext cx="9144000" cy="351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8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FCC, </a:t>
            </a:r>
            <a:r>
              <a:rPr lang="en-US" dirty="0" smtClean="0"/>
              <a:t>Riga, </a:t>
            </a:r>
            <a:r>
              <a:rPr lang="en-US" dirty="0" smtClean="0"/>
              <a:t>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494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3C3AFAD-5121-D248-9050-9436D626CD0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cern_logo.g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" y="38547"/>
            <a:ext cx="672939" cy="672939"/>
          </a:xfrm>
          <a:prstGeom prst="rect">
            <a:avLst/>
          </a:prstGeom>
        </p:spPr>
      </p:pic>
      <p:pic>
        <p:nvPicPr>
          <p:cNvPr id="11" name="Picture 10" descr="logo-FCC-04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599" y="105575"/>
            <a:ext cx="1185534" cy="49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5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ln>
            <a:noFill/>
          </a:ln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Relationship Id="rId3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emf"/><Relationship Id="rId3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Relationship Id="rId3" Type="http://schemas.openxmlformats.org/officeDocument/2006/relationships/image" Target="../media/image6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Relationship Id="rId3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tiff"/><Relationship Id="rId6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Relationship Id="rId3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5.png"/><Relationship Id="rId3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tiff"/><Relationship Id="rId4" Type="http://schemas.openxmlformats.org/officeDocument/2006/relationships/image" Target="../media/image8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jpeg"/><Relationship Id="rId3" Type="http://schemas.openxmlformats.org/officeDocument/2006/relationships/image" Target="../media/image94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emf"/><Relationship Id="rId3" Type="http://schemas.openxmlformats.org/officeDocument/2006/relationships/image" Target="../media/image50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emf"/><Relationship Id="rId3" Type="http://schemas.openxmlformats.org/officeDocument/2006/relationships/image" Target="../media/image50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jpeg"/><Relationship Id="rId3" Type="http://schemas.openxmlformats.org/officeDocument/2006/relationships/image" Target="../media/image98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9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Relationship Id="rId3" Type="http://schemas.openxmlformats.org/officeDocument/2006/relationships/image" Target="../media/image54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emf"/><Relationship Id="rId3" Type="http://schemas.openxmlformats.org/officeDocument/2006/relationships/image" Target="../media/image56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4" Type="http://schemas.openxmlformats.org/officeDocument/2006/relationships/image" Target="../media/image113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3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20" Type="http://schemas.openxmlformats.org/officeDocument/2006/relationships/image" Target="../media/image34.png"/><Relationship Id="rId21" Type="http://schemas.openxmlformats.org/officeDocument/2006/relationships/image" Target="../media/image35.png"/><Relationship Id="rId22" Type="http://schemas.openxmlformats.org/officeDocument/2006/relationships/image" Target="../media/image36.png"/><Relationship Id="rId23" Type="http://schemas.openxmlformats.org/officeDocument/2006/relationships/image" Target="../media/image37.png"/><Relationship Id="rId24" Type="http://schemas.openxmlformats.org/officeDocument/2006/relationships/image" Target="../media/image38.png"/><Relationship Id="rId25" Type="http://schemas.openxmlformats.org/officeDocument/2006/relationships/image" Target="../media/image39.png"/><Relationship Id="rId26" Type="http://schemas.openxmlformats.org/officeDocument/2006/relationships/image" Target="../media/image40.png"/><Relationship Id="rId27" Type="http://schemas.openxmlformats.org/officeDocument/2006/relationships/image" Target="../media/image41.png"/><Relationship Id="rId28" Type="http://schemas.openxmlformats.org/officeDocument/2006/relationships/image" Target="../media/image42.png"/><Relationship Id="rId29" Type="http://schemas.openxmlformats.org/officeDocument/2006/relationships/image" Target="../media/image4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6" Type="http://schemas.openxmlformats.org/officeDocument/2006/relationships/image" Target="../media/image30.png"/><Relationship Id="rId17" Type="http://schemas.openxmlformats.org/officeDocument/2006/relationships/image" Target="../media/image31.png"/><Relationship Id="rId18" Type="http://schemas.openxmlformats.org/officeDocument/2006/relationships/image" Target="../media/image32.png"/><Relationship Id="rId1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383" y="692696"/>
            <a:ext cx="815948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600" dirty="0" smtClean="0"/>
          </a:p>
          <a:p>
            <a:pPr algn="ctr"/>
            <a:r>
              <a:rPr lang="en-US" sz="3600" dirty="0" smtClean="0"/>
              <a:t>Future </a:t>
            </a:r>
            <a:r>
              <a:rPr lang="en-US" sz="3600" dirty="0"/>
              <a:t>Circular Collider</a:t>
            </a:r>
            <a:endParaRPr lang="en-GB" sz="3600" dirty="0" smtClean="0"/>
          </a:p>
          <a:p>
            <a:pPr algn="ctr"/>
            <a:endParaRPr lang="en-GB" sz="32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400" dirty="0" smtClean="0"/>
          </a:p>
          <a:p>
            <a:r>
              <a:rPr lang="en-GB" sz="2400" dirty="0" smtClean="0"/>
              <a:t>Daniel </a:t>
            </a:r>
            <a:r>
              <a:rPr lang="en-GB" sz="2400" dirty="0" smtClean="0"/>
              <a:t>Schulte for the FCC team</a:t>
            </a:r>
            <a:endParaRPr lang="en-US" sz="2400" b="0" dirty="0" smtClean="0"/>
          </a:p>
          <a:p>
            <a:r>
              <a:rPr lang="en-US" dirty="0" smtClean="0"/>
              <a:t>Riga, May</a:t>
            </a:r>
            <a:r>
              <a:rPr lang="en-US" b="0" baseline="0" dirty="0" smtClean="0"/>
              <a:t> 2017</a:t>
            </a:r>
            <a:endParaRPr lang="en-GB" b="0" dirty="0"/>
          </a:p>
        </p:txBody>
      </p:sp>
      <p:pic>
        <p:nvPicPr>
          <p:cNvPr id="3" name="Picture 2" descr="logo-FCC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6026315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Hadron </a:t>
            </a:r>
            <a:r>
              <a:rPr lang="en-US" sz="3200" dirty="0" smtClean="0"/>
              <a:t>Collider Basic Parameters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59075" y="6492875"/>
            <a:ext cx="3312593" cy="365125"/>
          </a:xfrm>
        </p:spPr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587263"/>
              </p:ext>
            </p:extLst>
          </p:nvPr>
        </p:nvGraphicFramePr>
        <p:xfrm>
          <a:off x="152401" y="817758"/>
          <a:ext cx="8937612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2648"/>
                <a:gridCol w="1225092"/>
                <a:gridCol w="1330736"/>
                <a:gridCol w="1239712"/>
                <a:gridCol w="1239712"/>
                <a:gridCol w="123971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LHC</a:t>
                      </a: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(HL-LHC)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HE-LHC (tentative)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000" dirty="0" err="1" smtClean="0">
                          <a:solidFill>
                            <a:srgbClr val="000000"/>
                          </a:solidFill>
                        </a:rPr>
                        <a:t>hh</a:t>
                      </a:r>
                      <a:endParaRPr lang="en-US" sz="20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Baseline     Ultimate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SPPC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Cms</a:t>
                      </a:r>
                      <a:r>
                        <a:rPr lang="en-US" sz="2000" dirty="0" smtClean="0"/>
                        <a:t> energy [</a:t>
                      </a:r>
                      <a:r>
                        <a:rPr lang="en-US" sz="2000" dirty="0" err="1" smtClean="0"/>
                        <a:t>TeV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Luminosity [10</a:t>
                      </a:r>
                      <a:r>
                        <a:rPr lang="en-US" sz="2000" baseline="30000" dirty="0" smtClean="0"/>
                        <a:t>34</a:t>
                      </a:r>
                      <a:r>
                        <a:rPr lang="en-US" sz="2000" baseline="0" dirty="0" smtClean="0"/>
                        <a:t>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baseline="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(5)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20-30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Machine circumference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97.75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97.75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54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Arc</a:t>
                      </a:r>
                      <a:r>
                        <a:rPr lang="en-US" sz="2000" baseline="0" dirty="0" smtClean="0"/>
                        <a:t> d</a:t>
                      </a:r>
                      <a:r>
                        <a:rPr lang="en-US" sz="2000" dirty="0" smtClean="0"/>
                        <a:t>ipole field [T]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distance</a:t>
                      </a:r>
                      <a:r>
                        <a:rPr lang="en-US" sz="2000" baseline="0" dirty="0" smtClean="0"/>
                        <a:t> [ns]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5)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10/5)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Background</a:t>
                      </a:r>
                      <a:r>
                        <a:rPr lang="en-US" sz="2000" baseline="0" dirty="0" smtClean="0"/>
                        <a:t> events/</a:t>
                      </a:r>
                      <a:r>
                        <a:rPr lang="en-US" sz="2000" baseline="0" dirty="0" err="1" smtClean="0"/>
                        <a:t>bx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 (135)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&lt;1020 (&lt;202)</a:t>
                      </a:r>
                      <a:endParaRPr lang="en-US" sz="20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490 (196/98)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length [cm]</a:t>
                      </a:r>
                      <a:endParaRPr lang="en-US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7.55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2714" y="4984666"/>
            <a:ext cx="7420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FCC-</a:t>
            </a:r>
            <a:r>
              <a:rPr lang="en-US" dirty="0" err="1" smtClean="0"/>
              <a:t>hh</a:t>
            </a:r>
            <a:r>
              <a:rPr lang="en-US" dirty="0" smtClean="0"/>
              <a:t> baseline currently consider 25ns bunch spacing, for ultimate consider small bunch spacing to reduce background per </a:t>
            </a:r>
            <a:r>
              <a:rPr lang="en-US" dirty="0" smtClean="0"/>
              <a:t>crossing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3187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>
                <a:solidFill>
                  <a:schemeClr val="bg1"/>
                </a:solidFill>
              </a:rPr>
              <a:t>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304" y="771464"/>
            <a:ext cx="3689796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Layout has changed according to site requirements</a:t>
            </a:r>
          </a:p>
          <a:p>
            <a:pPr marL="342900" indent="-342900">
              <a:buFont typeface="Arial"/>
              <a:buChar char="•"/>
            </a:pPr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Two high-luminosity experiments (A and G)</a:t>
            </a:r>
          </a:p>
          <a:p>
            <a:pPr marL="342900" indent="-342900">
              <a:buFont typeface="Arial"/>
              <a:buChar char="•"/>
            </a:pPr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Two other experiments combined with injection (L and B)</a:t>
            </a:r>
          </a:p>
          <a:p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Two collimation insertions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 err="1"/>
              <a:t>B</a:t>
            </a:r>
            <a:r>
              <a:rPr lang="en-GB" dirty="0" err="1" smtClean="0"/>
              <a:t>etatron</a:t>
            </a:r>
            <a:r>
              <a:rPr lang="en-GB" dirty="0" smtClean="0"/>
              <a:t> cleaning (J)</a:t>
            </a:r>
          </a:p>
          <a:p>
            <a:pPr marL="800100" lvl="1" indent="-342900">
              <a:buFont typeface="Arial"/>
              <a:buChar char="•"/>
            </a:pPr>
            <a:r>
              <a:rPr lang="en-GB" dirty="0"/>
              <a:t>M</a:t>
            </a:r>
            <a:r>
              <a:rPr lang="en-GB" dirty="0" smtClean="0"/>
              <a:t>omentum cleaning (E)</a:t>
            </a:r>
          </a:p>
          <a:p>
            <a:pPr marL="800100" lvl="1" indent="-342900">
              <a:buFont typeface="Arial"/>
              <a:buChar char="•"/>
            </a:pPr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Extraction insertion (D)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Clean insertion with RF (H)</a:t>
            </a:r>
          </a:p>
          <a:p>
            <a:endParaRPr lang="en-GB" dirty="0" smtClean="0"/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Circumference 97.75km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Can be integrated into the area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Can use LHC or SPS as injector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4" name="Picture 3" descr="layout_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973" y="860364"/>
            <a:ext cx="5245667" cy="54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2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FCC Injection and Site Study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261" y="6492875"/>
            <a:ext cx="3155474" cy="365125"/>
          </a:xfrm>
        </p:spPr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76800" y="4178625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can be used as 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Small changes on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two tunnels would match nicely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Energy and beam quality are sufficient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lso consider SPS and FCC tunnel for injector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SPS located at the right place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2" b="16455"/>
          <a:stretch/>
        </p:blipFill>
        <p:spPr bwMode="auto">
          <a:xfrm>
            <a:off x="-491382" y="3201864"/>
            <a:ext cx="5152897" cy="3283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2400" y="908122"/>
            <a:ext cx="406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Detailed site studies are ongoing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Geology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Surface buildings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97.75km ring fits </a:t>
            </a:r>
            <a:r>
              <a:rPr lang="en-US" dirty="0"/>
              <a:t>well into the Geneva </a:t>
            </a:r>
            <a:r>
              <a:rPr lang="en-US" dirty="0" smtClean="0"/>
              <a:t>area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419" y="920822"/>
            <a:ext cx="4760381" cy="3257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300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and Required Magnet Strength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6511" y="1588906"/>
            <a:ext cx="297180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latin typeface="Arial"/>
                <a:cs typeface="Calibri" pitchFamily="34" charset="0"/>
              </a:rPr>
              <a:t>Arc length is 83.75km</a:t>
            </a: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latin typeface="Arial"/>
                <a:cs typeface="Calibri" pitchFamily="34" charset="0"/>
              </a:rPr>
              <a:t>80% is filled with dipoles</a:t>
            </a: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latin typeface="Arial"/>
                <a:cs typeface="Calibri" pitchFamily="34" charset="0"/>
              </a:rPr>
              <a:t>i.e. 67km</a:t>
            </a:r>
            <a:endParaRPr lang="en-US" sz="20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latin typeface="Arial"/>
                <a:cs typeface="Calibri" pitchFamily="34" charset="0"/>
              </a:rPr>
              <a:t>Hence, bending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radius in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dipole magnets </a:t>
            </a:r>
            <a:r>
              <a:rPr lang="en-US" sz="2000" kern="0" dirty="0" err="1" smtClean="0">
                <a:latin typeface="Arial"/>
                <a:cs typeface="Calibri" pitchFamily="34" charset="0"/>
              </a:rPr>
              <a:t>ρ</a:t>
            </a:r>
            <a:r>
              <a:rPr lang="en-US" sz="2000" kern="0" dirty="0" smtClean="0">
                <a:latin typeface="Arial"/>
                <a:cs typeface="Calibri" pitchFamily="34" charset="0"/>
              </a:rPr>
              <a:t>=</a:t>
            </a:r>
            <a:r>
              <a:rPr lang="en-US" sz="2000" kern="0" dirty="0" smtClean="0">
                <a:latin typeface="Arial"/>
                <a:cs typeface="Calibri" pitchFamily="34" charset="0"/>
              </a:rPr>
              <a:t>10.66km</a:t>
            </a:r>
            <a:endParaRPr lang="en-US" sz="1600" kern="0" dirty="0" smtClean="0">
              <a:latin typeface="Arial"/>
              <a:cs typeface="Calibri" pitchFamily="34" charset="0"/>
            </a:endParaRPr>
          </a:p>
          <a:p>
            <a:pPr marL="285750" indent="-285750">
              <a:spcBef>
                <a:spcPts val="1200"/>
              </a:spcBef>
              <a:buFont typeface="Symbol" charset="0"/>
              <a:buChar char=""/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Field: (16-ε)T</a:t>
            </a:r>
          </a:p>
        </p:txBody>
      </p:sp>
      <p:pic>
        <p:nvPicPr>
          <p:cNvPr id="7" name="Picture 6" descr="fcc_ring_v8_roundracetrack_fullbend_100.12_14.3_001_00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548680"/>
            <a:ext cx="8229600" cy="581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28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Dipole Basic Concept (“Cosine Theta”)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lhc-pho-1998-3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88" y="781577"/>
            <a:ext cx="7375336" cy="5181901"/>
          </a:xfrm>
          <a:prstGeom prst="rect">
            <a:avLst/>
          </a:prstGeom>
        </p:spPr>
      </p:pic>
      <p:pic>
        <p:nvPicPr>
          <p:cNvPr id="8" name="Picture 59" descr="LHC Dipole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4565650" y="4271963"/>
            <a:ext cx="45275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6716166" y="787400"/>
            <a:ext cx="2717800" cy="1676400"/>
            <a:chOff x="408" y="2677"/>
            <a:chExt cx="1904" cy="1163"/>
          </a:xfrm>
        </p:grpSpPr>
        <p:grpSp>
          <p:nvGrpSpPr>
            <p:cNvPr id="10" name="Group 14"/>
            <p:cNvGrpSpPr>
              <a:grpSpLocks noChangeAspect="1"/>
            </p:cNvGrpSpPr>
            <p:nvPr/>
          </p:nvGrpSpPr>
          <p:grpSpPr bwMode="auto">
            <a:xfrm>
              <a:off x="750" y="2677"/>
              <a:ext cx="1314" cy="1163"/>
              <a:chOff x="1440" y="2872"/>
              <a:chExt cx="1040" cy="920"/>
            </a:xfrm>
          </p:grpSpPr>
          <p:sp>
            <p:nvSpPr>
              <p:cNvPr id="30" name="Oval 7"/>
              <p:cNvSpPr>
                <a:spLocks noChangeAspect="1" noChangeArrowheads="1"/>
              </p:cNvSpPr>
              <p:nvPr/>
            </p:nvSpPr>
            <p:spPr bwMode="auto">
              <a:xfrm>
                <a:off x="1560" y="2872"/>
                <a:ext cx="920" cy="920"/>
              </a:xfrm>
              <a:prstGeom prst="ellipse">
                <a:avLst/>
              </a:prstGeom>
              <a:solidFill>
                <a:srgbClr val="00CC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Oval 8"/>
              <p:cNvSpPr>
                <a:spLocks noChangeAspect="1" noChangeArrowheads="1"/>
              </p:cNvSpPr>
              <p:nvPr/>
            </p:nvSpPr>
            <p:spPr bwMode="auto">
              <a:xfrm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5"/>
            <p:cNvGrpSpPr>
              <a:grpSpLocks noChangeAspect="1"/>
            </p:cNvGrpSpPr>
            <p:nvPr/>
          </p:nvGrpSpPr>
          <p:grpSpPr bwMode="auto">
            <a:xfrm flipH="1">
              <a:off x="608" y="2677"/>
              <a:ext cx="1314" cy="1163"/>
              <a:chOff x="1440" y="2872"/>
              <a:chExt cx="1040" cy="920"/>
            </a:xfrm>
          </p:grpSpPr>
          <p:sp>
            <p:nvSpPr>
              <p:cNvPr id="28" name="Oval 1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560" y="2872"/>
                <a:ext cx="920" cy="92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Oval 17"/>
              <p:cNvSpPr>
                <a:spLocks noChangeAspect="1" noChangeArrowheads="1"/>
              </p:cNvSpPr>
              <p:nvPr/>
            </p:nvSpPr>
            <p:spPr bwMode="auto">
              <a:xfrm flipV="1"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" name="Line 28"/>
            <p:cNvSpPr>
              <a:spLocks noChangeShapeType="1"/>
            </p:cNvSpPr>
            <p:nvPr/>
          </p:nvSpPr>
          <p:spPr bwMode="auto">
            <a:xfrm>
              <a:off x="1384" y="326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3" name="Text Box 29"/>
            <p:cNvSpPr txBox="1">
              <a:spLocks noChangeArrowheads="1"/>
            </p:cNvSpPr>
            <p:nvPr/>
          </p:nvSpPr>
          <p:spPr bwMode="auto">
            <a:xfrm>
              <a:off x="1928" y="2696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4" name="Line 30"/>
            <p:cNvSpPr>
              <a:spLocks noChangeShapeType="1"/>
            </p:cNvSpPr>
            <p:nvPr/>
          </p:nvSpPr>
          <p:spPr bwMode="auto">
            <a:xfrm flipV="1">
              <a:off x="1384" y="2832"/>
              <a:ext cx="3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5" name="Text Box 32"/>
            <p:cNvSpPr txBox="1">
              <a:spLocks noChangeArrowheads="1"/>
            </p:cNvSpPr>
            <p:nvPr/>
          </p:nvSpPr>
          <p:spPr bwMode="auto">
            <a:xfrm>
              <a:off x="1456" y="3056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endParaRPr lang="de-AT" altLang="fr-FR" sz="1800" b="1" smtClean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" name="Line 35"/>
            <p:cNvSpPr>
              <a:spLocks noChangeShapeType="1"/>
            </p:cNvSpPr>
            <p:nvPr/>
          </p:nvSpPr>
          <p:spPr bwMode="auto">
            <a:xfrm flipV="1">
              <a:off x="1368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 flipV="1">
              <a:off x="1672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9" name="Text Box 37"/>
            <p:cNvSpPr txBox="1">
              <a:spLocks noChangeArrowheads="1"/>
            </p:cNvSpPr>
            <p:nvPr/>
          </p:nvSpPr>
          <p:spPr bwMode="auto">
            <a:xfrm>
              <a:off x="1264" y="2784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B</a:t>
              </a:r>
            </a:p>
          </p:txBody>
        </p:sp>
        <p:sp>
          <p:nvSpPr>
            <p:cNvPr id="20" name="Text Box 38"/>
            <p:cNvSpPr txBox="1">
              <a:spLocks noChangeArrowheads="1"/>
            </p:cNvSpPr>
            <p:nvPr/>
          </p:nvSpPr>
          <p:spPr bwMode="auto">
            <a:xfrm>
              <a:off x="408" y="3531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grpSp>
          <p:nvGrpSpPr>
            <p:cNvPr id="21" name="Group 43"/>
            <p:cNvGrpSpPr>
              <a:grpSpLocks noChangeAspect="1"/>
            </p:cNvGrpSpPr>
            <p:nvPr/>
          </p:nvGrpSpPr>
          <p:grpSpPr bwMode="auto">
            <a:xfrm>
              <a:off x="1948" y="3216"/>
              <a:ext cx="96" cy="96"/>
              <a:chOff x="2304" y="2832"/>
              <a:chExt cx="336" cy="336"/>
            </a:xfrm>
          </p:grpSpPr>
          <p:sp>
            <p:nvSpPr>
              <p:cNvPr id="25" name="Oval 40"/>
              <p:cNvSpPr>
                <a:spLocks noChangeAspect="1" noChangeArrowheads="1"/>
              </p:cNvSpPr>
              <p:nvPr/>
            </p:nvSpPr>
            <p:spPr bwMode="auto">
              <a:xfrm>
                <a:off x="2304" y="2832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" name="Line 41"/>
              <p:cNvSpPr>
                <a:spLocks noChangeAspect="1" noChangeShapeType="1"/>
              </p:cNvSpPr>
              <p:nvPr/>
            </p:nvSpPr>
            <p:spPr bwMode="auto">
              <a:xfrm flipV="1">
                <a:off x="2352" y="2876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Line 42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2356" y="2880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52"/>
            <p:cNvGrpSpPr>
              <a:grpSpLocks/>
            </p:cNvGrpSpPr>
            <p:nvPr/>
          </p:nvGrpSpPr>
          <p:grpSpPr bwMode="auto">
            <a:xfrm>
              <a:off x="648" y="3216"/>
              <a:ext cx="96" cy="96"/>
              <a:chOff x="2400" y="2928"/>
              <a:chExt cx="336" cy="336"/>
            </a:xfrm>
          </p:grpSpPr>
          <p:sp>
            <p:nvSpPr>
              <p:cNvPr id="23" name="Oval 45"/>
              <p:cNvSpPr>
                <a:spLocks noChangeAspect="1" noChangeArrowheads="1"/>
              </p:cNvSpPr>
              <p:nvPr/>
            </p:nvSpPr>
            <p:spPr bwMode="auto">
              <a:xfrm>
                <a:off x="2400" y="2928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4" name="Oval 49"/>
              <p:cNvSpPr>
                <a:spLocks noChangeAspect="1" noChangeArrowheads="1"/>
              </p:cNvSpPr>
              <p:nvPr/>
            </p:nvSpPr>
            <p:spPr bwMode="auto">
              <a:xfrm>
                <a:off x="2548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958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Limits for the Field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22351" y="4450099"/>
            <a:ext cx="5622311" cy="210957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limits the achievable field</a:t>
            </a:r>
          </a:p>
          <a:p>
            <a:pPr lvl="1"/>
            <a:r>
              <a:rPr lang="en-US" dirty="0" smtClean="0"/>
              <a:t>In theory</a:t>
            </a:r>
          </a:p>
          <a:p>
            <a:pPr lvl="1"/>
            <a:r>
              <a:rPr lang="en-US" dirty="0" smtClean="0"/>
              <a:t>Even lower limit in practice (shown)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use different materials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-Ti is used for LHC</a:t>
            </a:r>
          </a:p>
          <a:p>
            <a:pPr lvl="1"/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used for high luminosity upgrade 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480" y="712567"/>
            <a:ext cx="6500883" cy="36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cernnews1_11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4645"/>
            <a:ext cx="3054444" cy="299335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05937" y="712567"/>
            <a:ext cx="2511615" cy="27416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cable can quench (superconductivity breaks down)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the current is too high</a:t>
            </a:r>
          </a:p>
          <a:p>
            <a:endParaRPr lang="en-US" dirty="0" smtClean="0"/>
          </a:p>
          <a:p>
            <a:r>
              <a:rPr lang="en-US" dirty="0" smtClean="0"/>
              <a:t>If the magnetic field is too high</a:t>
            </a:r>
          </a:p>
        </p:txBody>
      </p:sp>
    </p:spTree>
    <p:extLst>
      <p:ext uri="{BB962C8B-B14F-4D97-AF65-F5344CB8AC3E}">
        <p14:creationId xmlns:p14="http://schemas.microsoft.com/office/powerpoint/2010/main" val="205642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Cost Effective Magnet Design Example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986" y="6019799"/>
            <a:ext cx="5002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15 T magnet with grading, E. Todesco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14158" y="710824"/>
            <a:ext cx="4134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is more costly than </a:t>
            </a:r>
            <a:r>
              <a:rPr lang="en-US" sz="2400" dirty="0" err="1" smtClean="0"/>
              <a:t>Nb</a:t>
            </a:r>
            <a:r>
              <a:rPr lang="en-US" sz="2400" dirty="0" smtClean="0"/>
              <a:t>-Ti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400" dirty="0" smtClean="0"/>
              <a:t>Use both materials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6" y="1794210"/>
            <a:ext cx="9114014" cy="42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6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62236" y="1062891"/>
            <a:ext cx="2493540" cy="2835632"/>
            <a:chOff x="52541" y="2329412"/>
            <a:chExt cx="3050072" cy="3468516"/>
          </a:xfrm>
        </p:grpSpPr>
        <p:sp>
          <p:nvSpPr>
            <p:cNvPr id="7" name="TextBox 6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" name="Picture 7" descr="Screen Shot 2016-06-21 at 21.36.31.pn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23728" y="2359035"/>
            <a:ext cx="2544533" cy="2861021"/>
            <a:chOff x="2880606" y="549566"/>
            <a:chExt cx="3105587" cy="3491859"/>
          </a:xfrm>
        </p:grpSpPr>
        <p:sp>
          <p:nvSpPr>
            <p:cNvPr id="10" name="TextBox 9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11" name="Picture 10" descr="Screen Shot 2016-06-21 at 21.39.33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4079987" y="948859"/>
            <a:ext cx="2580246" cy="2850336"/>
            <a:chOff x="5994568" y="2309809"/>
            <a:chExt cx="3078821" cy="3401099"/>
          </a:xfrm>
        </p:grpSpPr>
        <p:sp>
          <p:nvSpPr>
            <p:cNvPr id="13" name="TextBox 12"/>
            <p:cNvSpPr txBox="1"/>
            <p:nvPr/>
          </p:nvSpPr>
          <p:spPr>
            <a:xfrm>
              <a:off x="6760236" y="2309809"/>
              <a:ext cx="2134418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14" name="Picture 13" descr="Screen Shot 2016-06-21 at 21.43.00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131" y="1018315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16" name="Rectangle 15"/>
          <p:cNvSpPr/>
          <p:nvPr/>
        </p:nvSpPr>
        <p:spPr>
          <a:xfrm>
            <a:off x="325750" y="5355431"/>
            <a:ext cx="83610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Down-selection of options end 2016 for detailed design 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 smtClean="0"/>
              <a:t>Model production 2018 - 2022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 smtClean="0"/>
              <a:t>Prototype production 2023 </a:t>
            </a:r>
            <a:r>
              <a:rPr lang="en-GB" sz="2000" dirty="0" smtClean="0"/>
              <a:t>– </a:t>
            </a:r>
            <a:r>
              <a:rPr lang="en-GB" sz="2000" dirty="0" smtClean="0"/>
              <a:t>2025 </a:t>
            </a:r>
            <a:endParaRPr kumimoji="0" lang="en-GB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13802" y="1080004"/>
            <a:ext cx="251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via PSI</a:t>
            </a:r>
            <a:endParaRPr kumimoji="0" lang="en-GB" sz="105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526" y="2807163"/>
            <a:ext cx="2417396" cy="24037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65679" y="2005700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9911" y="1459642"/>
            <a:ext cx="638825" cy="6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14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Parameters and Luminosity Target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78100"/>
              </p:ext>
            </p:extLst>
          </p:nvPr>
        </p:nvGraphicFramePr>
        <p:xfrm>
          <a:off x="4343400" y="920130"/>
          <a:ext cx="4595137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066800"/>
                <a:gridCol w="1166137"/>
              </a:tblGrid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Baseline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Ultimate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Luminosity L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Background</a:t>
                      </a:r>
                      <a:r>
                        <a:rPr lang="en-US" sz="1600" baseline="0" dirty="0" smtClean="0"/>
                        <a:t> events/</a:t>
                      </a:r>
                      <a:r>
                        <a:rPr lang="en-US" sz="1600" baseline="0" dirty="0" err="1" smtClean="0"/>
                        <a:t>bx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170 (34)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680 (136)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Bunch distance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0000FF"/>
                          </a:solidFill>
                        </a:rPr>
                        <a:t>Δt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[ns]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25 (5)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 charge N [10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</a:rPr>
                        <a:t>11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1 (0.2)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Fract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. of ring filled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η</a:t>
                      </a:r>
                      <a:r>
                        <a:rPr lang="en-US" sz="1600" baseline="-25000" dirty="0" err="1" smtClean="0">
                          <a:solidFill>
                            <a:srgbClr val="0000FF"/>
                          </a:solidFill>
                        </a:rPr>
                        <a:t>fill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[%]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80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Norm. </a:t>
                      </a:r>
                      <a:r>
                        <a:rPr lang="en-US" sz="1600" baseline="0" dirty="0" err="1" smtClean="0">
                          <a:solidFill>
                            <a:srgbClr val="FF0000"/>
                          </a:solidFill>
                        </a:rPr>
                        <a:t>emitt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. [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2.2(0.44)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Max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ξ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for 2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IPs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(0.02)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IP beta-function β [m]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0.3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IP beam size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σ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(3)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3.5 (1.6)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RMS bunch length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z</a:t>
                      </a:r>
                      <a:r>
                        <a:rPr lang="en-US" sz="1600" dirty="0" smtClean="0"/>
                        <a:t> [cm]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Crossing angle [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Crab. Cav.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Turn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-around time [h]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75" y="3986467"/>
            <a:ext cx="3127375" cy="13085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926202"/>
            <a:ext cx="4343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Baseline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250fb</a:t>
            </a:r>
            <a:r>
              <a:rPr lang="en-GB" baseline="30000" dirty="0" smtClean="0"/>
              <a:t>-1</a:t>
            </a:r>
            <a:r>
              <a:rPr lang="en-GB" dirty="0" smtClean="0"/>
              <a:t> per year (including shutdowns)</a:t>
            </a:r>
          </a:p>
          <a:p>
            <a:pPr>
              <a:buFont typeface="Arial"/>
              <a:buChar char="•"/>
            </a:pPr>
            <a:endParaRPr lang="en-GB" dirty="0" smtClean="0"/>
          </a:p>
          <a:p>
            <a:r>
              <a:rPr lang="en-GB" dirty="0" smtClean="0"/>
              <a:t>Ultimate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1000fb</a:t>
            </a:r>
            <a:r>
              <a:rPr lang="en-GB" baseline="30000" dirty="0" smtClean="0"/>
              <a:t>-1</a:t>
            </a:r>
            <a:r>
              <a:rPr lang="en-GB" dirty="0" smtClean="0"/>
              <a:t> per year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5ns more important</a:t>
            </a:r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5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Synchrotron Radiation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812800"/>
            <a:ext cx="5327196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2100" y="1016000"/>
            <a:ext cx="31877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100 </a:t>
            </a:r>
            <a:r>
              <a:rPr lang="en-US" sz="2000" dirty="0" err="1" smtClean="0"/>
              <a:t>TeV</a:t>
            </a:r>
            <a:r>
              <a:rPr lang="en-US" sz="2000" dirty="0" smtClean="0"/>
              <a:t> even protons radiate significantly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Total power of 5 MW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>
                <a:solidFill>
                  <a:srgbClr val="FF0000"/>
                </a:solidFill>
              </a:rPr>
              <a:t>Needs to be cooled away</a:t>
            </a:r>
          </a:p>
          <a:p>
            <a:endParaRPr lang="en-US" sz="2000" dirty="0" smtClean="0"/>
          </a:p>
          <a:p>
            <a:r>
              <a:rPr lang="en-US" sz="2000" dirty="0" smtClean="0"/>
              <a:t>Equivalent to 30W</a:t>
            </a:r>
            <a:r>
              <a:rPr lang="en-US" sz="2000" dirty="0"/>
              <a:t>/m /</a:t>
            </a:r>
            <a:r>
              <a:rPr lang="en-US" sz="2000" dirty="0" smtClean="0"/>
              <a:t>beam in the arcs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211421" y="45085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Protons loose energy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They are damped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improves with time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Typical damping time 1 hour</a:t>
            </a:r>
            <a:endParaRPr lang="en-US" sz="2000" dirty="0"/>
          </a:p>
        </p:txBody>
      </p:sp>
      <p:pic>
        <p:nvPicPr>
          <p:cNvPr id="10" name="Picture 9" descr="damping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8" y="4234614"/>
            <a:ext cx="5135222" cy="193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95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774722"/>
            <a:ext cx="5758208" cy="57181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Highest priority is exploitation of the LHC including luminosity upgrades</a:t>
            </a:r>
          </a:p>
          <a:p>
            <a:r>
              <a:rPr lang="en-US" dirty="0" smtClean="0"/>
              <a:t>Europe should be able to propose an ambitious project after the LHC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Either high energy proton collider (</a:t>
            </a:r>
            <a:r>
              <a:rPr lang="en-US" b="1" dirty="0" smtClean="0">
                <a:solidFill>
                  <a:srgbClr val="FF0000"/>
                </a:solidFill>
              </a:rPr>
              <a:t>FCC-</a:t>
            </a:r>
            <a:r>
              <a:rPr lang="en-US" b="1" dirty="0" err="1" smtClean="0">
                <a:solidFill>
                  <a:srgbClr val="FF0000"/>
                </a:solidFill>
              </a:rPr>
              <a:t>hh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With potential first lepton stage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Or high energy linear collider (</a:t>
            </a:r>
            <a:r>
              <a:rPr lang="en-US" b="1" dirty="0" smtClean="0">
                <a:solidFill>
                  <a:srgbClr val="000000"/>
                </a:solidFill>
              </a:rPr>
              <a:t>CLIC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dirty="0" smtClean="0"/>
              <a:t>Europe welcomes Japan to make a proposal to host </a:t>
            </a:r>
            <a:r>
              <a:rPr lang="en-US" b="1" dirty="0" smtClean="0"/>
              <a:t>ILC</a:t>
            </a:r>
          </a:p>
          <a:p>
            <a:r>
              <a:rPr lang="en-US" dirty="0" smtClean="0"/>
              <a:t>Long baseline neutrino facility</a:t>
            </a:r>
          </a:p>
        </p:txBody>
      </p:sp>
      <p:pic>
        <p:nvPicPr>
          <p:cNvPr id="8" name="Picture 7" descr="Mag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208" y="588108"/>
            <a:ext cx="2499691" cy="189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586" y="5225180"/>
            <a:ext cx="2561329" cy="1604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504" y="2483948"/>
            <a:ext cx="2123077" cy="145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333" y="3747746"/>
            <a:ext cx="2101679" cy="149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17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Luminosity During a Run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FCChh_lumi_ultimate25ns_noLev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262" y="3536468"/>
            <a:ext cx="4896545" cy="29590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76256" y="4076700"/>
            <a:ext cx="2094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Ultimate example, 25ns, no luminosity </a:t>
            </a:r>
            <a:r>
              <a:rPr lang="en-US" sz="1400" dirty="0" err="1" smtClean="0"/>
              <a:t>levelling</a:t>
            </a:r>
            <a:endParaRPr lang="en-US" sz="1400" dirty="0" smtClean="0"/>
          </a:p>
          <a:p>
            <a:r>
              <a:rPr lang="en-US" sz="1400" dirty="0" smtClean="0"/>
              <a:t>8fb</a:t>
            </a:r>
            <a:r>
              <a:rPr lang="en-US" sz="1400" baseline="30000" dirty="0" smtClean="0"/>
              <a:t>-1</a:t>
            </a:r>
            <a:r>
              <a:rPr lang="en-US" sz="1400" dirty="0" smtClean="0"/>
              <a:t>/day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042879" y="5635476"/>
            <a:ext cx="1993617" cy="0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88046" y="5255691"/>
            <a:ext cx="1555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Turn-around time</a:t>
            </a:r>
            <a:endParaRPr lang="en-US" sz="1400" dirty="0"/>
          </a:p>
        </p:txBody>
      </p:sp>
      <p:pic>
        <p:nvPicPr>
          <p:cNvPr id="11" name="Picture 10" descr="FCChh_intensity_ultimate25ns_noLev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6" y="751632"/>
            <a:ext cx="4464496" cy="2592288"/>
          </a:xfrm>
          <a:prstGeom prst="rect">
            <a:avLst/>
          </a:prstGeom>
        </p:spPr>
      </p:pic>
      <p:pic>
        <p:nvPicPr>
          <p:cNvPr id="12" name="Picture 11" descr="FCChh_emit_ultimate25ns_noLev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22" y="751632"/>
            <a:ext cx="4962551" cy="26642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4302" y="3880084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Developing model including all relevant effects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/>
              <a:t>Iterations required</a:t>
            </a:r>
          </a:p>
          <a:p>
            <a:pPr marL="742950" lvl="1" indent="-285750"/>
            <a:endParaRPr lang="en-GB" sz="1600" dirty="0" smtClean="0"/>
          </a:p>
          <a:p>
            <a:pPr marL="285750" indent="-285750">
              <a:buFont typeface="Symbol" charset="0"/>
              <a:buChar char=""/>
            </a:pPr>
            <a:r>
              <a:rPr lang="en-GB" sz="1600" dirty="0" smtClean="0"/>
              <a:t>Can reach &gt;8fb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/day with ultimate for </a:t>
            </a:r>
            <a:r>
              <a:rPr lang="en-GB" sz="1600" dirty="0" err="1" smtClean="0"/>
              <a:t>ξ</a:t>
            </a:r>
            <a:r>
              <a:rPr lang="en-GB" sz="1600" dirty="0" smtClean="0"/>
              <a:t>=0.03</a:t>
            </a:r>
          </a:p>
          <a:p>
            <a:pPr marL="742950" lvl="2" indent="-285750">
              <a:buFont typeface="Symbol" charset="0"/>
              <a:buChar char=""/>
            </a:pPr>
            <a:r>
              <a:rPr lang="en-GB" sz="1600" dirty="0" smtClean="0"/>
              <a:t>5000fb</a:t>
            </a:r>
            <a:r>
              <a:rPr lang="en-GB" sz="1600" baseline="30000" dirty="0"/>
              <a:t>-1</a:t>
            </a:r>
            <a:r>
              <a:rPr lang="en-GB" sz="1600" dirty="0"/>
              <a:t> per 5 year </a:t>
            </a:r>
            <a:r>
              <a:rPr lang="en-GB" sz="1600" dirty="0" smtClean="0"/>
              <a:t>run</a:t>
            </a:r>
          </a:p>
          <a:p>
            <a:pPr marL="285750" indent="-285750">
              <a:buFont typeface="Symbol" charset="0"/>
              <a:buChar char=""/>
            </a:pPr>
            <a:endParaRPr lang="en-GB" sz="1600" dirty="0" smtClean="0"/>
          </a:p>
          <a:p>
            <a:pPr marL="285750" indent="-285750">
              <a:buFont typeface="Symbol" charset="0"/>
              <a:buChar char=""/>
            </a:pPr>
            <a:r>
              <a:rPr lang="en-GB" sz="1600" dirty="0" smtClean="0"/>
              <a:t>Beam is burned quickly</a:t>
            </a:r>
          </a:p>
          <a:p>
            <a:pPr marL="742950" lvl="1" indent="-285750">
              <a:buFont typeface="Symbol" charset="0"/>
              <a:buChar char=""/>
            </a:pPr>
            <a:r>
              <a:rPr lang="en-GB" sz="1600" dirty="0" smtClean="0"/>
              <a:t>Another reason to have enough charge stored</a:t>
            </a:r>
          </a:p>
        </p:txBody>
      </p:sp>
    </p:spTree>
    <p:extLst>
      <p:ext uri="{BB962C8B-B14F-4D97-AF65-F5344CB8AC3E}">
        <p14:creationId xmlns:p14="http://schemas.microsoft.com/office/powerpoint/2010/main" val="212507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Beamscreen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21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9194" y="4765133"/>
            <a:ext cx="3467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/>
              <a:t>Beamscreen</a:t>
            </a:r>
            <a:r>
              <a:rPr lang="de-AT" dirty="0" smtClean="0"/>
              <a:t> </a:t>
            </a:r>
            <a:r>
              <a:rPr lang="de-AT" dirty="0" err="1" smtClean="0"/>
              <a:t>protects</a:t>
            </a:r>
            <a:r>
              <a:rPr lang="de-AT" dirty="0" smtClean="0"/>
              <a:t> </a:t>
            </a:r>
            <a:r>
              <a:rPr lang="de-AT" dirty="0" err="1" smtClean="0"/>
              <a:t>magnets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</a:t>
            </a:r>
            <a:r>
              <a:rPr lang="de-AT" dirty="0" err="1" smtClean="0"/>
              <a:t>synchrotron</a:t>
            </a:r>
            <a:r>
              <a:rPr lang="de-AT" dirty="0" smtClean="0"/>
              <a:t> </a:t>
            </a:r>
            <a:r>
              <a:rPr lang="de-AT" dirty="0" err="1" smtClean="0"/>
              <a:t>radiation</a:t>
            </a:r>
            <a:r>
              <a:rPr lang="de-AT" dirty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heat</a:t>
            </a:r>
            <a:r>
              <a:rPr lang="de-AT" dirty="0" smtClean="0"/>
              <a:t> </a:t>
            </a:r>
            <a:r>
              <a:rPr lang="de-AT" dirty="0" err="1" smtClean="0"/>
              <a:t>inducing</a:t>
            </a:r>
            <a:r>
              <a:rPr lang="de-AT" dirty="0" smtClean="0"/>
              <a:t> </a:t>
            </a:r>
            <a:r>
              <a:rPr lang="de-AT" dirty="0" err="1" smtClean="0"/>
              <a:t>processes</a:t>
            </a:r>
            <a:endParaRPr lang="de-AT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8552" y="739708"/>
            <a:ext cx="2794307" cy="2511875"/>
          </a:xfrm>
          <a:prstGeom prst="rect">
            <a:avLst/>
          </a:prstGeom>
        </p:spPr>
      </p:pic>
      <p:pic>
        <p:nvPicPr>
          <p:cNvPr id="18" name="Picture 17" descr="beamsc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4" y="917002"/>
            <a:ext cx="5314438" cy="28864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6294" y="694082"/>
            <a:ext cx="1781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LHC </a:t>
            </a:r>
            <a:r>
              <a:rPr lang="en-US" sz="1600" dirty="0" err="1" smtClean="0"/>
              <a:t>beamscreen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3909756" y="3204950"/>
            <a:ext cx="5233103" cy="325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66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Beam 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628342" y="903753"/>
            <a:ext cx="5274357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 MW synchrotron radiation</a:t>
            </a:r>
          </a:p>
          <a:p>
            <a:r>
              <a:rPr lang="en-US" dirty="0" smtClean="0"/>
              <a:t>3,500 MW cooling power at 2K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Need to shield the magnet with </a:t>
            </a:r>
            <a:r>
              <a:rPr lang="en-US" dirty="0" err="1" smtClean="0"/>
              <a:t>beamscreen</a:t>
            </a:r>
            <a:r>
              <a:rPr lang="en-US" dirty="0" smtClean="0"/>
              <a:t> at 50K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Need 100 MW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09709" y="5508169"/>
            <a:ext cx="2492990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Cryogenics: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50K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Space for helium flow</a:t>
            </a:r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 flipV="1">
            <a:off x="4394199" y="5508169"/>
            <a:ext cx="2015510" cy="46166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97953" y="2549069"/>
            <a:ext cx="1534156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Magnets at 2K</a:t>
            </a: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>
            <a:off x="6019800" y="2733735"/>
            <a:ext cx="678153" cy="55759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0053" y="3869869"/>
            <a:ext cx="1838965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Vacuum insulates</a:t>
            </a: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>
            <a:off x="5918201" y="4054535"/>
            <a:ext cx="1071852" cy="1846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8" y="4432300"/>
            <a:ext cx="2845413" cy="208915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4753" y="4391601"/>
            <a:ext cx="142911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Heat transfer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573863" y="4054535"/>
            <a:ext cx="1439501" cy="5174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4" r="57132" b="27599"/>
          <a:stretch/>
        </p:blipFill>
        <p:spPr>
          <a:xfrm>
            <a:off x="0" y="749938"/>
            <a:ext cx="2590800" cy="27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5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Beam </a:t>
            </a:r>
            <a:r>
              <a:rPr lang="en-US" dirty="0" smtClean="0"/>
              <a:t>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8" y="4432300"/>
            <a:ext cx="2845413" cy="208915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4753" y="4391601"/>
            <a:ext cx="142911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Heat transfer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573863" y="4054535"/>
            <a:ext cx="1439501" cy="51746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61408" y="5420469"/>
            <a:ext cx="3422029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Vacuum: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Pumping holes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Localisation</a:t>
            </a:r>
            <a:r>
              <a:rPr lang="en-US" dirty="0" smtClean="0"/>
              <a:t> of synchrotron radiation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606800" y="5420469"/>
            <a:ext cx="2054608" cy="45963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3454400" y="4267200"/>
            <a:ext cx="2207008" cy="193124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38" y="739708"/>
            <a:ext cx="4071899" cy="3321096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4" r="57132" b="27599"/>
          <a:stretch/>
        </p:blipFill>
        <p:spPr>
          <a:xfrm>
            <a:off x="0" y="749938"/>
            <a:ext cx="2590800" cy="27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93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Beam </a:t>
            </a:r>
            <a:r>
              <a:rPr lang="en-US" dirty="0" smtClean="0"/>
              <a:t>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6079" y="5171122"/>
            <a:ext cx="3300904" cy="147732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physics and RF</a:t>
            </a:r>
          </a:p>
          <a:p>
            <a:r>
              <a:rPr lang="en-US" dirty="0" smtClean="0"/>
              <a:t>Impedance:</a:t>
            </a:r>
          </a:p>
          <a:p>
            <a:r>
              <a:rPr lang="en-US" dirty="0" smtClean="0"/>
              <a:t>-    Aperture &gt;26mm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0.3mm copper coating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Pumping holes shielded by slit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477892" y="3337492"/>
            <a:ext cx="0" cy="185680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</p:cNvCxnSpPr>
          <p:nvPr/>
        </p:nvCxnSpPr>
        <p:spPr>
          <a:xfrm flipH="1" flipV="1">
            <a:off x="4477892" y="4222390"/>
            <a:ext cx="1338187" cy="168739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572000" y="5194300"/>
            <a:ext cx="1244079" cy="10033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556000" y="5321300"/>
            <a:ext cx="2260079" cy="12001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2193" y="733774"/>
            <a:ext cx="4492123" cy="13710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4" r="57132" b="27599"/>
          <a:stretch/>
        </p:blipFill>
        <p:spPr>
          <a:xfrm>
            <a:off x="0" y="749938"/>
            <a:ext cx="2590800" cy="27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13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Beam </a:t>
            </a:r>
            <a:r>
              <a:rPr lang="en-US" dirty="0" smtClean="0"/>
              <a:t>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66180" y="5839925"/>
            <a:ext cx="2549364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Strong forces if magnet quenches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5" idx="0"/>
          </p:cNvCxnSpPr>
          <p:nvPr/>
        </p:nvCxnSpPr>
        <p:spPr>
          <a:xfrm flipV="1">
            <a:off x="1540862" y="4006616"/>
            <a:ext cx="2827938" cy="183330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677262" y="4225382"/>
            <a:ext cx="664919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500681" y="4225382"/>
            <a:ext cx="578146" cy="0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465024" y="3382333"/>
            <a:ext cx="0" cy="624283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505516" y="4423267"/>
            <a:ext cx="0" cy="712232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4" r="57132" b="27599"/>
          <a:stretch/>
        </p:blipFill>
        <p:spPr>
          <a:xfrm>
            <a:off x="0" y="761808"/>
            <a:ext cx="2590800" cy="27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46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Beam </a:t>
            </a:r>
            <a:r>
              <a:rPr lang="en-US" dirty="0" smtClean="0"/>
              <a:t>Screen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220" y="1458076"/>
            <a:ext cx="5507203" cy="456255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0" y="5154263"/>
            <a:ext cx="2692921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Surface treatment against electron </a:t>
            </a:r>
            <a:r>
              <a:rPr lang="en-US" dirty="0" smtClean="0"/>
              <a:t>cloud</a:t>
            </a:r>
          </a:p>
          <a:p>
            <a:r>
              <a:rPr lang="en-US" dirty="0" smtClean="0"/>
              <a:t>How much does it add to the impedance?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5" idx="3"/>
          </p:cNvCxnSpPr>
          <p:nvPr/>
        </p:nvCxnSpPr>
        <p:spPr>
          <a:xfrm flipV="1">
            <a:off x="2692921" y="5154264"/>
            <a:ext cx="1328746" cy="6001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8" name="Picture 17" descr="LHC-BIM-carto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256" y="739708"/>
            <a:ext cx="6534796" cy="2075759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6438900" y="4842360"/>
            <a:ext cx="2542595" cy="2032000"/>
            <a:chOff x="1336435" y="3815191"/>
            <a:chExt cx="2909272" cy="2306582"/>
          </a:xfrm>
        </p:grpSpPr>
        <p:pic>
          <p:nvPicPr>
            <p:cNvPr id="21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Rectangle 27"/>
            <p:cNvSpPr/>
            <p:nvPr/>
          </p:nvSpPr>
          <p:spPr>
            <a:xfrm>
              <a:off x="2490347" y="3815191"/>
              <a:ext cx="66396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75400" y="2806788"/>
            <a:ext cx="2720395" cy="2019212"/>
            <a:chOff x="7351627" y="1706944"/>
            <a:chExt cx="2971209" cy="232342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7982079" y="1706944"/>
              <a:ext cx="154169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4" r="57132" b="27599"/>
          <a:stretch/>
        </p:blipFill>
        <p:spPr>
          <a:xfrm>
            <a:off x="0" y="749938"/>
            <a:ext cx="2590800" cy="272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1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(Almost) </a:t>
            </a:r>
            <a:r>
              <a:rPr lang="en-US" dirty="0" smtClean="0"/>
              <a:t>Current </a:t>
            </a:r>
            <a:r>
              <a:rPr lang="en-US" dirty="0" smtClean="0"/>
              <a:t>FCC Detector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13203"/>
          <a:stretch/>
        </p:blipFill>
        <p:spPr>
          <a:xfrm>
            <a:off x="622300" y="1380929"/>
            <a:ext cx="7888014" cy="50670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04" y="793113"/>
            <a:ext cx="7634075" cy="73221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64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Machine Detector Interface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27" y="2578100"/>
            <a:ext cx="4547305" cy="2636749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270233" y="5214849"/>
            <a:ext cx="628296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36115" y="5214849"/>
            <a:ext cx="1916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Hall half length: 35m</a:t>
            </a:r>
            <a:endParaRPr lang="en-US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70233" y="5678459"/>
            <a:ext cx="8138353" cy="135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258415" y="5618431"/>
            <a:ext cx="859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=45 m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463114" y="1100772"/>
            <a:ext cx="2223686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Tracking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Ecal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HCAL</a:t>
            </a:r>
          </a:p>
          <a:p>
            <a:r>
              <a:rPr lang="en-US" dirty="0" smtClean="0"/>
              <a:t>Magnets and cryostat</a:t>
            </a:r>
          </a:p>
          <a:p>
            <a:r>
              <a:rPr lang="en-US" dirty="0" err="1" smtClean="0">
                <a:solidFill>
                  <a:srgbClr val="FF6600"/>
                </a:solidFill>
              </a:rPr>
              <a:t>Muons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70232" y="6064490"/>
            <a:ext cx="401642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553200" y="4724400"/>
            <a:ext cx="736600" cy="260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505700" y="4876800"/>
            <a:ext cx="535328" cy="108000"/>
          </a:xfrm>
          <a:prstGeom prst="rect">
            <a:avLst/>
          </a:prstGeom>
          <a:solidFill>
            <a:srgbClr val="AB3EB3"/>
          </a:solidFill>
          <a:ln>
            <a:solidFill>
              <a:srgbClr val="AB3EB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432058" y="4883100"/>
            <a:ext cx="800842" cy="108000"/>
          </a:xfrm>
          <a:prstGeom prst="rect">
            <a:avLst/>
          </a:prstGeom>
          <a:solidFill>
            <a:srgbClr val="11C908"/>
          </a:solidFill>
          <a:ln>
            <a:solidFill>
              <a:srgbClr val="11C9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870815" y="6102230"/>
            <a:ext cx="2431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Detector half length 23.5m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4286661" y="6064490"/>
            <a:ext cx="2266539" cy="65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315744" y="6108820"/>
            <a:ext cx="1943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Space to open 11.5m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12856" y="1013775"/>
            <a:ext cx="5986359" cy="646331"/>
          </a:xfrm>
          <a:prstGeom prst="rect">
            <a:avLst/>
          </a:prstGeom>
          <a:solidFill>
            <a:srgbClr val="F2DCDB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Experiments like to stay at L</a:t>
            </a:r>
            <a:r>
              <a:rPr lang="en-US" baseline="30000" dirty="0" smtClean="0"/>
              <a:t>*</a:t>
            </a:r>
            <a:r>
              <a:rPr lang="en-US" dirty="0" smtClean="0"/>
              <a:t>=45m to allow for other solutions</a:t>
            </a:r>
          </a:p>
          <a:p>
            <a:r>
              <a:rPr lang="en-US" dirty="0" smtClean="0"/>
              <a:t>But high cost for this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119369" y="3369733"/>
            <a:ext cx="2150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dipole any more</a:t>
            </a:r>
          </a:p>
          <a:p>
            <a:r>
              <a:rPr lang="en-US" dirty="0" smtClean="0"/>
              <a:t>But forward solenoid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17328" y="4546600"/>
            <a:ext cx="1097872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505700" y="4876800"/>
            <a:ext cx="535328" cy="108000"/>
          </a:xfrm>
          <a:prstGeom prst="rect">
            <a:avLst/>
          </a:prstGeom>
          <a:solidFill>
            <a:srgbClr val="AB3EB3"/>
          </a:solidFill>
          <a:ln>
            <a:solidFill>
              <a:srgbClr val="AB3EB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432058" y="4883100"/>
            <a:ext cx="800842" cy="108000"/>
          </a:xfrm>
          <a:prstGeom prst="rect">
            <a:avLst/>
          </a:prstGeom>
          <a:solidFill>
            <a:srgbClr val="11C908"/>
          </a:solidFill>
          <a:ln>
            <a:solidFill>
              <a:srgbClr val="11C90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553200" y="4825900"/>
            <a:ext cx="535328" cy="10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505700" y="4451866"/>
            <a:ext cx="53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384634" y="44946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Triplet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659090" y="4398902"/>
            <a:ext cx="165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Add. protection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7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Solenoid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3626" y="4978943"/>
            <a:ext cx="862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Today’s baseline:</a:t>
            </a:r>
          </a:p>
          <a:p>
            <a:endParaRPr lang="en-GB" sz="2000" dirty="0" smtClean="0">
              <a:solidFill>
                <a:srgbClr val="000090"/>
              </a:solidFill>
            </a:endParaRPr>
          </a:p>
          <a:p>
            <a:r>
              <a:rPr lang="en-GB" sz="2000" dirty="0" smtClean="0">
                <a:solidFill>
                  <a:srgbClr val="000090"/>
                </a:solidFill>
              </a:rPr>
              <a:t>4T/10m bore 20m long </a:t>
            </a:r>
            <a:r>
              <a:rPr lang="en-GB" sz="2000" dirty="0">
                <a:solidFill>
                  <a:srgbClr val="000090"/>
                </a:solidFill>
              </a:rPr>
              <a:t>M</a:t>
            </a:r>
            <a:r>
              <a:rPr lang="en-GB" sz="2000" dirty="0" smtClean="0">
                <a:solidFill>
                  <a:srgbClr val="000090"/>
                </a:solidFill>
              </a:rPr>
              <a:t>ain </a:t>
            </a:r>
            <a:r>
              <a:rPr lang="en-GB" sz="2000" dirty="0">
                <a:solidFill>
                  <a:srgbClr val="000090"/>
                </a:solidFill>
              </a:rPr>
              <a:t>S</a:t>
            </a:r>
            <a:r>
              <a:rPr lang="en-GB" sz="2000" dirty="0" smtClean="0">
                <a:solidFill>
                  <a:srgbClr val="000090"/>
                </a:solidFill>
              </a:rPr>
              <a:t>olenoid 4T Side Solenoids – all unshielded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14 GJ stored energy, 30 kA </a:t>
            </a:r>
            <a:r>
              <a:rPr lang="en-GB" sz="2000" dirty="0" smtClean="0">
                <a:solidFill>
                  <a:srgbClr val="FF0000"/>
                </a:solidFill>
              </a:rPr>
              <a:t>and 2200 </a:t>
            </a:r>
            <a:r>
              <a:rPr lang="en-GB" sz="2000" dirty="0" smtClean="0">
                <a:solidFill>
                  <a:srgbClr val="FF0000"/>
                </a:solidFill>
              </a:rPr>
              <a:t>tons system weight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05495" y="931385"/>
            <a:ext cx="6342727" cy="3666610"/>
            <a:chOff x="1301262" y="1169144"/>
            <a:chExt cx="8343031" cy="400952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5905" t="14845" r="4772" b="20090"/>
            <a:stretch/>
          </p:blipFill>
          <p:spPr>
            <a:xfrm>
              <a:off x="1301262" y="1230924"/>
              <a:ext cx="8212016" cy="394774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39468" y="1169144"/>
              <a:ext cx="504825" cy="3848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439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Discoveries by Colliders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8" r="4966" b="8633"/>
          <a:stretch/>
        </p:blipFill>
        <p:spPr>
          <a:xfrm>
            <a:off x="5578686" y="2335114"/>
            <a:ext cx="3566394" cy="3073710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 rot="18733267">
            <a:off x="1077654" y="3153618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Down Arrow 14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16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Standard Model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articles and forces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3008" y="5638392"/>
            <a:ext cx="7632848" cy="8030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tIns="18000" bIns="1800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Colliders are powerful</a:t>
            </a: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instruments 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in High Energy physics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or particle discoveries and precision measurements</a:t>
            </a:r>
            <a:endParaRPr kumimoji="0" lang="en-GB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92069" y="3717032"/>
            <a:ext cx="2165336" cy="1200329"/>
          </a:xfrm>
          <a:prstGeom prst="rect">
            <a:avLst/>
          </a:prstGeom>
          <a:solidFill>
            <a:schemeClr val="bg1"/>
          </a:solidFill>
          <a:ln w="44450"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LHC: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Higgs-boson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    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116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8330" y="857553"/>
            <a:ext cx="49416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90"/>
                </a:solidFill>
              </a:rPr>
              <a:t>4T</a:t>
            </a:r>
            <a:r>
              <a:rPr lang="en-GB" sz="2000" dirty="0" smtClean="0">
                <a:solidFill>
                  <a:srgbClr val="000090"/>
                </a:solidFill>
              </a:rPr>
              <a:t>/4m Ultra-thin, high-strength </a:t>
            </a:r>
            <a:r>
              <a:rPr lang="en-GB" sz="2000" dirty="0" smtClean="0">
                <a:solidFill>
                  <a:srgbClr val="000090"/>
                </a:solidFill>
              </a:rPr>
              <a:t>main </a:t>
            </a:r>
            <a:r>
              <a:rPr lang="en-GB" sz="2000" dirty="0">
                <a:solidFill>
                  <a:srgbClr val="000090"/>
                </a:solidFill>
              </a:rPr>
              <a:t>s</a:t>
            </a:r>
            <a:r>
              <a:rPr lang="en-GB" sz="2000" dirty="0" smtClean="0">
                <a:solidFill>
                  <a:srgbClr val="000090"/>
                </a:solidFill>
              </a:rPr>
              <a:t>olenoid </a:t>
            </a:r>
            <a:r>
              <a:rPr lang="en-GB" sz="2000" dirty="0" smtClean="0">
                <a:solidFill>
                  <a:srgbClr val="000090"/>
                </a:solidFill>
              </a:rPr>
              <a:t>allowing positioning inside the e-</a:t>
            </a:r>
            <a:r>
              <a:rPr lang="en-GB" sz="2000" dirty="0" smtClean="0">
                <a:solidFill>
                  <a:srgbClr val="000090"/>
                </a:solidFill>
              </a:rPr>
              <a:t>calorimeter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(</a:t>
            </a:r>
            <a:r>
              <a:rPr lang="en-GB" sz="2000" dirty="0" smtClean="0">
                <a:solidFill>
                  <a:srgbClr val="000090"/>
                </a:solidFill>
              </a:rPr>
              <a:t>side solenoids not shown)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0.9 GJ stored energy, elegant, 25 t only, 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but needs R&amp;D!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755444" y="739709"/>
            <a:ext cx="4388557" cy="2759848"/>
            <a:chOff x="132082" y="515614"/>
            <a:chExt cx="4841240" cy="342899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082" y="515614"/>
              <a:ext cx="4215983" cy="342899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06861" y="2900196"/>
              <a:ext cx="1479389" cy="649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Tracker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2349527" y="2714126"/>
              <a:ext cx="268418" cy="26843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348821" y="895151"/>
              <a:ext cx="3158247" cy="649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ECAL + HCAL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76747" y="651219"/>
              <a:ext cx="4096575" cy="531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27" y="3499557"/>
            <a:ext cx="5108174" cy="29619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430479" y="3767667"/>
            <a:ext cx="3403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Has to be thin not to compromise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67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989" y="-12700"/>
            <a:ext cx="9144000" cy="739708"/>
          </a:xfrm>
        </p:spPr>
        <p:txBody>
          <a:bodyPr/>
          <a:lstStyle/>
          <a:p>
            <a:r>
              <a:rPr lang="en-US" dirty="0" smtClean="0"/>
              <a:t>High-luminosity Insertions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739708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ln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High-luminosity Insertions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18" name="Picture 17" descr="FCC-IR_45_0300_bet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89" y="3541333"/>
            <a:ext cx="5173385" cy="3025775"/>
          </a:xfrm>
          <a:prstGeom prst="rect">
            <a:avLst/>
          </a:prstGeom>
        </p:spPr>
      </p:pic>
      <p:pic>
        <p:nvPicPr>
          <p:cNvPr id="19" name="Picture 18" descr="p0.tiff"/>
          <p:cNvPicPr>
            <a:picLocks noChangeAspect="1"/>
          </p:cNvPicPr>
          <p:nvPr/>
        </p:nvPicPr>
        <p:blipFill rotWithShape="1">
          <a:blip r:embed="rId3"/>
          <a:srcRect t="62111"/>
          <a:stretch/>
        </p:blipFill>
        <p:spPr>
          <a:xfrm>
            <a:off x="-27989" y="739708"/>
            <a:ext cx="7754102" cy="1138077"/>
          </a:xfrm>
          <a:prstGeom prst="rect">
            <a:avLst/>
          </a:prstGeom>
        </p:spPr>
      </p:pic>
      <p:cxnSp>
        <p:nvCxnSpPr>
          <p:cNvPr id="6" name="Straight Connector 5"/>
          <p:cNvCxnSpPr>
            <a:stCxn id="12" idx="6"/>
          </p:cNvCxnSpPr>
          <p:nvPr/>
        </p:nvCxnSpPr>
        <p:spPr>
          <a:xfrm flipV="1">
            <a:off x="3172407" y="1656688"/>
            <a:ext cx="4362615" cy="21756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2590800" y="3541333"/>
            <a:ext cx="581607" cy="582035"/>
          </a:xfrm>
          <a:prstGeom prst="donut">
            <a:avLst>
              <a:gd name="adj" fmla="val 815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1" name="Straight Connector 20"/>
          <p:cNvCxnSpPr>
            <a:stCxn id="12" idx="2"/>
          </p:cNvCxnSpPr>
          <p:nvPr/>
        </p:nvCxnSpPr>
        <p:spPr>
          <a:xfrm flipH="1" flipV="1">
            <a:off x="0" y="1877785"/>
            <a:ext cx="2590800" cy="19545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Beam_sizes_HL_LHC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937" y="3309179"/>
            <a:ext cx="4445073" cy="311155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615519" y="2684303"/>
            <a:ext cx="3359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size is limited by aperture in the magnets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76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Radiation from Beam-beam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126" y="788230"/>
            <a:ext cx="6698874" cy="372159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41300" y="3340100"/>
            <a:ext cx="2726086" cy="4191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1300" y="2860715"/>
            <a:ext cx="2524304" cy="47938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2300" y="800100"/>
            <a:ext cx="1280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 (TAS)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20360" y="207010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715166" y="2070100"/>
            <a:ext cx="5428833" cy="369332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Curved Connector 22"/>
          <p:cNvCxnSpPr/>
          <p:nvPr/>
        </p:nvCxnSpPr>
        <p:spPr>
          <a:xfrm rot="16200000">
            <a:off x="3406559" y="2575830"/>
            <a:ext cx="2456996" cy="2077283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241300" y="3644147"/>
            <a:ext cx="4280996" cy="4273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584545" y="3952774"/>
            <a:ext cx="391757" cy="8901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857603" y="3731867"/>
            <a:ext cx="528212" cy="71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593496" y="3872400"/>
            <a:ext cx="528212" cy="71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241300" y="3506788"/>
            <a:ext cx="8610600" cy="6572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207765" y="3691627"/>
            <a:ext cx="528212" cy="719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621177" y="4639396"/>
            <a:ext cx="8229600" cy="169386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Total power of background events 100-500kW per experiment</a:t>
            </a:r>
          </a:p>
          <a:p>
            <a:pPr lvl="1"/>
            <a:r>
              <a:rPr lang="en-US" dirty="0" smtClean="0"/>
              <a:t>Car or truck engine</a:t>
            </a:r>
          </a:p>
          <a:p>
            <a:r>
              <a:rPr lang="en-US" dirty="0" smtClean="0"/>
              <a:t>Already a problem in LHC and HL-LHC</a:t>
            </a:r>
          </a:p>
          <a:p>
            <a:pPr lvl="1"/>
            <a:r>
              <a:rPr lang="en-US" dirty="0" smtClean="0"/>
              <a:t>Lifetime of magnets, heat load and quench</a:t>
            </a:r>
          </a:p>
          <a:p>
            <a:r>
              <a:rPr lang="en-US" dirty="0" smtClean="0"/>
              <a:t>But under control with 50mm shielding</a:t>
            </a:r>
          </a:p>
        </p:txBody>
      </p:sp>
    </p:spTree>
    <p:extLst>
      <p:ext uri="{BB962C8B-B14F-4D97-AF65-F5344CB8AC3E}">
        <p14:creationId xmlns:p14="http://schemas.microsoft.com/office/powerpoint/2010/main" val="41728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 Considerations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4549091" y="3958902"/>
            <a:ext cx="4428332" cy="26241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49091" y="769760"/>
            <a:ext cx="2493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Hydrodynamic tunneling</a:t>
            </a:r>
            <a:endParaRPr lang="en-US" dirty="0"/>
          </a:p>
        </p:txBody>
      </p:sp>
      <p:pic>
        <p:nvPicPr>
          <p:cNvPr id="8" name="Picture 7" descr="T1250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4549091" y="1104456"/>
            <a:ext cx="4233007" cy="30629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2726" y="3212046"/>
            <a:ext cx="3972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Simulation </a:t>
            </a:r>
            <a:r>
              <a:rPr lang="en-US" dirty="0" smtClean="0">
                <a:latin typeface="+mj-lt"/>
              </a:rPr>
              <a:t>show </a:t>
            </a:r>
            <a:r>
              <a:rPr lang="en-US" dirty="0">
                <a:latin typeface="+mj-lt"/>
              </a:rPr>
              <a:t>beam will penetrate ~ </a:t>
            </a:r>
            <a:r>
              <a:rPr lang="en-US" b="1" dirty="0">
                <a:latin typeface="+mj-lt"/>
              </a:rPr>
              <a:t>300 m</a:t>
            </a:r>
            <a:r>
              <a:rPr lang="en-US" dirty="0">
                <a:latin typeface="+mj-lt"/>
              </a:rPr>
              <a:t> in Copper, assuming no dilution</a:t>
            </a:r>
            <a:r>
              <a:rPr lang="en-US" dirty="0" smtClean="0">
                <a:latin typeface="+mj-lt"/>
              </a:rPr>
              <a:t>.</a:t>
            </a:r>
          </a:p>
          <a:p>
            <a:r>
              <a:rPr lang="en-US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Dilution required!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6814" y="4278483"/>
            <a:ext cx="2099641" cy="210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0" y="818076"/>
            <a:ext cx="4114800" cy="26109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1800" dirty="0" smtClean="0"/>
              <a:t>8GJ kinetic energy per beam</a:t>
            </a:r>
          </a:p>
          <a:p>
            <a:r>
              <a:rPr lang="en-US" sz="1800" dirty="0" smtClean="0"/>
              <a:t>Airbus A380 at 720km/h</a:t>
            </a:r>
          </a:p>
          <a:p>
            <a:r>
              <a:rPr lang="en-US" sz="1800" dirty="0" smtClean="0"/>
              <a:t>2000kg TNT</a:t>
            </a:r>
          </a:p>
          <a:p>
            <a:r>
              <a:rPr lang="en-US" sz="1800" dirty="0" smtClean="0"/>
              <a:t>400kg of chocolate</a:t>
            </a:r>
          </a:p>
          <a:p>
            <a:pPr lvl="1"/>
            <a:r>
              <a:rPr lang="en-US" sz="1800" dirty="0" smtClean="0"/>
              <a:t>Run 25,000km to spent calories</a:t>
            </a:r>
          </a:p>
          <a:p>
            <a:r>
              <a:rPr lang="en-US" sz="1800" dirty="0" smtClean="0"/>
              <a:t>O(20) times LHC</a:t>
            </a:r>
          </a:p>
        </p:txBody>
      </p:sp>
    </p:spTree>
    <p:extLst>
      <p:ext uri="{BB962C8B-B14F-4D97-AF65-F5344CB8AC3E}">
        <p14:creationId xmlns:p14="http://schemas.microsoft.com/office/powerpoint/2010/main" val="799936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Dilution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010617"/>
            <a:ext cx="6211795" cy="1369124"/>
            <a:chOff x="1871700" y="2942947"/>
            <a:chExt cx="5508612" cy="108326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990948" y="3807044"/>
              <a:ext cx="1488973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1.4 km dump insertion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80012" y="3807043"/>
              <a:ext cx="1728191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2.8 km collimation insertion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17997" y="2942947"/>
              <a:ext cx="1119254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8955" y="2497120"/>
            <a:ext cx="5929241" cy="1257159"/>
            <a:chOff x="1331640" y="3645024"/>
            <a:chExt cx="6705028" cy="918102"/>
          </a:xfrm>
        </p:grpSpPr>
        <p:cxnSp>
          <p:nvCxnSpPr>
            <p:cNvPr id="34" name="Straight Connector 33"/>
            <p:cNvCxnSpPr>
              <a:endCxn id="39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519790" y="3755670"/>
              <a:ext cx="1142342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30315" y="3764460"/>
              <a:ext cx="716758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107805" y="3736790"/>
              <a:ext cx="92886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pic>
        <p:nvPicPr>
          <p:cNvPr id="50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290860" y="646544"/>
            <a:ext cx="2849912" cy="2641253"/>
          </a:xfrm>
          <a:prstGeom prst="rect">
            <a:avLst/>
          </a:prstGeom>
        </p:spPr>
      </p:pic>
      <p:sp>
        <p:nvSpPr>
          <p:cNvPr id="51" name="Content Placeholder 2"/>
          <p:cNvSpPr txBox="1">
            <a:spLocks/>
          </p:cNvSpPr>
          <p:nvPr/>
        </p:nvSpPr>
        <p:spPr>
          <a:xfrm>
            <a:off x="0" y="3832189"/>
            <a:ext cx="9140772" cy="2970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orizontal and vertical kicker system as in the LHC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300 </a:t>
            </a:r>
            <a:r>
              <a:rPr kumimoji="0" 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~150kickers,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 be optimized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magnet apertures required </a:t>
            </a:r>
            <a:r>
              <a:rPr lang="en-US" sz="2000" dirty="0" smtClean="0"/>
              <a:t>towards dump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Different solutions studied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 up to 80cm radius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237" y="825951"/>
            <a:ext cx="159321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Burkart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839643" y="3717859"/>
            <a:ext cx="330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Fluka</a:t>
            </a:r>
            <a:r>
              <a:rPr lang="en-US" dirty="0" smtClean="0"/>
              <a:t> studies of required pattern: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separation &gt; 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T&lt;1500°C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5" name="Picture 54" descr="2007_nominalTDE_X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285" y="5662429"/>
            <a:ext cx="974800" cy="7311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6327254" y="5252664"/>
            <a:ext cx="250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pattern (same scale)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465455" y="2884386"/>
            <a:ext cx="267531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539182" y="2940823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59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739708"/>
            <a:ext cx="5376903" cy="2555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Three main goals: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Protect from injection failure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Protect from asynchronous beam dump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Removes particles that enter the tails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Much more </a:t>
            </a:r>
            <a:r>
              <a:rPr lang="en-US" sz="2000" dirty="0" smtClean="0"/>
              <a:t>challenging in FCC </a:t>
            </a:r>
            <a:r>
              <a:rPr lang="en-US" sz="2000" dirty="0" smtClean="0"/>
              <a:t>than in LHC due to much higher beam power </a:t>
            </a:r>
          </a:p>
          <a:p>
            <a:endParaRPr 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4" name="Picture 3" descr="coll_hierarch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52" y="3295270"/>
            <a:ext cx="6134100" cy="3102644"/>
          </a:xfrm>
          <a:prstGeom prst="rect">
            <a:avLst/>
          </a:prstGeom>
        </p:spPr>
      </p:pic>
      <p:pic>
        <p:nvPicPr>
          <p:cNvPr id="10" name="Picture 9" descr="layout_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902" y="751578"/>
            <a:ext cx="3221098" cy="33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9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739708"/>
            <a:ext cx="90297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Collimation system should sustain high beam losses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This gives time to identify and fix the problem</a:t>
            </a:r>
          </a:p>
          <a:p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 smtClean="0"/>
              <a:t>challenge</a:t>
            </a:r>
            <a:r>
              <a:rPr lang="en-US" dirty="0" smtClean="0"/>
              <a:t> </a:t>
            </a:r>
            <a:r>
              <a:rPr lang="en-US" dirty="0"/>
              <a:t>to sustain </a:t>
            </a:r>
            <a:r>
              <a:rPr lang="en-US" dirty="0" smtClean="0"/>
              <a:t>11MW losses:</a:t>
            </a:r>
          </a:p>
          <a:p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Beam loss can induce high heat load in some collimators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Up to 250kW (20 x LHC values)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dirty="0" smtClean="0"/>
              <a:t>New design to avoid collimator to deform</a:t>
            </a:r>
          </a:p>
          <a:p>
            <a:pPr marL="342900" indent="-342900">
              <a:buFont typeface="Symbol" charset="0"/>
              <a:buChar char="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Small leakage into cold arcs can induce quench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dirty="0" smtClean="0"/>
              <a:t>Additional </a:t>
            </a:r>
            <a:r>
              <a:rPr lang="en-US" dirty="0" smtClean="0"/>
              <a:t>collimators in dispersion suppressors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pic>
        <p:nvPicPr>
          <p:cNvPr id="8" name="Picture 7" descr="coll_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96" y="4068396"/>
            <a:ext cx="7147084" cy="2433645"/>
          </a:xfrm>
          <a:prstGeom prst="rect">
            <a:avLst/>
          </a:prstGeom>
        </p:spPr>
      </p:pic>
      <p:pic>
        <p:nvPicPr>
          <p:cNvPr id="9" name="Picture 8" descr="layout_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902" y="751578"/>
            <a:ext cx="3221098" cy="33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78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HE-LHC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37</a:t>
            </a:fld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5496" y="1124744"/>
            <a:ext cx="938430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FCC study continues effort on </a:t>
            </a:r>
            <a:r>
              <a:rPr lang="en-GB" sz="2400" b="1" dirty="0" smtClean="0"/>
              <a:t>high-field collider in LHC tunnel</a:t>
            </a:r>
          </a:p>
          <a:p>
            <a:r>
              <a:rPr lang="en-GB" sz="2400" dirty="0"/>
              <a:t> </a:t>
            </a:r>
            <a:r>
              <a:rPr lang="en-GB" sz="2000" dirty="0" smtClean="0"/>
              <a:t>2010 </a:t>
            </a:r>
            <a:r>
              <a:rPr lang="en-GB" sz="2000" dirty="0" err="1" smtClean="0"/>
              <a:t>EuCARD</a:t>
            </a:r>
            <a:r>
              <a:rPr lang="en-GB" sz="2000" dirty="0" smtClean="0"/>
              <a:t> Workshop Malta;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Yellow Report CERN-2011-1</a:t>
            </a:r>
          </a:p>
          <a:p>
            <a:endParaRPr lang="en-GB" sz="2800" dirty="0" smtClean="0"/>
          </a:p>
          <a:p>
            <a:endParaRPr lang="en-GB" sz="20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based on 16-T dipoles developed for FCC-</a:t>
            </a:r>
            <a:r>
              <a:rPr lang="en-GB" sz="2000" dirty="0" err="1" smtClean="0"/>
              <a:t>hh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extrapolation from (HL-)LHC and from FCC developments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Present focus: </a:t>
            </a:r>
            <a:r>
              <a:rPr lang="en-GB" sz="2000" b="1" dirty="0"/>
              <a:t>optics </a:t>
            </a:r>
            <a:r>
              <a:rPr lang="en-GB" sz="2000" b="1" dirty="0" smtClean="0"/>
              <a:t>scaling, infrastructure requirements &amp; integration </a:t>
            </a:r>
            <a:endParaRPr lang="en-GB" sz="24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3" y="2294233"/>
            <a:ext cx="3888432" cy="259228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5496" y="1124744"/>
            <a:ext cx="938430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FCC study continues effort on </a:t>
            </a:r>
            <a:r>
              <a:rPr lang="en-GB" sz="2400" b="1" dirty="0" smtClean="0"/>
              <a:t>high-field collider in LHC tunnel</a:t>
            </a:r>
          </a:p>
          <a:p>
            <a:r>
              <a:rPr lang="en-GB" sz="2400" dirty="0"/>
              <a:t> </a:t>
            </a:r>
            <a:r>
              <a:rPr lang="en-GB" sz="2000" dirty="0" smtClean="0"/>
              <a:t>2010 </a:t>
            </a:r>
            <a:r>
              <a:rPr lang="en-GB" sz="2000" dirty="0" err="1" smtClean="0"/>
              <a:t>EuCARD</a:t>
            </a:r>
            <a:r>
              <a:rPr lang="en-GB" sz="2000" dirty="0" smtClean="0"/>
              <a:t> Workshop Malta;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Yellow Report CERN-2011-1</a:t>
            </a:r>
          </a:p>
          <a:p>
            <a:endParaRPr lang="en-GB" sz="2800" dirty="0" smtClean="0"/>
          </a:p>
          <a:p>
            <a:endParaRPr lang="en-GB" sz="20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1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based on 16-T dipoles developed for FCC-</a:t>
            </a:r>
            <a:r>
              <a:rPr lang="en-GB" sz="2000" dirty="0" err="1" smtClean="0"/>
              <a:t>hh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extrapolation from (HL-)LHC and from FCC developments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/>
              <a:t>Present focus: </a:t>
            </a:r>
            <a:r>
              <a:rPr lang="en-GB" sz="2000" b="1" dirty="0"/>
              <a:t>optics </a:t>
            </a:r>
            <a:r>
              <a:rPr lang="en-GB" sz="2000" b="1" dirty="0" smtClean="0"/>
              <a:t>scaling, infrastructure requirements &amp; integration </a:t>
            </a:r>
            <a:endParaRPr lang="en-GB" sz="2400" dirty="0"/>
          </a:p>
        </p:txBody>
      </p:sp>
      <p:sp>
        <p:nvSpPr>
          <p:cNvPr id="49" name="Rectangle 48"/>
          <p:cNvSpPr/>
          <p:nvPr/>
        </p:nvSpPr>
        <p:spPr>
          <a:xfrm>
            <a:off x="6774863" y="1822541"/>
            <a:ext cx="22580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prstClr val="black"/>
                </a:solidFill>
                <a:latin typeface="Calibri"/>
              </a:rPr>
              <a:t>EuCARD-AccNet-EuroLumi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Workshop: The High-Energy Large Hadron Collider -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HE-LHC10, 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E.  Todesco and F. Zimmermann 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(eds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.), EuCARD-CON-2011-001; arXiv:1111.7188; CERN-2011-003 (2011)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39" y="1593368"/>
            <a:ext cx="2386925" cy="3375464"/>
          </a:xfrm>
          <a:prstGeom prst="rect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70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Rational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38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66699" y="669779"/>
            <a:ext cx="8554611" cy="56670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Can use FCC-</a:t>
            </a:r>
            <a:r>
              <a:rPr lang="en-US" dirty="0" err="1" smtClean="0"/>
              <a:t>hh</a:t>
            </a:r>
            <a:r>
              <a:rPr lang="en-US" dirty="0" smtClean="0"/>
              <a:t> tunnel</a:t>
            </a:r>
          </a:p>
          <a:p>
            <a:pPr lvl="1"/>
            <a:r>
              <a:rPr lang="en-US" sz="3200" dirty="0" smtClean="0"/>
              <a:t>Tunnel cost has to be paid only once</a:t>
            </a:r>
          </a:p>
          <a:p>
            <a:pPr lvl="1"/>
            <a:endParaRPr lang="en-US" sz="3200" dirty="0" smtClean="0"/>
          </a:p>
          <a:p>
            <a:r>
              <a:rPr lang="en-US" dirty="0" smtClean="0"/>
              <a:t>Can operate at</a:t>
            </a:r>
          </a:p>
          <a:p>
            <a:pPr lvl="1"/>
            <a:r>
              <a:rPr lang="en-US" sz="3200" dirty="0" smtClean="0"/>
              <a:t>90 </a:t>
            </a:r>
            <a:r>
              <a:rPr lang="en-US" sz="3200" dirty="0" err="1" smtClean="0"/>
              <a:t>GeV</a:t>
            </a:r>
            <a:r>
              <a:rPr lang="en-US" sz="3200" dirty="0" smtClean="0"/>
              <a:t> (“</a:t>
            </a:r>
            <a:r>
              <a:rPr lang="en-US" sz="3200" dirty="0" err="1" smtClean="0"/>
              <a:t>Tera</a:t>
            </a:r>
            <a:r>
              <a:rPr lang="en-US" sz="3200" dirty="0" smtClean="0"/>
              <a:t>-Z”)</a:t>
            </a:r>
          </a:p>
          <a:p>
            <a:pPr lvl="1"/>
            <a:r>
              <a:rPr lang="en-US" sz="3200" dirty="0" smtClean="0"/>
              <a:t>160GeV (W pairs)</a:t>
            </a:r>
          </a:p>
          <a:p>
            <a:pPr lvl="1"/>
            <a:r>
              <a:rPr lang="en-US" sz="3200" dirty="0" smtClean="0"/>
              <a:t>240GeV (Higgs via </a:t>
            </a:r>
            <a:r>
              <a:rPr lang="en-US" sz="3200" dirty="0" err="1" smtClean="0"/>
              <a:t>Zh</a:t>
            </a:r>
            <a:r>
              <a:rPr lang="en-US" sz="3200" dirty="0" smtClean="0"/>
              <a:t>)</a:t>
            </a:r>
          </a:p>
          <a:p>
            <a:pPr lvl="1"/>
            <a:r>
              <a:rPr lang="en-US" sz="3200" dirty="0" smtClean="0"/>
              <a:t>350GeV (top threshold,  </a:t>
            </a:r>
            <a:r>
              <a:rPr lang="en-US" sz="3200" dirty="0" err="1" smtClean="0"/>
              <a:t>higgs</a:t>
            </a:r>
            <a:r>
              <a:rPr lang="en-US" sz="3200" dirty="0" smtClean="0"/>
              <a:t> productions via </a:t>
            </a:r>
            <a:r>
              <a:rPr lang="en-US" sz="3200" dirty="0" err="1" smtClean="0"/>
              <a:t>Zh</a:t>
            </a:r>
            <a:r>
              <a:rPr lang="en-US" sz="3200" dirty="0" smtClean="0"/>
              <a:t> and WW)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85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39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11440"/>
              </p:ext>
            </p:extLst>
          </p:nvPr>
        </p:nvGraphicFramePr>
        <p:xfrm>
          <a:off x="72818" y="1018381"/>
          <a:ext cx="8998362" cy="4358640"/>
        </p:xfrm>
        <a:graphic>
          <a:graphicData uri="http://schemas.openxmlformats.org/drawingml/2006/table">
            <a:tbl>
              <a:tblPr firstRow="1" bandRow="1"/>
              <a:tblGrid>
                <a:gridCol w="3012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6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44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59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10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057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574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1935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8803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FCC-</a:t>
                      </a:r>
                      <a:r>
                        <a:rPr kumimoji="0" lang="en-GB" sz="2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(400 MHz)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CEPC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LEP2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488">
                <a:tc>
                  <a:txBody>
                    <a:bodyPr/>
                    <a:lstStyle/>
                    <a:p>
                      <a:r>
                        <a:rPr lang="de-AT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Physics working point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WW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ZH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tt</a:t>
                      </a:r>
                      <a:r>
                        <a:rPr lang="de-AT" sz="2000" b="1" baseline="-25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bar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3325791"/>
                  </a:ext>
                </a:extLst>
              </a:tr>
              <a:tr h="34348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45.6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80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66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30180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91500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5260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 780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81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8472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spacing [ns]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7.5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2.5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3600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22000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population [10</a:t>
                      </a:r>
                      <a:r>
                        <a:rPr lang="en-GB" sz="2000" b="0" baseline="3000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0.33</a:t>
                      </a:r>
                      <a:endParaRPr lang="en-GB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0.6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1.7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0" smtClean="0">
                          <a:solidFill>
                            <a:srgbClr val="0C377B"/>
                          </a:solidFill>
                        </a:rPr>
                        <a:t>3.8</a:t>
                      </a:r>
                      <a:endParaRPr lang="en-GB" b="0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4.2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729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1450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152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9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210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90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19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5.1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="0" baseline="30000" dirty="0" smtClean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37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0.03</a:t>
                      </a:r>
                      <a:endParaRPr lang="en-GB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0.33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817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93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0.2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97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Studies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94523" y="1054477"/>
            <a:ext cx="1872208" cy="646331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3600" dirty="0" smtClean="0">
                <a:solidFill>
                  <a:prstClr val="black"/>
                </a:solidFill>
              </a:rPr>
              <a:t>SSC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23891"/>
            <a:ext cx="2393780" cy="34341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0137" y="1552724"/>
            <a:ext cx="21376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effectLst/>
                <a:latin typeface="verdana"/>
              </a:rPr>
              <a:t>Supercolliders </a:t>
            </a:r>
            <a:r>
              <a:rPr lang="en-GB" dirty="0" err="1" smtClean="0">
                <a:effectLst/>
                <a:latin typeface="verdana"/>
              </a:rPr>
              <a:t>Superdetectors</a:t>
            </a:r>
            <a:r>
              <a:rPr lang="en-GB" dirty="0" smtClean="0">
                <a:effectLst/>
                <a:latin typeface="verdana"/>
              </a:rPr>
              <a:t>: Proceedings of the 19th and 25th Workshops of the INFN </a:t>
            </a:r>
            <a:r>
              <a:rPr lang="en-GB" dirty="0" err="1" smtClean="0">
                <a:effectLst/>
                <a:latin typeface="verdana"/>
              </a:rPr>
              <a:t>Eloisatron</a:t>
            </a:r>
            <a:r>
              <a:rPr lang="en-GB" dirty="0" smtClean="0">
                <a:effectLst/>
                <a:latin typeface="verdana"/>
              </a:rPr>
              <a:t> Project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61175" y="982469"/>
            <a:ext cx="3926305" cy="646331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3600" dirty="0" smtClean="0">
                <a:solidFill>
                  <a:prstClr val="black"/>
                </a:solidFill>
              </a:rPr>
              <a:t>ELOISATRON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874" y="980728"/>
            <a:ext cx="2226563" cy="338437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093467" y="1556792"/>
            <a:ext cx="1782789" cy="2449083"/>
            <a:chOff x="278692" y="945243"/>
            <a:chExt cx="4147146" cy="5373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692" y="945243"/>
              <a:ext cx="4147146" cy="53732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69469" y="3569159"/>
              <a:ext cx="2488382" cy="685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00CC"/>
                  </a:solidFill>
                </a:rPr>
                <a:t>SSC CDR 1986</a:t>
              </a:r>
              <a:endParaRPr lang="en-GB" b="1" dirty="0">
                <a:solidFill>
                  <a:srgbClr val="0000CC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07504" y="5013176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VLHC Design Study Group Collaboration </a:t>
            </a:r>
          </a:p>
          <a:p>
            <a:r>
              <a:rPr lang="en-GB" sz="1400" b="1" dirty="0" smtClean="0"/>
              <a:t>June 2001</a:t>
            </a:r>
            <a:r>
              <a:rPr lang="en-GB" sz="1400" dirty="0" smtClean="0"/>
              <a:t>. 271 pp.</a:t>
            </a:r>
          </a:p>
          <a:p>
            <a:r>
              <a:rPr lang="en-GB" sz="1400" dirty="0" smtClean="0"/>
              <a:t>SLAC-R-591, SLAC-R-0591, SLAC-591, </a:t>
            </a:r>
          </a:p>
          <a:p>
            <a:r>
              <a:rPr lang="en-GB" sz="1400" dirty="0" smtClean="0"/>
              <a:t>SLAC-0591, FERMILAB-TM-2149 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318" y="3140968"/>
            <a:ext cx="2308818" cy="298788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5496" y="4366845"/>
            <a:ext cx="1415772" cy="646331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3600" dirty="0" smtClean="0">
                <a:solidFill>
                  <a:prstClr val="black"/>
                </a:solidFill>
              </a:rPr>
              <a:t>VLHC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1" t="37860" r="1" b="180"/>
          <a:stretch/>
        </p:blipFill>
        <p:spPr>
          <a:xfrm>
            <a:off x="5968727" y="2655962"/>
            <a:ext cx="3168000" cy="3492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79976" y="2695803"/>
            <a:ext cx="3025599" cy="584775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3200" dirty="0" smtClean="0">
                <a:solidFill>
                  <a:prstClr val="black"/>
                </a:solidFill>
              </a:rPr>
              <a:t>TRISTAN II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115" y="3252172"/>
            <a:ext cx="8892480" cy="815608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Exploit synergies with other projects and prev. studies</a:t>
            </a:r>
          </a:p>
          <a:p>
            <a:pPr marL="342900" indent="-342900">
              <a:buFont typeface="Wingdings" pitchFamily="2" charset="2"/>
              <a:buChar char="à"/>
            </a:pPr>
            <a:endParaRPr lang="en-GB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6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6" grpId="0" animBg="1"/>
      <p:bldP spid="18" grpId="0" animBg="1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r="-1456" b="1519"/>
          <a:stretch/>
        </p:blipFill>
        <p:spPr>
          <a:xfrm>
            <a:off x="0" y="827694"/>
            <a:ext cx="7452320" cy="5337610"/>
          </a:xfrm>
          <a:prstGeom prst="rect">
            <a:avLst/>
          </a:prstGeom>
        </p:spPr>
      </p:pic>
      <p:sp>
        <p:nvSpPr>
          <p:cNvPr id="7" name="Diamond 6"/>
          <p:cNvSpPr/>
          <p:nvPr/>
        </p:nvSpPr>
        <p:spPr>
          <a:xfrm>
            <a:off x="4355976" y="1066838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Diamond 7"/>
          <p:cNvSpPr/>
          <p:nvPr/>
        </p:nvSpPr>
        <p:spPr>
          <a:xfrm>
            <a:off x="5148064" y="1714910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Diamond 8"/>
          <p:cNvSpPr/>
          <p:nvPr/>
        </p:nvSpPr>
        <p:spPr>
          <a:xfrm>
            <a:off x="5436096" y="1930934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9806" y="1192515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95736" y="1498886"/>
            <a:ext cx="2304256" cy="1319264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17640" y="1282862"/>
            <a:ext cx="689012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137275" y="2158518"/>
            <a:ext cx="344506" cy="852536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666964" y="1592625"/>
            <a:ext cx="977044" cy="55433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Diamond 14"/>
          <p:cNvSpPr/>
          <p:nvPr/>
        </p:nvSpPr>
        <p:spPr>
          <a:xfrm>
            <a:off x="4846393" y="1390874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64818" y="968529"/>
            <a:ext cx="1982594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"/>
              </a:rPr>
              <a:t>LEP: </a:t>
            </a:r>
          </a:p>
          <a:p>
            <a:r>
              <a:rPr lang="en-GB" b="1" dirty="0" smtClean="0">
                <a:latin typeface="Calibri"/>
              </a:rPr>
              <a:t>    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high energy</a:t>
            </a:r>
          </a:p>
          <a:p>
            <a:r>
              <a:rPr lang="en-GB" b="1" dirty="0" smtClean="0">
                <a:latin typeface="Calibri"/>
              </a:rPr>
              <a:t>     SR effects </a:t>
            </a:r>
          </a:p>
          <a:p>
            <a:endParaRPr lang="en-GB" sz="1000" b="1" dirty="0" smtClean="0">
              <a:latin typeface="Calibri"/>
            </a:endParaRPr>
          </a:p>
          <a:p>
            <a:r>
              <a:rPr lang="de-AT" b="1" i="1" dirty="0" smtClean="0">
                <a:latin typeface="Calibri"/>
              </a:rPr>
              <a:t>B-factories:</a:t>
            </a:r>
            <a:endParaRPr lang="en-GB" b="1" i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 &amp; PEP-II:</a:t>
            </a:r>
          </a:p>
          <a:p>
            <a:pPr defTabSz="266700"/>
            <a:r>
              <a:rPr lang="en-GB" b="1" dirty="0" smtClean="0">
                <a:latin typeface="Calibri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high beam </a:t>
            </a:r>
          </a:p>
          <a:p>
            <a:pPr defTabSz="266700"/>
            <a:r>
              <a:rPr lang="en-GB" b="1" dirty="0">
                <a:solidFill>
                  <a:srgbClr val="FF0000"/>
                </a:solidFill>
                <a:latin typeface="Calibri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currents</a:t>
            </a:r>
            <a:endParaRPr lang="en-GB" b="1" dirty="0" smtClean="0">
              <a:latin typeface="Calibri"/>
            </a:endParaRPr>
          </a:p>
          <a:p>
            <a:pPr defTabSz="266700"/>
            <a:r>
              <a:rPr lang="en-GB" b="1" dirty="0">
                <a:latin typeface="Calibri"/>
              </a:rPr>
              <a:t>	</a:t>
            </a:r>
            <a:r>
              <a:rPr lang="en-GB" b="1" dirty="0" smtClean="0">
                <a:latin typeface="Calibri"/>
              </a:rPr>
              <a:t>top-up injection</a:t>
            </a:r>
          </a:p>
          <a:p>
            <a:pPr defTabSz="266700"/>
            <a:r>
              <a:rPr lang="en-GB" b="1" dirty="0" smtClean="0">
                <a:latin typeface="Calibri"/>
              </a:rPr>
              <a:t>DAFNE: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crab waist </a:t>
            </a:r>
          </a:p>
          <a:p>
            <a:endParaRPr lang="de-AT" sz="1000" b="1" i="1" dirty="0" smtClean="0">
              <a:latin typeface="Calibri"/>
            </a:endParaRPr>
          </a:p>
          <a:p>
            <a:r>
              <a:rPr lang="de-AT" b="1" i="1" dirty="0" smtClean="0">
                <a:latin typeface="Calibri"/>
              </a:rPr>
              <a:t>Super B-factories</a:t>
            </a:r>
            <a:endParaRPr lang="en-GB" b="1" i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S-KEKB: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low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b="1" baseline="-25000" dirty="0" smtClean="0">
                <a:solidFill>
                  <a:srgbClr val="FF0000"/>
                </a:solidFill>
                <a:latin typeface="Calibri"/>
              </a:rPr>
              <a:t>y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*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KEKB:</a:t>
            </a:r>
            <a:r>
              <a:rPr lang="en-GB" b="1" i="1" dirty="0" smtClean="0">
                <a:latin typeface="Calibri"/>
              </a:rPr>
              <a:t> e</a:t>
            </a:r>
            <a:r>
              <a:rPr lang="en-GB" b="1" baseline="30000" dirty="0" smtClean="0">
                <a:latin typeface="Calibri"/>
              </a:rPr>
              <a:t>+</a:t>
            </a:r>
            <a:r>
              <a:rPr lang="en-GB" b="1" dirty="0" smtClean="0">
                <a:latin typeface="Calibri"/>
              </a:rPr>
              <a:t> source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HERA, LEP, RHIC: </a:t>
            </a:r>
          </a:p>
          <a:p>
            <a:r>
              <a:rPr lang="en-GB" b="1" dirty="0" smtClean="0">
                <a:latin typeface="Calibri"/>
              </a:rPr>
              <a:t>       spin </a:t>
            </a:r>
          </a:p>
          <a:p>
            <a:pPr defTabSz="355600"/>
            <a:r>
              <a:rPr lang="en-GB" b="1" dirty="0">
                <a:latin typeface="Calibri"/>
              </a:rPr>
              <a:t>	</a:t>
            </a:r>
            <a:r>
              <a:rPr lang="en-GB" b="1" dirty="0" smtClean="0">
                <a:latin typeface="Calibri"/>
              </a:rPr>
              <a:t>gymnastics </a:t>
            </a:r>
          </a:p>
        </p:txBody>
      </p:sp>
    </p:spTree>
    <p:extLst>
      <p:ext uri="{BB962C8B-B14F-4D97-AF65-F5344CB8AC3E}">
        <p14:creationId xmlns:p14="http://schemas.microsoft.com/office/powerpoint/2010/main" val="232066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4" y="1025032"/>
            <a:ext cx="5225226" cy="25421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780928"/>
            <a:ext cx="5616624" cy="35090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1124744"/>
            <a:ext cx="27655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Dipole: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 twin </a:t>
            </a:r>
            <a:r>
              <a:rPr lang="en-GB" sz="2000" dirty="0">
                <a:solidFill>
                  <a:srgbClr val="0C377B"/>
                </a:solidFill>
              </a:rPr>
              <a:t>aperture yoke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single </a:t>
            </a:r>
            <a:r>
              <a:rPr lang="en-GB" sz="2000" dirty="0" err="1">
                <a:solidFill>
                  <a:srgbClr val="0C377B"/>
                </a:solidFill>
              </a:rPr>
              <a:t>busbars</a:t>
            </a:r>
            <a:r>
              <a:rPr lang="en-GB" sz="2000" dirty="0">
                <a:solidFill>
                  <a:srgbClr val="0C377B"/>
                </a:solidFill>
              </a:rPr>
              <a:t> as coils</a:t>
            </a:r>
          </a:p>
        </p:txBody>
      </p:sp>
      <p:sp>
        <p:nvSpPr>
          <p:cNvPr id="9" name="Rectangle 8"/>
          <p:cNvSpPr/>
          <p:nvPr/>
        </p:nvSpPr>
        <p:spPr>
          <a:xfrm>
            <a:off x="64592" y="4221088"/>
            <a:ext cx="4291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C377B"/>
                </a:solidFill>
              </a:rPr>
              <a:t>N</a:t>
            </a:r>
            <a:r>
              <a:rPr lang="en-GB" b="1" dirty="0" smtClean="0">
                <a:solidFill>
                  <a:srgbClr val="0C377B"/>
                </a:solidFill>
              </a:rPr>
              <a:t>ovel </a:t>
            </a:r>
            <a:r>
              <a:rPr lang="en-GB" b="1" dirty="0">
                <a:solidFill>
                  <a:srgbClr val="0C377B"/>
                </a:solidFill>
              </a:rPr>
              <a:t>arrangements </a:t>
            </a:r>
            <a:r>
              <a:rPr lang="en-GB" b="1" dirty="0" smtClean="0">
                <a:solidFill>
                  <a:srgbClr val="0C377B"/>
                </a:solidFill>
              </a:rPr>
              <a:t>allow </a:t>
            </a:r>
            <a:r>
              <a:rPr lang="en-GB" b="1" dirty="0">
                <a:solidFill>
                  <a:srgbClr val="0C377B"/>
                </a:solidFill>
              </a:rPr>
              <a:t>for considerable  savings in Ampere-turns and power </a:t>
            </a:r>
            <a:r>
              <a:rPr lang="en-GB" b="1" dirty="0" smtClean="0">
                <a:solidFill>
                  <a:srgbClr val="0C377B"/>
                </a:solidFill>
              </a:rPr>
              <a:t>consumption</a:t>
            </a:r>
            <a:endParaRPr lang="en-GB" b="1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C377B"/>
                </a:solidFill>
              </a:rPr>
              <a:t>L</a:t>
            </a:r>
            <a:r>
              <a:rPr lang="en-GB" b="1" dirty="0" smtClean="0">
                <a:solidFill>
                  <a:srgbClr val="0C377B"/>
                </a:solidFill>
              </a:rPr>
              <a:t>ess </a:t>
            </a:r>
            <a:r>
              <a:rPr lang="en-GB" b="1" dirty="0">
                <a:solidFill>
                  <a:srgbClr val="0C377B"/>
                </a:solidFill>
              </a:rPr>
              <a:t>units to manufacture, transport, install, align, remove,…</a:t>
            </a:r>
          </a:p>
          <a:p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1624" y="2204864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Quadrupole:</a:t>
            </a:r>
            <a:r>
              <a:rPr lang="en-GB" sz="2000" dirty="0" smtClean="0">
                <a:solidFill>
                  <a:srgbClr val="0C377B"/>
                </a:solidFill>
              </a:rPr>
              <a:t> 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twin </a:t>
            </a:r>
            <a:r>
              <a:rPr lang="en-GB" sz="2000" dirty="0">
                <a:solidFill>
                  <a:srgbClr val="0C377B"/>
                </a:solidFill>
              </a:rPr>
              <a:t>2-in-1 </a:t>
            </a:r>
            <a:r>
              <a:rPr lang="en-GB" sz="2000" dirty="0" smtClean="0">
                <a:solidFill>
                  <a:srgbClr val="0C377B"/>
                </a:solidFill>
              </a:rPr>
              <a:t>design</a:t>
            </a:r>
            <a:endParaRPr lang="en-GB" sz="20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748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System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42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74598" y="1867972"/>
            <a:ext cx="4037362" cy="3073196"/>
            <a:chOff x="174598" y="1856622"/>
            <a:chExt cx="4037362" cy="3073196"/>
          </a:xfrm>
        </p:grpSpPr>
        <p:graphicFrame>
          <p:nvGraphicFramePr>
            <p:cNvPr id="7" name="Table 124"/>
            <p:cNvGraphicFramePr/>
            <p:nvPr>
              <p:extLst>
                <p:ext uri="{D42A27DB-BD31-4B8C-83A1-F6EECF244321}">
                  <p14:modId xmlns:p14="http://schemas.microsoft.com/office/powerpoint/2010/main" val="713253796"/>
                </p:ext>
              </p:extLst>
            </p:nvPr>
          </p:nvGraphicFramePr>
          <p:xfrm>
            <a:off x="174598" y="2309923"/>
            <a:ext cx="4037362" cy="2135508"/>
          </p:xfrm>
          <a:graphic>
            <a:graphicData uri="http://schemas.openxmlformats.org/drawingml/2006/table">
              <a:tbl>
                <a:tblPr firstRow="1" firstCol="1"/>
                <a:tblGrid>
                  <a:gridCol w="591592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709507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  <a:gridCol w="1027601">
                    <a:extLst>
                      <a:ext uri="{9D8B030D-6E8A-4147-A177-3AD203B41FA5}">
                        <a16:colId xmlns:a16="http://schemas.microsoft.com/office/drawing/2014/main" xmlns="" val="20002"/>
                      </a:ext>
                    </a:extLst>
                  </a:gridCol>
                  <a:gridCol w="570383">
                    <a:extLst>
                      <a:ext uri="{9D8B030D-6E8A-4147-A177-3AD203B41FA5}">
                        <a16:colId xmlns:a16="http://schemas.microsoft.com/office/drawing/2014/main" xmlns="" val="20003"/>
                      </a:ext>
                    </a:extLst>
                  </a:gridCol>
                  <a:gridCol w="1138279">
                    <a:extLst>
                      <a:ext uri="{9D8B030D-6E8A-4147-A177-3AD203B41FA5}">
                        <a16:colId xmlns:a16="http://schemas.microsoft.com/office/drawing/2014/main" xmlns="" val="20005"/>
                      </a:ext>
                    </a:extLst>
                  </a:gridCol>
                </a:tblGrid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sz="1504">
                            <a:sym typeface="Helvetica"/>
                          </a:defRPr>
                        </a:pPr>
                        <a:endParaRPr sz="1600" dirty="0"/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smtClean="0">
                            <a:sym typeface="Helvetica"/>
                          </a:rPr>
                          <a:t>V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total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sym typeface="Helvetica"/>
                          </a:rPr>
                          <a:t>GV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err="1" smtClean="0">
                            <a:sym typeface="Helvetica"/>
                          </a:rPr>
                          <a:t>n</a:t>
                        </a:r>
                        <a:r>
                          <a:rPr sz="1600" b="1" baseline="-25000" dirty="0" err="1" smtClean="0">
                            <a:sym typeface="Helvetica"/>
                          </a:rPr>
                          <a:t>bunch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es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err="1" smtClean="0">
                            <a:sym typeface="Helvetica"/>
                          </a:rPr>
                          <a:t>I</a:t>
                        </a:r>
                        <a:r>
                          <a:rPr sz="1600" b="1" baseline="-25000" dirty="0" err="1" smtClean="0">
                            <a:sym typeface="Helvetica"/>
                          </a:rPr>
                          <a:t>beam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 </a:t>
                        </a:r>
                        <a:r>
                          <a:rPr lang="de-AT" sz="1600" b="1" baseline="0" dirty="0" smtClean="0">
                            <a:sym typeface="Helvetica"/>
                          </a:rPr>
                          <a:t>mA</a:t>
                        </a:r>
                        <a:endParaRPr sz="1600" b="1" baseline="0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latin typeface="Symbol" panose="05050102010706020507" pitchFamily="18" charset="2"/>
                            <a:sym typeface="Helvetica"/>
                          </a:rPr>
                          <a:t>D</a:t>
                        </a:r>
                        <a:r>
                          <a:rPr sz="1600" b="1" dirty="0" smtClean="0">
                            <a:sym typeface="Helvetica"/>
                          </a:rPr>
                          <a:t>E</a:t>
                        </a:r>
                        <a:r>
                          <a:rPr lang="de-AT" sz="1600" b="1" dirty="0" smtClean="0">
                            <a:sym typeface="Helvetica"/>
                          </a:rPr>
                          <a:t>/turn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sym typeface="Helvetica"/>
                          </a:rPr>
                          <a:t>GeV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271927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en-GB" sz="1600" b="1" dirty="0" err="1" smtClean="0">
                            <a:sym typeface="Helvetica"/>
                          </a:rPr>
                          <a:t>hh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CBD23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0.032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b="1" dirty="0" smtClean="0"/>
                          <a:t>500</a:t>
                        </a:r>
                        <a:endParaRPr sz="1600" b="1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  <a:tr h="232618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en-GB" sz="1600" b="1" dirty="0" smtClean="0">
                            <a:sym typeface="Helvetica"/>
                          </a:rPr>
                          <a:t>Z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CBD23">
                          <a:satOff val="18648"/>
                          <a:lumOff val="5971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0.4/0.2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200" dirty="0" smtClean="0"/>
                          <a:t>30000/90000</a:t>
                        </a:r>
                        <a:endParaRPr sz="12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b="1" dirty="0" smtClean="0"/>
                          <a:t>1450</a:t>
                        </a:r>
                        <a:endParaRPr sz="1600" b="1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0.034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2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>
                            <a:sym typeface="Helvetica"/>
                          </a:rPr>
                          <a:t>W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C82506">
                          <a:hueOff val="-444211"/>
                          <a:satOff val="-14915"/>
                          <a:lumOff val="22857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0.8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/>
                          <a:t>5162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152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0.33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3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>
                            <a:sym typeface="Helvetica"/>
                          </a:rPr>
                          <a:t>H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882B">
                          <a:hueOff val="-2473793"/>
                          <a:satOff val="-50209"/>
                          <a:lumOff val="23543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b="1" dirty="0"/>
                          <a:t>5.5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770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30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1.67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4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>
                            <a:sym typeface="Helvetica"/>
                          </a:rPr>
                          <a:t>t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365C0">
                          <a:satOff val="-3355"/>
                          <a:lumOff val="26614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b="1" dirty="0"/>
                          <a:t>10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78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6.6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7.55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5"/>
                    </a:ext>
                  </a:extLst>
                </a:tr>
              </a:tbl>
            </a:graphicData>
          </a:graphic>
        </p:graphicFrame>
        <p:sp>
          <p:nvSpPr>
            <p:cNvPr id="8" name="Oval 7"/>
            <p:cNvSpPr/>
            <p:nvPr/>
          </p:nvSpPr>
          <p:spPr>
            <a:xfrm>
              <a:off x="2463128" y="2869294"/>
              <a:ext cx="674562" cy="631713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87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6242" y="3808875"/>
              <a:ext cx="676846" cy="636556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87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10" name="Shape 414"/>
            <p:cNvSpPr/>
            <p:nvPr/>
          </p:nvSpPr>
          <p:spPr>
            <a:xfrm>
              <a:off x="2322006" y="2194868"/>
              <a:ext cx="298588" cy="67442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400"/>
              </a:pPr>
              <a:endParaRPr sz="1687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11" name="Shape 414"/>
            <p:cNvSpPr/>
            <p:nvPr/>
          </p:nvSpPr>
          <p:spPr>
            <a:xfrm flipH="1" flipV="1">
              <a:off x="1385902" y="4313702"/>
              <a:ext cx="1008112" cy="26742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400"/>
              </a:pPr>
              <a:endParaRPr sz="1687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9923" y="1856622"/>
              <a:ext cx="30572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10751" hangingPunct="0"/>
              <a:r>
                <a:rPr lang="en-US" b="1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Helvetica Light"/>
                  <a:sym typeface="Helvetica Light"/>
                </a:rPr>
                <a:t>“Ampere-class” machines</a:t>
              </a:r>
              <a:endParaRPr lang="en-GB" b="1" kern="0" dirty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72516" y="4560486"/>
              <a:ext cx="30700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10751" hangingPunct="0"/>
              <a:r>
                <a:rPr lang="en-US" b="1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Helvetica Light"/>
                  <a:sym typeface="Helvetica Light"/>
                </a:rPr>
                <a:t>“high gradient” machines </a:t>
              </a:r>
              <a:endParaRPr lang="en-GB" b="1" kern="0" dirty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290458" y="1867972"/>
            <a:ext cx="4853542" cy="2999266"/>
            <a:chOff x="4541422" y="2013910"/>
            <a:chExt cx="4602578" cy="284418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1422" y="2013910"/>
              <a:ext cx="4602578" cy="2844182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5353214" y="3230128"/>
              <a:ext cx="875925" cy="439851"/>
              <a:chOff x="5089928" y="4518012"/>
              <a:chExt cx="1895071" cy="81024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121259" y="4584056"/>
                <a:ext cx="591984" cy="5561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en-GB" sz="1600" kern="0" dirty="0" smtClean="0">
                    <a:solidFill>
                      <a:srgbClr val="00B050"/>
                    </a:solidFill>
                    <a:latin typeface="Helvetica Light"/>
                    <a:sym typeface="Helvetica Light"/>
                  </a:rPr>
                  <a:t>x6</a:t>
                </a:r>
                <a:endParaRPr lang="en-GB" sz="1600" kern="0" dirty="0">
                  <a:solidFill>
                    <a:srgbClr val="00B050"/>
                  </a:solidFill>
                  <a:latin typeface="Helvetica Light"/>
                  <a:sym typeface="Helvetica Light"/>
                </a:endParaRPr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 flipH="1" flipV="1">
                <a:off x="5089928" y="4518012"/>
                <a:ext cx="1895071" cy="810245"/>
                <a:chOff x="2037757" y="8432715"/>
                <a:chExt cx="787400" cy="889001"/>
              </a:xfrm>
            </p:grpSpPr>
            <p:sp>
              <p:nvSpPr>
                <p:cNvPr id="44" name="Arc 43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5365126" y="2839455"/>
              <a:ext cx="3552468" cy="651278"/>
              <a:chOff x="5139525" y="3971544"/>
              <a:chExt cx="5212220" cy="1199714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8914242" y="3971544"/>
                <a:ext cx="190130" cy="214541"/>
              </a:xfrm>
              <a:prstGeom prst="rect">
                <a:avLst/>
              </a:prstGeom>
            </p:spPr>
          </p:pic>
          <p:grpSp>
            <p:nvGrpSpPr>
              <p:cNvPr id="39" name="Group 38"/>
              <p:cNvGrpSpPr/>
              <p:nvPr/>
            </p:nvGrpSpPr>
            <p:grpSpPr>
              <a:xfrm flipH="1" flipV="1">
                <a:off x="5139525" y="3971984"/>
                <a:ext cx="5212220" cy="1199274"/>
                <a:chOff x="2037757" y="8432715"/>
                <a:chExt cx="787400" cy="889001"/>
              </a:xfrm>
            </p:grpSpPr>
            <p:sp>
              <p:nvSpPr>
                <p:cNvPr id="40" name="Arc 39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5344093" y="2988515"/>
              <a:ext cx="2592866" cy="651039"/>
              <a:chOff x="5086830" y="4205713"/>
              <a:chExt cx="3420254" cy="1199274"/>
            </a:xfrm>
          </p:grpSpPr>
          <p:grpSp>
            <p:nvGrpSpPr>
              <p:cNvPr id="34" name="Group 33"/>
              <p:cNvGrpSpPr/>
              <p:nvPr/>
            </p:nvGrpSpPr>
            <p:grpSpPr>
              <a:xfrm flipH="1" flipV="1">
                <a:off x="5086830" y="4205713"/>
                <a:ext cx="3420254" cy="1199274"/>
                <a:chOff x="2037757" y="8432715"/>
                <a:chExt cx="787400" cy="889001"/>
              </a:xfrm>
            </p:grpSpPr>
            <p:sp>
              <p:nvSpPr>
                <p:cNvPr id="36" name="Arc 35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7587545" y="4306736"/>
                <a:ext cx="187235" cy="211275"/>
              </a:xfrm>
              <a:prstGeom prst="rect">
                <a:avLst/>
              </a:prstGeom>
            </p:spPr>
          </p:pic>
        </p:grpSp>
        <p:grpSp>
          <p:nvGrpSpPr>
            <p:cNvPr id="19" name="Group 18"/>
            <p:cNvGrpSpPr/>
            <p:nvPr/>
          </p:nvGrpSpPr>
          <p:grpSpPr>
            <a:xfrm>
              <a:off x="5067462" y="3374689"/>
              <a:ext cx="620404" cy="634279"/>
              <a:chOff x="4650144" y="4978400"/>
              <a:chExt cx="895896" cy="1168400"/>
            </a:xfrm>
          </p:grpSpPr>
          <p:grpSp>
            <p:nvGrpSpPr>
              <p:cNvPr id="27" name="Group 395"/>
              <p:cNvGrpSpPr/>
              <p:nvPr/>
            </p:nvGrpSpPr>
            <p:grpSpPr>
              <a:xfrm>
                <a:off x="4843760" y="5365625"/>
                <a:ext cx="584864" cy="455735"/>
                <a:chOff x="41" y="84130"/>
                <a:chExt cx="586347" cy="455731"/>
              </a:xfrm>
            </p:grpSpPr>
            <p:grpSp>
              <p:nvGrpSpPr>
                <p:cNvPr id="29" name="Group 393"/>
                <p:cNvGrpSpPr/>
                <p:nvPr/>
              </p:nvGrpSpPr>
              <p:grpSpPr>
                <a:xfrm>
                  <a:off x="41" y="85640"/>
                  <a:ext cx="330501" cy="454223"/>
                  <a:chOff x="41" y="63499"/>
                  <a:chExt cx="330499" cy="454221"/>
                </a:xfrm>
              </p:grpSpPr>
              <p:pic>
                <p:nvPicPr>
                  <p:cNvPr id="31" name="Screen shot 2011-12-07 at 10.36.44 PM.png"/>
                  <p:cNvPicPr>
                    <a:picLocks noChangeAspect="1"/>
                  </p:cNvPicPr>
                  <p:nvPr/>
                </p:nvPicPr>
                <p:blipFill>
                  <a:blip r:embed="rId4">
                    <a:extLst/>
                  </a:blip>
                  <a:srcRect l="54106" t="22768" r="33840" b="8902"/>
                  <a:stretch>
                    <a:fillRect/>
                  </a:stretch>
                </p:blipFill>
                <p:spPr>
                  <a:xfrm>
                    <a:off x="137660" y="63499"/>
                    <a:ext cx="192882" cy="454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170" extrusionOk="0">
                        <a:moveTo>
                          <a:pt x="16356" y="0"/>
                        </a:moveTo>
                        <a:cubicBezTo>
                          <a:pt x="14698" y="1"/>
                          <a:pt x="13029" y="127"/>
                          <a:pt x="11733" y="389"/>
                        </a:cubicBezTo>
                        <a:cubicBezTo>
                          <a:pt x="8591" y="1025"/>
                          <a:pt x="6778" y="1816"/>
                          <a:pt x="4933" y="3349"/>
                        </a:cubicBezTo>
                        <a:cubicBezTo>
                          <a:pt x="4175" y="3979"/>
                          <a:pt x="3293" y="4892"/>
                          <a:pt x="3244" y="5087"/>
                        </a:cubicBezTo>
                        <a:cubicBezTo>
                          <a:pt x="3182" y="5338"/>
                          <a:pt x="2389" y="6254"/>
                          <a:pt x="2178" y="6327"/>
                        </a:cubicBezTo>
                        <a:cubicBezTo>
                          <a:pt x="1771" y="6467"/>
                          <a:pt x="1633" y="6256"/>
                          <a:pt x="1511" y="5439"/>
                        </a:cubicBezTo>
                        <a:cubicBezTo>
                          <a:pt x="1447" y="5007"/>
                          <a:pt x="1296" y="4482"/>
                          <a:pt x="1200" y="4273"/>
                        </a:cubicBezTo>
                        <a:cubicBezTo>
                          <a:pt x="1104" y="4065"/>
                          <a:pt x="1019" y="3767"/>
                          <a:pt x="978" y="3607"/>
                        </a:cubicBezTo>
                        <a:cubicBezTo>
                          <a:pt x="937" y="3447"/>
                          <a:pt x="736" y="3108"/>
                          <a:pt x="533" y="2868"/>
                        </a:cubicBezTo>
                        <a:cubicBezTo>
                          <a:pt x="331" y="2628"/>
                          <a:pt x="77" y="2340"/>
                          <a:pt x="0" y="2220"/>
                        </a:cubicBezTo>
                        <a:lnTo>
                          <a:pt x="0" y="13596"/>
                        </a:lnTo>
                        <a:cubicBezTo>
                          <a:pt x="36" y="13665"/>
                          <a:pt x="120" y="13638"/>
                          <a:pt x="133" y="13781"/>
                        </a:cubicBezTo>
                        <a:cubicBezTo>
                          <a:pt x="215" y="14628"/>
                          <a:pt x="529" y="15895"/>
                          <a:pt x="800" y="16389"/>
                        </a:cubicBezTo>
                        <a:cubicBezTo>
                          <a:pt x="951" y="16665"/>
                          <a:pt x="1088" y="16987"/>
                          <a:pt x="1111" y="17092"/>
                        </a:cubicBezTo>
                        <a:cubicBezTo>
                          <a:pt x="1177" y="17396"/>
                          <a:pt x="2241" y="18389"/>
                          <a:pt x="3022" y="18905"/>
                        </a:cubicBezTo>
                        <a:cubicBezTo>
                          <a:pt x="5821" y="20752"/>
                          <a:pt x="11061" y="21600"/>
                          <a:pt x="15867" y="20958"/>
                        </a:cubicBezTo>
                        <a:cubicBezTo>
                          <a:pt x="17650" y="20720"/>
                          <a:pt x="19438" y="20267"/>
                          <a:pt x="20578" y="19774"/>
                        </a:cubicBezTo>
                        <a:cubicBezTo>
                          <a:pt x="20855" y="19654"/>
                          <a:pt x="21150" y="19405"/>
                          <a:pt x="21600" y="19127"/>
                        </a:cubicBezTo>
                        <a:lnTo>
                          <a:pt x="21600" y="555"/>
                        </a:lnTo>
                        <a:cubicBezTo>
                          <a:pt x="21353" y="500"/>
                          <a:pt x="21214" y="446"/>
                          <a:pt x="20933" y="389"/>
                        </a:cubicBezTo>
                        <a:cubicBezTo>
                          <a:pt x="19642" y="128"/>
                          <a:pt x="18013" y="0"/>
                          <a:pt x="16356" y="0"/>
                        </a:cubicBezTo>
                        <a:close/>
                      </a:path>
                    </a:pathLst>
                  </a:cu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32" name="Screen shot 2011-12-07 at 10.36.44 PM.png"/>
                  <p:cNvPicPr>
                    <a:picLocks noChangeAspect="1"/>
                  </p:cNvPicPr>
                  <p:nvPr/>
                </p:nvPicPr>
                <p:blipFill>
                  <a:blip r:embed="rId4">
                    <a:alphaModFix amt="93454"/>
                    <a:extLst/>
                  </a:blip>
                  <a:srcRect l="1859" t="20559" r="87776" b="36514"/>
                  <a:stretch>
                    <a:fillRect/>
                  </a:stretch>
                </p:blipFill>
                <p:spPr>
                  <a:xfrm>
                    <a:off x="41" y="131636"/>
                    <a:ext cx="165853" cy="28535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06" h="21589" extrusionOk="0">
                        <a:moveTo>
                          <a:pt x="13126" y="0"/>
                        </a:moveTo>
                        <a:cubicBezTo>
                          <a:pt x="11573" y="7"/>
                          <a:pt x="10886" y="63"/>
                          <a:pt x="9389" y="360"/>
                        </a:cubicBezTo>
                        <a:cubicBezTo>
                          <a:pt x="8387" y="559"/>
                          <a:pt x="7326" y="835"/>
                          <a:pt x="7015" y="961"/>
                        </a:cubicBezTo>
                        <a:cubicBezTo>
                          <a:pt x="6704" y="1087"/>
                          <a:pt x="6062" y="1351"/>
                          <a:pt x="5601" y="1531"/>
                        </a:cubicBezTo>
                        <a:cubicBezTo>
                          <a:pt x="4578" y="1930"/>
                          <a:pt x="3581" y="2825"/>
                          <a:pt x="3581" y="3333"/>
                        </a:cubicBezTo>
                        <a:cubicBezTo>
                          <a:pt x="3581" y="3656"/>
                          <a:pt x="4154" y="4527"/>
                          <a:pt x="5096" y="5615"/>
                        </a:cubicBezTo>
                        <a:cubicBezTo>
                          <a:pt x="5488" y="6068"/>
                          <a:pt x="5299" y="6185"/>
                          <a:pt x="4086" y="6185"/>
                        </a:cubicBezTo>
                        <a:cubicBezTo>
                          <a:pt x="3322" y="6185"/>
                          <a:pt x="2854" y="6262"/>
                          <a:pt x="2369" y="6456"/>
                        </a:cubicBezTo>
                        <a:cubicBezTo>
                          <a:pt x="496" y="7205"/>
                          <a:pt x="-494" y="9127"/>
                          <a:pt x="247" y="10569"/>
                        </a:cubicBezTo>
                        <a:cubicBezTo>
                          <a:pt x="590" y="11237"/>
                          <a:pt x="1952" y="12101"/>
                          <a:pt x="2672" y="12101"/>
                        </a:cubicBezTo>
                        <a:cubicBezTo>
                          <a:pt x="3336" y="12101"/>
                          <a:pt x="4053" y="12536"/>
                          <a:pt x="4742" y="13332"/>
                        </a:cubicBezTo>
                        <a:cubicBezTo>
                          <a:pt x="5330" y="14010"/>
                          <a:pt x="6313" y="14505"/>
                          <a:pt x="7520" y="14743"/>
                        </a:cubicBezTo>
                        <a:cubicBezTo>
                          <a:pt x="8656" y="14966"/>
                          <a:pt x="14138" y="15523"/>
                          <a:pt x="15247" y="15524"/>
                        </a:cubicBezTo>
                        <a:cubicBezTo>
                          <a:pt x="16794" y="15525"/>
                          <a:pt x="16879" y="15582"/>
                          <a:pt x="18177" y="17175"/>
                        </a:cubicBezTo>
                        <a:cubicBezTo>
                          <a:pt x="18309" y="17337"/>
                          <a:pt x="18637" y="17942"/>
                          <a:pt x="18884" y="18526"/>
                        </a:cubicBezTo>
                        <a:cubicBezTo>
                          <a:pt x="19130" y="19111"/>
                          <a:pt x="19573" y="19861"/>
                          <a:pt x="19843" y="20178"/>
                        </a:cubicBezTo>
                        <a:cubicBezTo>
                          <a:pt x="20113" y="20495"/>
                          <a:pt x="20359" y="20836"/>
                          <a:pt x="20399" y="20958"/>
                        </a:cubicBezTo>
                        <a:cubicBezTo>
                          <a:pt x="20420" y="21023"/>
                          <a:pt x="20927" y="21401"/>
                          <a:pt x="21106" y="21589"/>
                        </a:cubicBezTo>
                        <a:lnTo>
                          <a:pt x="21106" y="3723"/>
                        </a:lnTo>
                        <a:cubicBezTo>
                          <a:pt x="20631" y="4284"/>
                          <a:pt x="20147" y="4797"/>
                          <a:pt x="20045" y="4834"/>
                        </a:cubicBezTo>
                        <a:cubicBezTo>
                          <a:pt x="19858" y="4903"/>
                          <a:pt x="18950" y="3848"/>
                          <a:pt x="19035" y="3663"/>
                        </a:cubicBezTo>
                        <a:cubicBezTo>
                          <a:pt x="19058" y="3614"/>
                          <a:pt x="18757" y="3208"/>
                          <a:pt x="18379" y="2762"/>
                        </a:cubicBezTo>
                        <a:cubicBezTo>
                          <a:pt x="18001" y="2317"/>
                          <a:pt x="17732" y="1946"/>
                          <a:pt x="17773" y="1922"/>
                        </a:cubicBezTo>
                        <a:cubicBezTo>
                          <a:pt x="17813" y="1898"/>
                          <a:pt x="17610" y="1587"/>
                          <a:pt x="17318" y="1231"/>
                        </a:cubicBezTo>
                        <a:cubicBezTo>
                          <a:pt x="16527" y="264"/>
                          <a:pt x="15614" y="-11"/>
                          <a:pt x="13126" y="0"/>
                        </a:cubicBezTo>
                        <a:close/>
                      </a:path>
                    </a:pathLst>
                  </a:custGeom>
                  <a:ln w="12700" cap="flat">
                    <a:noFill/>
                    <a:miter lim="400000"/>
                  </a:ln>
                  <a:effectLst/>
                </p:spPr>
              </p:pic>
              <p:sp>
                <p:nvSpPr>
                  <p:cNvPr id="33" name="Shape 392"/>
                  <p:cNvSpPr/>
                  <p:nvPr/>
                </p:nvSpPr>
                <p:spPr>
                  <a:xfrm>
                    <a:off x="123867" y="111365"/>
                    <a:ext cx="35340" cy="830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 hangingPunct="0">
                      <a:defRPr sz="2400">
                        <a:solidFill>
                          <a:srgbClr val="FFFFFF"/>
                        </a:solidFill>
                      </a:defRPr>
                    </a:pPr>
                    <a:endParaRPr sz="1687" kern="0">
                      <a:solidFill>
                        <a:srgbClr val="FFFFFF"/>
                      </a:solidFill>
                      <a:latin typeface="Helvetica Light"/>
                      <a:sym typeface="Helvetica Light"/>
                    </a:endParaRPr>
                  </a:p>
                </p:txBody>
              </p:sp>
            </p:grpSp>
            <p:pic>
              <p:nvPicPr>
                <p:cNvPr id="30" name="Screen shot 2011-12-07 at 10.36.44 PM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78223" t="26402" r="1076" b="2682"/>
                <a:stretch>
                  <a:fillRect/>
                </a:stretch>
              </p:blipFill>
              <p:spPr>
                <a:xfrm>
                  <a:off x="268465" y="84130"/>
                  <a:ext cx="317925" cy="4524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03" h="21591" extrusionOk="0">
                      <a:moveTo>
                        <a:pt x="1530" y="0"/>
                      </a:moveTo>
                      <a:cubicBezTo>
                        <a:pt x="1001" y="4"/>
                        <a:pt x="520" y="195"/>
                        <a:pt x="0" y="284"/>
                      </a:cubicBezTo>
                      <a:lnTo>
                        <a:pt x="0" y="21591"/>
                      </a:lnTo>
                      <a:cubicBezTo>
                        <a:pt x="1748" y="21432"/>
                        <a:pt x="3290" y="20766"/>
                        <a:pt x="4295" y="19659"/>
                      </a:cubicBezTo>
                      <a:cubicBezTo>
                        <a:pt x="4485" y="19450"/>
                        <a:pt x="4838" y="18987"/>
                        <a:pt x="5073" y="18617"/>
                      </a:cubicBezTo>
                      <a:cubicBezTo>
                        <a:pt x="5309" y="18248"/>
                        <a:pt x="5612" y="17772"/>
                        <a:pt x="5744" y="17576"/>
                      </a:cubicBezTo>
                      <a:cubicBezTo>
                        <a:pt x="5877" y="17379"/>
                        <a:pt x="5986" y="17208"/>
                        <a:pt x="5986" y="17178"/>
                      </a:cubicBezTo>
                      <a:cubicBezTo>
                        <a:pt x="5986" y="17148"/>
                        <a:pt x="6130" y="16912"/>
                        <a:pt x="6308" y="16667"/>
                      </a:cubicBezTo>
                      <a:cubicBezTo>
                        <a:pt x="6487" y="16421"/>
                        <a:pt x="6645" y="16186"/>
                        <a:pt x="6657" y="16136"/>
                      </a:cubicBezTo>
                      <a:cubicBezTo>
                        <a:pt x="6686" y="16022"/>
                        <a:pt x="7173" y="15604"/>
                        <a:pt x="7436" y="15474"/>
                      </a:cubicBezTo>
                      <a:cubicBezTo>
                        <a:pt x="7829" y="15279"/>
                        <a:pt x="10550" y="15409"/>
                        <a:pt x="11006" y="15644"/>
                      </a:cubicBezTo>
                      <a:cubicBezTo>
                        <a:pt x="11173" y="15730"/>
                        <a:pt x="11198" y="15807"/>
                        <a:pt x="11086" y="16629"/>
                      </a:cubicBezTo>
                      <a:cubicBezTo>
                        <a:pt x="10882" y="18129"/>
                        <a:pt x="10880" y="18127"/>
                        <a:pt x="11167" y="18277"/>
                      </a:cubicBezTo>
                      <a:cubicBezTo>
                        <a:pt x="11332" y="18363"/>
                        <a:pt x="11786" y="18433"/>
                        <a:pt x="12509" y="18504"/>
                      </a:cubicBezTo>
                      <a:cubicBezTo>
                        <a:pt x="13856" y="18636"/>
                        <a:pt x="14549" y="18642"/>
                        <a:pt x="14683" y="18523"/>
                      </a:cubicBezTo>
                      <a:cubicBezTo>
                        <a:pt x="14739" y="18474"/>
                        <a:pt x="14855" y="17975"/>
                        <a:pt x="14952" y="17405"/>
                      </a:cubicBezTo>
                      <a:cubicBezTo>
                        <a:pt x="15128" y="16363"/>
                        <a:pt x="15290" y="16042"/>
                        <a:pt x="15596" y="16042"/>
                      </a:cubicBezTo>
                      <a:cubicBezTo>
                        <a:pt x="15687" y="16042"/>
                        <a:pt x="16041" y="15924"/>
                        <a:pt x="16401" y="15777"/>
                      </a:cubicBezTo>
                      <a:cubicBezTo>
                        <a:pt x="17313" y="15404"/>
                        <a:pt x="17356" y="15391"/>
                        <a:pt x="17717" y="15208"/>
                      </a:cubicBezTo>
                      <a:cubicBezTo>
                        <a:pt x="18215" y="14956"/>
                        <a:pt x="18754" y="14846"/>
                        <a:pt x="19273" y="14905"/>
                      </a:cubicBezTo>
                      <a:cubicBezTo>
                        <a:pt x="19525" y="14934"/>
                        <a:pt x="19929" y="14959"/>
                        <a:pt x="20186" y="14962"/>
                      </a:cubicBezTo>
                      <a:lnTo>
                        <a:pt x="20669" y="14981"/>
                      </a:lnTo>
                      <a:lnTo>
                        <a:pt x="20965" y="14072"/>
                      </a:lnTo>
                      <a:cubicBezTo>
                        <a:pt x="21293" y="13107"/>
                        <a:pt x="21600" y="11058"/>
                        <a:pt x="21475" y="10587"/>
                      </a:cubicBezTo>
                      <a:cubicBezTo>
                        <a:pt x="21413" y="10358"/>
                        <a:pt x="21374" y="10345"/>
                        <a:pt x="20938" y="10303"/>
                      </a:cubicBezTo>
                      <a:cubicBezTo>
                        <a:pt x="20680" y="10278"/>
                        <a:pt x="20276" y="10265"/>
                        <a:pt x="20052" y="10265"/>
                      </a:cubicBezTo>
                      <a:cubicBezTo>
                        <a:pt x="19666" y="10265"/>
                        <a:pt x="19568" y="10211"/>
                        <a:pt x="18361" y="9375"/>
                      </a:cubicBezTo>
                      <a:lnTo>
                        <a:pt x="17099" y="8485"/>
                      </a:lnTo>
                      <a:lnTo>
                        <a:pt x="16186" y="8447"/>
                      </a:lnTo>
                      <a:cubicBezTo>
                        <a:pt x="15692" y="8422"/>
                        <a:pt x="15242" y="8374"/>
                        <a:pt x="15193" y="8352"/>
                      </a:cubicBezTo>
                      <a:cubicBezTo>
                        <a:pt x="15144" y="8331"/>
                        <a:pt x="15157" y="8003"/>
                        <a:pt x="15193" y="7614"/>
                      </a:cubicBezTo>
                      <a:lnTo>
                        <a:pt x="15247" y="6894"/>
                      </a:lnTo>
                      <a:lnTo>
                        <a:pt x="14979" y="6837"/>
                      </a:lnTo>
                      <a:cubicBezTo>
                        <a:pt x="14656" y="6751"/>
                        <a:pt x="14290" y="6742"/>
                        <a:pt x="14120" y="6818"/>
                      </a:cubicBezTo>
                      <a:cubicBezTo>
                        <a:pt x="14053" y="6848"/>
                        <a:pt x="13959" y="7115"/>
                        <a:pt x="13905" y="7424"/>
                      </a:cubicBezTo>
                      <a:cubicBezTo>
                        <a:pt x="13850" y="7733"/>
                        <a:pt x="13743" y="8031"/>
                        <a:pt x="13663" y="8087"/>
                      </a:cubicBezTo>
                      <a:cubicBezTo>
                        <a:pt x="13542" y="8173"/>
                        <a:pt x="13358" y="8172"/>
                        <a:pt x="12428" y="8106"/>
                      </a:cubicBezTo>
                      <a:cubicBezTo>
                        <a:pt x="9609" y="7905"/>
                        <a:pt x="9163" y="7836"/>
                        <a:pt x="8751" y="7424"/>
                      </a:cubicBezTo>
                      <a:cubicBezTo>
                        <a:pt x="8453" y="7127"/>
                        <a:pt x="8139" y="6144"/>
                        <a:pt x="7811" y="4432"/>
                      </a:cubicBezTo>
                      <a:cubicBezTo>
                        <a:pt x="7459" y="2589"/>
                        <a:pt x="6356" y="1238"/>
                        <a:pt x="4617" y="530"/>
                      </a:cubicBezTo>
                      <a:cubicBezTo>
                        <a:pt x="3725" y="167"/>
                        <a:pt x="2634" y="-9"/>
                        <a:pt x="1530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28" name="Shape 397"/>
              <p:cNvSpPr/>
              <p:nvPr/>
            </p:nvSpPr>
            <p:spPr>
              <a:xfrm>
                <a:off x="4650144" y="4978400"/>
                <a:ext cx="895896" cy="1168400"/>
              </a:xfrm>
              <a:prstGeom prst="roundRect">
                <a:avLst>
                  <a:gd name="adj" fmla="val 30011"/>
                </a:avLst>
              </a:prstGeom>
              <a:ln w="38100">
                <a:solidFill>
                  <a:srgbClr val="00B050"/>
                </a:solidFill>
                <a:miter lim="400000"/>
              </a:ln>
            </p:spPr>
            <p:txBody>
              <a:bodyPr lIns="35719" tIns="35719" rIns="35719" bIns="35719" anchor="ctr"/>
              <a:lstStyle/>
              <a:p>
                <a:pPr algn="ctr" defTabSz="410751" hangingPunct="0">
                  <a:defRPr sz="2400">
                    <a:solidFill>
                      <a:srgbClr val="FFFFFF"/>
                    </a:solidFill>
                  </a:defRPr>
                </a:pPr>
                <a:endParaRPr sz="1687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4972027" y="4026122"/>
              <a:ext cx="1184200" cy="4961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437539" hangingPunct="0"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≈ </a:t>
              </a:r>
              <a:r>
                <a:rPr lang="en-GB" sz="1400" i="1" kern="0" dirty="0" smtClean="0">
                  <a:solidFill>
                    <a:srgbClr val="00B050"/>
                  </a:solidFill>
                  <a:latin typeface="Helvetica Light"/>
                  <a:sym typeface="Helvetica Light"/>
                </a:rPr>
                <a:t>16 </a:t>
              </a: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x </a:t>
              </a:r>
              <a:r>
                <a:rPr lang="en-GB" sz="1400" i="1" kern="0" dirty="0" smtClean="0">
                  <a:solidFill>
                    <a:srgbClr val="00B050"/>
                  </a:solidFill>
                  <a:latin typeface="Helvetica Light"/>
                  <a:sym typeface="Helvetica Light"/>
                </a:rPr>
                <a:t>1 cell 400MHz</a:t>
              </a: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, </a:t>
              </a:r>
              <a:endParaRPr lang="en-GB" sz="1400" i="1" kern="0" dirty="0" smtClean="0">
                <a:solidFill>
                  <a:srgbClr val="00B050"/>
                </a:solidFill>
                <a:latin typeface="Helvetica Light"/>
                <a:sym typeface="Helvetica Ligh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353011" y="3127219"/>
              <a:ext cx="1729959" cy="439851"/>
              <a:chOff x="5089928" y="4518012"/>
              <a:chExt cx="1895071" cy="81024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208269" y="4584056"/>
                <a:ext cx="417965" cy="5561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en-GB" sz="1600" kern="0" dirty="0" smtClean="0">
                    <a:solidFill>
                      <a:srgbClr val="00B050"/>
                    </a:solidFill>
                    <a:latin typeface="Helvetica Light"/>
                    <a:sym typeface="Helvetica Light"/>
                  </a:rPr>
                  <a:t>x12</a:t>
                </a:r>
                <a:endParaRPr lang="en-GB" sz="1600" kern="0" dirty="0">
                  <a:solidFill>
                    <a:srgbClr val="00B050"/>
                  </a:solidFill>
                  <a:latin typeface="Helvetica Light"/>
                  <a:sym typeface="Helvetica Light"/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 flipH="1" flipV="1">
                <a:off x="5089928" y="4518012"/>
                <a:ext cx="1895071" cy="810245"/>
                <a:chOff x="2037757" y="8432715"/>
                <a:chExt cx="787400" cy="889001"/>
              </a:xfrm>
            </p:grpSpPr>
            <p:sp>
              <p:nvSpPr>
                <p:cNvPr id="25" name="Arc 24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26" name="Arc 25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sp>
          <p:nvSpPr>
            <p:cNvPr id="22" name="Shape 335"/>
            <p:cNvSpPr txBox="1">
              <a:spLocks/>
            </p:cNvSpPr>
            <p:nvPr/>
          </p:nvSpPr>
          <p:spPr>
            <a:xfrm>
              <a:off x="4989725" y="2109566"/>
              <a:ext cx="3686731" cy="3757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719" tIns="35719" rIns="35719" bIns="35719" anchor="t">
              <a:normAutofit/>
            </a:bodyPr>
            <a:lstStyle>
              <a:lvl1pPr marL="0" marR="0" indent="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1pPr>
              <a:lvl2pPr marL="0" marR="0" indent="2286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2pPr>
              <a:lvl3pPr marL="0" marR="0" indent="4572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3pPr>
              <a:lvl4pPr marL="0" marR="0" indent="6858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4pPr>
              <a:lvl5pPr marL="0" marR="0" indent="9144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5pPr>
              <a:lvl6pPr marL="26670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6pPr>
              <a:lvl7pPr marL="31115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7pPr>
              <a:lvl8pPr marL="35560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8pPr>
              <a:lvl9pPr marL="40005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410751">
                <a:defRPr b="1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GB" sz="1800" b="1" kern="0" dirty="0" smtClean="0">
                  <a:latin typeface="Helvetica"/>
                  <a:ea typeface="Helvetica"/>
                  <a:cs typeface="Helvetica"/>
                  <a:sym typeface="Helvetica"/>
                </a:rPr>
                <a:t>Naive scale up from an </a:t>
              </a:r>
              <a:r>
                <a:rPr lang="en-GB" sz="1800" b="1" kern="0" dirty="0" err="1" smtClean="0">
                  <a:latin typeface="Helvetica"/>
                  <a:ea typeface="Helvetica"/>
                  <a:cs typeface="Helvetica"/>
                  <a:sym typeface="Helvetica"/>
                </a:rPr>
                <a:t>hh</a:t>
              </a:r>
              <a:r>
                <a:rPr lang="en-GB" sz="1800" b="1" kern="0" dirty="0" smtClean="0">
                  <a:latin typeface="Helvetica"/>
                  <a:ea typeface="Helvetica"/>
                  <a:cs typeface="Helvetica"/>
                  <a:sym typeface="Helvetica"/>
                </a:rPr>
                <a:t> system</a:t>
              </a:r>
              <a:endParaRPr lang="en-GB" sz="1800" b="1" kern="0" dirty="0"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1547664" y="1095783"/>
            <a:ext cx="6701658" cy="59693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de-AT" b="1" smtClean="0">
                <a:solidFill>
                  <a:srgbClr val="002060"/>
                </a:solidFill>
              </a:rPr>
              <a:t>Very large range of operation parameters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5496" y="5229200"/>
            <a:ext cx="9073008" cy="9361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Voltage and beam current ranges span more than factor &gt; 10</a:t>
            </a:r>
            <a:r>
              <a:rPr lang="de-AT" sz="2000" b="1" baseline="30000" dirty="0" smtClean="0">
                <a:solidFill>
                  <a:srgbClr val="002060"/>
                </a:solidFill>
              </a:rPr>
              <a:t>2 </a:t>
            </a:r>
            <a:r>
              <a:rPr lang="de-AT" sz="20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C00000"/>
                </a:solidFill>
              </a:rPr>
              <a:t>No well-adapted single RF system solution satisfying requirements 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0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System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98915" y="1915095"/>
            <a:ext cx="8751190" cy="1570235"/>
            <a:chOff x="198915" y="1915095"/>
            <a:chExt cx="8751190" cy="1570235"/>
          </a:xfrm>
        </p:grpSpPr>
        <p:grpSp>
          <p:nvGrpSpPr>
            <p:cNvPr id="7" name="Group 408"/>
            <p:cNvGrpSpPr/>
            <p:nvPr/>
          </p:nvGrpSpPr>
          <p:grpSpPr>
            <a:xfrm>
              <a:off x="466021" y="1915095"/>
              <a:ext cx="1591004" cy="1345254"/>
              <a:chOff x="-90" y="379778"/>
              <a:chExt cx="2647340" cy="2057111"/>
            </a:xfrm>
          </p:grpSpPr>
          <p:grpSp>
            <p:nvGrpSpPr>
              <p:cNvPr id="22" name="Group 406"/>
              <p:cNvGrpSpPr/>
              <p:nvPr/>
            </p:nvGrpSpPr>
            <p:grpSpPr>
              <a:xfrm>
                <a:off x="-91" y="386512"/>
                <a:ext cx="1492383" cy="2050379"/>
                <a:chOff x="-90" y="286543"/>
                <a:chExt cx="1492381" cy="2050378"/>
              </a:xfrm>
            </p:grpSpPr>
            <p:pic>
              <p:nvPicPr>
                <p:cNvPr id="24" name="Screen shot 2011-12-07 at 10.36.44 PM.png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rcRect l="54106" t="22763" r="33842" b="8923"/>
                <a:stretch>
                  <a:fillRect/>
                </a:stretch>
              </p:blipFill>
              <p:spPr>
                <a:xfrm>
                  <a:off x="621547" y="286543"/>
                  <a:ext cx="870745" cy="20503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2" extrusionOk="0">
                      <a:moveTo>
                        <a:pt x="16353" y="0"/>
                      </a:moveTo>
                      <a:cubicBezTo>
                        <a:pt x="14695" y="1"/>
                        <a:pt x="13041" y="132"/>
                        <a:pt x="11745" y="394"/>
                      </a:cubicBezTo>
                      <a:cubicBezTo>
                        <a:pt x="8602" y="1030"/>
                        <a:pt x="6787" y="1819"/>
                        <a:pt x="4942" y="3353"/>
                      </a:cubicBezTo>
                      <a:cubicBezTo>
                        <a:pt x="4184" y="3983"/>
                        <a:pt x="3278" y="4899"/>
                        <a:pt x="3229" y="5094"/>
                      </a:cubicBezTo>
                      <a:cubicBezTo>
                        <a:pt x="3166" y="5346"/>
                        <a:pt x="2406" y="6255"/>
                        <a:pt x="2195" y="6328"/>
                      </a:cubicBezTo>
                      <a:cubicBezTo>
                        <a:pt x="1788" y="6468"/>
                        <a:pt x="1618" y="6256"/>
                        <a:pt x="1496" y="5439"/>
                      </a:cubicBezTo>
                      <a:cubicBezTo>
                        <a:pt x="1432" y="5007"/>
                        <a:pt x="1297" y="4483"/>
                        <a:pt x="1201" y="4275"/>
                      </a:cubicBezTo>
                      <a:cubicBezTo>
                        <a:pt x="1105" y="4066"/>
                        <a:pt x="996" y="3763"/>
                        <a:pt x="955" y="3603"/>
                      </a:cubicBezTo>
                      <a:cubicBezTo>
                        <a:pt x="914" y="3443"/>
                        <a:pt x="714" y="3117"/>
                        <a:pt x="512" y="2877"/>
                      </a:cubicBezTo>
                      <a:cubicBezTo>
                        <a:pt x="310" y="2637"/>
                        <a:pt x="87" y="2342"/>
                        <a:pt x="10" y="2222"/>
                      </a:cubicBezTo>
                      <a:cubicBezTo>
                        <a:pt x="8" y="2219"/>
                        <a:pt x="2" y="2216"/>
                        <a:pt x="0" y="2213"/>
                      </a:cubicBezTo>
                      <a:lnTo>
                        <a:pt x="0" y="13434"/>
                      </a:lnTo>
                      <a:cubicBezTo>
                        <a:pt x="60" y="13498"/>
                        <a:pt x="100" y="13603"/>
                        <a:pt x="118" y="13790"/>
                      </a:cubicBezTo>
                      <a:cubicBezTo>
                        <a:pt x="199" y="14637"/>
                        <a:pt x="537" y="15902"/>
                        <a:pt x="807" y="16397"/>
                      </a:cubicBezTo>
                      <a:cubicBezTo>
                        <a:pt x="958" y="16672"/>
                        <a:pt x="1099" y="16984"/>
                        <a:pt x="1122" y="17089"/>
                      </a:cubicBezTo>
                      <a:cubicBezTo>
                        <a:pt x="1189" y="17393"/>
                        <a:pt x="2231" y="18401"/>
                        <a:pt x="3013" y="18917"/>
                      </a:cubicBezTo>
                      <a:cubicBezTo>
                        <a:pt x="5812" y="20765"/>
                        <a:pt x="11083" y="21600"/>
                        <a:pt x="15890" y="20958"/>
                      </a:cubicBezTo>
                      <a:cubicBezTo>
                        <a:pt x="17673" y="20720"/>
                        <a:pt x="19456" y="20275"/>
                        <a:pt x="20596" y="19782"/>
                      </a:cubicBezTo>
                      <a:cubicBezTo>
                        <a:pt x="20825" y="19683"/>
                        <a:pt x="21229" y="19430"/>
                        <a:pt x="21600" y="19208"/>
                      </a:cubicBezTo>
                      <a:lnTo>
                        <a:pt x="21600" y="533"/>
                      </a:lnTo>
                      <a:cubicBezTo>
                        <a:pt x="21384" y="485"/>
                        <a:pt x="21202" y="439"/>
                        <a:pt x="20960" y="390"/>
                      </a:cubicBezTo>
                      <a:cubicBezTo>
                        <a:pt x="19668" y="129"/>
                        <a:pt x="18010" y="0"/>
                        <a:pt x="16353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5" name="Screen shot 2011-12-07 at 10.36.44 PM.png"/>
                <p:cNvPicPr>
                  <a:picLocks noChangeAspect="1"/>
                </p:cNvPicPr>
                <p:nvPr/>
              </p:nvPicPr>
              <p:blipFill>
                <a:blip r:embed="rId2">
                  <a:alphaModFix amt="93454"/>
                  <a:extLst/>
                </a:blip>
                <a:srcRect l="1855" t="20567" r="87783" b="36298"/>
                <a:stretch>
                  <a:fillRect/>
                </a:stretch>
              </p:blipFill>
              <p:spPr>
                <a:xfrm>
                  <a:off x="-91" y="594605"/>
                  <a:ext cx="748598" cy="12946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84" h="21589" extrusionOk="0">
                      <a:moveTo>
                        <a:pt x="13425" y="0"/>
                      </a:moveTo>
                      <a:cubicBezTo>
                        <a:pt x="11836" y="7"/>
                        <a:pt x="11158" y="68"/>
                        <a:pt x="9626" y="364"/>
                      </a:cubicBezTo>
                      <a:cubicBezTo>
                        <a:pt x="8601" y="562"/>
                        <a:pt x="7507" y="828"/>
                        <a:pt x="7189" y="953"/>
                      </a:cubicBezTo>
                      <a:cubicBezTo>
                        <a:pt x="6871" y="1078"/>
                        <a:pt x="6231" y="1330"/>
                        <a:pt x="5758" y="1509"/>
                      </a:cubicBezTo>
                      <a:cubicBezTo>
                        <a:pt x="4712" y="1906"/>
                        <a:pt x="3664" y="2810"/>
                        <a:pt x="3664" y="3316"/>
                      </a:cubicBezTo>
                      <a:cubicBezTo>
                        <a:pt x="3664" y="3637"/>
                        <a:pt x="4269" y="4516"/>
                        <a:pt x="5232" y="5599"/>
                      </a:cubicBezTo>
                      <a:cubicBezTo>
                        <a:pt x="5633" y="6050"/>
                        <a:pt x="5432" y="6155"/>
                        <a:pt x="4191" y="6155"/>
                      </a:cubicBezTo>
                      <a:cubicBezTo>
                        <a:pt x="3409" y="6155"/>
                        <a:pt x="2925" y="6227"/>
                        <a:pt x="2428" y="6420"/>
                      </a:cubicBezTo>
                      <a:cubicBezTo>
                        <a:pt x="991" y="6979"/>
                        <a:pt x="58" y="8199"/>
                        <a:pt x="3" y="9378"/>
                      </a:cubicBezTo>
                      <a:cubicBezTo>
                        <a:pt x="-16" y="9771"/>
                        <a:pt x="65" y="10158"/>
                        <a:pt x="254" y="10517"/>
                      </a:cubicBezTo>
                      <a:cubicBezTo>
                        <a:pt x="605" y="11181"/>
                        <a:pt x="1990" y="12032"/>
                        <a:pt x="2726" y="12032"/>
                      </a:cubicBezTo>
                      <a:cubicBezTo>
                        <a:pt x="3405" y="12032"/>
                        <a:pt x="4172" y="12465"/>
                        <a:pt x="4877" y="13257"/>
                      </a:cubicBezTo>
                      <a:cubicBezTo>
                        <a:pt x="5479" y="13932"/>
                        <a:pt x="6492" y="14436"/>
                        <a:pt x="7727" y="14673"/>
                      </a:cubicBezTo>
                      <a:cubicBezTo>
                        <a:pt x="8888" y="14895"/>
                        <a:pt x="14465" y="15433"/>
                        <a:pt x="15599" y="15434"/>
                      </a:cubicBezTo>
                      <a:cubicBezTo>
                        <a:pt x="17182" y="15435"/>
                        <a:pt x="17293" y="15496"/>
                        <a:pt x="18620" y="17082"/>
                      </a:cubicBezTo>
                      <a:cubicBezTo>
                        <a:pt x="18755" y="17243"/>
                        <a:pt x="19066" y="17850"/>
                        <a:pt x="19318" y="18432"/>
                      </a:cubicBezTo>
                      <a:cubicBezTo>
                        <a:pt x="19570" y="19014"/>
                        <a:pt x="20003" y="19745"/>
                        <a:pt x="20280" y="20060"/>
                      </a:cubicBezTo>
                      <a:cubicBezTo>
                        <a:pt x="20556" y="20375"/>
                        <a:pt x="20823" y="20733"/>
                        <a:pt x="20863" y="20854"/>
                      </a:cubicBezTo>
                      <a:cubicBezTo>
                        <a:pt x="20891" y="20938"/>
                        <a:pt x="21295" y="21308"/>
                        <a:pt x="21584" y="21589"/>
                      </a:cubicBezTo>
                      <a:lnTo>
                        <a:pt x="21584" y="3733"/>
                      </a:lnTo>
                      <a:cubicBezTo>
                        <a:pt x="21109" y="4275"/>
                        <a:pt x="20633" y="4768"/>
                        <a:pt x="20531" y="4805"/>
                      </a:cubicBezTo>
                      <a:cubicBezTo>
                        <a:pt x="20339" y="4873"/>
                        <a:pt x="19402" y="3837"/>
                        <a:pt x="19490" y="3653"/>
                      </a:cubicBezTo>
                      <a:cubicBezTo>
                        <a:pt x="19513" y="3604"/>
                        <a:pt x="19213" y="3203"/>
                        <a:pt x="18826" y="2760"/>
                      </a:cubicBezTo>
                      <a:cubicBezTo>
                        <a:pt x="18439" y="2316"/>
                        <a:pt x="18156" y="1930"/>
                        <a:pt x="18197" y="1906"/>
                      </a:cubicBezTo>
                      <a:cubicBezTo>
                        <a:pt x="18238" y="1882"/>
                        <a:pt x="18037" y="1572"/>
                        <a:pt x="17739" y="1218"/>
                      </a:cubicBezTo>
                      <a:cubicBezTo>
                        <a:pt x="16929" y="255"/>
                        <a:pt x="15970" y="-11"/>
                        <a:pt x="13425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6" name="Shape 405"/>
                <p:cNvSpPr/>
                <p:nvPr/>
              </p:nvSpPr>
              <p:spPr>
                <a:xfrm>
                  <a:off x="559272" y="502824"/>
                  <a:ext cx="159558" cy="375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marL="0" marR="0" lvl="0" indent="0" algn="ctr" defTabSz="410751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2400">
                      <a:solidFill>
                        <a:srgbClr val="FFFFFF"/>
                      </a:solidFill>
                    </a:defRPr>
                  </a:pPr>
                  <a:endParaRPr kumimoji="0" sz="1687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 Light"/>
                    <a:sym typeface="Helvetica Light"/>
                  </a:endParaRPr>
                </a:p>
              </p:txBody>
            </p:sp>
          </p:grpSp>
          <p:pic>
            <p:nvPicPr>
              <p:cNvPr id="23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78223" t="26400" r="1081" b="2646"/>
              <a:stretch>
                <a:fillRect/>
              </a:stretch>
            </p:blipFill>
            <p:spPr>
              <a:xfrm>
                <a:off x="1212142" y="379778"/>
                <a:ext cx="1435109" cy="2043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591" extrusionOk="0">
                    <a:moveTo>
                      <a:pt x="1540" y="0"/>
                    </a:moveTo>
                    <a:cubicBezTo>
                      <a:pt x="1026" y="4"/>
                      <a:pt x="506" y="50"/>
                      <a:pt x="0" y="134"/>
                    </a:cubicBezTo>
                    <a:lnTo>
                      <a:pt x="0" y="21591"/>
                    </a:lnTo>
                    <a:cubicBezTo>
                      <a:pt x="1747" y="21431"/>
                      <a:pt x="3295" y="20760"/>
                      <a:pt x="4300" y="19654"/>
                    </a:cubicBezTo>
                    <a:cubicBezTo>
                      <a:pt x="4490" y="19445"/>
                      <a:pt x="4838" y="18971"/>
                      <a:pt x="5073" y="18602"/>
                    </a:cubicBezTo>
                    <a:cubicBezTo>
                      <a:pt x="5308" y="18233"/>
                      <a:pt x="5612" y="17771"/>
                      <a:pt x="5745" y="17575"/>
                    </a:cubicBezTo>
                    <a:cubicBezTo>
                      <a:pt x="5878" y="17378"/>
                      <a:pt x="5983" y="17193"/>
                      <a:pt x="5983" y="17164"/>
                    </a:cubicBezTo>
                    <a:cubicBezTo>
                      <a:pt x="5982" y="17134"/>
                      <a:pt x="6131" y="16910"/>
                      <a:pt x="6310" y="16665"/>
                    </a:cubicBezTo>
                    <a:cubicBezTo>
                      <a:pt x="6488" y="16420"/>
                      <a:pt x="6642" y="16177"/>
                      <a:pt x="6655" y="16128"/>
                    </a:cubicBezTo>
                    <a:cubicBezTo>
                      <a:pt x="6684" y="16013"/>
                      <a:pt x="7171" y="15604"/>
                      <a:pt x="7434" y="15474"/>
                    </a:cubicBezTo>
                    <a:cubicBezTo>
                      <a:pt x="7827" y="15279"/>
                      <a:pt x="10564" y="15407"/>
                      <a:pt x="11020" y="15642"/>
                    </a:cubicBezTo>
                    <a:cubicBezTo>
                      <a:pt x="11187" y="15728"/>
                      <a:pt x="11191" y="15797"/>
                      <a:pt x="11079" y="16619"/>
                    </a:cubicBezTo>
                    <a:cubicBezTo>
                      <a:pt x="10875" y="18118"/>
                      <a:pt x="10875" y="18113"/>
                      <a:pt x="11162" y="18262"/>
                    </a:cubicBezTo>
                    <a:cubicBezTo>
                      <a:pt x="11328" y="18348"/>
                      <a:pt x="11801" y="18431"/>
                      <a:pt x="12524" y="18501"/>
                    </a:cubicBezTo>
                    <a:cubicBezTo>
                      <a:pt x="13872" y="18633"/>
                      <a:pt x="14554" y="18641"/>
                      <a:pt x="14689" y="18522"/>
                    </a:cubicBezTo>
                    <a:cubicBezTo>
                      <a:pt x="14745" y="18473"/>
                      <a:pt x="14866" y="17964"/>
                      <a:pt x="14963" y="17394"/>
                    </a:cubicBezTo>
                    <a:cubicBezTo>
                      <a:pt x="15139" y="16353"/>
                      <a:pt x="15287" y="16040"/>
                      <a:pt x="15593" y="16040"/>
                    </a:cubicBezTo>
                    <a:cubicBezTo>
                      <a:pt x="15684" y="16040"/>
                      <a:pt x="16053" y="15919"/>
                      <a:pt x="16414" y="15772"/>
                    </a:cubicBezTo>
                    <a:cubicBezTo>
                      <a:pt x="17325" y="15399"/>
                      <a:pt x="17367" y="15380"/>
                      <a:pt x="17728" y="15198"/>
                    </a:cubicBezTo>
                    <a:cubicBezTo>
                      <a:pt x="18226" y="14946"/>
                      <a:pt x="18760" y="14845"/>
                      <a:pt x="19280" y="14904"/>
                    </a:cubicBezTo>
                    <a:cubicBezTo>
                      <a:pt x="19531" y="14933"/>
                      <a:pt x="19945" y="14960"/>
                      <a:pt x="20202" y="14963"/>
                    </a:cubicBezTo>
                    <a:lnTo>
                      <a:pt x="20672" y="14967"/>
                    </a:lnTo>
                    <a:lnTo>
                      <a:pt x="20981" y="14057"/>
                    </a:lnTo>
                    <a:cubicBezTo>
                      <a:pt x="21310" y="13093"/>
                      <a:pt x="21600" y="11061"/>
                      <a:pt x="21475" y="10590"/>
                    </a:cubicBezTo>
                    <a:cubicBezTo>
                      <a:pt x="21413" y="10361"/>
                      <a:pt x="21376" y="10339"/>
                      <a:pt x="20939" y="10297"/>
                    </a:cubicBezTo>
                    <a:cubicBezTo>
                      <a:pt x="20681" y="10272"/>
                      <a:pt x="20284" y="10255"/>
                      <a:pt x="20059" y="10255"/>
                    </a:cubicBezTo>
                    <a:cubicBezTo>
                      <a:pt x="19673" y="10255"/>
                      <a:pt x="19583" y="10206"/>
                      <a:pt x="18376" y="9370"/>
                    </a:cubicBezTo>
                    <a:lnTo>
                      <a:pt x="17098" y="8485"/>
                    </a:lnTo>
                    <a:lnTo>
                      <a:pt x="16200" y="8439"/>
                    </a:lnTo>
                    <a:cubicBezTo>
                      <a:pt x="15705" y="8414"/>
                      <a:pt x="15256" y="8377"/>
                      <a:pt x="15206" y="8355"/>
                    </a:cubicBezTo>
                    <a:cubicBezTo>
                      <a:pt x="15157" y="8334"/>
                      <a:pt x="15146" y="7998"/>
                      <a:pt x="15183" y="7609"/>
                    </a:cubicBezTo>
                    <a:lnTo>
                      <a:pt x="15248" y="6901"/>
                    </a:lnTo>
                    <a:lnTo>
                      <a:pt x="14974" y="6825"/>
                    </a:lnTo>
                    <a:cubicBezTo>
                      <a:pt x="14651" y="6739"/>
                      <a:pt x="14306" y="6732"/>
                      <a:pt x="14136" y="6808"/>
                    </a:cubicBezTo>
                    <a:cubicBezTo>
                      <a:pt x="14069" y="6838"/>
                      <a:pt x="13970" y="7116"/>
                      <a:pt x="13916" y="7425"/>
                    </a:cubicBezTo>
                    <a:cubicBezTo>
                      <a:pt x="13861" y="7733"/>
                      <a:pt x="13752" y="8031"/>
                      <a:pt x="13672" y="8087"/>
                    </a:cubicBezTo>
                    <a:cubicBezTo>
                      <a:pt x="13551" y="8173"/>
                      <a:pt x="13353" y="8178"/>
                      <a:pt x="12423" y="8112"/>
                    </a:cubicBezTo>
                    <a:cubicBezTo>
                      <a:pt x="9603" y="7911"/>
                      <a:pt x="9160" y="7828"/>
                      <a:pt x="8748" y="7416"/>
                    </a:cubicBezTo>
                    <a:cubicBezTo>
                      <a:pt x="8450" y="7119"/>
                      <a:pt x="8148" y="6143"/>
                      <a:pt x="7820" y="4431"/>
                    </a:cubicBezTo>
                    <a:cubicBezTo>
                      <a:pt x="7467" y="2589"/>
                      <a:pt x="6354" y="1236"/>
                      <a:pt x="4615" y="528"/>
                    </a:cubicBezTo>
                    <a:cubicBezTo>
                      <a:pt x="3723" y="165"/>
                      <a:pt x="2644" y="-9"/>
                      <a:pt x="154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8" name="Shape 410"/>
            <p:cNvSpPr/>
            <p:nvPr/>
          </p:nvSpPr>
          <p:spPr>
            <a:xfrm>
              <a:off x="3009058" y="2270227"/>
              <a:ext cx="501648" cy="503152"/>
            </a:xfrm>
            <a:prstGeom prst="rect">
              <a:avLst/>
            </a:prstGeom>
            <a:solidFill>
              <a:srgbClr val="DCBD23"/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719" tIns="35719" rIns="35719" bIns="35719" anchor="ctr"/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hh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8915" y="3201178"/>
              <a:ext cx="3767305" cy="28415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87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	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70546" y="2815744"/>
              <a:ext cx="2178791" cy="5255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16 cells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86770" y="2815744"/>
              <a:ext cx="2453908" cy="6105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100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(+ 100 for booster ring)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6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12" name="Double Bracket 11"/>
            <p:cNvSpPr/>
            <p:nvPr/>
          </p:nvSpPr>
          <p:spPr>
            <a:xfrm>
              <a:off x="6604895" y="2161836"/>
              <a:ext cx="2345210" cy="1264491"/>
            </a:xfrm>
            <a:prstGeom prst="bracketPair">
              <a:avLst/>
            </a:prstGeom>
            <a:noFill/>
            <a:ln w="25400" cap="flat">
              <a:solidFill>
                <a:srgbClr val="DCDEE0">
                  <a:lumMod val="50000"/>
                </a:srgbClr>
              </a:solidFill>
              <a:prstDash val="solid"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64293" tIns="32146" rIns="64293" bIns="32146" numCol="1" spcCol="38100" rtlCol="0" anchor="t">
              <a:noAutofit/>
            </a:bodyPr>
            <a:lstStyle/>
            <a:p>
              <a:pPr marL="0" marR="0" lvl="0" indent="0" defTabSz="642915" eaLnBrk="1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66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 flipH="1" flipV="1">
              <a:off x="3261181" y="1947037"/>
              <a:ext cx="2453598" cy="580675"/>
              <a:chOff x="2037757" y="8432715"/>
              <a:chExt cx="787400" cy="889001"/>
            </a:xfrm>
          </p:grpSpPr>
          <p:sp>
            <p:nvSpPr>
              <p:cNvPr id="20" name="Arc 19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21" name="Arc 20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H="1" flipV="1">
              <a:off x="5548251" y="1919660"/>
              <a:ext cx="2646436" cy="580675"/>
              <a:chOff x="2037757" y="8432715"/>
              <a:chExt cx="787400" cy="889001"/>
            </a:xfrm>
          </p:grpSpPr>
          <p:sp>
            <p:nvSpPr>
              <p:cNvPr id="18" name="Arc 17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19" name="Arc 18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15" name="Shape 410"/>
            <p:cNvSpPr/>
            <p:nvPr/>
          </p:nvSpPr>
          <p:spPr>
            <a:xfrm>
              <a:off x="5241306" y="2269574"/>
              <a:ext cx="501648" cy="50315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719" tIns="35719" rIns="35719" bIns="35719" anchor="ctr"/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Z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16" name="Shape 410"/>
            <p:cNvSpPr/>
            <p:nvPr/>
          </p:nvSpPr>
          <p:spPr>
            <a:xfrm>
              <a:off x="7689578" y="2270227"/>
              <a:ext cx="501648" cy="503152"/>
            </a:xfrm>
            <a:prstGeom prst="rect">
              <a:avLst/>
            </a:prstGeom>
            <a:solidFill>
              <a:srgbClr val="C82506">
                <a:hueOff val="-444211"/>
                <a:satOff val="-14915"/>
                <a:lumOff val="22857"/>
              </a:srgbClr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719" tIns="35719" rIns="35719" bIns="35719" anchor="ctr"/>
            <a:lstStyle/>
            <a:p>
              <a:pPr algn="ctr" defTabSz="410751" hangingPunct="0"/>
              <a:r>
                <a:rPr lang="en-GB" sz="1687" b="1" kern="0" dirty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W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57398" y="2815744"/>
              <a:ext cx="2453908" cy="5255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210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(+ 210 for booster ring)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6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4309" y="4457057"/>
            <a:ext cx="8837581" cy="1615799"/>
            <a:chOff x="198915" y="4212482"/>
            <a:chExt cx="8837581" cy="1615799"/>
          </a:xfrm>
        </p:grpSpPr>
        <p:grpSp>
          <p:nvGrpSpPr>
            <p:cNvPr id="28" name="Group 432"/>
            <p:cNvGrpSpPr/>
            <p:nvPr/>
          </p:nvGrpSpPr>
          <p:grpSpPr>
            <a:xfrm>
              <a:off x="198915" y="4302646"/>
              <a:ext cx="2140838" cy="1511200"/>
              <a:chOff x="-91" y="479473"/>
              <a:chExt cx="3859423" cy="2243250"/>
            </a:xfrm>
          </p:grpSpPr>
          <p:pic>
            <p:nvPicPr>
              <p:cNvPr id="41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54106" t="22763" r="1081" b="2497"/>
              <a:stretch>
                <a:fillRect/>
              </a:stretch>
            </p:blipFill>
            <p:spPr>
              <a:xfrm>
                <a:off x="621548" y="479473"/>
                <a:ext cx="3237784" cy="2243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extrusionOk="0">
                    <a:moveTo>
                      <a:pt x="4389" y="0"/>
                    </a:moveTo>
                    <a:cubicBezTo>
                      <a:pt x="3944" y="1"/>
                      <a:pt x="3500" y="122"/>
                      <a:pt x="3152" y="363"/>
                    </a:cubicBezTo>
                    <a:cubicBezTo>
                      <a:pt x="2309" y="949"/>
                      <a:pt x="1822" y="1677"/>
                      <a:pt x="1326" y="3090"/>
                    </a:cubicBezTo>
                    <a:cubicBezTo>
                      <a:pt x="1123" y="3671"/>
                      <a:pt x="880" y="4515"/>
                      <a:pt x="867" y="4695"/>
                    </a:cubicBezTo>
                    <a:cubicBezTo>
                      <a:pt x="850" y="4927"/>
                      <a:pt x="646" y="5765"/>
                      <a:pt x="589" y="5832"/>
                    </a:cubicBezTo>
                    <a:cubicBezTo>
                      <a:pt x="480" y="5962"/>
                      <a:pt x="434" y="5766"/>
                      <a:pt x="402" y="5013"/>
                    </a:cubicBezTo>
                    <a:cubicBezTo>
                      <a:pt x="384" y="4615"/>
                      <a:pt x="348" y="4132"/>
                      <a:pt x="322" y="3940"/>
                    </a:cubicBezTo>
                    <a:cubicBezTo>
                      <a:pt x="297" y="3748"/>
                      <a:pt x="267" y="3468"/>
                      <a:pt x="256" y="3321"/>
                    </a:cubicBezTo>
                    <a:cubicBezTo>
                      <a:pt x="245" y="3173"/>
                      <a:pt x="192" y="2873"/>
                      <a:pt x="137" y="2652"/>
                    </a:cubicBezTo>
                    <a:cubicBezTo>
                      <a:pt x="83" y="2431"/>
                      <a:pt x="23" y="2158"/>
                      <a:pt x="3" y="2048"/>
                    </a:cubicBezTo>
                    <a:cubicBezTo>
                      <a:pt x="2" y="2045"/>
                      <a:pt x="0" y="2042"/>
                      <a:pt x="0" y="2040"/>
                    </a:cubicBezTo>
                    <a:lnTo>
                      <a:pt x="0" y="12382"/>
                    </a:lnTo>
                    <a:cubicBezTo>
                      <a:pt x="16" y="12441"/>
                      <a:pt x="27" y="12537"/>
                      <a:pt x="32" y="12710"/>
                    </a:cubicBezTo>
                    <a:cubicBezTo>
                      <a:pt x="54" y="13491"/>
                      <a:pt x="144" y="14656"/>
                      <a:pt x="217" y="15113"/>
                    </a:cubicBezTo>
                    <a:cubicBezTo>
                      <a:pt x="257" y="15366"/>
                      <a:pt x="295" y="15654"/>
                      <a:pt x="301" y="15751"/>
                    </a:cubicBezTo>
                    <a:cubicBezTo>
                      <a:pt x="319" y="16031"/>
                      <a:pt x="599" y="16960"/>
                      <a:pt x="809" y="17435"/>
                    </a:cubicBezTo>
                    <a:cubicBezTo>
                      <a:pt x="1560" y="19139"/>
                      <a:pt x="2975" y="19908"/>
                      <a:pt x="4265" y="19316"/>
                    </a:cubicBezTo>
                    <a:cubicBezTo>
                      <a:pt x="4743" y="19097"/>
                      <a:pt x="5222" y="18687"/>
                      <a:pt x="5527" y="18232"/>
                    </a:cubicBezTo>
                    <a:cubicBezTo>
                      <a:pt x="5712" y="17958"/>
                      <a:pt x="6199" y="16885"/>
                      <a:pt x="6199" y="16752"/>
                    </a:cubicBezTo>
                    <a:cubicBezTo>
                      <a:pt x="6199" y="16719"/>
                      <a:pt x="6241" y="16551"/>
                      <a:pt x="6294" y="16378"/>
                    </a:cubicBezTo>
                    <a:cubicBezTo>
                      <a:pt x="6454" y="15854"/>
                      <a:pt x="6705" y="14849"/>
                      <a:pt x="6748" y="14554"/>
                    </a:cubicBezTo>
                    <a:cubicBezTo>
                      <a:pt x="6785" y="14305"/>
                      <a:pt x="7084" y="13891"/>
                      <a:pt x="7261" y="13843"/>
                    </a:cubicBezTo>
                    <a:cubicBezTo>
                      <a:pt x="7571" y="13760"/>
                      <a:pt x="7809" y="13982"/>
                      <a:pt x="7969" y="14504"/>
                    </a:cubicBezTo>
                    <a:cubicBezTo>
                      <a:pt x="8000" y="14606"/>
                      <a:pt x="8071" y="15404"/>
                      <a:pt x="8127" y="16280"/>
                    </a:cubicBezTo>
                    <a:cubicBezTo>
                      <a:pt x="8224" y="17789"/>
                      <a:pt x="8241" y="17904"/>
                      <a:pt x="8408" y="18516"/>
                    </a:cubicBezTo>
                    <a:cubicBezTo>
                      <a:pt x="8808" y="19985"/>
                      <a:pt x="9611" y="20976"/>
                      <a:pt x="10638" y="21265"/>
                    </a:cubicBezTo>
                    <a:cubicBezTo>
                      <a:pt x="11823" y="21600"/>
                      <a:pt x="12948" y="20923"/>
                      <a:pt x="13592" y="19486"/>
                    </a:cubicBezTo>
                    <a:cubicBezTo>
                      <a:pt x="13679" y="19290"/>
                      <a:pt x="13842" y="18847"/>
                      <a:pt x="13951" y="18501"/>
                    </a:cubicBezTo>
                    <a:cubicBezTo>
                      <a:pt x="14060" y="18154"/>
                      <a:pt x="14199" y="17722"/>
                      <a:pt x="14260" y="17537"/>
                    </a:cubicBezTo>
                    <a:cubicBezTo>
                      <a:pt x="14321" y="17353"/>
                      <a:pt x="14371" y="17180"/>
                      <a:pt x="14371" y="17152"/>
                    </a:cubicBezTo>
                    <a:cubicBezTo>
                      <a:pt x="14371" y="17124"/>
                      <a:pt x="14439" y="16910"/>
                      <a:pt x="14522" y="16680"/>
                    </a:cubicBezTo>
                    <a:cubicBezTo>
                      <a:pt x="14604" y="16450"/>
                      <a:pt x="14677" y="16224"/>
                      <a:pt x="14683" y="16178"/>
                    </a:cubicBezTo>
                    <a:cubicBezTo>
                      <a:pt x="14696" y="16070"/>
                      <a:pt x="14920" y="15688"/>
                      <a:pt x="15042" y="15566"/>
                    </a:cubicBezTo>
                    <a:cubicBezTo>
                      <a:pt x="15224" y="15383"/>
                      <a:pt x="16490" y="15504"/>
                      <a:pt x="16701" y="15724"/>
                    </a:cubicBezTo>
                    <a:cubicBezTo>
                      <a:pt x="16779" y="15805"/>
                      <a:pt x="16782" y="15867"/>
                      <a:pt x="16730" y="16638"/>
                    </a:cubicBezTo>
                    <a:cubicBezTo>
                      <a:pt x="16636" y="18046"/>
                      <a:pt x="16635" y="18043"/>
                      <a:pt x="16767" y="18183"/>
                    </a:cubicBezTo>
                    <a:cubicBezTo>
                      <a:pt x="16844" y="18264"/>
                      <a:pt x="17064" y="18340"/>
                      <a:pt x="17399" y="18406"/>
                    </a:cubicBezTo>
                    <a:cubicBezTo>
                      <a:pt x="18023" y="18530"/>
                      <a:pt x="18338" y="18536"/>
                      <a:pt x="18400" y="18425"/>
                    </a:cubicBezTo>
                    <a:cubicBezTo>
                      <a:pt x="18426" y="18379"/>
                      <a:pt x="18482" y="17902"/>
                      <a:pt x="18527" y="17367"/>
                    </a:cubicBezTo>
                    <a:cubicBezTo>
                      <a:pt x="18609" y="16390"/>
                      <a:pt x="18679" y="16095"/>
                      <a:pt x="18820" y="16095"/>
                    </a:cubicBezTo>
                    <a:cubicBezTo>
                      <a:pt x="18863" y="16095"/>
                      <a:pt x="19032" y="15984"/>
                      <a:pt x="19198" y="15845"/>
                    </a:cubicBezTo>
                    <a:cubicBezTo>
                      <a:pt x="19620" y="15495"/>
                      <a:pt x="19639" y="15476"/>
                      <a:pt x="19806" y="15305"/>
                    </a:cubicBezTo>
                    <a:cubicBezTo>
                      <a:pt x="20037" y="15069"/>
                      <a:pt x="20284" y="14974"/>
                      <a:pt x="20525" y="15029"/>
                    </a:cubicBezTo>
                    <a:cubicBezTo>
                      <a:pt x="20641" y="15056"/>
                      <a:pt x="20834" y="15083"/>
                      <a:pt x="20953" y="15086"/>
                    </a:cubicBezTo>
                    <a:lnTo>
                      <a:pt x="21169" y="15090"/>
                    </a:lnTo>
                    <a:lnTo>
                      <a:pt x="21312" y="14236"/>
                    </a:lnTo>
                    <a:cubicBezTo>
                      <a:pt x="21464" y="13331"/>
                      <a:pt x="21600" y="11422"/>
                      <a:pt x="21542" y="10980"/>
                    </a:cubicBezTo>
                    <a:cubicBezTo>
                      <a:pt x="21514" y="10765"/>
                      <a:pt x="21496" y="10744"/>
                      <a:pt x="21294" y="10705"/>
                    </a:cubicBezTo>
                    <a:cubicBezTo>
                      <a:pt x="21174" y="10681"/>
                      <a:pt x="20991" y="10663"/>
                      <a:pt x="20887" y="10663"/>
                    </a:cubicBezTo>
                    <a:cubicBezTo>
                      <a:pt x="20708" y="10663"/>
                      <a:pt x="20666" y="10620"/>
                      <a:pt x="20107" y="9836"/>
                    </a:cubicBezTo>
                    <a:lnTo>
                      <a:pt x="19515" y="9005"/>
                    </a:lnTo>
                    <a:lnTo>
                      <a:pt x="19098" y="8960"/>
                    </a:lnTo>
                    <a:cubicBezTo>
                      <a:pt x="18869" y="8936"/>
                      <a:pt x="18664" y="8900"/>
                      <a:pt x="18641" y="8880"/>
                    </a:cubicBezTo>
                    <a:cubicBezTo>
                      <a:pt x="18618" y="8860"/>
                      <a:pt x="18613" y="8547"/>
                      <a:pt x="18630" y="8182"/>
                    </a:cubicBezTo>
                    <a:lnTo>
                      <a:pt x="18662" y="7517"/>
                    </a:lnTo>
                    <a:lnTo>
                      <a:pt x="18532" y="7449"/>
                    </a:lnTo>
                    <a:cubicBezTo>
                      <a:pt x="18383" y="7368"/>
                      <a:pt x="18223" y="7358"/>
                      <a:pt x="18144" y="7430"/>
                    </a:cubicBezTo>
                    <a:cubicBezTo>
                      <a:pt x="18113" y="7458"/>
                      <a:pt x="18069" y="7718"/>
                      <a:pt x="18044" y="8008"/>
                    </a:cubicBezTo>
                    <a:cubicBezTo>
                      <a:pt x="18018" y="8298"/>
                      <a:pt x="17967" y="8579"/>
                      <a:pt x="17930" y="8631"/>
                    </a:cubicBezTo>
                    <a:cubicBezTo>
                      <a:pt x="17874" y="8711"/>
                      <a:pt x="17782" y="8716"/>
                      <a:pt x="17351" y="8654"/>
                    </a:cubicBezTo>
                    <a:cubicBezTo>
                      <a:pt x="16046" y="8465"/>
                      <a:pt x="15840" y="8387"/>
                      <a:pt x="15650" y="8000"/>
                    </a:cubicBezTo>
                    <a:cubicBezTo>
                      <a:pt x="15512" y="7721"/>
                      <a:pt x="15371" y="6804"/>
                      <a:pt x="15219" y="5198"/>
                    </a:cubicBezTo>
                    <a:cubicBezTo>
                      <a:pt x="15056" y="3469"/>
                      <a:pt x="14542" y="2198"/>
                      <a:pt x="13737" y="1534"/>
                    </a:cubicBezTo>
                    <a:cubicBezTo>
                      <a:pt x="12911" y="853"/>
                      <a:pt x="11732" y="874"/>
                      <a:pt x="10828" y="1583"/>
                    </a:cubicBezTo>
                    <a:cubicBezTo>
                      <a:pt x="10194" y="2080"/>
                      <a:pt x="9611" y="3083"/>
                      <a:pt x="9348" y="4125"/>
                    </a:cubicBezTo>
                    <a:cubicBezTo>
                      <a:pt x="9302" y="4309"/>
                      <a:pt x="9215" y="4656"/>
                      <a:pt x="9155" y="4896"/>
                    </a:cubicBezTo>
                    <a:cubicBezTo>
                      <a:pt x="9096" y="5135"/>
                      <a:pt x="8988" y="5557"/>
                      <a:pt x="8915" y="5828"/>
                    </a:cubicBezTo>
                    <a:cubicBezTo>
                      <a:pt x="8842" y="6100"/>
                      <a:pt x="8783" y="6360"/>
                      <a:pt x="8783" y="6406"/>
                    </a:cubicBezTo>
                    <a:cubicBezTo>
                      <a:pt x="8783" y="6519"/>
                      <a:pt x="8399" y="7015"/>
                      <a:pt x="8267" y="7075"/>
                    </a:cubicBezTo>
                    <a:cubicBezTo>
                      <a:pt x="8001" y="7196"/>
                      <a:pt x="7686" y="6925"/>
                      <a:pt x="7570" y="6474"/>
                    </a:cubicBezTo>
                    <a:cubicBezTo>
                      <a:pt x="7542" y="6364"/>
                      <a:pt x="7497" y="5908"/>
                      <a:pt x="7470" y="5466"/>
                    </a:cubicBezTo>
                    <a:cubicBezTo>
                      <a:pt x="7333" y="3265"/>
                      <a:pt x="7244" y="2755"/>
                      <a:pt x="6838" y="1847"/>
                    </a:cubicBezTo>
                    <a:cubicBezTo>
                      <a:pt x="6519" y="1134"/>
                      <a:pt x="6234" y="782"/>
                      <a:pt x="5625" y="359"/>
                    </a:cubicBezTo>
                    <a:cubicBezTo>
                      <a:pt x="5279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2" name="Screen shot 2011-12-07 at 10.36.44 PM.png"/>
              <p:cNvPicPr>
                <a:picLocks noChangeAspect="1"/>
              </p:cNvPicPr>
              <p:nvPr/>
            </p:nvPicPr>
            <p:blipFill>
              <a:blip r:embed="rId2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787535"/>
                <a:ext cx="748597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43" name="Shape 431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marL="0" marR="0" lvl="0" indent="0" algn="ctr" defTabSz="4107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</a:defRPr>
                </a:pPr>
                <a:endParaRPr kumimoji="0" sz="168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29" name="Shape 410"/>
            <p:cNvSpPr/>
            <p:nvPr/>
          </p:nvSpPr>
          <p:spPr>
            <a:xfrm>
              <a:off x="3062240" y="4563049"/>
              <a:ext cx="501648" cy="503152"/>
            </a:xfrm>
            <a:prstGeom prst="rect">
              <a:avLst/>
            </a:prstGeom>
            <a:solidFill>
              <a:srgbClr val="C82506">
                <a:hueOff val="-444211"/>
                <a:satOff val="-14915"/>
                <a:lumOff val="22857"/>
              </a:srgbClr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719" tIns="35719" rIns="35719" bIns="35719" anchor="ctr"/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W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78332" y="5108567"/>
              <a:ext cx="2453908" cy="7197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800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(+ 800 for booster)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44208" y="5108566"/>
              <a:ext cx="2592288" cy="67734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</a:t>
              </a:r>
              <a:r>
                <a:rPr kumimoji="0" lang="en-GB" sz="1600" b="1" i="0" u="none" strike="noStrike" kern="0" cap="none" spc="0" normalizeH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common 2600 cells    for both beams</a:t>
              </a:r>
              <a:endPara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(+ 2600 for booster)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 flipH="1" flipV="1">
              <a:off x="3314363" y="4239859"/>
              <a:ext cx="2453598" cy="580675"/>
              <a:chOff x="2037757" y="8432715"/>
              <a:chExt cx="787400" cy="889001"/>
            </a:xfrm>
          </p:grpSpPr>
          <p:sp>
            <p:nvSpPr>
              <p:cNvPr id="39" name="Arc 38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 flipH="1" flipV="1">
              <a:off x="5601433" y="4212482"/>
              <a:ext cx="2646436" cy="580675"/>
              <a:chOff x="2037757" y="8432715"/>
              <a:chExt cx="787400" cy="889001"/>
            </a:xfrm>
          </p:grpSpPr>
          <p:sp>
            <p:nvSpPr>
              <p:cNvPr id="37" name="Arc 36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38" name="Arc 37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34" name="Shape 410"/>
            <p:cNvSpPr/>
            <p:nvPr/>
          </p:nvSpPr>
          <p:spPr>
            <a:xfrm>
              <a:off x="5294488" y="4562396"/>
              <a:ext cx="501648" cy="503152"/>
            </a:xfrm>
            <a:prstGeom prst="rect">
              <a:avLst/>
            </a:prstGeom>
            <a:solidFill>
              <a:srgbClr val="00882B">
                <a:hueOff val="-2473793"/>
                <a:satOff val="-50209"/>
                <a:lumOff val="23543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H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5" name="Shape 410"/>
            <p:cNvSpPr/>
            <p:nvPr/>
          </p:nvSpPr>
          <p:spPr>
            <a:xfrm>
              <a:off x="7742760" y="4563049"/>
              <a:ext cx="501648" cy="503152"/>
            </a:xfrm>
            <a:prstGeom prst="rect">
              <a:avLst/>
            </a:prstGeom>
            <a:solidFill>
              <a:srgbClr val="0365C0">
                <a:satOff val="-3355"/>
                <a:lumOff val="26614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t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974076" y="5108566"/>
              <a:ext cx="2453908" cy="67734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200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(+ 200 for booster)</a:t>
              </a:r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>
          <a:xfrm>
            <a:off x="35497" y="980727"/>
            <a:ext cx="9036394" cy="99512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600" b="1" smtClean="0">
                <a:solidFill>
                  <a:srgbClr val="C00000"/>
                </a:solidFill>
              </a:rPr>
              <a:t>400 MHz single-cell cavities preferred for hh and ee-Z (few MeV/m)</a:t>
            </a:r>
          </a:p>
          <a:p>
            <a:pPr>
              <a:buClr>
                <a:srgbClr val="0C377B"/>
              </a:buClr>
            </a:pPr>
            <a:r>
              <a:rPr lang="de-AT" sz="2300" b="1" smtClean="0">
                <a:solidFill>
                  <a:srgbClr val="002060"/>
                </a:solidFill>
              </a:rPr>
              <a:t>Baseline Nb/Cu </a:t>
            </a:r>
            <a:r>
              <a:rPr lang="de-AT" b="1" smtClean="0">
                <a:solidFill>
                  <a:srgbClr val="002060"/>
                </a:solidFill>
              </a:rPr>
              <a:t>@</a:t>
            </a:r>
            <a:r>
              <a:rPr lang="de-AT" sz="2300" b="1" smtClean="0">
                <a:solidFill>
                  <a:srgbClr val="002060"/>
                </a:solidFill>
              </a:rPr>
              <a:t>4.5 K, development with synergies to HL-LHC, HE-LHC</a:t>
            </a:r>
          </a:p>
          <a:p>
            <a:pPr>
              <a:buClr>
                <a:srgbClr val="0C377B"/>
              </a:buClr>
            </a:pPr>
            <a:r>
              <a:rPr lang="de-AT" sz="2300" b="1" smtClean="0">
                <a:solidFill>
                  <a:srgbClr val="002060"/>
                </a:solidFill>
              </a:rPr>
              <a:t>R&amp;D: power coupling 1 MW/cell, HOM power handling (damper, cryomodule)</a:t>
            </a:r>
            <a:endParaRPr lang="en-GB" sz="2300" b="1" dirty="0">
              <a:solidFill>
                <a:srgbClr val="002060"/>
              </a:solidFill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35496" y="3539109"/>
            <a:ext cx="9036394" cy="1008819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b="1" dirty="0" smtClean="0">
                <a:solidFill>
                  <a:srgbClr val="C00000"/>
                </a:solidFill>
              </a:rPr>
              <a:t>400 or 800 MHz multi-cell cavities preferred for </a:t>
            </a:r>
            <a:r>
              <a:rPr lang="en-GB" b="1" dirty="0" err="1" smtClean="0">
                <a:solidFill>
                  <a:srgbClr val="C00000"/>
                </a:solidFill>
              </a:rPr>
              <a:t>ee</a:t>
            </a:r>
            <a:r>
              <a:rPr lang="en-GB" b="1" dirty="0" smtClean="0">
                <a:solidFill>
                  <a:srgbClr val="C00000"/>
                </a:solidFill>
              </a:rPr>
              <a:t>-ZH, </a:t>
            </a:r>
            <a:r>
              <a:rPr lang="en-GB" b="1" dirty="0" err="1" smtClean="0">
                <a:solidFill>
                  <a:srgbClr val="C00000"/>
                </a:solidFill>
              </a:rPr>
              <a:t>ee-tt</a:t>
            </a:r>
            <a:r>
              <a:rPr lang="en-GB" b="1" dirty="0" smtClean="0">
                <a:solidFill>
                  <a:srgbClr val="C00000"/>
                </a:solidFill>
              </a:rPr>
              <a:t> and </a:t>
            </a:r>
            <a:r>
              <a:rPr lang="en-GB" b="1" dirty="0" err="1" smtClean="0">
                <a:solidFill>
                  <a:srgbClr val="C00000"/>
                </a:solidFill>
              </a:rPr>
              <a:t>ee</a:t>
            </a:r>
            <a:r>
              <a:rPr lang="en-GB" b="1" dirty="0" smtClean="0">
                <a:solidFill>
                  <a:srgbClr val="C00000"/>
                </a:solidFill>
              </a:rPr>
              <a:t>-WW</a:t>
            </a: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Baseline options 400 MHz Nb/Cu @4.5 K</a:t>
            </a:r>
            <a:r>
              <a:rPr lang="de-AT" sz="2000" b="1" dirty="0">
                <a:solidFill>
                  <a:srgbClr val="002060"/>
                </a:solidFill>
              </a:rPr>
              <a:t>, </a:t>
            </a:r>
            <a:r>
              <a:rPr lang="de-AT" sz="2000" b="1" dirty="0" smtClean="0">
                <a:solidFill>
                  <a:srgbClr val="002060"/>
                </a:solidFill>
              </a:rPr>
              <a:t>◄▬► 800 MHz </a:t>
            </a:r>
            <a:r>
              <a:rPr lang="de-AT" sz="2000" b="1" dirty="0">
                <a:solidFill>
                  <a:srgbClr val="002060"/>
                </a:solidFill>
              </a:rPr>
              <a:t>bulk Nb system @2K</a:t>
            </a:r>
            <a:endParaRPr lang="de-AT" sz="2000" b="1" dirty="0" smtClean="0">
              <a:solidFill>
                <a:srgbClr val="002060"/>
              </a:solidFill>
            </a:endParaRP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R&amp;D</a:t>
            </a:r>
            <a:r>
              <a:rPr lang="de-AT" sz="2000" b="1" dirty="0">
                <a:solidFill>
                  <a:srgbClr val="002060"/>
                </a:solidFill>
              </a:rPr>
              <a:t>: </a:t>
            </a:r>
            <a:r>
              <a:rPr lang="de-AT" sz="2000" b="1" dirty="0" smtClean="0">
                <a:solidFill>
                  <a:srgbClr val="002060"/>
                </a:solidFill>
              </a:rPr>
              <a:t>High Q</a:t>
            </a:r>
            <a:r>
              <a:rPr lang="de-AT" sz="2000" b="1" baseline="-25000" dirty="0" smtClean="0">
                <a:solidFill>
                  <a:srgbClr val="002060"/>
                </a:solidFill>
              </a:rPr>
              <a:t>0</a:t>
            </a:r>
            <a:r>
              <a:rPr lang="de-AT" sz="2000" b="1" dirty="0" smtClean="0">
                <a:solidFill>
                  <a:srgbClr val="002060"/>
                </a:solidFill>
              </a:rPr>
              <a:t> cavities, coating, long-term: Nb</a:t>
            </a:r>
            <a:r>
              <a:rPr lang="de-AT" sz="2000" b="1" baseline="-25000" dirty="0" smtClean="0">
                <a:solidFill>
                  <a:srgbClr val="002060"/>
                </a:solidFill>
              </a:rPr>
              <a:t>3</a:t>
            </a:r>
            <a:r>
              <a:rPr lang="de-AT" sz="2000" b="1" dirty="0" smtClean="0">
                <a:solidFill>
                  <a:srgbClr val="002060"/>
                </a:solidFill>
              </a:rPr>
              <a:t>Sn </a:t>
            </a:r>
            <a:r>
              <a:rPr lang="de-AT" sz="2000" b="1" dirty="0">
                <a:solidFill>
                  <a:srgbClr val="002060"/>
                </a:solidFill>
              </a:rPr>
              <a:t>like components </a:t>
            </a:r>
            <a:endParaRPr lang="en-GB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1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of Layouts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 descr="Tunnel_150717.key - Tunnel_150717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" t="4074" r="2775" b="47407"/>
          <a:stretch/>
        </p:blipFill>
        <p:spPr>
          <a:xfrm>
            <a:off x="685772" y="781122"/>
            <a:ext cx="7795642" cy="56577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2722096"/>
            <a:ext cx="2997200" cy="17543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crossing angle between the beams</a:t>
            </a:r>
          </a:p>
          <a:p>
            <a:r>
              <a:rPr lang="en-US" dirty="0" smtClean="0"/>
              <a:t>Two tunnels to avoid strong bending of beam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Have to find a solution consistent with FCC-</a:t>
            </a:r>
            <a:r>
              <a:rPr lang="en-US" dirty="0" err="1" smtClean="0"/>
              <a:t>hh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6932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45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 smtClean="0"/>
              <a:t>FCC study aims at CDR for European strategy update (2018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First </a:t>
            </a:r>
            <a:r>
              <a:rPr lang="en-US" dirty="0" smtClean="0"/>
              <a:t>baseline </a:t>
            </a:r>
            <a:r>
              <a:rPr lang="en-US" dirty="0" smtClean="0"/>
              <a:t>exists</a:t>
            </a:r>
          </a:p>
          <a:p>
            <a:pPr lvl="1"/>
            <a:r>
              <a:rPr lang="en-US" dirty="0" smtClean="0"/>
              <a:t>Much more work required to </a:t>
            </a:r>
            <a:r>
              <a:rPr lang="en-US" dirty="0" err="1" smtClean="0"/>
              <a:t>optimise</a:t>
            </a:r>
            <a:endParaRPr lang="en-US" dirty="0"/>
          </a:p>
          <a:p>
            <a:pPr lvl="1"/>
            <a:r>
              <a:rPr lang="en-US" dirty="0"/>
              <a:t>H</a:t>
            </a:r>
            <a:r>
              <a:rPr lang="en-US" dirty="0" smtClean="0"/>
              <a:t>elp </a:t>
            </a:r>
            <a:r>
              <a:rPr lang="en-US" dirty="0"/>
              <a:t>would be very welcome</a:t>
            </a:r>
          </a:p>
          <a:p>
            <a:endParaRPr lang="en-US" dirty="0" smtClean="0"/>
          </a:p>
          <a:p>
            <a:r>
              <a:rPr lang="en-US" dirty="0" smtClean="0"/>
              <a:t>More work to be done</a:t>
            </a:r>
          </a:p>
          <a:p>
            <a:pPr lvl="1"/>
            <a:r>
              <a:rPr lang="en-US" dirty="0" smtClean="0"/>
              <a:t>Exciting technological challenges</a:t>
            </a:r>
          </a:p>
          <a:p>
            <a:pPr lvl="1"/>
            <a:r>
              <a:rPr lang="en-US" dirty="0" smtClean="0"/>
              <a:t>Exciting beam physics</a:t>
            </a:r>
          </a:p>
          <a:p>
            <a:pPr lvl="1"/>
            <a:r>
              <a:rPr lang="en-US" dirty="0" smtClean="0"/>
              <a:t>Exciting physics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are looking for more collaboration</a:t>
            </a:r>
          </a:p>
          <a:p>
            <a:r>
              <a:rPr lang="en-US" dirty="0" smtClean="0"/>
              <a:t>We are looking for good people</a:t>
            </a:r>
          </a:p>
          <a:p>
            <a:pPr lvl="1"/>
            <a:r>
              <a:rPr lang="en-US" dirty="0" smtClean="0"/>
              <a:t>Including PhD students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29113" y="4685773"/>
            <a:ext cx="31242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thanks to the FCC team for the work and to you for the opportunity to present the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01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6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Arc Cell Layout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400" y="914400"/>
            <a:ext cx="3276600" cy="39395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Longer cell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 better dipole filling factor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endParaRPr lang="en-US" sz="16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Shorter cells</a:t>
            </a:r>
          </a:p>
          <a:p>
            <a:pPr>
              <a:spcBef>
                <a:spcPts val="1200"/>
              </a:spcBef>
              <a:buFont typeface="Symbol" pitchFamily="-105" charset="2"/>
              <a:buChar char=""/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 more stable beam</a:t>
            </a:r>
          </a:p>
          <a:p>
            <a:pPr>
              <a:spcBef>
                <a:spcPts val="1200"/>
              </a:spcBef>
              <a:defRPr/>
            </a:pPr>
            <a:endParaRPr lang="en-US" sz="1600" kern="0" dirty="0" smtClean="0"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12 dipoles with L=14.3m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err="1" smtClean="0">
                <a:latin typeface="Arial"/>
                <a:cs typeface="Calibri" pitchFamily="34" charset="0"/>
              </a:rPr>
              <a:t>L</a:t>
            </a:r>
            <a:r>
              <a:rPr lang="en-US" sz="1600" kern="0" baseline="-25000" dirty="0" err="1" smtClean="0">
                <a:latin typeface="Arial"/>
                <a:cs typeface="Calibri" pitchFamily="34" charset="0"/>
              </a:rPr>
              <a:t>cell</a:t>
            </a:r>
            <a:r>
              <a:rPr lang="en-US" sz="1600" kern="0" dirty="0" smtClean="0">
                <a:latin typeface="Arial"/>
                <a:cs typeface="Calibri" pitchFamily="34" charset="0"/>
              </a:rPr>
              <a:t>=214.755m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>
                <a:latin typeface="Arial"/>
                <a:cs typeface="Calibri" pitchFamily="34" charset="0"/>
              </a:rPr>
              <a:t>F</a:t>
            </a:r>
            <a:r>
              <a:rPr lang="en-US" sz="1600" kern="0" dirty="0" smtClean="0">
                <a:latin typeface="Arial"/>
                <a:cs typeface="Calibri" pitchFamily="34" charset="0"/>
              </a:rPr>
              <a:t>ill factor about 80%</a:t>
            </a:r>
          </a:p>
          <a:p>
            <a:pPr>
              <a:spcBef>
                <a:spcPts val="1200"/>
              </a:spcBef>
              <a:defRPr/>
            </a:pPr>
            <a:r>
              <a:rPr lang="en-US" sz="1600" kern="0" dirty="0" smtClean="0">
                <a:latin typeface="Arial"/>
                <a:cs typeface="Calibri" pitchFamily="34" charset="0"/>
              </a:rPr>
              <a:t>Field (100km ring): (16-ε)T </a:t>
            </a:r>
          </a:p>
        </p:txBody>
      </p:sp>
      <p:pic>
        <p:nvPicPr>
          <p:cNvPr id="8" name="Picture 7" descr="fcc_ring_v8_roundracetrack_fullbend_100.12_14.3_001_00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548680"/>
            <a:ext cx="8229600" cy="581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302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Dipole Basic Concept (“Cosine Theta”)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6" descr="lhc-pho-1998-3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88" y="781577"/>
            <a:ext cx="7375336" cy="5181901"/>
          </a:xfrm>
          <a:prstGeom prst="rect">
            <a:avLst/>
          </a:prstGeom>
        </p:spPr>
      </p:pic>
      <p:pic>
        <p:nvPicPr>
          <p:cNvPr id="8" name="Picture 59" descr="LHC Dipole Cross S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4565650" y="4271963"/>
            <a:ext cx="4527550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6716166" y="787400"/>
            <a:ext cx="2717800" cy="1676400"/>
            <a:chOff x="408" y="2677"/>
            <a:chExt cx="1904" cy="1163"/>
          </a:xfrm>
        </p:grpSpPr>
        <p:grpSp>
          <p:nvGrpSpPr>
            <p:cNvPr id="10" name="Group 14"/>
            <p:cNvGrpSpPr>
              <a:grpSpLocks noChangeAspect="1"/>
            </p:cNvGrpSpPr>
            <p:nvPr/>
          </p:nvGrpSpPr>
          <p:grpSpPr bwMode="auto">
            <a:xfrm>
              <a:off x="750" y="2677"/>
              <a:ext cx="1314" cy="1163"/>
              <a:chOff x="1440" y="2872"/>
              <a:chExt cx="1040" cy="920"/>
            </a:xfrm>
          </p:grpSpPr>
          <p:sp>
            <p:nvSpPr>
              <p:cNvPr id="30" name="Oval 7"/>
              <p:cNvSpPr>
                <a:spLocks noChangeAspect="1" noChangeArrowheads="1"/>
              </p:cNvSpPr>
              <p:nvPr/>
            </p:nvSpPr>
            <p:spPr bwMode="auto">
              <a:xfrm>
                <a:off x="1560" y="2872"/>
                <a:ext cx="920" cy="920"/>
              </a:xfrm>
              <a:prstGeom prst="ellipse">
                <a:avLst/>
              </a:prstGeom>
              <a:solidFill>
                <a:srgbClr val="00CC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Oval 8"/>
              <p:cNvSpPr>
                <a:spLocks noChangeAspect="1" noChangeArrowheads="1"/>
              </p:cNvSpPr>
              <p:nvPr/>
            </p:nvSpPr>
            <p:spPr bwMode="auto">
              <a:xfrm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5"/>
            <p:cNvGrpSpPr>
              <a:grpSpLocks noChangeAspect="1"/>
            </p:cNvGrpSpPr>
            <p:nvPr/>
          </p:nvGrpSpPr>
          <p:grpSpPr bwMode="auto">
            <a:xfrm flipH="1">
              <a:off x="608" y="2677"/>
              <a:ext cx="1314" cy="1163"/>
              <a:chOff x="1440" y="2872"/>
              <a:chExt cx="1040" cy="920"/>
            </a:xfrm>
          </p:grpSpPr>
          <p:sp>
            <p:nvSpPr>
              <p:cNvPr id="28" name="Oval 16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1560" y="2872"/>
                <a:ext cx="920" cy="920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Oval 17"/>
              <p:cNvSpPr>
                <a:spLocks noChangeAspect="1" noChangeArrowheads="1"/>
              </p:cNvSpPr>
              <p:nvPr/>
            </p:nvSpPr>
            <p:spPr bwMode="auto">
              <a:xfrm flipV="1">
                <a:off x="1440" y="2872"/>
                <a:ext cx="920" cy="920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" name="Line 28"/>
            <p:cNvSpPr>
              <a:spLocks noChangeShapeType="1"/>
            </p:cNvSpPr>
            <p:nvPr/>
          </p:nvSpPr>
          <p:spPr bwMode="auto">
            <a:xfrm>
              <a:off x="1384" y="326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3" name="Text Box 29"/>
            <p:cNvSpPr txBox="1">
              <a:spLocks noChangeArrowheads="1"/>
            </p:cNvSpPr>
            <p:nvPr/>
          </p:nvSpPr>
          <p:spPr bwMode="auto">
            <a:xfrm>
              <a:off x="1928" y="2696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sp>
          <p:nvSpPr>
            <p:cNvPr id="14" name="Line 30"/>
            <p:cNvSpPr>
              <a:spLocks noChangeShapeType="1"/>
            </p:cNvSpPr>
            <p:nvPr/>
          </p:nvSpPr>
          <p:spPr bwMode="auto">
            <a:xfrm flipV="1">
              <a:off x="1384" y="2832"/>
              <a:ext cx="34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5" name="Text Box 32"/>
            <p:cNvSpPr txBox="1">
              <a:spLocks noChangeArrowheads="1"/>
            </p:cNvSpPr>
            <p:nvPr/>
          </p:nvSpPr>
          <p:spPr bwMode="auto">
            <a:xfrm>
              <a:off x="1456" y="3056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endParaRPr lang="de-AT" altLang="fr-FR" sz="1800" b="1" smtClean="0">
                <a:solidFill>
                  <a:schemeClr val="bg1"/>
                </a:solidFill>
                <a:ea typeface="+mn-ea"/>
                <a:cs typeface="+mn-cs"/>
              </a:endParaRPr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 flipV="1">
              <a:off x="1056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7" name="Line 35"/>
            <p:cNvSpPr>
              <a:spLocks noChangeShapeType="1"/>
            </p:cNvSpPr>
            <p:nvPr/>
          </p:nvSpPr>
          <p:spPr bwMode="auto">
            <a:xfrm flipV="1">
              <a:off x="1368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 flipV="1">
              <a:off x="1672" y="2976"/>
              <a:ext cx="0" cy="52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fr-FR" sz="1400" b="1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9" name="Text Box 37"/>
            <p:cNvSpPr txBox="1">
              <a:spLocks noChangeArrowheads="1"/>
            </p:cNvSpPr>
            <p:nvPr/>
          </p:nvSpPr>
          <p:spPr bwMode="auto">
            <a:xfrm>
              <a:off x="1264" y="2784"/>
              <a:ext cx="384" cy="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B</a:t>
              </a:r>
            </a:p>
          </p:txBody>
        </p:sp>
        <p:sp>
          <p:nvSpPr>
            <p:cNvPr id="20" name="Text Box 38"/>
            <p:cNvSpPr txBox="1">
              <a:spLocks noChangeArrowheads="1"/>
            </p:cNvSpPr>
            <p:nvPr/>
          </p:nvSpPr>
          <p:spPr bwMode="auto">
            <a:xfrm>
              <a:off x="408" y="3531"/>
              <a:ext cx="384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I(</a:t>
              </a:r>
              <a:r>
                <a:rPr lang="de-AT" altLang="fr-FR" sz="1800" b="1" smtClean="0">
                  <a:solidFill>
                    <a:schemeClr val="bg1"/>
                  </a:solidFill>
                  <a:latin typeface="Symbol" pitchFamily="18" charset="2"/>
                  <a:ea typeface="+mn-ea"/>
                  <a:cs typeface="+mn-cs"/>
                </a:rPr>
                <a:t>f</a:t>
              </a:r>
              <a:r>
                <a:rPr lang="de-AT" altLang="fr-FR" sz="1800" b="1" smtClean="0">
                  <a:solidFill>
                    <a:schemeClr val="bg1"/>
                  </a:solidFill>
                  <a:ea typeface="+mn-ea"/>
                  <a:cs typeface="+mn-cs"/>
                </a:rPr>
                <a:t>)</a:t>
              </a:r>
            </a:p>
          </p:txBody>
        </p:sp>
        <p:grpSp>
          <p:nvGrpSpPr>
            <p:cNvPr id="21" name="Group 43"/>
            <p:cNvGrpSpPr>
              <a:grpSpLocks noChangeAspect="1"/>
            </p:cNvGrpSpPr>
            <p:nvPr/>
          </p:nvGrpSpPr>
          <p:grpSpPr bwMode="auto">
            <a:xfrm>
              <a:off x="1948" y="3216"/>
              <a:ext cx="96" cy="96"/>
              <a:chOff x="2304" y="2832"/>
              <a:chExt cx="336" cy="336"/>
            </a:xfrm>
          </p:grpSpPr>
          <p:sp>
            <p:nvSpPr>
              <p:cNvPr id="25" name="Oval 40"/>
              <p:cNvSpPr>
                <a:spLocks noChangeAspect="1" noChangeArrowheads="1"/>
              </p:cNvSpPr>
              <p:nvPr/>
            </p:nvSpPr>
            <p:spPr bwMode="auto">
              <a:xfrm>
                <a:off x="2304" y="2832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" name="Line 41"/>
              <p:cNvSpPr>
                <a:spLocks noChangeAspect="1" noChangeShapeType="1"/>
              </p:cNvSpPr>
              <p:nvPr/>
            </p:nvSpPr>
            <p:spPr bwMode="auto">
              <a:xfrm flipV="1">
                <a:off x="2352" y="2876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Line 42"/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2356" y="2880"/>
                <a:ext cx="24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52"/>
            <p:cNvGrpSpPr>
              <a:grpSpLocks/>
            </p:cNvGrpSpPr>
            <p:nvPr/>
          </p:nvGrpSpPr>
          <p:grpSpPr bwMode="auto">
            <a:xfrm>
              <a:off x="648" y="3216"/>
              <a:ext cx="96" cy="96"/>
              <a:chOff x="2400" y="2928"/>
              <a:chExt cx="336" cy="336"/>
            </a:xfrm>
          </p:grpSpPr>
          <p:sp>
            <p:nvSpPr>
              <p:cNvPr id="23" name="Oval 45"/>
              <p:cNvSpPr>
                <a:spLocks noChangeAspect="1" noChangeArrowheads="1"/>
              </p:cNvSpPr>
              <p:nvPr/>
            </p:nvSpPr>
            <p:spPr bwMode="auto">
              <a:xfrm>
                <a:off x="2400" y="2928"/>
                <a:ext cx="336" cy="336"/>
              </a:xfrm>
              <a:prstGeom prst="ellipse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4" name="Oval 49"/>
              <p:cNvSpPr>
                <a:spLocks noChangeAspect="1" noChangeArrowheads="1"/>
              </p:cNvSpPr>
              <p:nvPr/>
            </p:nvSpPr>
            <p:spPr bwMode="auto">
              <a:xfrm>
                <a:off x="2548" y="307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eaLnBrk="0" hangingPunct="0">
                  <a:lnSpc>
                    <a:spcPct val="90000"/>
                  </a:lnSpc>
                  <a:spcBef>
                    <a:spcPct val="20000"/>
                  </a:spcBef>
                </a:pPr>
                <a:endParaRPr lang="fr-FR" sz="1400" b="1" smtClean="0">
                  <a:solidFill>
                    <a:schemeClr val="bg1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813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 Design Issues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49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859852"/>
            <a:ext cx="6426200" cy="563751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Field level</a:t>
            </a:r>
          </a:p>
          <a:p>
            <a:pPr lvl="1"/>
            <a:r>
              <a:rPr lang="en-US" smtClean="0"/>
              <a:t>Higher field level allows to use a smaller ring</a:t>
            </a:r>
          </a:p>
          <a:p>
            <a:pPr lvl="1"/>
            <a:r>
              <a:rPr lang="en-US" smtClean="0"/>
              <a:t>But is technically challenging</a:t>
            </a:r>
          </a:p>
          <a:p>
            <a:pPr lvl="1"/>
            <a:endParaRPr lang="en-US" smtClean="0"/>
          </a:p>
          <a:p>
            <a:r>
              <a:rPr lang="en-US" smtClean="0"/>
              <a:t>Aperture</a:t>
            </a:r>
          </a:p>
          <a:p>
            <a:pPr lvl="1"/>
            <a:r>
              <a:rPr lang="en-US" smtClean="0"/>
              <a:t>A larger aperture means more volume with the magnetic field</a:t>
            </a:r>
          </a:p>
          <a:p>
            <a:pPr lvl="1"/>
            <a:r>
              <a:rPr lang="en-US" smtClean="0"/>
              <a:t>Larger stored energy and larger forces</a:t>
            </a:r>
          </a:p>
          <a:p>
            <a:pPr lvl="1"/>
            <a:r>
              <a:rPr lang="en-US" smtClean="0"/>
              <a:t>Higher cost</a:t>
            </a:r>
          </a:p>
          <a:p>
            <a:pPr lvl="1"/>
            <a:endParaRPr lang="en-US" smtClean="0"/>
          </a:p>
          <a:p>
            <a:r>
              <a:rPr lang="en-US" smtClean="0"/>
              <a:t>The field quality</a:t>
            </a:r>
          </a:p>
          <a:p>
            <a:pPr lvl="1"/>
            <a:r>
              <a:rPr lang="en-US" smtClean="0"/>
              <a:t>Unwanted non-linear field components</a:t>
            </a:r>
          </a:p>
          <a:p>
            <a:pPr lvl="1"/>
            <a:r>
              <a:rPr lang="en-US" smtClean="0"/>
              <a:t>Especially at injection (low field)</a:t>
            </a:r>
          </a:p>
          <a:p>
            <a:pPr lvl="1"/>
            <a:r>
              <a:rPr lang="en-US" smtClean="0"/>
              <a:t>Can make particles move chaotic and be lost</a:t>
            </a:r>
          </a:p>
          <a:p>
            <a:pPr lvl="1"/>
            <a:endParaRPr lang="en-US" smtClean="0"/>
          </a:p>
          <a:p>
            <a:r>
              <a:rPr lang="en-US" smtClean="0"/>
              <a:t>The cost</a:t>
            </a:r>
          </a:p>
          <a:p>
            <a:pPr lvl="1"/>
            <a:r>
              <a:rPr lang="en-US" smtClean="0"/>
              <a:t>The most costly component in the machine</a:t>
            </a:r>
            <a:endParaRPr lang="en-US" dirty="0"/>
          </a:p>
        </p:txBody>
      </p:sp>
      <p:pic>
        <p:nvPicPr>
          <p:cNvPr id="8" name="Picture 59" descr="LHC Dipole Cross 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3" t="36844" r="53949" b="51054"/>
          <a:stretch>
            <a:fillRect/>
          </a:stretch>
        </p:blipFill>
        <p:spPr bwMode="auto">
          <a:xfrm>
            <a:off x="5867400" y="2869190"/>
            <a:ext cx="3098800" cy="143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339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</a:t>
            </a:r>
            <a:r>
              <a:rPr lang="en-US" dirty="0" err="1" smtClean="0"/>
              <a:t>ppC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1"/>
          <a:stretch/>
        </p:blipFill>
        <p:spPr bwMode="auto">
          <a:xfrm>
            <a:off x="-39462" y="739708"/>
            <a:ext cx="9180511" cy="5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椭圆 7"/>
          <p:cNvSpPr/>
          <p:nvPr/>
        </p:nvSpPr>
        <p:spPr>
          <a:xfrm>
            <a:off x="1253530" y="3340430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 smtClean="0">
              <a:solidFill>
                <a:prstClr val="white"/>
              </a:solidFill>
            </a:endParaRPr>
          </a:p>
        </p:txBody>
      </p:sp>
      <p:sp>
        <p:nvSpPr>
          <p:cNvPr id="16" name="椭圆 8"/>
          <p:cNvSpPr/>
          <p:nvPr/>
        </p:nvSpPr>
        <p:spPr>
          <a:xfrm>
            <a:off x="3444510" y="3034000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 smtClean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45892" y="1629395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62215" y="3592684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300 km </a:t>
            </a:r>
            <a:r>
              <a:rPr lang="en-US" altLang="zh-CN" sz="2000" kern="0" dirty="0" smtClean="0">
                <a:solidFill>
                  <a:prstClr val="white"/>
                </a:solidFill>
                <a:ea typeface="黑体" pitchFamily="2" charset="-122"/>
              </a:rPr>
              <a:t>east 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 smtClean="0">
                <a:solidFill>
                  <a:prstClr val="white"/>
                </a:solidFill>
                <a:ea typeface="黑体" pitchFamily="2" charset="-122"/>
              </a:rPr>
              <a:t>from </a:t>
            </a: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ea typeface="黑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9412" y="6164665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734305" y="2246960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SppC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3470" y="5994786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14092" y="3476135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 smtClean="0">
                <a:solidFill>
                  <a:srgbClr val="FF0000"/>
                </a:solidFill>
              </a:rPr>
              <a:t>100 km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43766" y="3252260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5</a:t>
            </a:r>
            <a:r>
              <a:rPr lang="en-GB" sz="2400" b="1" dirty="0" smtClean="0">
                <a:solidFill>
                  <a:srgbClr val="FF0000"/>
                </a:solidFill>
              </a:rPr>
              <a:t>0 km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345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Limits for the Field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50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22351" y="4450099"/>
            <a:ext cx="5622311" cy="210957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This limits the achievable field</a:t>
            </a:r>
          </a:p>
          <a:p>
            <a:pPr lvl="1"/>
            <a:r>
              <a:rPr lang="en-US" dirty="0" smtClean="0"/>
              <a:t>In theory</a:t>
            </a:r>
          </a:p>
          <a:p>
            <a:pPr lvl="1"/>
            <a:r>
              <a:rPr lang="en-US" dirty="0" smtClean="0"/>
              <a:t>Even lower limit in practice (shown)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use different materials</a:t>
            </a:r>
          </a:p>
          <a:p>
            <a:pPr lvl="1"/>
            <a:r>
              <a:rPr lang="en-US" dirty="0" err="1" smtClean="0"/>
              <a:t>Nb</a:t>
            </a:r>
            <a:r>
              <a:rPr lang="en-US" dirty="0" smtClean="0"/>
              <a:t>-Ti is used for LHC</a:t>
            </a:r>
          </a:p>
          <a:p>
            <a:pPr lvl="1"/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is used for high luminosity upgrade 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480" y="712567"/>
            <a:ext cx="6500883" cy="36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cernnews1_11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4645"/>
            <a:ext cx="3054444" cy="299335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05937" y="712567"/>
            <a:ext cx="2511615" cy="274160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cable can quench (superconductivity breaks down)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the current is too high</a:t>
            </a:r>
          </a:p>
          <a:p>
            <a:endParaRPr lang="en-US" dirty="0" smtClean="0"/>
          </a:p>
          <a:p>
            <a:r>
              <a:rPr lang="en-US" dirty="0" smtClean="0"/>
              <a:t>If the magnetic field is too high</a:t>
            </a:r>
          </a:p>
        </p:txBody>
      </p:sp>
    </p:spTree>
    <p:extLst>
      <p:ext uri="{BB962C8B-B14F-4D97-AF65-F5344CB8AC3E}">
        <p14:creationId xmlns:p14="http://schemas.microsoft.com/office/powerpoint/2010/main" val="47354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Effective Magnet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86" y="6019799"/>
            <a:ext cx="5002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15 T magnet with grading, E. Todesco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4158" y="710824"/>
            <a:ext cx="4903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is much more costly than </a:t>
            </a:r>
            <a:r>
              <a:rPr lang="en-US" sz="2400" dirty="0" err="1" smtClean="0"/>
              <a:t>Nb</a:t>
            </a:r>
            <a:r>
              <a:rPr lang="en-US" sz="2400" dirty="0" smtClean="0"/>
              <a:t>-Ti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2400" dirty="0" smtClean="0"/>
              <a:t>Use both materials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6" y="1794210"/>
            <a:ext cx="9114014" cy="42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7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Effective Magnet Design II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154358"/>
            <a:ext cx="5067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Coil sketch of a 20 T magnet with grading, E. Todesco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7747" y="616022"/>
            <a:ext cx="5139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HTS is even more expensive than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400" dirty="0" smtClean="0"/>
              <a:t>Even more complex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1739900"/>
            <a:ext cx="9114014" cy="408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57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EuroCirCol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706087" y="2831400"/>
            <a:ext cx="4054077" cy="3506195"/>
            <a:chOff x="1671145" y="-12700"/>
            <a:chExt cx="7597999" cy="6852700"/>
          </a:xfrm>
        </p:grpSpPr>
        <p:sp>
          <p:nvSpPr>
            <p:cNvPr id="7" name="Rectangle 6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128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1" name="Freeform 130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2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3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4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5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6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7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8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9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0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1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2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3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4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5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6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7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8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9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0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sp>
            <p:nvSpPr>
              <p:cNvPr id="129" name="TextBox 128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0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1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6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8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9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0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0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1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322047" y="1324603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03540" y="3774797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703542" y="491455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870828" y="3407569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9655" y="4078715"/>
              <a:ext cx="1789165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03540" y="3068969"/>
              <a:ext cx="20318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03540" y="5615755"/>
              <a:ext cx="2019150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3714" y="4173897"/>
              <a:ext cx="118759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Connector 26"/>
            <p:cNvCxnSpPr>
              <a:stCxn id="67" idx="14"/>
            </p:cNvCxnSpPr>
            <p:nvPr/>
          </p:nvCxnSpPr>
          <p:spPr>
            <a:xfrm flipH="1">
              <a:off x="1800076" y="4889499"/>
              <a:ext cx="3608539" cy="11168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557042" y="2714691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36155"/>
              </p:ext>
            </p:extLst>
          </p:nvPr>
        </p:nvGraphicFramePr>
        <p:xfrm>
          <a:off x="6896490" y="2857858"/>
          <a:ext cx="2172226" cy="3498484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009721"/>
                <a:gridCol w="1162505"/>
              </a:tblGrid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CERN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IEIO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Finland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CNRS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KIT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INFN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Italy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Netherlands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ALBA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CIEMAT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STFC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UNILIV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UOXF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KEK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Japan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EPFL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UNIGE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NHFML-FSU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FNAL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grpSp>
        <p:nvGrpSpPr>
          <p:cNvPr id="152" name="Group 151"/>
          <p:cNvGrpSpPr/>
          <p:nvPr/>
        </p:nvGrpSpPr>
        <p:grpSpPr>
          <a:xfrm>
            <a:off x="140021" y="775475"/>
            <a:ext cx="1912246" cy="1996421"/>
            <a:chOff x="2252421" y="1179278"/>
            <a:chExt cx="2174828" cy="2270562"/>
          </a:xfrm>
        </p:grpSpPr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2"/>
            <a:srcRect l="10543" t="2701" r="24647" b="24531"/>
            <a:stretch/>
          </p:blipFill>
          <p:spPr>
            <a:xfrm>
              <a:off x="2255471" y="1179278"/>
              <a:ext cx="2171701" cy="1841774"/>
            </a:xfrm>
            <a:prstGeom prst="round2SameRect">
              <a:avLst>
                <a:gd name="adj1" fmla="val 3937"/>
                <a:gd name="adj2" fmla="val 0"/>
              </a:avLst>
            </a:prstGeom>
          </p:spPr>
        </p:pic>
        <p:sp>
          <p:nvSpPr>
            <p:cNvPr id="154" name="Round Same Side Corner Rectangle 153"/>
            <p:cNvSpPr/>
            <p:nvPr/>
          </p:nvSpPr>
          <p:spPr>
            <a:xfrm flipV="1">
              <a:off x="2252422" y="2981840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252422" y="2981841"/>
              <a:ext cx="2163279" cy="46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Arc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56" name="Round Same Side Corner Rectangle 155"/>
            <p:cNvSpPr/>
            <p:nvPr/>
          </p:nvSpPr>
          <p:spPr>
            <a:xfrm>
              <a:off x="2252421" y="1179289"/>
              <a:ext cx="2174828" cy="1802550"/>
            </a:xfrm>
            <a:prstGeom prst="round2SameRect">
              <a:avLst>
                <a:gd name="adj1" fmla="val 4244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2440555" y="773733"/>
            <a:ext cx="1919520" cy="2000155"/>
            <a:chOff x="4728080" y="1175031"/>
            <a:chExt cx="2183101" cy="2274809"/>
          </a:xfrm>
        </p:grpSpPr>
        <p:sp>
          <p:nvSpPr>
            <p:cNvPr id="158" name="Round Same Side Corner Rectangle 157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451"/>
                <a:gd name="adj2" fmla="val 0"/>
              </a:avLst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ound Same Side Corner Rectangle 158"/>
            <p:cNvSpPr/>
            <p:nvPr/>
          </p:nvSpPr>
          <p:spPr>
            <a:xfrm flipV="1">
              <a:off x="4728080" y="2981840"/>
              <a:ext cx="2174828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751182" y="2981840"/>
              <a:ext cx="2159999" cy="4605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EIR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1" name="Round Same Side Corner Rectangle 160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941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015" y="1545964"/>
              <a:ext cx="2092091" cy="1186276"/>
            </a:xfrm>
            <a:prstGeom prst="rect">
              <a:avLst/>
            </a:prstGeom>
          </p:spPr>
        </p:pic>
      </p:grpSp>
      <p:grpSp>
        <p:nvGrpSpPr>
          <p:cNvPr id="163" name="Group 162"/>
          <p:cNvGrpSpPr/>
          <p:nvPr/>
        </p:nvGrpSpPr>
        <p:grpSpPr>
          <a:xfrm>
            <a:off x="4781346" y="768037"/>
            <a:ext cx="1912246" cy="2002961"/>
            <a:chOff x="2261379" y="3581121"/>
            <a:chExt cx="2174828" cy="2278000"/>
          </a:xfrm>
        </p:grpSpPr>
        <p:pic>
          <p:nvPicPr>
            <p:cNvPr id="164" name="Picture 163"/>
            <p:cNvPicPr>
              <a:picLocks noChangeAspect="1"/>
            </p:cNvPicPr>
            <p:nvPr/>
          </p:nvPicPr>
          <p:blipFill rotWithShape="1">
            <a:blip r:embed="rId4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165" name="Round Same Side Corner Rectangle 164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sz="16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sz="16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7" name="Round Same Side Corner Rectangle 166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7110460" y="768037"/>
            <a:ext cx="1899208" cy="1994168"/>
            <a:chOff x="4733106" y="3584190"/>
            <a:chExt cx="2160000" cy="2268000"/>
          </a:xfrm>
        </p:grpSpPr>
        <p:sp>
          <p:nvSpPr>
            <p:cNvPr id="169" name="Round Same Side Corner Rectangle 168"/>
            <p:cNvSpPr/>
            <p:nvPr/>
          </p:nvSpPr>
          <p:spPr>
            <a:xfrm>
              <a:off x="4733106" y="3584190"/>
              <a:ext cx="2160000" cy="1800000"/>
            </a:xfrm>
            <a:prstGeom prst="round2SameRect">
              <a:avLst>
                <a:gd name="adj1" fmla="val 4414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ound Same Side Corner Rectangle 169"/>
            <p:cNvSpPr/>
            <p:nvPr/>
          </p:nvSpPr>
          <p:spPr>
            <a:xfrm flipV="1">
              <a:off x="4733106" y="5384190"/>
              <a:ext cx="2160000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400" dirty="0">
                <a:solidFill>
                  <a:schemeClr val="bg1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4733106" y="5384190"/>
              <a:ext cx="2159999" cy="46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spc="1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High Field Magnet</a:t>
              </a:r>
              <a:endParaRPr lang="en-GB" sz="1600" spc="1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857798" y="3901431"/>
              <a:ext cx="1904611" cy="1428458"/>
            </a:xfrm>
            <a:prstGeom prst="rect">
              <a:avLst/>
            </a:prstGeom>
          </p:spPr>
        </p:pic>
      </p:grpSp>
      <p:sp>
        <p:nvSpPr>
          <p:cNvPr id="173" name="TextBox 172"/>
          <p:cNvSpPr txBox="1"/>
          <p:nvPr/>
        </p:nvSpPr>
        <p:spPr>
          <a:xfrm>
            <a:off x="268672" y="3677933"/>
            <a:ext cx="1773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 co-funded design study for FCC-</a:t>
            </a:r>
            <a:r>
              <a:rPr lang="en-US" dirty="0" err="1" smtClean="0"/>
              <a:t>hh</a:t>
            </a:r>
            <a:r>
              <a:rPr lang="en-US" dirty="0" smtClean="0"/>
              <a:t>, focus on core activities</a:t>
            </a:r>
          </a:p>
        </p:txBody>
      </p:sp>
    </p:spTree>
    <p:extLst>
      <p:ext uri="{BB962C8B-B14F-4D97-AF65-F5344CB8AC3E}">
        <p14:creationId xmlns:p14="http://schemas.microsoft.com/office/powerpoint/2010/main" val="59045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Power for Cooling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FCC, DESY, May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82104" y="701259"/>
            <a:ext cx="2217828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Beam screen cooling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</p:txBody>
      </p:sp>
      <p:pic>
        <p:nvPicPr>
          <p:cNvPr id="8" name="Picture 7" descr="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00" y="465667"/>
            <a:ext cx="1930400" cy="19223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3129" y="709726"/>
            <a:ext cx="182370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Cold bore cooling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3" y="2139984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782767"/>
              </p:ext>
            </p:extLst>
          </p:nvPr>
        </p:nvGraphicFramePr>
        <p:xfrm>
          <a:off x="237058" y="975850"/>
          <a:ext cx="5489776" cy="1103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5" imgW="3060700" imgH="457200" progId="Equation.3">
                  <p:embed/>
                </p:oleObj>
              </mc:Choice>
              <mc:Fallback>
                <p:oleObj name="Equation" r:id="rId5" imgW="3060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058" y="975850"/>
                        <a:ext cx="5489776" cy="11030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>
            <a:stCxn id="7" idx="2"/>
          </p:cNvCxnSpPr>
          <p:nvPr/>
        </p:nvCxnSpPr>
        <p:spPr>
          <a:xfrm rot="5400000">
            <a:off x="1362389" y="3186866"/>
            <a:ext cx="2236908" cy="220351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 flipH="1">
            <a:off x="4690533" y="2187054"/>
            <a:ext cx="124449" cy="257838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726834" y="1893432"/>
            <a:ext cx="1630699" cy="16954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699932" y="739708"/>
            <a:ext cx="4462463" cy="103079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85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Challenges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42466"/>
            <a:ext cx="8229600" cy="565117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Limited by the </a:t>
            </a:r>
            <a:r>
              <a:rPr lang="en-US" dirty="0" smtClean="0">
                <a:solidFill>
                  <a:srgbClr val="FF0000"/>
                </a:solidFill>
              </a:rPr>
              <a:t>machine size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FF0000"/>
                </a:solidFill>
              </a:rPr>
              <a:t>strength of the bending dipoles</a:t>
            </a:r>
          </a:p>
          <a:p>
            <a:endParaRPr lang="en-US" dirty="0" smtClean="0"/>
          </a:p>
          <a:p>
            <a:r>
              <a:rPr lang="en-US" dirty="0" smtClean="0"/>
              <a:t>Luminosity</a:t>
            </a:r>
            <a:endParaRPr lang="en-US" dirty="0" smtClean="0"/>
          </a:p>
          <a:p>
            <a:pPr lvl="1">
              <a:buFont typeface="Symbol" charset="0"/>
              <a:buChar char=""/>
            </a:pPr>
            <a:r>
              <a:rPr lang="en-US" dirty="0" smtClean="0"/>
              <a:t>Need to </a:t>
            </a:r>
            <a:r>
              <a:rPr lang="en-US" dirty="0" smtClean="0"/>
              <a:t>have enough beam and </a:t>
            </a:r>
            <a:r>
              <a:rPr lang="en-US" dirty="0" err="1" smtClean="0"/>
              <a:t>maximise</a:t>
            </a:r>
            <a:r>
              <a:rPr lang="en-US" dirty="0" smtClean="0"/>
              <a:t> </a:t>
            </a:r>
            <a:r>
              <a:rPr lang="en-US" dirty="0" smtClean="0"/>
              <a:t>the use of the beam for luminosity production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Beam power handling</a:t>
            </a:r>
          </a:p>
          <a:p>
            <a:pPr lvl="1"/>
            <a:r>
              <a:rPr lang="en-US" dirty="0" smtClean="0"/>
              <a:t>The beam can damage the machine</a:t>
            </a:r>
          </a:p>
          <a:p>
            <a:pPr lvl="1"/>
            <a:r>
              <a:rPr lang="en-US" dirty="0" smtClean="0"/>
              <a:t>Quench the magnets</a:t>
            </a:r>
          </a:p>
          <a:p>
            <a:pPr lvl="1"/>
            <a:r>
              <a:rPr lang="en-US" dirty="0" smtClean="0"/>
              <a:t>Create background in the experiments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Need a concept to deal with the beam power</a:t>
            </a:r>
          </a:p>
          <a:p>
            <a:pPr lvl="1">
              <a:buFont typeface="Symbol" charset="0"/>
              <a:buChar char=""/>
            </a:pPr>
            <a:endParaRPr lang="en-US" dirty="0" smtClean="0"/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The total cost is a concern, so we have to push everything to the limit to reduce cost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 Most things will become difficult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418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Choice of Temperature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FCC, Riga, May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56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2757" y="764704"/>
            <a:ext cx="7074811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Can only use some temperatures in order to maintain good vacuum</a:t>
            </a:r>
          </a:p>
          <a:p>
            <a:r>
              <a:rPr lang="en-US" dirty="0"/>
              <a:t>&lt;20,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/>
              <a:t>,  </a:t>
            </a:r>
            <a:r>
              <a:rPr lang="en-US" dirty="0">
                <a:solidFill>
                  <a:srgbClr val="FF0000"/>
                </a:solidFill>
              </a:rPr>
              <a:t>100K-120K</a:t>
            </a:r>
            <a:r>
              <a:rPr lang="en-US" dirty="0"/>
              <a:t>,  &gt;</a:t>
            </a:r>
            <a:r>
              <a:rPr lang="en-US" dirty="0" smtClean="0"/>
              <a:t>190K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8357" y="5884644"/>
            <a:ext cx="5469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 beams emit about 5MW of synchrotron radiation</a:t>
            </a:r>
          </a:p>
          <a:p>
            <a:r>
              <a:rPr lang="en-US" dirty="0" smtClean="0"/>
              <a:t>About 30W/m/beam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464920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3924300" y="1412776"/>
            <a:ext cx="431676" cy="2968724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330576" y="1412776"/>
            <a:ext cx="978024" cy="3197324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onut 11"/>
          <p:cNvSpPr/>
          <p:nvPr/>
        </p:nvSpPr>
        <p:spPr>
          <a:xfrm>
            <a:off x="3528256" y="3962400"/>
            <a:ext cx="792088" cy="749920"/>
          </a:xfrm>
          <a:prstGeom prst="donut">
            <a:avLst>
              <a:gd name="adj" fmla="val 12194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25800" y="1639280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59250" y="3225800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1800" y="3225800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0108" y="4623420"/>
            <a:ext cx="3240360" cy="175432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But at 100K the impedance is about twice as high as at 50K</a:t>
            </a:r>
          </a:p>
          <a:p>
            <a:endParaRPr lang="en-US" dirty="0" smtClean="0"/>
          </a:p>
          <a:p>
            <a:r>
              <a:rPr lang="en-US" dirty="0" smtClean="0"/>
              <a:t>Choose 50K</a:t>
            </a:r>
            <a:endParaRPr lang="en-US" dirty="0"/>
          </a:p>
          <a:p>
            <a:r>
              <a:rPr lang="en-US" dirty="0" smtClean="0"/>
              <a:t>Need 20x5MW=100MW for cooling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202976" y="4318000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8900" y="41656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100MW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215676" y="3631168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1600" y="347876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00MW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215676" y="2959100"/>
            <a:ext cx="67853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1600" y="28067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00MW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Note:</a:t>
            </a:r>
            <a:r>
              <a:rPr lang="en-US" dirty="0" smtClean="0"/>
              <a:t> </a:t>
            </a:r>
            <a:r>
              <a:rPr lang="en-US" dirty="0" err="1" smtClean="0"/>
              <a:t>EuroCirCol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5557" y="6492875"/>
            <a:ext cx="3148786" cy="365125"/>
          </a:xfrm>
        </p:spPr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pPr/>
              <a:t>57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706087" y="2831400"/>
            <a:ext cx="4054077" cy="3506195"/>
            <a:chOff x="1671145" y="-12700"/>
            <a:chExt cx="7597999" cy="6852700"/>
          </a:xfrm>
        </p:grpSpPr>
        <p:sp>
          <p:nvSpPr>
            <p:cNvPr id="7" name="Rectangle 6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27" name="Rectangle 126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9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1" name="Freeform 130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2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3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4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5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6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7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8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9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0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1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2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3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4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5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6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7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8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9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0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sp>
            <p:nvSpPr>
              <p:cNvPr id="129" name="TextBox 128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30" name="Straight Connector 129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9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0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1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5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6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8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9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0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1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7" name="Freeform 56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0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1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322047" y="1324603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03540" y="3774797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703542" y="491455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870828" y="3407569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9655" y="4078715"/>
              <a:ext cx="1789165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03540" y="3068969"/>
              <a:ext cx="20318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03540" y="5615755"/>
              <a:ext cx="2019150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3714" y="4173897"/>
              <a:ext cx="118759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Connector 26"/>
            <p:cNvCxnSpPr>
              <a:stCxn id="67" idx="14"/>
            </p:cNvCxnSpPr>
            <p:nvPr/>
          </p:nvCxnSpPr>
          <p:spPr>
            <a:xfrm flipH="1">
              <a:off x="1800076" y="4889499"/>
              <a:ext cx="3608539" cy="11168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557042" y="2714691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026247"/>
              </p:ext>
            </p:extLst>
          </p:nvPr>
        </p:nvGraphicFramePr>
        <p:xfrm>
          <a:off x="6896490" y="2857858"/>
          <a:ext cx="2172226" cy="3498484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009721"/>
                <a:gridCol w="1162505"/>
              </a:tblGrid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CERN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IEIO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Finland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CEA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CNRS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>
                          <a:effectLst/>
                        </a:rPr>
                        <a:t>France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KIT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TUD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Germany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INFN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Italy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Netherlands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ALBA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CIEMAT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Spain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STFC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UNILIV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6992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UOXF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United Kingdom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77100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KEK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000" dirty="0">
                          <a:effectLst/>
                        </a:rPr>
                        <a:t>Japan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EPFL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UNIGE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Switzerland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NHFML-FSU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FNAL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1818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LBNL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rgbClr val="393D0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  <a:endParaRPr lang="en-GB" sz="1000" dirty="0">
                        <a:solidFill>
                          <a:srgbClr val="393D0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grpSp>
        <p:nvGrpSpPr>
          <p:cNvPr id="152" name="Group 151"/>
          <p:cNvGrpSpPr/>
          <p:nvPr/>
        </p:nvGrpSpPr>
        <p:grpSpPr>
          <a:xfrm>
            <a:off x="140021" y="775475"/>
            <a:ext cx="1912246" cy="1996421"/>
            <a:chOff x="2252421" y="1179278"/>
            <a:chExt cx="2174828" cy="2270562"/>
          </a:xfrm>
        </p:grpSpPr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2"/>
            <a:srcRect l="10543" t="2701" r="24647" b="24531"/>
            <a:stretch/>
          </p:blipFill>
          <p:spPr>
            <a:xfrm>
              <a:off x="2255471" y="1179278"/>
              <a:ext cx="2171701" cy="1841774"/>
            </a:xfrm>
            <a:prstGeom prst="round2SameRect">
              <a:avLst>
                <a:gd name="adj1" fmla="val 3937"/>
                <a:gd name="adj2" fmla="val 0"/>
              </a:avLst>
            </a:prstGeom>
          </p:spPr>
        </p:pic>
        <p:sp>
          <p:nvSpPr>
            <p:cNvPr id="154" name="Round Same Side Corner Rectangle 153"/>
            <p:cNvSpPr/>
            <p:nvPr/>
          </p:nvSpPr>
          <p:spPr>
            <a:xfrm flipV="1">
              <a:off x="2252422" y="2981840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252422" y="2981841"/>
              <a:ext cx="2163279" cy="46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Arc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56" name="Round Same Side Corner Rectangle 155"/>
            <p:cNvSpPr/>
            <p:nvPr/>
          </p:nvSpPr>
          <p:spPr>
            <a:xfrm>
              <a:off x="2252421" y="1179289"/>
              <a:ext cx="2174828" cy="1802550"/>
            </a:xfrm>
            <a:prstGeom prst="round2SameRect">
              <a:avLst>
                <a:gd name="adj1" fmla="val 4244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2440555" y="773733"/>
            <a:ext cx="1919520" cy="2000155"/>
            <a:chOff x="4728080" y="1175031"/>
            <a:chExt cx="2183101" cy="2274809"/>
          </a:xfrm>
        </p:grpSpPr>
        <p:sp>
          <p:nvSpPr>
            <p:cNvPr id="158" name="Round Same Side Corner Rectangle 157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451"/>
                <a:gd name="adj2" fmla="val 0"/>
              </a:avLst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ound Same Side Corner Rectangle 158"/>
            <p:cNvSpPr/>
            <p:nvPr/>
          </p:nvSpPr>
          <p:spPr>
            <a:xfrm flipV="1">
              <a:off x="4728080" y="2981840"/>
              <a:ext cx="2174828" cy="468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751182" y="2981840"/>
              <a:ext cx="2159999" cy="46055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pc="3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EIR Design</a:t>
              </a:r>
              <a:endParaRPr lang="en-GB" spc="3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1" name="Round Same Side Corner Rectangle 160"/>
            <p:cNvSpPr/>
            <p:nvPr/>
          </p:nvSpPr>
          <p:spPr>
            <a:xfrm>
              <a:off x="4728080" y="1175031"/>
              <a:ext cx="2174828" cy="1802550"/>
            </a:xfrm>
            <a:prstGeom prst="round2SameRect">
              <a:avLst>
                <a:gd name="adj1" fmla="val 4941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015" y="1545964"/>
              <a:ext cx="2092091" cy="1186276"/>
            </a:xfrm>
            <a:prstGeom prst="rect">
              <a:avLst/>
            </a:prstGeom>
          </p:spPr>
        </p:pic>
      </p:grpSp>
      <p:grpSp>
        <p:nvGrpSpPr>
          <p:cNvPr id="163" name="Group 162"/>
          <p:cNvGrpSpPr/>
          <p:nvPr/>
        </p:nvGrpSpPr>
        <p:grpSpPr>
          <a:xfrm>
            <a:off x="4781346" y="768037"/>
            <a:ext cx="1912246" cy="2002961"/>
            <a:chOff x="2261379" y="3581121"/>
            <a:chExt cx="2174828" cy="2278000"/>
          </a:xfrm>
        </p:grpSpPr>
        <p:pic>
          <p:nvPicPr>
            <p:cNvPr id="164" name="Picture 163"/>
            <p:cNvPicPr>
              <a:picLocks noChangeAspect="1"/>
            </p:cNvPicPr>
            <p:nvPr/>
          </p:nvPicPr>
          <p:blipFill rotWithShape="1">
            <a:blip r:embed="rId4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165" name="Round Same Side Corner Rectangle 164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sz="16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sz="16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67" name="Round Same Side Corner Rectangle 166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7110460" y="768037"/>
            <a:ext cx="1899208" cy="1994168"/>
            <a:chOff x="4733106" y="3584190"/>
            <a:chExt cx="2160000" cy="2268000"/>
          </a:xfrm>
        </p:grpSpPr>
        <p:sp>
          <p:nvSpPr>
            <p:cNvPr id="169" name="Round Same Side Corner Rectangle 168"/>
            <p:cNvSpPr/>
            <p:nvPr/>
          </p:nvSpPr>
          <p:spPr>
            <a:xfrm>
              <a:off x="4733106" y="3584190"/>
              <a:ext cx="2160000" cy="1800000"/>
            </a:xfrm>
            <a:prstGeom prst="round2SameRect">
              <a:avLst>
                <a:gd name="adj1" fmla="val 4414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46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ound Same Side Corner Rectangle 169"/>
            <p:cNvSpPr/>
            <p:nvPr/>
          </p:nvSpPr>
          <p:spPr>
            <a:xfrm flipV="1">
              <a:off x="4733106" y="5384190"/>
              <a:ext cx="2160000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400" dirty="0">
                <a:solidFill>
                  <a:schemeClr val="bg1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4733106" y="5384190"/>
              <a:ext cx="2159999" cy="462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spc="100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High Field Magnet</a:t>
              </a:r>
              <a:endParaRPr lang="en-GB" sz="1600" spc="100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857798" y="3901431"/>
              <a:ext cx="1904611" cy="1428458"/>
            </a:xfrm>
            <a:prstGeom prst="rect">
              <a:avLst/>
            </a:prstGeom>
          </p:spPr>
        </p:pic>
      </p:grpSp>
      <p:sp>
        <p:nvSpPr>
          <p:cNvPr id="173" name="TextBox 172"/>
          <p:cNvSpPr txBox="1"/>
          <p:nvPr/>
        </p:nvSpPr>
        <p:spPr>
          <a:xfrm>
            <a:off x="140020" y="3539806"/>
            <a:ext cx="245077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EU co-funded design study for FCC-</a:t>
            </a:r>
            <a:r>
              <a:rPr lang="en-US" dirty="0" err="1" smtClean="0"/>
              <a:t>hh</a:t>
            </a:r>
            <a:r>
              <a:rPr lang="en-US" dirty="0" smtClean="0"/>
              <a:t>, focus on core activities</a:t>
            </a:r>
          </a:p>
          <a:p>
            <a:endParaRPr lang="en-US" dirty="0"/>
          </a:p>
          <a:p>
            <a:r>
              <a:rPr lang="en-US" dirty="0"/>
              <a:t>Accepted in 2015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841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Scope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4248000" y="966072"/>
            <a:ext cx="4896000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920" y="856002"/>
            <a:ext cx="4342380" cy="55399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Develop CDR until 2018</a:t>
            </a: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</a:t>
            </a:r>
            <a:r>
              <a:rPr lang="en-US" sz="2400" kern="0" dirty="0" err="1" smtClean="0">
                <a:cs typeface="Calibri" pitchFamily="34" charset="0"/>
              </a:rPr>
              <a:t>hh</a:t>
            </a:r>
            <a:endParaRPr lang="en-US" sz="2400" kern="0" dirty="0" smtClean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	pp collider (ion option)</a:t>
            </a: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	</a:t>
            </a:r>
            <a:r>
              <a:rPr lang="en-US" sz="2400" kern="0" dirty="0" smtClean="0">
                <a:cs typeface="Calibri" pitchFamily="34" charset="0"/>
              </a:rPr>
              <a:t>100 </a:t>
            </a:r>
            <a:r>
              <a:rPr lang="en-US" sz="2400" kern="0" dirty="0" err="1" smtClean="0">
                <a:cs typeface="Calibri" pitchFamily="34" charset="0"/>
              </a:rPr>
              <a:t>TeV</a:t>
            </a:r>
            <a:r>
              <a:rPr lang="en-US" sz="2400" kern="0" dirty="0" smtClean="0">
                <a:cs typeface="Calibri" pitchFamily="34" charset="0"/>
              </a:rPr>
              <a:t> </a:t>
            </a:r>
            <a:r>
              <a:rPr lang="en-US" sz="2400" kern="0" dirty="0" err="1" smtClean="0">
                <a:cs typeface="Calibri" pitchFamily="34" charset="0"/>
              </a:rPr>
              <a:t>cms</a:t>
            </a:r>
            <a:r>
              <a:rPr lang="en-US" sz="2400" kern="0" dirty="0" smtClean="0">
                <a:cs typeface="Calibri" pitchFamily="34" charset="0"/>
              </a:rPr>
              <a:t> energy</a:t>
            </a:r>
          </a:p>
          <a:p>
            <a:pPr marL="800100" lvl="1" indent="-342900">
              <a:spcBef>
                <a:spcPts val="1200"/>
              </a:spcBef>
              <a:buFont typeface="Symbol" charset="2"/>
              <a:buChar char=""/>
              <a:defRPr/>
            </a:pPr>
            <a:r>
              <a:rPr lang="en-US" sz="2400" kern="0" dirty="0" smtClean="0">
                <a:cs typeface="Calibri" pitchFamily="34" charset="0"/>
              </a:rPr>
              <a:t>defines infrastructure requirements</a:t>
            </a:r>
            <a:endParaRPr lang="en-US" sz="100" b="1" i="1" kern="0" dirty="0" smtClean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</a:t>
            </a:r>
            <a:r>
              <a:rPr lang="en-US" sz="2400" kern="0" dirty="0" err="1" smtClean="0">
                <a:cs typeface="Calibri" pitchFamily="34" charset="0"/>
              </a:rPr>
              <a:t>ee</a:t>
            </a:r>
            <a:endParaRPr lang="en-US" sz="2400" kern="0" dirty="0" smtClean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	</a:t>
            </a:r>
            <a:r>
              <a:rPr lang="en-US" sz="2400" kern="0" dirty="0" err="1" smtClean="0">
                <a:cs typeface="Calibri" pitchFamily="34" charset="0"/>
              </a:rPr>
              <a:t>e</a:t>
            </a:r>
            <a:r>
              <a:rPr lang="en-US" sz="2400" kern="0" baseline="30000" dirty="0" err="1" smtClean="0">
                <a:cs typeface="Calibri" pitchFamily="34" charset="0"/>
              </a:rPr>
              <a:t>+</a:t>
            </a:r>
            <a:r>
              <a:rPr lang="en-US" sz="2400" kern="0" dirty="0" err="1" smtClean="0">
                <a:cs typeface="Calibri" pitchFamily="34" charset="0"/>
              </a:rPr>
              <a:t>e</a:t>
            </a:r>
            <a:r>
              <a:rPr lang="en-US" sz="2400" kern="0" baseline="30000" dirty="0" smtClean="0">
                <a:cs typeface="Calibri" pitchFamily="34" charset="0"/>
              </a:rPr>
              <a:t>-</a:t>
            </a:r>
            <a:r>
              <a:rPr lang="en-US" sz="2400" kern="0" dirty="0" smtClean="0">
                <a:cs typeface="Calibri" pitchFamily="34" charset="0"/>
              </a:rPr>
              <a:t> collider</a:t>
            </a: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	potential intermediate step</a:t>
            </a: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FCC-he</a:t>
            </a:r>
          </a:p>
          <a:p>
            <a:pPr marL="342900" indent="-342900">
              <a:spcBef>
                <a:spcPts val="1200"/>
              </a:spcBef>
              <a:defRPr/>
            </a:pPr>
            <a:r>
              <a:rPr lang="en-US" sz="2400" kern="0" dirty="0" smtClean="0">
                <a:cs typeface="Calibri" pitchFamily="34" charset="0"/>
              </a:rPr>
              <a:t>	additional option</a:t>
            </a:r>
          </a:p>
        </p:txBody>
      </p:sp>
    </p:spTree>
    <p:extLst>
      <p:ext uri="{BB962C8B-B14F-4D97-AF65-F5344CB8AC3E}">
        <p14:creationId xmlns:p14="http://schemas.microsoft.com/office/powerpoint/2010/main" val="642844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7</a:t>
            </a:fld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57636" y="1623709"/>
            <a:ext cx="17259272" cy="4316342"/>
          </a:xfrm>
          <a:prstGeom prst="rect">
            <a:avLst/>
          </a:prstGeom>
        </p:spPr>
      </p:pic>
      <p:sp>
        <p:nvSpPr>
          <p:cNvPr id="40" name="Freeform 39"/>
          <p:cNvSpPr/>
          <p:nvPr/>
        </p:nvSpPr>
        <p:spPr>
          <a:xfrm>
            <a:off x="8435" y="1494442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082679"/>
            <a:ext cx="540000" cy="54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082679"/>
            <a:ext cx="540000" cy="54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33" y="2082679"/>
            <a:ext cx="540000" cy="540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425" y="2082679"/>
            <a:ext cx="540000" cy="540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082679"/>
            <a:ext cx="540000" cy="540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612883"/>
            <a:ext cx="540000" cy="54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2612883"/>
            <a:ext cx="540000" cy="540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2612883"/>
            <a:ext cx="540000" cy="54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23" y="2612883"/>
            <a:ext cx="540000" cy="540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272" y="2612883"/>
            <a:ext cx="540000" cy="540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2612883"/>
            <a:ext cx="540000" cy="5400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159000"/>
            <a:ext cx="540000" cy="540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159000"/>
            <a:ext cx="540000" cy="540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159000"/>
            <a:ext cx="540000" cy="540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46" y="3159000"/>
            <a:ext cx="540000" cy="540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48" y="3159000"/>
            <a:ext cx="540000" cy="540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159000"/>
            <a:ext cx="540000" cy="5400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3697483"/>
            <a:ext cx="540000" cy="5400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73" y="3697483"/>
            <a:ext cx="540000" cy="54000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58" y="3697483"/>
            <a:ext cx="540000" cy="540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31" y="4272975"/>
            <a:ext cx="540000" cy="540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2082679"/>
            <a:ext cx="540000" cy="5400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9" y="3697483"/>
            <a:ext cx="541351" cy="541351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47" y="3697483"/>
            <a:ext cx="540000" cy="5400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57" y="3697483"/>
            <a:ext cx="540000" cy="5400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59" y="4248240"/>
            <a:ext cx="540000" cy="540000"/>
          </a:xfrm>
          <a:prstGeom prst="rect">
            <a:avLst/>
          </a:prstGeom>
        </p:spPr>
      </p:pic>
      <p:sp>
        <p:nvSpPr>
          <p:cNvPr id="67" name="Oval 66"/>
          <p:cNvSpPr/>
          <p:nvPr/>
        </p:nvSpPr>
        <p:spPr>
          <a:xfrm>
            <a:off x="4249546" y="161588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Arial"/>
            </a:endParaRP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1" y="4257584"/>
            <a:ext cx="540000" cy="54000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-3677" y="5870903"/>
            <a:ext cx="1328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Status: April, 2016</a:t>
            </a:r>
            <a:endParaRPr lang="en-US" sz="1200" dirty="0"/>
          </a:p>
        </p:txBody>
      </p:sp>
      <p:sp>
        <p:nvSpPr>
          <p:cNvPr id="70" name="Content Placeholder 6"/>
          <p:cNvSpPr>
            <a:spLocks noGrp="1"/>
          </p:cNvSpPr>
          <p:nvPr>
            <p:ph idx="1"/>
          </p:nvPr>
        </p:nvSpPr>
        <p:spPr>
          <a:xfrm>
            <a:off x="457200" y="1009816"/>
            <a:ext cx="8226854" cy="99765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74 institutes</a:t>
            </a:r>
          </a:p>
          <a:p>
            <a:r>
              <a:rPr lang="en-GB" dirty="0" smtClean="0"/>
              <a:t>26 countries + EC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221619" y="4922762"/>
            <a:ext cx="447524" cy="10401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27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Conceptual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83" y="1097331"/>
            <a:ext cx="2188654" cy="233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" y="3645024"/>
            <a:ext cx="2182557" cy="232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2005" y="1103427"/>
            <a:ext cx="2231329" cy="232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202" y="1052736"/>
            <a:ext cx="2188654" cy="232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2005" y="3663026"/>
            <a:ext cx="2334970" cy="233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3202" y="3681315"/>
            <a:ext cx="2176461" cy="2316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9073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FCC, Riga, May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3AFAD-5121-D248-9050-9436D626CD02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7" name="Rectangle 6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 – operation run 2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18153" y="3555217"/>
            <a:ext cx="15266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 - ongoing project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722542" y="4916087"/>
            <a:ext cx="3385430" cy="529137"/>
            <a:chOff x="5722542" y="5110794"/>
            <a:chExt cx="3385430" cy="529137"/>
          </a:xfrm>
        </p:grpSpPr>
        <p:sp>
          <p:nvSpPr>
            <p:cNvPr id="19" name="Rectangle 18"/>
            <p:cNvSpPr/>
            <p:nvPr/>
          </p:nvSpPr>
          <p:spPr>
            <a:xfrm>
              <a:off x="8085278" y="5110794"/>
              <a:ext cx="102269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02467" y="5110794"/>
              <a:ext cx="1542301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5" name="Left-Right Arrow 44"/>
          <p:cNvSpPr/>
          <p:nvPr/>
        </p:nvSpPr>
        <p:spPr>
          <a:xfrm>
            <a:off x="5436096" y="4229084"/>
            <a:ext cx="26086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~20 years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251520" y="4916087"/>
            <a:ext cx="8915715" cy="1249217"/>
            <a:chOff x="251520" y="4916087"/>
            <a:chExt cx="8915715" cy="1249217"/>
          </a:xfrm>
        </p:grpSpPr>
        <p:grpSp>
          <p:nvGrpSpPr>
            <p:cNvPr id="49" name="Group 48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FCC – design study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0" name="Rectangle 49"/>
            <p:cNvSpPr/>
            <p:nvPr/>
          </p:nvSpPr>
          <p:spPr>
            <a:xfrm>
              <a:off x="251520" y="5457418"/>
              <a:ext cx="89157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0000FF"/>
                  </a:solidFill>
                  <a:ea typeface="黑体" pitchFamily="2" charset="-122"/>
                </a:rPr>
                <a:t>Must advance fast now to be ready for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the period 2035 – 2040</a:t>
              </a:r>
            </a:p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Goal of phase 1: CDR by end 2018 for next update of European Strategy</a:t>
              </a:r>
              <a:r>
                <a:rPr lang="en-US" sz="2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 </a:t>
              </a:r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760275" y="1911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1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57890</TotalTime>
  <Words>3583</Words>
  <Application>Microsoft Macintosh PowerPoint</Application>
  <PresentationFormat>On-screen Show (4:3)</PresentationFormat>
  <Paragraphs>1037</Paragraphs>
  <Slides>57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9" baseType="lpstr">
      <vt:lpstr>Office Theme</vt:lpstr>
      <vt:lpstr>Equation</vt:lpstr>
      <vt:lpstr>PowerPoint Presentation</vt:lpstr>
      <vt:lpstr>European Strategy</vt:lpstr>
      <vt:lpstr>Discoveries by Colliders</vt:lpstr>
      <vt:lpstr>Previous Studies</vt:lpstr>
      <vt:lpstr>SppC</vt:lpstr>
      <vt:lpstr>FCC Scope</vt:lpstr>
      <vt:lpstr>FCC Collaboration</vt:lpstr>
      <vt:lpstr>Scope of Conceptual Design</vt:lpstr>
      <vt:lpstr>Timeline</vt:lpstr>
      <vt:lpstr>Future Hadron Collider Basic Parameters</vt:lpstr>
      <vt:lpstr>FCC-hh Layout</vt:lpstr>
      <vt:lpstr>FCC Injection and Site Study</vt:lpstr>
      <vt:lpstr>Arc and Required Magnet Strength</vt:lpstr>
      <vt:lpstr>Dipole Basic Concept (“Cosine Theta”)</vt:lpstr>
      <vt:lpstr>Limits for the Field</vt:lpstr>
      <vt:lpstr>Cost Effective Magnet Design Example</vt:lpstr>
      <vt:lpstr>Magnet Designs</vt:lpstr>
      <vt:lpstr>Parameters and Luminosity Target</vt:lpstr>
      <vt:lpstr>Synchrotron Radiation</vt:lpstr>
      <vt:lpstr>Luminosity During a Run</vt:lpstr>
      <vt:lpstr>Beamscreen Design</vt:lpstr>
      <vt:lpstr>Example: Beam Screen Design</vt:lpstr>
      <vt:lpstr>Example: Beam Screen Design</vt:lpstr>
      <vt:lpstr>Example: Beam Screen Design</vt:lpstr>
      <vt:lpstr>Example: Beam Screen Design</vt:lpstr>
      <vt:lpstr>Example: Beam Screen Design</vt:lpstr>
      <vt:lpstr>(Almost) Current FCC Detector Model</vt:lpstr>
      <vt:lpstr>FCC Machine Detector Interface</vt:lpstr>
      <vt:lpstr>Detector Solenoid</vt:lpstr>
      <vt:lpstr>Alternative</vt:lpstr>
      <vt:lpstr>High-luminosity Insertions</vt:lpstr>
      <vt:lpstr>Radiation from Beam-beam</vt:lpstr>
      <vt:lpstr>Beam Dump Considerations</vt:lpstr>
      <vt:lpstr>Dilution System</vt:lpstr>
      <vt:lpstr>Collimation System</vt:lpstr>
      <vt:lpstr>Collimation</vt:lpstr>
      <vt:lpstr>HE-LHC</vt:lpstr>
      <vt:lpstr>FCC-ee Rational</vt:lpstr>
      <vt:lpstr>FCC-ee Parameters</vt:lpstr>
      <vt:lpstr>Ingredients</vt:lpstr>
      <vt:lpstr>Magnet Design</vt:lpstr>
      <vt:lpstr>RF System Requirements</vt:lpstr>
      <vt:lpstr>RF System Design</vt:lpstr>
      <vt:lpstr>Matching of Layouts</vt:lpstr>
      <vt:lpstr>Conclusion</vt:lpstr>
      <vt:lpstr>PowerPoint Presentation</vt:lpstr>
      <vt:lpstr>Arc Cell Layout</vt:lpstr>
      <vt:lpstr>Dipole Basic Concept (“Cosine Theta”)</vt:lpstr>
      <vt:lpstr>Magnet Design Issues</vt:lpstr>
      <vt:lpstr>Limits for the Field</vt:lpstr>
      <vt:lpstr>Cost Effective Magnet Design</vt:lpstr>
      <vt:lpstr>Cost Effective Magnet Design II</vt:lpstr>
      <vt:lpstr>EuroCirCol</vt:lpstr>
      <vt:lpstr>Power for Cooling</vt:lpstr>
      <vt:lpstr>The Key Challenges</vt:lpstr>
      <vt:lpstr>Choice of Temperature</vt:lpstr>
      <vt:lpstr>Note: EuroCirCol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Schulte</dc:creator>
  <cp:lastModifiedBy>Daniel Schulte</cp:lastModifiedBy>
  <cp:revision>82</cp:revision>
  <cp:lastPrinted>2015-12-26T11:25:42Z</cp:lastPrinted>
  <dcterms:created xsi:type="dcterms:W3CDTF">2015-05-19T12:41:14Z</dcterms:created>
  <dcterms:modified xsi:type="dcterms:W3CDTF">2017-05-23T05:49:54Z</dcterms:modified>
</cp:coreProperties>
</file>