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72" r:id="rId3"/>
    <p:sldId id="273" r:id="rId4"/>
    <p:sldId id="276" r:id="rId5"/>
    <p:sldId id="275" r:id="rId6"/>
    <p:sldId id="265" r:id="rId7"/>
    <p:sldId id="266" r:id="rId8"/>
    <p:sldId id="268" r:id="rId9"/>
    <p:sldId id="274" r:id="rId10"/>
    <p:sldId id="258" r:id="rId11"/>
    <p:sldId id="277" r:id="rId12"/>
    <p:sldId id="260" r:id="rId13"/>
    <p:sldId id="278" r:id="rId14"/>
    <p:sldId id="2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33FF"/>
    <a:srgbClr val="F2F9ED"/>
    <a:srgbClr val="66AC36"/>
    <a:srgbClr val="EE9A3E"/>
    <a:srgbClr val="2A2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966" y="120"/>
      </p:cViewPr>
      <p:guideLst>
        <p:guide pos="288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34084281030535"/>
          <c:y val="0.12132511618954261"/>
          <c:w val="0.68285397063195319"/>
          <c:h val="0.59403488272508886"/>
        </c:manualLayout>
      </c:layout>
      <c:lineChart>
        <c:grouping val="standard"/>
        <c:varyColors val="0"/>
        <c:ser>
          <c:idx val="0"/>
          <c:order val="0"/>
          <c:spPr>
            <a:ln w="38100" cap="rnd">
              <a:solidFill>
                <a:schemeClr val="accent3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Sheet1!$A$1:$A$161</c:f>
              <c:numCache>
                <c:formatCode>General</c:formatCode>
                <c:ptCount val="1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</c:numCache>
            </c:numRef>
          </c:cat>
          <c:val>
            <c:numRef>
              <c:f>Sheet1!$B$1:$B$161</c:f>
              <c:numCache>
                <c:formatCode>General</c:formatCode>
                <c:ptCount val="161"/>
                <c:pt idx="0">
                  <c:v>0</c:v>
                </c:pt>
                <c:pt idx="1">
                  <c:v>4.611429106743295E-2</c:v>
                </c:pt>
                <c:pt idx="2">
                  <c:v>6.5163484449548406E-2</c:v>
                </c:pt>
                <c:pt idx="3">
                  <c:v>7.9745121181839462E-2</c:v>
                </c:pt>
                <c:pt idx="4">
                  <c:v>9.200853430958085E-2</c:v>
                </c:pt>
                <c:pt idx="5">
                  <c:v>0.10278699460386757</c:v>
                </c:pt>
                <c:pt idx="6">
                  <c:v>0.11250822315345656</c:v>
                </c:pt>
                <c:pt idx="7">
                  <c:v>0.12142652342790337</c:v>
                </c:pt>
                <c:pt idx="8">
                  <c:v>0.1297077299496012</c:v>
                </c:pt>
                <c:pt idx="9">
                  <c:v>0.13746713056312351</c:v>
                </c:pt>
                <c:pt idx="10">
                  <c:v>0.1447887379331316</c:v>
                </c:pt>
                <c:pt idx="11">
                  <c:v>0.15173602971832753</c:v>
                </c:pt>
                <c:pt idx="12">
                  <c:v>0.15835836464367362</c:v>
                </c:pt>
                <c:pt idx="13">
                  <c:v>0.16469502944006956</c:v>
                </c:pt>
                <c:pt idx="14">
                  <c:v>0.17077790564582526</c:v>
                </c:pt>
                <c:pt idx="15">
                  <c:v>0.17663329144633566</c:v>
                </c:pt>
                <c:pt idx="16">
                  <c:v>0.18228318447739422</c:v>
                </c:pt>
                <c:pt idx="17">
                  <c:v>0.18774620862846153</c:v>
                </c:pt>
                <c:pt idx="18">
                  <c:v>0.19303829866257896</c:v>
                </c:pt>
                <c:pt idx="19">
                  <c:v>0.19817321580655786</c:v>
                </c:pt>
                <c:pt idx="20">
                  <c:v>0.20316294269793581</c:v>
                </c:pt>
                <c:pt idx="21">
                  <c:v>0.2080179905080326</c:v>
                </c:pt>
                <c:pt idx="22">
                  <c:v>0.21274764100167379</c:v>
                </c:pt>
                <c:pt idx="23">
                  <c:v>0.21736013963365838</c:v>
                </c:pt>
                <c:pt idx="24">
                  <c:v>0.22186285127432767</c:v>
                </c:pt>
                <c:pt idx="25">
                  <c:v>0.22626238704551069</c:v>
                </c:pt>
                <c:pt idx="26">
                  <c:v>0.23056470856246017</c:v>
                </c:pt>
                <c:pt idx="27">
                  <c:v>0.2347752143171582</c:v>
                </c:pt>
                <c:pt idx="28">
                  <c:v>0.23889881180794525</c:v>
                </c:pt>
                <c:pt idx="29">
                  <c:v>0.24293997819051932</c:v>
                </c:pt>
                <c:pt idx="30">
                  <c:v>0.2469028116083824</c:v>
                </c:pt>
                <c:pt idx="31">
                  <c:v>0.25079107489692337</c:v>
                </c:pt>
                <c:pt idx="32">
                  <c:v>0.25460823300288321</c:v>
                </c:pt>
                <c:pt idx="33">
                  <c:v>0.25835748519046192</c:v>
                </c:pt>
                <c:pt idx="34">
                  <c:v>0.2620417928959225</c:v>
                </c:pt>
                <c:pt idx="35">
                  <c:v>0.26566390392897088</c:v>
                </c:pt>
                <c:pt idx="36">
                  <c:v>0.26922637359049056</c:v>
                </c:pt>
                <c:pt idx="37">
                  <c:v>0.27273158317405982</c:v>
                </c:pt>
                <c:pt idx="38">
                  <c:v>0.27618175623717134</c:v>
                </c:pt>
                <c:pt idx="39">
                  <c:v>0.27957897296251494</c:v>
                </c:pt>
                <c:pt idx="40">
                  <c:v>0.28292518287663437</c:v>
                </c:pt>
                <c:pt idx="41">
                  <c:v>0.28622221615016091</c:v>
                </c:pt>
                <c:pt idx="42">
                  <c:v>0.28947179366848252</c:v>
                </c:pt>
                <c:pt idx="43">
                  <c:v>0.29267553603270291</c:v>
                </c:pt>
                <c:pt idx="44">
                  <c:v>0.29583497162670669</c:v>
                </c:pt>
                <c:pt idx="45">
                  <c:v>0.29895154386624617</c:v>
                </c:pt>
                <c:pt idx="46">
                  <c:v>0.30202661772930051</c:v>
                </c:pt>
                <c:pt idx="47">
                  <c:v>0.30506148565304309</c:v>
                </c:pt>
                <c:pt idx="48">
                  <c:v>0.30805737287100132</c:v>
                </c:pt>
                <c:pt idx="49">
                  <c:v>0.31101544225412114</c:v>
                </c:pt>
                <c:pt idx="50">
                  <c:v>0.31393679871102204</c:v>
                </c:pt>
                <c:pt idx="51">
                  <c:v>0.31682249319559674</c:v>
                </c:pt>
                <c:pt idx="52">
                  <c:v>0.31967352636401397</c:v>
                </c:pt>
                <c:pt idx="53">
                  <c:v>0.32249085191794163</c:v>
                </c:pt>
                <c:pt idx="54">
                  <c:v>0.3252753796663389</c:v>
                </c:pt>
                <c:pt idx="55">
                  <c:v>0.32802797833428216</c:v>
                </c:pt>
                <c:pt idx="56">
                  <c:v>0.33074947814394595</c:v>
                </c:pt>
                <c:pt idx="57">
                  <c:v>0.33344067318996701</c:v>
                </c:pt>
                <c:pt idx="58">
                  <c:v>0.33610232362889891</c:v>
                </c:pt>
                <c:pt idx="59">
                  <c:v>0.33873515770026125</c:v>
                </c:pt>
                <c:pt idx="60">
                  <c:v>0.34133987359478241</c:v>
                </c:pt>
                <c:pt idx="61">
                  <c:v>0.34391714118374489</c:v>
                </c:pt>
                <c:pt idx="62">
                  <c:v>0.34646760362186924</c:v>
                </c:pt>
                <c:pt idx="63">
                  <c:v>0.34899187883488547</c:v>
                </c:pt>
                <c:pt idx="64">
                  <c:v>0.35149056090178565</c:v>
                </c:pt>
                <c:pt idx="65">
                  <c:v>0.35396422134075251</c:v>
                </c:pt>
                <c:pt idx="66">
                  <c:v>0.35641341030684898</c:v>
                </c:pt>
                <c:pt idx="67">
                  <c:v>0.35883865770878637</c:v>
                </c:pt>
                <c:pt idx="68">
                  <c:v>0.36124047425135702</c:v>
                </c:pt>
                <c:pt idx="69">
                  <c:v>0.36361935240951071</c:v>
                </c:pt>
                <c:pt idx="70">
                  <c:v>0.3659757673394789</c:v>
                </c:pt>
                <c:pt idx="71">
                  <c:v>0.36831017773186836</c:v>
                </c:pt>
                <c:pt idx="72">
                  <c:v>0.37062302661118113</c:v>
                </c:pt>
                <c:pt idx="73">
                  <c:v>0.37291474208582959</c:v>
                </c:pt>
                <c:pt idx="74">
                  <c:v>0.37518573805234995</c:v>
                </c:pt>
                <c:pt idx="75">
                  <c:v>0.3774364148571917</c:v>
                </c:pt>
                <c:pt idx="76">
                  <c:v>0.37966715991917838</c:v>
                </c:pt>
                <c:pt idx="77">
                  <c:v>0.38187834831546252</c:v>
                </c:pt>
                <c:pt idx="78">
                  <c:v>0.38407034333356455</c:v>
                </c:pt>
                <c:pt idx="79">
                  <c:v>0.38624349699186905</c:v>
                </c:pt>
                <c:pt idx="80">
                  <c:v>0.38839815053076482</c:v>
                </c:pt>
                <c:pt idx="81">
                  <c:v>0.39053463487642442</c:v>
                </c:pt>
                <c:pt idx="82">
                  <c:v>0.3926532710790771</c:v>
                </c:pt>
                <c:pt idx="83">
                  <c:v>0.39475437072746367</c:v>
                </c:pt>
                <c:pt idx="84">
                  <c:v>0.39683823634105031</c:v>
                </c:pt>
                <c:pt idx="85">
                  <c:v>0.39890516174144081</c:v>
                </c:pt>
                <c:pt idx="86">
                  <c:v>0.40095543240432452</c:v>
                </c:pt>
                <c:pt idx="87">
                  <c:v>0.40298932579320151</c:v>
                </c:pt>
                <c:pt idx="88">
                  <c:v>0.40500711167601683</c:v>
                </c:pt>
                <c:pt idx="89">
                  <c:v>0.40700905242577767</c:v>
                </c:pt>
                <c:pt idx="90">
                  <c:v>0.40899540330612655</c:v>
                </c:pt>
                <c:pt idx="91">
                  <c:v>0.41096641274278956</c:v>
                </c:pt>
                <c:pt idx="92">
                  <c:v>0.41292232258173961</c:v>
                </c:pt>
                <c:pt idx="93">
                  <c:v>0.41486336833487086</c:v>
                </c:pt>
                <c:pt idx="94">
                  <c:v>0.41678977941391343</c:v>
                </c:pt>
                <c:pt idx="95">
                  <c:v>0.41870177935327246</c:v>
                </c:pt>
                <c:pt idx="96">
                  <c:v>0.42059958602242442</c:v>
                </c:pt>
                <c:pt idx="97">
                  <c:v>0.42248341182847116</c:v>
                </c:pt>
                <c:pt idx="98">
                  <c:v>0.42435346390940021</c:v>
                </c:pt>
                <c:pt idx="99">
                  <c:v>0.42620994431856996</c:v>
                </c:pt>
                <c:pt idx="100">
                  <c:v>0.42805305020090634</c:v>
                </c:pt>
                <c:pt idx="101">
                  <c:v>0.42988297396125746</c:v>
                </c:pt>
                <c:pt idx="102">
                  <c:v>0.43169990342533748</c:v>
                </c:pt>
                <c:pt idx="103">
                  <c:v>0.43350402199364907</c:v>
                </c:pt>
                <c:pt idx="104">
                  <c:v>0.43529550878876377</c:v>
                </c:pt>
                <c:pt idx="105">
                  <c:v>0.43707453879629948</c:v>
                </c:pt>
                <c:pt idx="106">
                  <c:v>0.43884128299993169</c:v>
                </c:pt>
                <c:pt idx="107">
                  <c:v>0.44059590851074032</c:v>
                </c:pt>
                <c:pt idx="108">
                  <c:v>0.4423385786911842</c:v>
                </c:pt>
                <c:pt idx="109">
                  <c:v>0.44406945327396857</c:v>
                </c:pt>
                <c:pt idx="110">
                  <c:v>0.44578868847606984</c:v>
                </c:pt>
                <c:pt idx="111">
                  <c:v>0.44749643710815168</c:v>
                </c:pt>
                <c:pt idx="112">
                  <c:v>0.44919284867959852</c:v>
                </c:pt>
                <c:pt idx="113">
                  <c:v>0.45087806949938747</c:v>
                </c:pt>
                <c:pt idx="114">
                  <c:v>0.45255224277298645</c:v>
                </c:pt>
                <c:pt idx="115">
                  <c:v>0.45421550869548316</c:v>
                </c:pt>
                <c:pt idx="116">
                  <c:v>0.45586800454111204</c:v>
                </c:pt>
                <c:pt idx="117">
                  <c:v>0.45750986474935718</c:v>
                </c:pt>
                <c:pt idx="118">
                  <c:v>0.45914122100778232</c:v>
                </c:pt>
                <c:pt idx="119">
                  <c:v>0.46076220233174719</c:v>
                </c:pt>
                <c:pt idx="120">
                  <c:v>0.46237293514114813</c:v>
                </c:pt>
                <c:pt idx="121">
                  <c:v>0.46397354333432012</c:v>
                </c:pt>
                <c:pt idx="122">
                  <c:v>0.46556414835922599</c:v>
                </c:pt>
                <c:pt idx="123">
                  <c:v>0.46714486928205634</c:v>
                </c:pt>
                <c:pt idx="124">
                  <c:v>0.46871582285335522</c:v>
                </c:pt>
                <c:pt idx="125">
                  <c:v>0.47027712357177615</c:v>
                </c:pt>
                <c:pt idx="126">
                  <c:v>0.47182888374557969</c:v>
                </c:pt>
                <c:pt idx="127">
                  <c:v>0.47337121355195988</c:v>
                </c:pt>
                <c:pt idx="128">
                  <c:v>0.47490422109430158</c:v>
                </c:pt>
                <c:pt idx="129">
                  <c:v>0.47642801245745403</c:v>
                </c:pt>
                <c:pt idx="130">
                  <c:v>0.47794269176110132</c:v>
                </c:pt>
                <c:pt idx="131">
                  <c:v>0.47944836121131496</c:v>
                </c:pt>
                <c:pt idx="132">
                  <c:v>0.4809451211503587</c:v>
                </c:pt>
                <c:pt idx="133">
                  <c:v>0.48243307010482184</c:v>
                </c:pt>
                <c:pt idx="134">
                  <c:v>0.48391230483214914</c:v>
                </c:pt>
                <c:pt idx="135">
                  <c:v>0.48538292036562841</c:v>
                </c:pt>
                <c:pt idx="136">
                  <c:v>0.48684501005790348</c:v>
                </c:pt>
                <c:pt idx="137">
                  <c:v>0.48829866562306906</c:v>
                </c:pt>
                <c:pt idx="138">
                  <c:v>0.48974397717740181</c:v>
                </c:pt>
                <c:pt idx="139">
                  <c:v>0.49118103327878759</c:v>
                </c:pt>
                <c:pt idx="140">
                  <c:v>0.49260992096488726</c:v>
                </c:pt>
                <c:pt idx="141">
                  <c:v>0.49403072579009844</c:v>
                </c:pt>
                <c:pt idx="142">
                  <c:v>0.49544353186135454</c:v>
                </c:pt>
                <c:pt idx="143">
                  <c:v>0.49684842187280748</c:v>
                </c:pt>
                <c:pt idx="144">
                  <c:v>0.4982454771394374</c:v>
                </c:pt>
                <c:pt idx="145">
                  <c:v>0.49963477762962705</c:v>
                </c:pt>
                <c:pt idx="146">
                  <c:v>0.50101640199674269</c:v>
                </c:pt>
                <c:pt idx="147">
                  <c:v>0.50239042760975705</c:v>
                </c:pt>
                <c:pt idx="148">
                  <c:v>0.50375693058295246</c:v>
                </c:pt>
                <c:pt idx="149">
                  <c:v>0.50511598580473027</c:v>
                </c:pt>
                <c:pt idx="150">
                  <c:v>0.50646766696557133</c:v>
                </c:pt>
                <c:pt idx="151">
                  <c:v>0.50781204658516643</c:v>
                </c:pt>
                <c:pt idx="152">
                  <c:v>0.50914919603875575</c:v>
                </c:pt>
                <c:pt idx="153">
                  <c:v>0.51047918558269811</c:v>
                </c:pt>
                <c:pt idx="154">
                  <c:v>0.51180208437930375</c:v>
                </c:pt>
                <c:pt idx="155">
                  <c:v>0.51311796052095304</c:v>
                </c:pt>
                <c:pt idx="156">
                  <c:v>0.51442688105352696</c:v>
                </c:pt>
                <c:pt idx="157">
                  <c:v>0.5157289119991747</c:v>
                </c:pt>
                <c:pt idx="158">
                  <c:v>0.5170241183784372</c:v>
                </c:pt>
                <c:pt idx="159">
                  <c:v>0.51831256423175476</c:v>
                </c:pt>
                <c:pt idx="160">
                  <c:v>0.51959431264037614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9499968"/>
        <c:axId val="359500752"/>
      </c:lineChart>
      <c:catAx>
        <c:axId val="3594999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 baseline="0">
                    <a:solidFill>
                      <a:srgbClr val="000000"/>
                    </a:solidFill>
                  </a:rPr>
                  <a:t>MeV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500752"/>
        <c:crosses val="autoZero"/>
        <c:auto val="1"/>
        <c:lblAlgn val="ctr"/>
        <c:lblOffset val="100"/>
        <c:tickLblSkip val="20"/>
        <c:tickMarkSkip val="20"/>
        <c:noMultiLvlLbl val="0"/>
      </c:catAx>
      <c:valAx>
        <c:axId val="359500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1600" b="1" baseline="0">
                    <a:solidFill>
                      <a:srgbClr val="000000"/>
                    </a:solidFill>
                  </a:rPr>
                  <a:t>β</a:t>
                </a:r>
                <a:endParaRPr lang="en-GB" sz="1600" b="1" baseline="0">
                  <a:solidFill>
                    <a:srgbClr val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2.3681330800221202E-2"/>
              <c:y val="0.34322954779988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499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6/28/2017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6/28/2017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2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315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100000">
              <a:schemeClr val="accent1">
                <a:lumMod val="20000"/>
                <a:lumOff val="80000"/>
                <a:alpha val="86000"/>
              </a:schemeClr>
            </a:gs>
            <a:gs pos="42000">
              <a:schemeClr val="bg1">
                <a:alpha val="40000"/>
              </a:schemeClr>
            </a:gs>
            <a:gs pos="0">
              <a:schemeClr val="accent1">
                <a:lumMod val="20000"/>
                <a:lumOff val="80000"/>
                <a:alpha val="85000"/>
              </a:schemeClr>
            </a:gs>
            <a:gs pos="75000">
              <a:schemeClr val="bg1">
                <a:alpha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1619" cy="713232"/>
            <a:chOff x="0" y="0"/>
            <a:chExt cx="12188825" cy="713232"/>
          </a:xfrm>
        </p:grpSpPr>
        <p:sp>
          <p:nvSpPr>
            <p:cNvPr id="7" name="Rectangle 6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0" y="0"/>
            <a:ext cx="534924" cy="6858000"/>
            <a:chOff x="0" y="0"/>
            <a:chExt cx="713232" cy="6858000"/>
          </a:xfrm>
        </p:grpSpPr>
        <p:sp>
          <p:nvSpPr>
            <p:cNvPr id="12" name="Rectangle 11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3" name="Rectangle 12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607571" y="0"/>
            <a:ext cx="560165" cy="6858000"/>
            <a:chOff x="11476762" y="0"/>
            <a:chExt cx="746886" cy="6858000"/>
          </a:xfrm>
        </p:grpSpPr>
        <p:sp>
          <p:nvSpPr>
            <p:cNvPr id="15" name="Rectangle 14"/>
            <p:cNvSpPr/>
            <p:nvPr/>
          </p:nvSpPr>
          <p:spPr>
            <a:xfrm flipH="1">
              <a:off x="1147676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6" name="Rectangle 15"/>
            <p:cNvSpPr/>
            <p:nvPr/>
          </p:nvSpPr>
          <p:spPr>
            <a:xfrm flipH="1">
              <a:off x="1202093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grpSp>
        <p:nvGrpSpPr>
          <p:cNvPr id="17" name="Group 16"/>
          <p:cNvGrpSpPr/>
          <p:nvPr/>
        </p:nvGrpSpPr>
        <p:grpSpPr>
          <a:xfrm flipV="1">
            <a:off x="0" y="6144768"/>
            <a:ext cx="9141619" cy="713232"/>
            <a:chOff x="0" y="0"/>
            <a:chExt cx="12188825" cy="713232"/>
          </a:xfrm>
        </p:grpSpPr>
        <p:sp>
          <p:nvSpPr>
            <p:cNvPr id="18" name="Rectangle 17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9" name="Rectangle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188720"/>
            <a:ext cx="7200900" cy="2514600"/>
          </a:xfrm>
        </p:spPr>
        <p:txBody>
          <a:bodyPr anchor="b">
            <a:no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3749040"/>
            <a:ext cx="72009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/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4B69-E840-4125-9B6F-D9349292E992}" type="datetime1">
              <a:rPr lang="en-US" smtClean="0"/>
              <a:t>6/28/2017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CA8D9AD5-F248-4919-864A-CFD76CC027D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0" y="6309360"/>
            <a:ext cx="9141619" cy="548640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2552" y="0"/>
            <a:ext cx="9141619" cy="548640"/>
            <a:chOff x="0" y="0"/>
            <a:chExt cx="12188825" cy="713232"/>
          </a:xfrm>
        </p:grpSpPr>
        <p:sp>
          <p:nvSpPr>
            <p:cNvPr id="12" name="Rectangle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3" name="Rectangle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1238-D5B0-4D12-9F3B-BA45C7BD4531}" type="datetime1">
              <a:rPr lang="en-US" smtClean="0"/>
              <a:t>6/28/2017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188720"/>
            <a:ext cx="7200900" cy="2514600"/>
          </a:xfrm>
        </p:spPr>
        <p:txBody>
          <a:bodyPr anchor="b">
            <a:normAutofit/>
          </a:bodyPr>
          <a:lstStyle>
            <a:lvl1pPr algn="ctr">
              <a:defRPr sz="4050" b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3749040"/>
            <a:ext cx="7200900" cy="9144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50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673352"/>
            <a:ext cx="3429000" cy="43434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9160" y="1673352"/>
            <a:ext cx="3429000" cy="43434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AE7A-C7E6-41E7-A0CE-847113234760}" type="datetime1">
              <a:rPr lang="en-US" smtClean="0"/>
              <a:t>6/28/2017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30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600200"/>
            <a:ext cx="3429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0" cap="all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40" y="2441448"/>
            <a:ext cx="3429000" cy="3584448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9160" y="1600200"/>
            <a:ext cx="3429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0" cap="all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9160" y="2441448"/>
            <a:ext cx="3429000" cy="3584448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1DF3C-814C-4B5D-8854-70C45346355E}" type="datetime1">
              <a:rPr lang="en-US" smtClean="0"/>
              <a:t>6/28/2017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BC1CD-19A2-4F72-AD68-23BE4D036DE5}" type="datetime1">
              <a:rPr lang="en-US" smtClean="0"/>
              <a:t>6/28/2017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9141619" cy="548640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620" y="1828800"/>
            <a:ext cx="2743200" cy="2286000"/>
          </a:xfrm>
        </p:spPr>
        <p:txBody>
          <a:bodyPr anchor="b">
            <a:normAutofit/>
          </a:bodyPr>
          <a:lstStyle>
            <a:lvl1pPr>
              <a:defRPr sz="255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" y="1005840"/>
            <a:ext cx="5417820" cy="493776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620" y="4206240"/>
            <a:ext cx="2743200" cy="164592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F71A-5757-4057-AF0F-FEF715045B06}" type="datetime1">
              <a:rPr lang="en-US" smtClean="0"/>
              <a:t>6/28/2017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620" y="1828800"/>
            <a:ext cx="2743200" cy="2286000"/>
          </a:xfrm>
        </p:spPr>
        <p:txBody>
          <a:bodyPr anchor="b">
            <a:normAutofit/>
          </a:bodyPr>
          <a:lstStyle>
            <a:lvl1pPr>
              <a:defRPr sz="255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1480" y="548640"/>
            <a:ext cx="5006340" cy="5760720"/>
          </a:xfrm>
          <a:noFill/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620" y="4206240"/>
            <a:ext cx="2743200" cy="164592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01E3-EE8E-4B92-9921-7BF15A4251EB}" type="datetime1">
              <a:rPr lang="en-US" smtClean="0"/>
              <a:t>6/28/2017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0" y="0"/>
            <a:ext cx="5829300" cy="548640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grpSp>
        <p:nvGrpSpPr>
          <p:cNvPr id="11" name="Group 10"/>
          <p:cNvGrpSpPr/>
          <p:nvPr/>
        </p:nvGrpSpPr>
        <p:grpSpPr>
          <a:xfrm flipV="1">
            <a:off x="0" y="6309360"/>
            <a:ext cx="5829300" cy="548640"/>
            <a:chOff x="0" y="0"/>
            <a:chExt cx="12188825" cy="713232"/>
          </a:xfrm>
        </p:grpSpPr>
        <p:sp>
          <p:nvSpPr>
            <p:cNvPr id="12" name="Rectangle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3" name="Rectangle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grpSp>
        <p:nvGrpSpPr>
          <p:cNvPr id="14" name="Group 13"/>
          <p:cNvGrpSpPr/>
          <p:nvPr/>
        </p:nvGrpSpPr>
        <p:grpSpPr>
          <a:xfrm rot="5400000" flipV="1">
            <a:off x="-3223260" y="3223260"/>
            <a:ext cx="6858000" cy="411480"/>
            <a:chOff x="0" y="0"/>
            <a:chExt cx="12188825" cy="713232"/>
          </a:xfrm>
        </p:grpSpPr>
        <p:sp>
          <p:nvSpPr>
            <p:cNvPr id="15" name="Rectangle 14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6" name="Rectangle 15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grpSp>
        <p:nvGrpSpPr>
          <p:cNvPr id="17" name="Group 16"/>
          <p:cNvGrpSpPr/>
          <p:nvPr/>
        </p:nvGrpSpPr>
        <p:grpSpPr>
          <a:xfrm rot="16200000" flipH="1" flipV="1">
            <a:off x="2194559" y="3223261"/>
            <a:ext cx="6858000" cy="411480"/>
            <a:chOff x="0" y="0"/>
            <a:chExt cx="12188825" cy="713232"/>
          </a:xfrm>
        </p:grpSpPr>
        <p:sp>
          <p:nvSpPr>
            <p:cNvPr id="18" name="Rectangle 17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9" name="Rectangle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6000"/>
              </a:schemeClr>
            </a:gs>
            <a:gs pos="79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auto">
          <a:xfrm flipV="1">
            <a:off x="0" y="6309360"/>
            <a:ext cx="9141619" cy="548640"/>
            <a:chOff x="0" y="0"/>
            <a:chExt cx="12188825" cy="713232"/>
          </a:xfrm>
        </p:grpSpPr>
        <p:sp>
          <p:nvSpPr>
            <p:cNvPr id="9" name="Rectangle 8"/>
            <p:cNvSpPr/>
            <p:nvPr/>
          </p:nvSpPr>
          <p:spPr bwMode="auto"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  <p:sp>
          <p:nvSpPr>
            <p:cNvPr id="10" name="Rectangle 9"/>
            <p:cNvSpPr/>
            <p:nvPr/>
          </p:nvSpPr>
          <p:spPr bwMode="auto"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912"/>
            <a:ext cx="7132320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673352"/>
            <a:ext cx="713232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6832" y="6391656"/>
            <a:ext cx="72009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920A6105-2417-4942-ABBD-E0BCD0073E44}" type="datetime1">
              <a:rPr lang="en-US" smtClean="0"/>
              <a:t>6/28/2017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5840" y="6391656"/>
            <a:ext cx="5369814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58100" y="6391656"/>
            <a:ext cx="4800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6" r:id="rId7"/>
    <p:sldLayoutId id="2147483657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255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05740" indent="-171450" algn="l" defTabSz="685800" rtl="0" eaLnBrk="1" latinLnBrk="0" hangingPunct="1">
        <a:lnSpc>
          <a:spcPct val="90000"/>
        </a:lnSpc>
        <a:spcBef>
          <a:spcPts val="1350"/>
        </a:spcBef>
        <a:buSzPct val="8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45770" indent="-171450" algn="l" defTabSz="685800" rtl="0" eaLnBrk="1" latinLnBrk="0" hangingPunct="1">
        <a:lnSpc>
          <a:spcPct val="90000"/>
        </a:lnSpc>
        <a:spcBef>
          <a:spcPts val="750"/>
        </a:spcBef>
        <a:buSzPct val="8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40589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8595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2598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2880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50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1286" y="1582730"/>
            <a:ext cx="7200900" cy="1420665"/>
          </a:xfrm>
        </p:spPr>
        <p:txBody>
          <a:bodyPr/>
          <a:lstStyle/>
          <a:p>
            <a:r>
              <a:rPr lang="en-US" dirty="0" smtClean="0">
                <a:latin typeface="Eras Medium ITC" panose="020B0602030504020804" pitchFamily="34" charset="0"/>
              </a:rPr>
              <a:t>LINAC 4 BPM</a:t>
            </a:r>
            <a:endParaRPr lang="en-US" dirty="0">
              <a:latin typeface="Eras Medium ITC" panose="020B06020305040208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1285" y="4619281"/>
            <a:ext cx="70944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2000" b="1" dirty="0" smtClean="0"/>
              <a:t>Michele Bozzolan (BI/PI)</a:t>
            </a:r>
          </a:p>
          <a:p>
            <a:pPr algn="r"/>
            <a:r>
              <a:rPr lang="de-CH" sz="2000" b="1" dirty="0" smtClean="0"/>
              <a:t>BI day, 29-06-2017</a:t>
            </a:r>
          </a:p>
          <a:p>
            <a:pPr algn="r"/>
            <a:endParaRPr lang="de-CH" sz="2000" b="1" dirty="0" smtClean="0"/>
          </a:p>
          <a:p>
            <a:pPr algn="r"/>
            <a:endParaRPr lang="de-CH" dirty="0"/>
          </a:p>
          <a:p>
            <a:pPr algn="r"/>
            <a:r>
              <a:rPr lang="de-CH" dirty="0" smtClean="0"/>
              <a:t>With contributions from J.Tan (BE/BI) &amp; J.B. Lallement (BE/ABP)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54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332852" y="158797"/>
            <a:ext cx="6696723" cy="4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255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Energy measurement by time of flight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988904" y="1679151"/>
            <a:ext cx="100796" cy="10477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2343150" y="1348134"/>
            <a:ext cx="0" cy="723900"/>
          </a:xfrm>
          <a:prstGeom prst="line">
            <a:avLst/>
          </a:prstGeom>
          <a:ln w="2540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76700" y="1348134"/>
            <a:ext cx="0" cy="723900"/>
          </a:xfrm>
          <a:prstGeom prst="line">
            <a:avLst/>
          </a:prstGeom>
          <a:ln w="2540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055892" y="1742175"/>
            <a:ext cx="366869" cy="1"/>
          </a:xfrm>
          <a:prstGeom prst="straightConnector1">
            <a:avLst/>
          </a:prstGeom>
          <a:ln w="2222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830698" y="1334751"/>
                <a:ext cx="9251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698" y="1334751"/>
                <a:ext cx="925125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2632" r="-1316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1912592" y="721553"/>
            <a:ext cx="861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000000"/>
                </a:solidFill>
              </a:rPr>
              <a:t>BPM  </a:t>
            </a:r>
          </a:p>
          <a:p>
            <a:pPr algn="ctr"/>
            <a:r>
              <a:rPr lang="de-CH" b="1" dirty="0" smtClean="0">
                <a:solidFill>
                  <a:srgbClr val="000000"/>
                </a:solidFill>
              </a:rPr>
              <a:t>A</a:t>
            </a:r>
            <a:endParaRPr lang="en-GB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643437" y="1140994"/>
                <a:ext cx="1719263" cy="5725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𝑐𝑡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437" y="1140994"/>
                <a:ext cx="1719263" cy="57259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>
            <a:off x="2357437" y="1954410"/>
            <a:ext cx="1719263" cy="0"/>
          </a:xfrm>
          <a:prstGeom prst="straightConnector1">
            <a:avLst/>
          </a:prstGeom>
          <a:ln w="15875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114828" y="1933534"/>
                <a:ext cx="2044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4828" y="1933534"/>
                <a:ext cx="204480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26471" r="-20588" b="-10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807021" y="2227894"/>
                <a:ext cx="207223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CH" i="1" dirty="0" smtClean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d=3m</a:t>
                </a:r>
              </a:p>
              <a:p>
                <a14:m>
                  <m:oMath xmlns:m="http://schemas.openxmlformats.org/officeDocument/2006/math">
                    <m:r>
                      <a:rPr lang="de-CH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de-CH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𝑅𝐸𝑆𝑂𝐿𝑈𝑇𝐼𝑂𝑁</m:t>
                    </m:r>
                    <m:r>
                      <a:rPr lang="de-CH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CH" b="0" i="1" dirty="0" smtClean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1MeV</a:t>
                </a: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021" y="2227894"/>
                <a:ext cx="2072234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2353" t="-5660" r="-2059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Left Brace 21"/>
          <p:cNvSpPr/>
          <p:nvPr/>
        </p:nvSpPr>
        <p:spPr>
          <a:xfrm>
            <a:off x="629415" y="2253137"/>
            <a:ext cx="177606" cy="621088"/>
          </a:xfrm>
          <a:prstGeom prst="leftBrac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55964" y="2556674"/>
            <a:ext cx="443067" cy="0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841885" y="2372008"/>
            <a:ext cx="237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i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Time resolution ~ 1ns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18218" y="3347215"/>
            <a:ext cx="1624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i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RF=352MHz</a:t>
            </a:r>
          </a:p>
          <a:p>
            <a:r>
              <a:rPr lang="el-GR" i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φ</a:t>
            </a:r>
            <a:r>
              <a:rPr lang="de-CH" i="1" baseline="-25000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RESOLUTION</a:t>
            </a:r>
            <a:r>
              <a:rPr lang="de-CH" i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=5°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94336" y="2102016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3">
                    <a:lumMod val="50000"/>
                  </a:schemeClr>
                </a:solidFill>
              </a:rPr>
              <a:t>Direct time </a:t>
            </a:r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delay measurement is not practical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019414" y="3670380"/>
            <a:ext cx="443067" cy="0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841885" y="3485714"/>
            <a:ext cx="2459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i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Time resolution =40ps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1" name="Left Brace 30"/>
          <p:cNvSpPr/>
          <p:nvPr/>
        </p:nvSpPr>
        <p:spPr>
          <a:xfrm>
            <a:off x="629415" y="3359836"/>
            <a:ext cx="177606" cy="621088"/>
          </a:xfrm>
          <a:prstGeom prst="leftBrac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044" y="4302715"/>
            <a:ext cx="2776167" cy="141990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1141827" y="5219604"/>
            <a:ext cx="223024" cy="1487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 flipV="1">
            <a:off x="1476774" y="5221091"/>
            <a:ext cx="223024" cy="1487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476774" y="4936988"/>
                <a:ext cx="32181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774" y="4936988"/>
                <a:ext cx="321819" cy="246221"/>
              </a:xfrm>
              <a:prstGeom prst="rect">
                <a:avLst/>
              </a:prstGeom>
              <a:blipFill rotWithShape="0">
                <a:blip r:embed="rId7"/>
                <a:stretch>
                  <a:fillRect l="-11321" r="-11321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238667" y="4230788"/>
                <a:ext cx="1492979" cy="276999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spcBef>
                    <a:spcPts val="1800"/>
                  </a:spcBef>
                  <a:spcAft>
                    <a:spcPts val="1800"/>
                  </a:spcAft>
                </a:pPr>
                <a:r>
                  <a:rPr lang="en-GB" sz="1600" b="1" dirty="0" smtClean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-</a:t>
                </a:r>
                <a:r>
                  <a:rPr lang="el-GR" sz="1600" b="1" dirty="0" smtClean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π</a:t>
                </a:r>
                <a:r>
                  <a:rPr lang="en-GB" b="1" dirty="0" smtClean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&lt;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a:rPr lang="de-CH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&lt;+</m:t>
                    </m:r>
                    <m:r>
                      <m:rPr>
                        <m:nor/>
                      </m:rPr>
                      <a:rPr lang="el-GR" sz="16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endParaRPr lang="en-GB" sz="1600" b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8667" y="4230788"/>
                <a:ext cx="1492979" cy="276999"/>
              </a:xfrm>
              <a:prstGeom prst="rect">
                <a:avLst/>
              </a:prstGeom>
              <a:blipFill rotWithShape="0">
                <a:blip r:embed="rId8"/>
                <a:stretch>
                  <a:fillRect t="-24490" b="-42857"/>
                </a:stretch>
              </a:blipFill>
              <a:ln w="2540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3833050" y="4906595"/>
                <a:ext cx="1898597" cy="5532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de-CH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de-CH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CH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CH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sz="1600" b="1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𝑲</m:t>
                              </m:r>
                            </m:num>
                            <m:den>
                              <m:r>
                                <a:rPr lang="de-CH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de-CH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de-CH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m:rPr>
                                  <m:nor/>
                                </m:rPr>
                                <a:rPr lang="en-GB" sz="16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de-CH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CH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  <m:r>
                        <a:rPr lang="de-CH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de-CH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CH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de-CH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3050" y="4906595"/>
                <a:ext cx="1898597" cy="55322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6274925" y="4011855"/>
            <a:ext cx="2735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3">
                    <a:lumMod val="50000"/>
                  </a:schemeClr>
                </a:solidFill>
              </a:rPr>
              <a:t>Phase delay </a:t>
            </a:r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give excellent time resolution but integer delay of half RF period (</a:t>
            </a:r>
            <a:r>
              <a:rPr lang="de-CH" b="1" i="1" dirty="0" smtClean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) is unknown.</a:t>
            </a:r>
          </a:p>
          <a:p>
            <a:endParaRPr lang="de-CH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In L4: </a:t>
            </a:r>
            <a:r>
              <a:rPr lang="de-CH" b="1" dirty="0" smtClean="0">
                <a:solidFill>
                  <a:schemeClr val="accent3">
                    <a:lumMod val="50000"/>
                  </a:schemeClr>
                </a:solidFill>
              </a:rPr>
              <a:t>~10&lt;</a:t>
            </a:r>
            <a:r>
              <a:rPr lang="de-CH" b="1" i="1" dirty="0" smtClean="0">
                <a:solidFill>
                  <a:schemeClr val="accent3">
                    <a:lumMod val="50000"/>
                  </a:schemeClr>
                </a:solidFill>
              </a:rPr>
              <a:t>K</a:t>
            </a:r>
            <a:r>
              <a:rPr lang="de-CH" b="1" dirty="0" smtClean="0">
                <a:solidFill>
                  <a:schemeClr val="accent3">
                    <a:lumMod val="50000"/>
                  </a:schemeClr>
                </a:solidFill>
              </a:rPr>
              <a:t>&lt;hundreds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4192485" y="4898125"/>
            <a:ext cx="263915" cy="104493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422761" y="4610112"/>
            <a:ext cx="883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>
                <a:solidFill>
                  <a:srgbClr val="000000"/>
                </a:solidFill>
              </a:rPr>
              <a:t>integer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67663" y="975061"/>
            <a:ext cx="1503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3">
                    <a:lumMod val="75000"/>
                  </a:schemeClr>
                </a:solidFill>
              </a:rPr>
              <a:t>Drift space</a:t>
            </a:r>
            <a:endParaRPr lang="en-GB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t>10</a:t>
            </a:fld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3661321" y="695390"/>
            <a:ext cx="861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rgbClr val="000000"/>
                </a:solidFill>
              </a:rPr>
              <a:t>BPM  </a:t>
            </a:r>
          </a:p>
          <a:p>
            <a:pPr algn="ctr"/>
            <a:r>
              <a:rPr lang="de-CH" b="1" dirty="0" smtClean="0">
                <a:solidFill>
                  <a:srgbClr val="000000"/>
                </a:solidFill>
              </a:rPr>
              <a:t>B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5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6" grpId="0"/>
      <p:bldP spid="29" grpId="0"/>
      <p:bldP spid="31" grpId="0" animBg="1"/>
      <p:bldP spid="33" grpId="0"/>
      <p:bldP spid="34" grpId="0" animBg="1"/>
      <p:bldP spid="38" grpId="0"/>
      <p:bldP spid="41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3361677" y="225472"/>
            <a:ext cx="4031673" cy="4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255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Calibration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0050" y="685251"/>
            <a:ext cx="8115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CH" sz="1600" dirty="0" smtClean="0">
                <a:solidFill>
                  <a:srgbClr val="000000"/>
                </a:solidFill>
              </a:rPr>
              <a:t>Measure of amplitude asymmetries between + &amp; - signal paths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600" dirty="0" smtClean="0">
                <a:solidFill>
                  <a:srgbClr val="000000"/>
                </a:solidFill>
              </a:rPr>
              <a:t>Measure of phase delay between different PUs acquisition chain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80" y="4010025"/>
            <a:ext cx="3584696" cy="153352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1631591" y="4229100"/>
            <a:ext cx="338136" cy="26670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345442" y="4229100"/>
            <a:ext cx="338136" cy="26670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69727" y="3857375"/>
            <a:ext cx="1314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Direct pulse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22312" y="3857375"/>
            <a:ext cx="1314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Reflected pulse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46052" y="3504972"/>
            <a:ext cx="2667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2">
                    <a:lumMod val="50000"/>
                  </a:schemeClr>
                </a:solidFill>
              </a:rPr>
              <a:t>Calibration signals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131211" y="3280455"/>
                <a:ext cx="2341154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𝐶𝐴𝐵𝐿𝐸</m:t>
                          </m:r>
                        </m:sub>
                      </m:sSub>
                      <m:r>
                        <a:rPr lang="en-GB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de-CH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𝑅𝐸𝐹𝐿𝐸𝐶𝑇𝐸𝐷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de-CH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𝐷𝐼𝑅𝐸𝐶𝑇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211" y="3280455"/>
                <a:ext cx="2341154" cy="818366"/>
              </a:xfrm>
              <a:prstGeom prst="rect">
                <a:avLst/>
              </a:prstGeom>
              <a:blipFill rotWithShape="0">
                <a:blip r:embed="rId4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4934" y="1374282"/>
            <a:ext cx="4803091" cy="19061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131211" y="4235376"/>
                <a:ext cx="3066032" cy="5208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𝐶𝐴𝐵𝐿𝐸</m:t>
                          </m:r>
                        </m:sub>
                      </m:sSub>
                      <m:r>
                        <a:rPr lang="en-GB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de-CH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𝑅𝐸𝐹𝐿𝐸𝐶𝑇𝐸𝐷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de-CH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𝐷𝐼𝑅𝐸𝐶𝑇</m:t>
                              </m:r>
                            </m:sub>
                          </m:sSub>
                        </m:num>
                        <m:den>
                          <m:r>
                            <a:rPr lang="de-CH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211" y="4235376"/>
                <a:ext cx="3066032" cy="5208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131211" y="4916539"/>
                <a:ext cx="24832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de-CH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𝐸𝐿𝐸𝐶𝑇𝑅𝑂𝑁𝐼𝐶𝑆</m:t>
                          </m:r>
                        </m:sub>
                      </m:sSub>
                      <m:r>
                        <a:rPr lang="en-GB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CH" i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𝐷𝐼𝑅𝐸𝐶𝑇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211" y="4916539"/>
                <a:ext cx="2483244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966" r="-246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053305" y="5243981"/>
                <a:ext cx="26390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ϕ</m:t>
                        </m:r>
                        <m:r>
                          <a:rPr lang="de-CH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de-CH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𝐸𝐿𝐸𝐶𝑇𝑅𝑂𝑁𝐼𝐶𝑆</m:t>
                        </m:r>
                      </m:sub>
                    </m:sSub>
                    <m:r>
                      <a:rPr lang="en-GB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ϕ</m:t>
                        </m:r>
                      </m:e>
                      <m:sub>
                        <m:r>
                          <a:rPr lang="de-CH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𝐷𝐼𝑅𝐸𝐶𝑇</m:t>
                        </m:r>
                      </m:sub>
                    </m:sSub>
                  </m:oMath>
                </a14:m>
                <a:endParaRPr lang="en-GB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3305" y="5243981"/>
                <a:ext cx="2639056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693"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Oval 24"/>
          <p:cNvSpPr/>
          <p:nvPr/>
        </p:nvSpPr>
        <p:spPr>
          <a:xfrm>
            <a:off x="3829050" y="1671705"/>
            <a:ext cx="2209611" cy="1125816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034738" y="1363039"/>
            <a:ext cx="176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ELECTRONICS</a:t>
            </a:r>
            <a:endParaRPr lang="en-GB" dirty="0"/>
          </a:p>
        </p:txBody>
      </p:sp>
      <p:sp>
        <p:nvSpPr>
          <p:cNvPr id="28" name="Right Brace 27"/>
          <p:cNvSpPr/>
          <p:nvPr/>
        </p:nvSpPr>
        <p:spPr>
          <a:xfrm>
            <a:off x="7524751" y="4916539"/>
            <a:ext cx="304800" cy="696774"/>
          </a:xfrm>
          <a:prstGeom prst="rightBrace">
            <a:avLst/>
          </a:prstGeom>
          <a:ln w="2222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29551" y="4915887"/>
            <a:ext cx="1314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Relative measures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64827" y="5613313"/>
            <a:ext cx="2209800" cy="0"/>
          </a:xfrm>
          <a:prstGeom prst="straightConnector1">
            <a:avLst/>
          </a:prstGeom>
          <a:ln w="22225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48185" y="5613313"/>
            <a:ext cx="229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2*cable delay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t>11</a:t>
            </a:fld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1969727" y="5864197"/>
            <a:ext cx="5297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rgbClr val="0070C0"/>
                </a:solidFill>
              </a:rPr>
              <a:t>Calibration mismatch ~ 1/1000   </a:t>
            </a:r>
          </a:p>
          <a:p>
            <a:pPr algn="ctr"/>
            <a:r>
              <a:rPr lang="de-CH" dirty="0" smtClean="0">
                <a:solidFill>
                  <a:srgbClr val="0070C0"/>
                </a:solidFill>
                <a:sym typeface="Wingdings" panose="05000000000000000000" pitchFamily="2" charset="2"/>
              </a:rPr>
              <a:t>Position error</a:t>
            </a:r>
            <a:r>
              <a:rPr lang="de-CH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CH" dirty="0" smtClean="0">
                <a:solidFill>
                  <a:srgbClr val="0070C0"/>
                </a:solidFill>
                <a:sym typeface="Wingdings" panose="05000000000000000000" pitchFamily="2" charset="2"/>
              </a:rPr>
              <a:t>for 30mm sensitivity </a:t>
            </a:r>
            <a:r>
              <a:rPr lang="de-CH" dirty="0">
                <a:solidFill>
                  <a:srgbClr val="0070C0"/>
                </a:solidFill>
              </a:rPr>
              <a:t>~</a:t>
            </a:r>
            <a:r>
              <a:rPr lang="de-CH" dirty="0" smtClean="0">
                <a:solidFill>
                  <a:srgbClr val="0070C0"/>
                </a:solidFill>
                <a:sym typeface="Wingdings" panose="05000000000000000000" pitchFamily="2" charset="2"/>
              </a:rPr>
              <a:t> 30um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7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535030" y="147620"/>
            <a:ext cx="4043851" cy="4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255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LINAC 4 cavity tuning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4920" y="2264081"/>
            <a:ext cx="7352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Each cavity must be setup (in terms of voltage and phase) to match the simulated beam dynamic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Following cavities are unpowered and detuned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08"/>
          <a:stretch/>
        </p:blipFill>
        <p:spPr>
          <a:xfrm>
            <a:off x="884920" y="855959"/>
            <a:ext cx="6899006" cy="82857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5141562" y="1576672"/>
            <a:ext cx="0" cy="28815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663021" y="1597648"/>
            <a:ext cx="0" cy="28815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200362" y="1571262"/>
            <a:ext cx="0" cy="288150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95042" y="1794215"/>
            <a:ext cx="959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/>
              <a:t>BPM A</a:t>
            </a:r>
            <a:endParaRPr lang="en-GB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28173" y="1793101"/>
            <a:ext cx="959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/>
              <a:t>BPM B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05465" y="1797691"/>
            <a:ext cx="959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/>
              <a:t>BPM C</a:t>
            </a:r>
            <a:endParaRPr lang="en-GB" sz="16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7017072" y="3897168"/>
            <a:ext cx="980581" cy="646331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chemeClr val="accent3">
                    <a:lumMod val="75000"/>
                  </a:schemeClr>
                </a:solidFill>
                <a:latin typeface="Lucida Bright" panose="02040602050505020304" pitchFamily="18" charset="0"/>
                <a:cs typeface="David" panose="020E0502060401010101" pitchFamily="34" charset="-79"/>
              </a:rPr>
              <a:t>DTL3</a:t>
            </a:r>
          </a:p>
          <a:p>
            <a:pPr algn="ctr"/>
            <a:r>
              <a:rPr lang="de-CH" b="1" dirty="0" smtClean="0">
                <a:solidFill>
                  <a:schemeClr val="accent3">
                    <a:lumMod val="75000"/>
                  </a:schemeClr>
                </a:solidFill>
                <a:latin typeface="Lucida Bright" panose="02040602050505020304" pitchFamily="18" charset="0"/>
                <a:cs typeface="David" panose="020E0502060401010101" pitchFamily="34" charset="-79"/>
              </a:rPr>
              <a:t>cavity </a:t>
            </a:r>
            <a:endParaRPr lang="en-GB" b="1" dirty="0">
              <a:solidFill>
                <a:schemeClr val="accent3">
                  <a:lumMod val="75000"/>
                </a:schemeClr>
              </a:solidFill>
              <a:latin typeface="Lucida Bright" panose="02040602050505020304" pitchFamily="18" charset="0"/>
              <a:cs typeface="David" panose="020E0502060401010101" pitchFamily="34" charset="-79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780306" y="3187411"/>
            <a:ext cx="6038915" cy="3135825"/>
            <a:chOff x="780306" y="3187411"/>
            <a:chExt cx="6038915" cy="313582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2931" y="3187411"/>
              <a:ext cx="5066290" cy="2971167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</p:pic>
        <p:sp>
          <p:nvSpPr>
            <p:cNvPr id="11" name="Oval 10"/>
            <p:cNvSpPr/>
            <p:nvPr/>
          </p:nvSpPr>
          <p:spPr>
            <a:xfrm>
              <a:off x="3599574" y="4849088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10373" y="5365708"/>
              <a:ext cx="16388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400" dirty="0" smtClean="0">
                  <a:solidFill>
                    <a:srgbClr val="000000"/>
                  </a:solidFill>
                </a:rPr>
                <a:t>Simulation 97%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79992" y="3646782"/>
              <a:ext cx="1403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400" dirty="0" smtClean="0">
                  <a:solidFill>
                    <a:srgbClr val="000000"/>
                  </a:solidFill>
                </a:rPr>
                <a:t>Simulation 101%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440890" y="5802766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3764543" y="4476730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3927941" y="4366750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4095319" y="4383325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4263216" y="4453870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074822" y="4856255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5238266" y="4879114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401710" y="4856255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5562984" y="4737326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5728461" y="4506425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5892298" y="4206495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6050353" y="3724155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3521017" y="4026977"/>
              <a:ext cx="2373328" cy="1500841"/>
            </a:xfrm>
            <a:custGeom>
              <a:avLst/>
              <a:gdLst>
                <a:gd name="connsiteX0" fmla="*/ 0 w 2373328"/>
                <a:gd name="connsiteY0" fmla="*/ 1500841 h 1500841"/>
                <a:gd name="connsiteX1" fmla="*/ 69130 w 2373328"/>
                <a:gd name="connsiteY1" fmla="*/ 1086062 h 1500841"/>
                <a:gd name="connsiteX2" fmla="*/ 131975 w 2373328"/>
                <a:gd name="connsiteY2" fmla="*/ 806400 h 1500841"/>
                <a:gd name="connsiteX3" fmla="*/ 204247 w 2373328"/>
                <a:gd name="connsiteY3" fmla="*/ 611579 h 1500841"/>
                <a:gd name="connsiteX4" fmla="*/ 311084 w 2373328"/>
                <a:gd name="connsiteY4" fmla="*/ 423043 h 1500841"/>
                <a:gd name="connsiteX5" fmla="*/ 468198 w 2373328"/>
                <a:gd name="connsiteY5" fmla="*/ 357056 h 1500841"/>
                <a:gd name="connsiteX6" fmla="*/ 722722 w 2373328"/>
                <a:gd name="connsiteY6" fmla="*/ 419901 h 1500841"/>
                <a:gd name="connsiteX7" fmla="*/ 1102936 w 2373328"/>
                <a:gd name="connsiteY7" fmla="*/ 633575 h 1500841"/>
                <a:gd name="connsiteX8" fmla="*/ 1448585 w 2373328"/>
                <a:gd name="connsiteY8" fmla="*/ 793831 h 1500841"/>
                <a:gd name="connsiteX9" fmla="*/ 1690540 w 2373328"/>
                <a:gd name="connsiteY9" fmla="*/ 840965 h 1500841"/>
                <a:gd name="connsiteX10" fmla="*/ 1913641 w 2373328"/>
                <a:gd name="connsiteY10" fmla="*/ 787546 h 1500841"/>
                <a:gd name="connsiteX11" fmla="*/ 2080181 w 2373328"/>
                <a:gd name="connsiteY11" fmla="*/ 592726 h 1500841"/>
                <a:gd name="connsiteX12" fmla="*/ 2281287 w 2373328"/>
                <a:gd name="connsiteY12" fmla="*/ 149666 h 1500841"/>
                <a:gd name="connsiteX13" fmla="*/ 2366128 w 2373328"/>
                <a:gd name="connsiteY13" fmla="*/ 11406 h 1500841"/>
                <a:gd name="connsiteX14" fmla="*/ 2362985 w 2373328"/>
                <a:gd name="connsiteY14" fmla="*/ 17691 h 150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73328" h="1500841">
                  <a:moveTo>
                    <a:pt x="0" y="1500841"/>
                  </a:moveTo>
                  <a:cubicBezTo>
                    <a:pt x="23567" y="1351321"/>
                    <a:pt x="47134" y="1201802"/>
                    <a:pt x="69130" y="1086062"/>
                  </a:cubicBezTo>
                  <a:cubicBezTo>
                    <a:pt x="91126" y="970322"/>
                    <a:pt x="109455" y="885481"/>
                    <a:pt x="131975" y="806400"/>
                  </a:cubicBezTo>
                  <a:cubicBezTo>
                    <a:pt x="154495" y="727319"/>
                    <a:pt x="174396" y="675472"/>
                    <a:pt x="204247" y="611579"/>
                  </a:cubicBezTo>
                  <a:cubicBezTo>
                    <a:pt x="234098" y="547686"/>
                    <a:pt x="267092" y="465464"/>
                    <a:pt x="311084" y="423043"/>
                  </a:cubicBezTo>
                  <a:cubicBezTo>
                    <a:pt x="355076" y="380622"/>
                    <a:pt x="399592" y="357580"/>
                    <a:pt x="468198" y="357056"/>
                  </a:cubicBezTo>
                  <a:cubicBezTo>
                    <a:pt x="536804" y="356532"/>
                    <a:pt x="616932" y="373815"/>
                    <a:pt x="722722" y="419901"/>
                  </a:cubicBezTo>
                  <a:cubicBezTo>
                    <a:pt x="828512" y="465987"/>
                    <a:pt x="981959" y="571253"/>
                    <a:pt x="1102936" y="633575"/>
                  </a:cubicBezTo>
                  <a:cubicBezTo>
                    <a:pt x="1223913" y="695897"/>
                    <a:pt x="1350651" y="759266"/>
                    <a:pt x="1448585" y="793831"/>
                  </a:cubicBezTo>
                  <a:cubicBezTo>
                    <a:pt x="1546519" y="828396"/>
                    <a:pt x="1613031" y="842012"/>
                    <a:pt x="1690540" y="840965"/>
                  </a:cubicBezTo>
                  <a:cubicBezTo>
                    <a:pt x="1768049" y="839917"/>
                    <a:pt x="1848701" y="828919"/>
                    <a:pt x="1913641" y="787546"/>
                  </a:cubicBezTo>
                  <a:cubicBezTo>
                    <a:pt x="1978581" y="746173"/>
                    <a:pt x="2018907" y="699039"/>
                    <a:pt x="2080181" y="592726"/>
                  </a:cubicBezTo>
                  <a:cubicBezTo>
                    <a:pt x="2141455" y="486413"/>
                    <a:pt x="2233629" y="246553"/>
                    <a:pt x="2281287" y="149666"/>
                  </a:cubicBezTo>
                  <a:cubicBezTo>
                    <a:pt x="2328945" y="52779"/>
                    <a:pt x="2352512" y="33402"/>
                    <a:pt x="2366128" y="11406"/>
                  </a:cubicBezTo>
                  <a:cubicBezTo>
                    <a:pt x="2379744" y="-10590"/>
                    <a:pt x="2371364" y="3550"/>
                    <a:pt x="2362985" y="17691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4418135" y="4552144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4739723" y="4714467"/>
              <a:ext cx="45719" cy="4571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80306" y="4192260"/>
              <a:ext cx="154475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400" b="1" dirty="0" smtClean="0">
                  <a:solidFill>
                    <a:srgbClr val="000000"/>
                  </a:solidFill>
                </a:rPr>
                <a:t>Kinetic energy [MeV]</a:t>
              </a:r>
              <a:endParaRPr lang="en-GB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241890" y="3385664"/>
              <a:ext cx="159034" cy="25206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119744" y="5331343"/>
              <a:ext cx="44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49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119743" y="4658614"/>
              <a:ext cx="4405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50</a:t>
              </a:r>
            </a:p>
            <a:p>
              <a:endParaRPr lang="en-GB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31446" y="3944519"/>
              <a:ext cx="4405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51</a:t>
              </a:r>
            </a:p>
            <a:p>
              <a:endParaRPr lang="en-GB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109428" y="3271800"/>
              <a:ext cx="4405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52</a:t>
              </a:r>
            </a:p>
            <a:p>
              <a:endParaRPr lang="en-GB" sz="1200" dirty="0"/>
            </a:p>
          </p:txBody>
        </p:sp>
        <p:sp>
          <p:nvSpPr>
            <p:cNvPr id="46" name="Rectangle 45"/>
            <p:cNvSpPr/>
            <p:nvPr/>
          </p:nvSpPr>
          <p:spPr>
            <a:xfrm rot="5400000">
              <a:off x="4314322" y="3922610"/>
              <a:ext cx="159034" cy="401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628816" y="6015459"/>
              <a:ext cx="151539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CH" sz="1400" b="1" dirty="0" smtClean="0">
                  <a:solidFill>
                    <a:srgbClr val="000000"/>
                  </a:solidFill>
                </a:rPr>
                <a:t>RF phase [deg]</a:t>
              </a:r>
              <a:endParaRPr lang="en-GB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41890" y="5792998"/>
              <a:ext cx="44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-60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841390" y="5802766"/>
              <a:ext cx="44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-40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487402" y="5792997"/>
              <a:ext cx="44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-20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248546" y="5806963"/>
              <a:ext cx="44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>
                  <a:solidFill>
                    <a:srgbClr val="000000"/>
                  </a:solidFill>
                </a:rPr>
                <a:t>0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54552" y="5802765"/>
              <a:ext cx="44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20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502394" y="5816016"/>
              <a:ext cx="44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40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115339" y="5805733"/>
              <a:ext cx="44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rgbClr val="000000"/>
                  </a:solidFill>
                </a:rPr>
                <a:t>60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54" name="Freeform 53"/>
            <p:cNvSpPr/>
            <p:nvPr/>
          </p:nvSpPr>
          <p:spPr>
            <a:xfrm>
              <a:off x="3260127" y="3782286"/>
              <a:ext cx="2880597" cy="1486249"/>
            </a:xfrm>
            <a:custGeom>
              <a:avLst/>
              <a:gdLst>
                <a:gd name="connsiteX0" fmla="*/ 0 w 2880597"/>
                <a:gd name="connsiteY0" fmla="*/ 1486249 h 1486249"/>
                <a:gd name="connsiteX1" fmla="*/ 104232 w 2880597"/>
                <a:gd name="connsiteY1" fmla="*/ 813478 h 1486249"/>
                <a:gd name="connsiteX2" fmla="*/ 251105 w 2880597"/>
                <a:gd name="connsiteY2" fmla="*/ 420239 h 1486249"/>
                <a:gd name="connsiteX3" fmla="*/ 440618 w 2880597"/>
                <a:gd name="connsiteY3" fmla="*/ 363385 h 1486249"/>
                <a:gd name="connsiteX4" fmla="*/ 696460 w 2880597"/>
                <a:gd name="connsiteY4" fmla="*/ 524471 h 1486249"/>
                <a:gd name="connsiteX5" fmla="*/ 1222359 w 2880597"/>
                <a:gd name="connsiteY5" fmla="*/ 941399 h 1486249"/>
                <a:gd name="connsiteX6" fmla="*/ 1833538 w 2880597"/>
                <a:gd name="connsiteY6" fmla="*/ 1315687 h 1486249"/>
                <a:gd name="connsiteX7" fmla="*/ 2165186 w 2880597"/>
                <a:gd name="connsiteY7" fmla="*/ 1415182 h 1486249"/>
                <a:gd name="connsiteX8" fmla="*/ 2421028 w 2880597"/>
                <a:gd name="connsiteY8" fmla="*/ 1291998 h 1486249"/>
                <a:gd name="connsiteX9" fmla="*/ 2605803 w 2880597"/>
                <a:gd name="connsiteY9" fmla="*/ 898759 h 1486249"/>
                <a:gd name="connsiteX10" fmla="*/ 2771627 w 2880597"/>
                <a:gd name="connsiteY10" fmla="*/ 169134 h 1486249"/>
                <a:gd name="connsiteX11" fmla="*/ 2809530 w 2880597"/>
                <a:gd name="connsiteY11" fmla="*/ 22261 h 1486249"/>
                <a:gd name="connsiteX12" fmla="*/ 2823743 w 2880597"/>
                <a:gd name="connsiteY12" fmla="*/ 79115 h 1486249"/>
                <a:gd name="connsiteX13" fmla="*/ 2880597 w 2880597"/>
                <a:gd name="connsiteY13" fmla="*/ 742411 h 148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80597" h="1486249">
                  <a:moveTo>
                    <a:pt x="0" y="1486249"/>
                  </a:moveTo>
                  <a:cubicBezTo>
                    <a:pt x="31190" y="1238697"/>
                    <a:pt x="62381" y="991146"/>
                    <a:pt x="104232" y="813478"/>
                  </a:cubicBezTo>
                  <a:cubicBezTo>
                    <a:pt x="146083" y="635810"/>
                    <a:pt x="195041" y="495255"/>
                    <a:pt x="251105" y="420239"/>
                  </a:cubicBezTo>
                  <a:cubicBezTo>
                    <a:pt x="307169" y="345223"/>
                    <a:pt x="366392" y="346013"/>
                    <a:pt x="440618" y="363385"/>
                  </a:cubicBezTo>
                  <a:cubicBezTo>
                    <a:pt x="514844" y="380757"/>
                    <a:pt x="566170" y="428135"/>
                    <a:pt x="696460" y="524471"/>
                  </a:cubicBezTo>
                  <a:cubicBezTo>
                    <a:pt x="826750" y="620807"/>
                    <a:pt x="1032846" y="809530"/>
                    <a:pt x="1222359" y="941399"/>
                  </a:cubicBezTo>
                  <a:cubicBezTo>
                    <a:pt x="1411872" y="1073268"/>
                    <a:pt x="1676400" y="1236723"/>
                    <a:pt x="1833538" y="1315687"/>
                  </a:cubicBezTo>
                  <a:cubicBezTo>
                    <a:pt x="1990676" y="1394651"/>
                    <a:pt x="2067271" y="1419130"/>
                    <a:pt x="2165186" y="1415182"/>
                  </a:cubicBezTo>
                  <a:cubicBezTo>
                    <a:pt x="2263101" y="1411234"/>
                    <a:pt x="2347592" y="1378068"/>
                    <a:pt x="2421028" y="1291998"/>
                  </a:cubicBezTo>
                  <a:cubicBezTo>
                    <a:pt x="2494464" y="1205928"/>
                    <a:pt x="2547370" y="1085903"/>
                    <a:pt x="2605803" y="898759"/>
                  </a:cubicBezTo>
                  <a:cubicBezTo>
                    <a:pt x="2664236" y="711615"/>
                    <a:pt x="2737673" y="315217"/>
                    <a:pt x="2771627" y="169134"/>
                  </a:cubicBezTo>
                  <a:cubicBezTo>
                    <a:pt x="2805581" y="23051"/>
                    <a:pt x="2800844" y="37264"/>
                    <a:pt x="2809530" y="22261"/>
                  </a:cubicBezTo>
                  <a:cubicBezTo>
                    <a:pt x="2818216" y="7258"/>
                    <a:pt x="2811899" y="-40910"/>
                    <a:pt x="2823743" y="79115"/>
                  </a:cubicBezTo>
                  <a:cubicBezTo>
                    <a:pt x="2835587" y="199140"/>
                    <a:pt x="2858092" y="470775"/>
                    <a:pt x="2880597" y="742411"/>
                  </a:cubicBezTo>
                </a:path>
              </a:pathLst>
            </a:custGeom>
            <a:noFill/>
            <a:ln w="22225"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5894357" y="4034235"/>
              <a:ext cx="113708" cy="1755460"/>
            </a:xfrm>
            <a:custGeom>
              <a:avLst/>
              <a:gdLst>
                <a:gd name="connsiteX0" fmla="*/ 113708 w 113708"/>
                <a:gd name="connsiteY0" fmla="*/ 1755460 h 1755460"/>
                <a:gd name="connsiteX1" fmla="*/ 61592 w 113708"/>
                <a:gd name="connsiteY1" fmla="*/ 409919 h 1755460"/>
                <a:gd name="connsiteX2" fmla="*/ 14214 w 113708"/>
                <a:gd name="connsiteY2" fmla="*/ 49844 h 1755460"/>
                <a:gd name="connsiteX3" fmla="*/ 0 w 113708"/>
                <a:gd name="connsiteY3" fmla="*/ 11941 h 175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708" h="1755460">
                  <a:moveTo>
                    <a:pt x="113708" y="1755460"/>
                  </a:moveTo>
                  <a:cubicBezTo>
                    <a:pt x="95941" y="1224824"/>
                    <a:pt x="78174" y="694188"/>
                    <a:pt x="61592" y="409919"/>
                  </a:cubicBezTo>
                  <a:cubicBezTo>
                    <a:pt x="45010" y="125650"/>
                    <a:pt x="24479" y="116174"/>
                    <a:pt x="14214" y="49844"/>
                  </a:cubicBezTo>
                  <a:cubicBezTo>
                    <a:pt x="3949" y="-16486"/>
                    <a:pt x="1974" y="-2273"/>
                    <a:pt x="0" y="11941"/>
                  </a:cubicBezTo>
                </a:path>
              </a:pathLst>
            </a:custGeom>
            <a:noFill/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Flowchart: Decision 55"/>
            <p:cNvSpPr/>
            <p:nvPr/>
          </p:nvSpPr>
          <p:spPr>
            <a:xfrm>
              <a:off x="3411971" y="4297745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lowchart: Decision 56"/>
            <p:cNvSpPr/>
            <p:nvPr/>
          </p:nvSpPr>
          <p:spPr>
            <a:xfrm>
              <a:off x="3506110" y="4146123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Flowchart: Decision 57"/>
            <p:cNvSpPr/>
            <p:nvPr/>
          </p:nvSpPr>
          <p:spPr>
            <a:xfrm>
              <a:off x="3743520" y="4161104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Flowchart: Decision 58"/>
            <p:cNvSpPr/>
            <p:nvPr/>
          </p:nvSpPr>
          <p:spPr>
            <a:xfrm>
              <a:off x="3578551" y="4123260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Flowchart: Decision 59"/>
            <p:cNvSpPr/>
            <p:nvPr/>
          </p:nvSpPr>
          <p:spPr>
            <a:xfrm>
              <a:off x="4072531" y="4391239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Flowchart: Decision 60"/>
            <p:cNvSpPr/>
            <p:nvPr/>
          </p:nvSpPr>
          <p:spPr>
            <a:xfrm>
              <a:off x="4232879" y="4506425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Flowchart: Decision 61"/>
            <p:cNvSpPr/>
            <p:nvPr/>
          </p:nvSpPr>
          <p:spPr>
            <a:xfrm>
              <a:off x="4405581" y="4624398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Flowchart: Decision 62"/>
            <p:cNvSpPr/>
            <p:nvPr/>
          </p:nvSpPr>
          <p:spPr>
            <a:xfrm>
              <a:off x="4734215" y="4841176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Flowchart: Decision 63"/>
            <p:cNvSpPr/>
            <p:nvPr/>
          </p:nvSpPr>
          <p:spPr>
            <a:xfrm>
              <a:off x="5053799" y="5019707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lowchart: Decision 64"/>
            <p:cNvSpPr/>
            <p:nvPr/>
          </p:nvSpPr>
          <p:spPr>
            <a:xfrm>
              <a:off x="5218091" y="5101166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Flowchart: Decision 65"/>
            <p:cNvSpPr/>
            <p:nvPr/>
          </p:nvSpPr>
          <p:spPr>
            <a:xfrm>
              <a:off x="5377955" y="5130323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lowchart: Decision 66"/>
            <p:cNvSpPr/>
            <p:nvPr/>
          </p:nvSpPr>
          <p:spPr>
            <a:xfrm>
              <a:off x="6029330" y="4166853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Flowchart: Decision 67"/>
            <p:cNvSpPr/>
            <p:nvPr/>
          </p:nvSpPr>
          <p:spPr>
            <a:xfrm>
              <a:off x="5873092" y="4674222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Flowchart: Decision 68"/>
            <p:cNvSpPr/>
            <p:nvPr/>
          </p:nvSpPr>
          <p:spPr>
            <a:xfrm>
              <a:off x="5707438" y="5019707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Flowchart: Decision 69"/>
            <p:cNvSpPr/>
            <p:nvPr/>
          </p:nvSpPr>
          <p:spPr>
            <a:xfrm>
              <a:off x="5541961" y="5132860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lowchart: Decision 70"/>
            <p:cNvSpPr/>
            <p:nvPr/>
          </p:nvSpPr>
          <p:spPr>
            <a:xfrm>
              <a:off x="3417927" y="5783466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lowchart: Decision 72"/>
            <p:cNvSpPr/>
            <p:nvPr/>
          </p:nvSpPr>
          <p:spPr>
            <a:xfrm>
              <a:off x="3578551" y="4827009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Flowchart: Decision 73"/>
            <p:cNvSpPr/>
            <p:nvPr/>
          </p:nvSpPr>
          <p:spPr>
            <a:xfrm>
              <a:off x="3736613" y="4443248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Flowchart: Decision 74"/>
            <p:cNvSpPr/>
            <p:nvPr/>
          </p:nvSpPr>
          <p:spPr>
            <a:xfrm>
              <a:off x="3910374" y="4336930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Flowchart: Decision 75"/>
            <p:cNvSpPr/>
            <p:nvPr/>
          </p:nvSpPr>
          <p:spPr>
            <a:xfrm>
              <a:off x="4077445" y="4357346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Flowchart: Decision 76"/>
            <p:cNvSpPr/>
            <p:nvPr/>
          </p:nvSpPr>
          <p:spPr>
            <a:xfrm>
              <a:off x="4233687" y="4419535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Flowchart: Decision 77"/>
            <p:cNvSpPr/>
            <p:nvPr/>
          </p:nvSpPr>
          <p:spPr>
            <a:xfrm>
              <a:off x="4404036" y="4515045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lowchart: Decision 78"/>
            <p:cNvSpPr/>
            <p:nvPr/>
          </p:nvSpPr>
          <p:spPr>
            <a:xfrm>
              <a:off x="4734214" y="4691935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Flowchart: Decision 79"/>
            <p:cNvSpPr/>
            <p:nvPr/>
          </p:nvSpPr>
          <p:spPr>
            <a:xfrm>
              <a:off x="5056444" y="4823253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Flowchart: Decision 80"/>
            <p:cNvSpPr/>
            <p:nvPr/>
          </p:nvSpPr>
          <p:spPr>
            <a:xfrm>
              <a:off x="5223515" y="4865977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Flowchart: Decision 81"/>
            <p:cNvSpPr/>
            <p:nvPr/>
          </p:nvSpPr>
          <p:spPr>
            <a:xfrm>
              <a:off x="5375569" y="4835583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Flowchart: Decision 82"/>
            <p:cNvSpPr/>
            <p:nvPr/>
          </p:nvSpPr>
          <p:spPr>
            <a:xfrm>
              <a:off x="5541961" y="4727825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Flowchart: Decision 83"/>
            <p:cNvSpPr/>
            <p:nvPr/>
          </p:nvSpPr>
          <p:spPr>
            <a:xfrm>
              <a:off x="5707437" y="4486392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Flowchart: Decision 84"/>
            <p:cNvSpPr/>
            <p:nvPr/>
          </p:nvSpPr>
          <p:spPr>
            <a:xfrm>
              <a:off x="5868822" y="4172649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Flowchart: Decision 85"/>
            <p:cNvSpPr/>
            <p:nvPr/>
          </p:nvSpPr>
          <p:spPr>
            <a:xfrm>
              <a:off x="6029330" y="3685298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Flowchart: Decision 86"/>
            <p:cNvSpPr/>
            <p:nvPr/>
          </p:nvSpPr>
          <p:spPr>
            <a:xfrm>
              <a:off x="3910374" y="4252354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9" name="Straight Arrow Connector 88"/>
            <p:cNvCxnSpPr>
              <a:stCxn id="21" idx="2"/>
            </p:cNvCxnSpPr>
            <p:nvPr/>
          </p:nvCxnSpPr>
          <p:spPr>
            <a:xfrm>
              <a:off x="3281929" y="4170002"/>
              <a:ext cx="187583" cy="52514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H="1" flipV="1">
              <a:off x="3628816" y="5191949"/>
              <a:ext cx="401910" cy="199481"/>
            </a:xfrm>
            <a:prstGeom prst="straightConnector1">
              <a:avLst/>
            </a:prstGeom>
            <a:ln w="15875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ctangle 97"/>
            <p:cNvSpPr/>
            <p:nvPr/>
          </p:nvSpPr>
          <p:spPr>
            <a:xfrm>
              <a:off x="5795200" y="3420784"/>
              <a:ext cx="540408" cy="2226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Flowchart: Decision 98"/>
            <p:cNvSpPr/>
            <p:nvPr/>
          </p:nvSpPr>
          <p:spPr>
            <a:xfrm>
              <a:off x="4040939" y="3448697"/>
              <a:ext cx="87763" cy="90782"/>
            </a:xfrm>
            <a:prstGeom prst="flowChartDecision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Flowchart: Decision 99"/>
            <p:cNvSpPr/>
            <p:nvPr/>
          </p:nvSpPr>
          <p:spPr>
            <a:xfrm>
              <a:off x="4040938" y="3696638"/>
              <a:ext cx="87763" cy="9078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116412" y="3309324"/>
              <a:ext cx="21223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400" b="1" dirty="0" smtClean="0">
                  <a:solidFill>
                    <a:srgbClr val="000000"/>
                  </a:solidFill>
                </a:rPr>
                <a:t>Meas. @ 20.7MV</a:t>
              </a:r>
              <a:endParaRPr lang="en-GB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116412" y="3579624"/>
              <a:ext cx="21223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400" b="1" dirty="0" smtClean="0">
                  <a:solidFill>
                    <a:srgbClr val="000000"/>
                  </a:solidFill>
                </a:rPr>
                <a:t>Meas. @ 21.5MV</a:t>
              </a:r>
              <a:endParaRPr lang="en-GB" sz="14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>
            <a:xfrm flipV="1">
              <a:off x="2408215" y="3406495"/>
              <a:ext cx="3337" cy="5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2412855" y="3330982"/>
              <a:ext cx="1" cy="2504296"/>
            </a:xfrm>
            <a:prstGeom prst="line">
              <a:avLst/>
            </a:prstGeom>
            <a:ln w="952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H="1">
              <a:off x="2408600" y="5822129"/>
              <a:ext cx="3927393" cy="10488"/>
            </a:xfrm>
            <a:prstGeom prst="line">
              <a:avLst/>
            </a:prstGeom>
            <a:ln w="952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H="1" flipV="1">
              <a:off x="2411552" y="3408986"/>
              <a:ext cx="50607" cy="588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H="1" flipV="1">
              <a:off x="2414490" y="4107800"/>
              <a:ext cx="50607" cy="588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H="1" flipV="1">
              <a:off x="2419652" y="4788866"/>
              <a:ext cx="50607" cy="588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H="1" flipV="1">
              <a:off x="2416509" y="5479703"/>
              <a:ext cx="50607" cy="588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3061659" y="5769686"/>
              <a:ext cx="0" cy="62931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V="1">
              <a:off x="3720422" y="5769912"/>
              <a:ext cx="0" cy="62931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4378580" y="5769685"/>
              <a:ext cx="0" cy="62931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V="1">
              <a:off x="5027148" y="5769685"/>
              <a:ext cx="0" cy="62931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5687023" y="5766770"/>
              <a:ext cx="0" cy="62931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6335608" y="5766770"/>
              <a:ext cx="0" cy="62931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6267397" y="5126575"/>
            <a:ext cx="1837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smtClean="0">
                <a:solidFill>
                  <a:srgbClr val="000000"/>
                </a:solidFill>
              </a:rPr>
              <a:t>From LINAC4 elogbook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14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t>13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88279" y="275071"/>
            <a:ext cx="4031673" cy="4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255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Status and outlook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7817" y="1023038"/>
            <a:ext cx="812095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BPMs have been installing during the L4 construction phases (2014 ... LS2)</a:t>
            </a:r>
            <a:b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CH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New FESA class developed (2017) to solve issues with server crashes</a:t>
            </a:r>
            <a:b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CH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New JAVA based expertGUI under development</a:t>
            </a:r>
            <a:b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CH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TOF still measured by a python scrypt.</a:t>
            </a:r>
            <a:b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A BI server application and an OP GUI application are under development</a:t>
            </a:r>
            <a:b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CH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Algorithm for the estimation of TOF at the lowest energies to be improved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73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888" y="4500458"/>
            <a:ext cx="2940883" cy="16862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1562" y="4189425"/>
            <a:ext cx="89276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2 BPMs in DTL,  7 in CCDTL, 6 in PIMS, 10 in the transfer line</a:t>
            </a:r>
            <a:br>
              <a:rPr lang="de-CH" dirty="0" smtClean="0"/>
            </a:br>
            <a:endParaRPr lang="de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BPM type: </a:t>
            </a:r>
            <a:r>
              <a:rPr lang="de-CH" b="1" u="sng" dirty="0" smtClean="0">
                <a:solidFill>
                  <a:schemeClr val="accent1">
                    <a:lumMod val="50000"/>
                  </a:schemeClr>
                </a:solidFill>
              </a:rPr>
              <a:t>Shorted stripline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de-CH" dirty="0" smtClean="0"/>
              <a:t>Compact size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de-CH" dirty="0" smtClean="0"/>
              <a:t>Easy calibration of the coax cable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CH" dirty="0" smtClean="0"/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41716" y="223360"/>
            <a:ext cx="3772762" cy="4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255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LINAC 4 Overview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62" y="2282264"/>
            <a:ext cx="4720301" cy="1388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183" y="771460"/>
            <a:ext cx="76061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Normal conducting LINAC aimed to replace LINAC 2 after LS2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H</a:t>
            </a:r>
            <a:r>
              <a:rPr lang="de-CH" baseline="30000" dirty="0" smtClean="0"/>
              <a:t>-</a:t>
            </a:r>
            <a:r>
              <a:rPr lang="de-CH" dirty="0" smtClean="0"/>
              <a:t> 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80m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Macro-pulse lenght up to 600</a:t>
            </a:r>
            <a:r>
              <a:rPr lang="el-GR" dirty="0" smtClean="0"/>
              <a:t>μ</a:t>
            </a:r>
            <a:r>
              <a:rPr lang="de-CH" dirty="0" smtClean="0"/>
              <a:t>s @ 30mA average current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6532382"/>
              </p:ext>
            </p:extLst>
          </p:nvPr>
        </p:nvGraphicFramePr>
        <p:xfrm>
          <a:off x="5151863" y="1887560"/>
          <a:ext cx="3754012" cy="2358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1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45362" y="181094"/>
            <a:ext cx="3060214" cy="4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255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LINAC 4 beam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562100" y="1247775"/>
            <a:ext cx="0" cy="1390650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11" idx="0"/>
          </p:cNvCxnSpPr>
          <p:nvPr/>
        </p:nvCxnSpPr>
        <p:spPr>
          <a:xfrm>
            <a:off x="1212365" y="2453759"/>
            <a:ext cx="4743450" cy="0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4042" y="1134012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Intensity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27165" y="2453759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time [s]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2085975" y="1586984"/>
            <a:ext cx="140186" cy="866775"/>
          </a:xfrm>
          <a:prstGeom prst="triangle">
            <a:avLst>
              <a:gd name="adj" fmla="val 100000"/>
            </a:avLst>
          </a:prstGeom>
          <a:pattFill prst="dkVert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228850" y="1596509"/>
            <a:ext cx="345281" cy="857250"/>
          </a:xfrm>
          <a:prstGeom prst="rect">
            <a:avLst/>
          </a:prstGeom>
          <a:pattFill prst="dkVert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>
            <a:off x="4360377" y="1586984"/>
            <a:ext cx="140186" cy="866775"/>
          </a:xfrm>
          <a:prstGeom prst="triangle">
            <a:avLst>
              <a:gd name="adj" fmla="val 100000"/>
            </a:avLst>
          </a:prstGeom>
          <a:pattFill prst="dkVert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503252" y="1596509"/>
            <a:ext cx="402739" cy="857250"/>
          </a:xfrm>
          <a:prstGeom prst="rect">
            <a:avLst/>
          </a:prstGeom>
          <a:pattFill prst="dkVert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081212" y="1503879"/>
            <a:ext cx="511969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50862" y="1144428"/>
            <a:ext cx="1023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600</a:t>
            </a:r>
            <a:r>
              <a:rPr lang="el-GR" dirty="0" smtClean="0">
                <a:solidFill>
                  <a:srgbClr val="000000"/>
                </a:solidFill>
              </a:rPr>
              <a:t>μ</a:t>
            </a:r>
            <a:r>
              <a:rPr lang="de-CH" dirty="0" smtClean="0">
                <a:solidFill>
                  <a:srgbClr val="000000"/>
                </a:solidFill>
              </a:rPr>
              <a:t>s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085975" y="1074183"/>
            <a:ext cx="2274402" cy="29"/>
          </a:xfrm>
          <a:prstGeom prst="straightConnector1">
            <a:avLst/>
          </a:prstGeom>
          <a:ln w="1905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28949" y="765215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1.2s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2409825" y="2190750"/>
            <a:ext cx="361950" cy="447675"/>
          </a:xfrm>
          <a:prstGeom prst="ellipse">
            <a:avLst/>
          </a:prstGeom>
          <a:solidFill>
            <a:schemeClr val="bg1">
              <a:alpha val="65000"/>
            </a:schemeClr>
          </a:solidFill>
          <a:ln w="635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2207111" y="2600080"/>
            <a:ext cx="236670" cy="250226"/>
          </a:xfrm>
          <a:prstGeom prst="line">
            <a:avLst/>
          </a:prstGeom>
          <a:ln w="82550" cap="rnd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562100" y="2996654"/>
            <a:ext cx="0" cy="1390650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36" idx="0"/>
          </p:cNvCxnSpPr>
          <p:nvPr/>
        </p:nvCxnSpPr>
        <p:spPr>
          <a:xfrm>
            <a:off x="1212365" y="4202638"/>
            <a:ext cx="4743450" cy="0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14042" y="2917609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Intensity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27165" y="4202638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Time [ns]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1814206" y="3311009"/>
            <a:ext cx="785811" cy="896039"/>
          </a:xfrm>
          <a:custGeom>
            <a:avLst/>
            <a:gdLst>
              <a:gd name="connsiteX0" fmla="*/ 0 w 351693"/>
              <a:gd name="connsiteY0" fmla="*/ 336779 h 343381"/>
              <a:gd name="connsiteX1" fmla="*/ 130629 w 351693"/>
              <a:gd name="connsiteY1" fmla="*/ 321707 h 343381"/>
              <a:gd name="connsiteX2" fmla="*/ 160774 w 351693"/>
              <a:gd name="connsiteY2" fmla="*/ 251368 h 343381"/>
              <a:gd name="connsiteX3" fmla="*/ 190919 w 351693"/>
              <a:gd name="connsiteY3" fmla="*/ 160 h 343381"/>
              <a:gd name="connsiteX4" fmla="*/ 231112 w 351693"/>
              <a:gd name="connsiteY4" fmla="*/ 291562 h 343381"/>
              <a:gd name="connsiteX5" fmla="*/ 351693 w 351693"/>
              <a:gd name="connsiteY5" fmla="*/ 341803 h 34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693" h="343381">
                <a:moveTo>
                  <a:pt x="0" y="336779"/>
                </a:moveTo>
                <a:cubicBezTo>
                  <a:pt x="51916" y="336360"/>
                  <a:pt x="103833" y="335942"/>
                  <a:pt x="130629" y="321707"/>
                </a:cubicBezTo>
                <a:cubicBezTo>
                  <a:pt x="157425" y="307472"/>
                  <a:pt x="150726" y="304959"/>
                  <a:pt x="160774" y="251368"/>
                </a:cubicBezTo>
                <a:cubicBezTo>
                  <a:pt x="170822" y="197777"/>
                  <a:pt x="179196" y="-6539"/>
                  <a:pt x="190919" y="160"/>
                </a:cubicBezTo>
                <a:cubicBezTo>
                  <a:pt x="202642" y="6859"/>
                  <a:pt x="204316" y="234622"/>
                  <a:pt x="231112" y="291562"/>
                </a:cubicBezTo>
                <a:cubicBezTo>
                  <a:pt x="257908" y="348502"/>
                  <a:pt x="304800" y="345152"/>
                  <a:pt x="351693" y="341803"/>
                </a:cubicBezTo>
              </a:path>
            </a:pathLst>
          </a:custGeom>
          <a:pattFill prst="pct75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2521437" y="3320533"/>
            <a:ext cx="785811" cy="896039"/>
          </a:xfrm>
          <a:custGeom>
            <a:avLst/>
            <a:gdLst>
              <a:gd name="connsiteX0" fmla="*/ 0 w 351693"/>
              <a:gd name="connsiteY0" fmla="*/ 336779 h 343381"/>
              <a:gd name="connsiteX1" fmla="*/ 130629 w 351693"/>
              <a:gd name="connsiteY1" fmla="*/ 321707 h 343381"/>
              <a:gd name="connsiteX2" fmla="*/ 160774 w 351693"/>
              <a:gd name="connsiteY2" fmla="*/ 251368 h 343381"/>
              <a:gd name="connsiteX3" fmla="*/ 190919 w 351693"/>
              <a:gd name="connsiteY3" fmla="*/ 160 h 343381"/>
              <a:gd name="connsiteX4" fmla="*/ 231112 w 351693"/>
              <a:gd name="connsiteY4" fmla="*/ 291562 h 343381"/>
              <a:gd name="connsiteX5" fmla="*/ 351693 w 351693"/>
              <a:gd name="connsiteY5" fmla="*/ 341803 h 34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693" h="343381">
                <a:moveTo>
                  <a:pt x="0" y="336779"/>
                </a:moveTo>
                <a:cubicBezTo>
                  <a:pt x="51916" y="336360"/>
                  <a:pt x="103833" y="335942"/>
                  <a:pt x="130629" y="321707"/>
                </a:cubicBezTo>
                <a:cubicBezTo>
                  <a:pt x="157425" y="307472"/>
                  <a:pt x="150726" y="304959"/>
                  <a:pt x="160774" y="251368"/>
                </a:cubicBezTo>
                <a:cubicBezTo>
                  <a:pt x="170822" y="197777"/>
                  <a:pt x="179196" y="-6539"/>
                  <a:pt x="190919" y="160"/>
                </a:cubicBezTo>
                <a:cubicBezTo>
                  <a:pt x="202642" y="6859"/>
                  <a:pt x="204316" y="234622"/>
                  <a:pt x="231112" y="291562"/>
                </a:cubicBezTo>
                <a:cubicBezTo>
                  <a:pt x="257908" y="348502"/>
                  <a:pt x="304800" y="345152"/>
                  <a:pt x="351693" y="341803"/>
                </a:cubicBezTo>
              </a:path>
            </a:pathLst>
          </a:custGeom>
          <a:pattFill prst="pct75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3228668" y="3320534"/>
            <a:ext cx="785811" cy="896039"/>
          </a:xfrm>
          <a:custGeom>
            <a:avLst/>
            <a:gdLst>
              <a:gd name="connsiteX0" fmla="*/ 0 w 351693"/>
              <a:gd name="connsiteY0" fmla="*/ 336779 h 343381"/>
              <a:gd name="connsiteX1" fmla="*/ 130629 w 351693"/>
              <a:gd name="connsiteY1" fmla="*/ 321707 h 343381"/>
              <a:gd name="connsiteX2" fmla="*/ 160774 w 351693"/>
              <a:gd name="connsiteY2" fmla="*/ 251368 h 343381"/>
              <a:gd name="connsiteX3" fmla="*/ 190919 w 351693"/>
              <a:gd name="connsiteY3" fmla="*/ 160 h 343381"/>
              <a:gd name="connsiteX4" fmla="*/ 231112 w 351693"/>
              <a:gd name="connsiteY4" fmla="*/ 291562 h 343381"/>
              <a:gd name="connsiteX5" fmla="*/ 351693 w 351693"/>
              <a:gd name="connsiteY5" fmla="*/ 341803 h 34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693" h="343381">
                <a:moveTo>
                  <a:pt x="0" y="336779"/>
                </a:moveTo>
                <a:cubicBezTo>
                  <a:pt x="51916" y="336360"/>
                  <a:pt x="103833" y="335942"/>
                  <a:pt x="130629" y="321707"/>
                </a:cubicBezTo>
                <a:cubicBezTo>
                  <a:pt x="157425" y="307472"/>
                  <a:pt x="150726" y="304959"/>
                  <a:pt x="160774" y="251368"/>
                </a:cubicBezTo>
                <a:cubicBezTo>
                  <a:pt x="170822" y="197777"/>
                  <a:pt x="179196" y="-6539"/>
                  <a:pt x="190919" y="160"/>
                </a:cubicBezTo>
                <a:cubicBezTo>
                  <a:pt x="202642" y="6859"/>
                  <a:pt x="204316" y="234622"/>
                  <a:pt x="231112" y="291562"/>
                </a:cubicBezTo>
                <a:cubicBezTo>
                  <a:pt x="257908" y="348502"/>
                  <a:pt x="304800" y="345152"/>
                  <a:pt x="351693" y="341803"/>
                </a:cubicBezTo>
              </a:path>
            </a:pathLst>
          </a:custGeom>
          <a:pattFill prst="pct75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>
            <a:off x="3935899" y="3320533"/>
            <a:ext cx="785811" cy="896039"/>
          </a:xfrm>
          <a:custGeom>
            <a:avLst/>
            <a:gdLst>
              <a:gd name="connsiteX0" fmla="*/ 0 w 351693"/>
              <a:gd name="connsiteY0" fmla="*/ 336779 h 343381"/>
              <a:gd name="connsiteX1" fmla="*/ 130629 w 351693"/>
              <a:gd name="connsiteY1" fmla="*/ 321707 h 343381"/>
              <a:gd name="connsiteX2" fmla="*/ 160774 w 351693"/>
              <a:gd name="connsiteY2" fmla="*/ 251368 h 343381"/>
              <a:gd name="connsiteX3" fmla="*/ 190919 w 351693"/>
              <a:gd name="connsiteY3" fmla="*/ 160 h 343381"/>
              <a:gd name="connsiteX4" fmla="*/ 231112 w 351693"/>
              <a:gd name="connsiteY4" fmla="*/ 291562 h 343381"/>
              <a:gd name="connsiteX5" fmla="*/ 351693 w 351693"/>
              <a:gd name="connsiteY5" fmla="*/ 341803 h 34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693" h="343381">
                <a:moveTo>
                  <a:pt x="0" y="336779"/>
                </a:moveTo>
                <a:cubicBezTo>
                  <a:pt x="51916" y="336360"/>
                  <a:pt x="103833" y="335942"/>
                  <a:pt x="130629" y="321707"/>
                </a:cubicBezTo>
                <a:cubicBezTo>
                  <a:pt x="157425" y="307472"/>
                  <a:pt x="150726" y="304959"/>
                  <a:pt x="160774" y="251368"/>
                </a:cubicBezTo>
                <a:cubicBezTo>
                  <a:pt x="170822" y="197777"/>
                  <a:pt x="179196" y="-6539"/>
                  <a:pt x="190919" y="160"/>
                </a:cubicBezTo>
                <a:cubicBezTo>
                  <a:pt x="202642" y="6859"/>
                  <a:pt x="204316" y="234622"/>
                  <a:pt x="231112" y="291562"/>
                </a:cubicBezTo>
                <a:cubicBezTo>
                  <a:pt x="257908" y="348502"/>
                  <a:pt x="304800" y="345152"/>
                  <a:pt x="351693" y="341803"/>
                </a:cubicBezTo>
              </a:path>
            </a:pathLst>
          </a:custGeom>
          <a:pattFill prst="pct75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 42"/>
          <p:cNvSpPr/>
          <p:nvPr/>
        </p:nvSpPr>
        <p:spPr>
          <a:xfrm>
            <a:off x="1142692" y="3301484"/>
            <a:ext cx="785811" cy="896039"/>
          </a:xfrm>
          <a:custGeom>
            <a:avLst/>
            <a:gdLst>
              <a:gd name="connsiteX0" fmla="*/ 0 w 351693"/>
              <a:gd name="connsiteY0" fmla="*/ 336779 h 343381"/>
              <a:gd name="connsiteX1" fmla="*/ 130629 w 351693"/>
              <a:gd name="connsiteY1" fmla="*/ 321707 h 343381"/>
              <a:gd name="connsiteX2" fmla="*/ 160774 w 351693"/>
              <a:gd name="connsiteY2" fmla="*/ 251368 h 343381"/>
              <a:gd name="connsiteX3" fmla="*/ 190919 w 351693"/>
              <a:gd name="connsiteY3" fmla="*/ 160 h 343381"/>
              <a:gd name="connsiteX4" fmla="*/ 231112 w 351693"/>
              <a:gd name="connsiteY4" fmla="*/ 291562 h 343381"/>
              <a:gd name="connsiteX5" fmla="*/ 351693 w 351693"/>
              <a:gd name="connsiteY5" fmla="*/ 341803 h 34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693" h="343381">
                <a:moveTo>
                  <a:pt x="0" y="336779"/>
                </a:moveTo>
                <a:cubicBezTo>
                  <a:pt x="51916" y="336360"/>
                  <a:pt x="103833" y="335942"/>
                  <a:pt x="130629" y="321707"/>
                </a:cubicBezTo>
                <a:cubicBezTo>
                  <a:pt x="157425" y="307472"/>
                  <a:pt x="150726" y="304959"/>
                  <a:pt x="160774" y="251368"/>
                </a:cubicBezTo>
                <a:cubicBezTo>
                  <a:pt x="170822" y="197777"/>
                  <a:pt x="179196" y="-6539"/>
                  <a:pt x="190919" y="160"/>
                </a:cubicBezTo>
                <a:cubicBezTo>
                  <a:pt x="202642" y="6859"/>
                  <a:pt x="204316" y="234622"/>
                  <a:pt x="231112" y="291562"/>
                </a:cubicBezTo>
                <a:cubicBezTo>
                  <a:pt x="257908" y="348502"/>
                  <a:pt x="304800" y="345152"/>
                  <a:pt x="351693" y="341803"/>
                </a:cubicBezTo>
              </a:path>
            </a:pathLst>
          </a:custGeom>
          <a:pattFill prst="pct75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3638241" y="3453854"/>
            <a:ext cx="722136" cy="0"/>
          </a:xfrm>
          <a:prstGeom prst="straightConnector1">
            <a:avLst/>
          </a:prstGeom>
          <a:ln w="15875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821253" y="2845533"/>
                <a:ext cx="1237582" cy="569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de-CH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=2.8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1253" y="2845533"/>
                <a:ext cx="1237582" cy="56900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Arrow Connector 46"/>
          <p:cNvCxnSpPr/>
          <p:nvPr/>
        </p:nvCxnSpPr>
        <p:spPr>
          <a:xfrm flipV="1">
            <a:off x="1562100" y="4724483"/>
            <a:ext cx="0" cy="1390650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1212365" y="5930467"/>
            <a:ext cx="4743450" cy="0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14042" y="4624862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Intensity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327165" y="5966846"/>
            <a:ext cx="1521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Frequency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1562100" y="5082742"/>
            <a:ext cx="0" cy="847725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2400300" y="4648200"/>
            <a:ext cx="9525" cy="128226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3228668" y="5448300"/>
            <a:ext cx="1" cy="482167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4143236" y="5651283"/>
            <a:ext cx="1" cy="295199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2213565" y="5976633"/>
                <a:ext cx="3864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565" y="5976633"/>
                <a:ext cx="386452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20313" r="-3125" b="-36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3058181" y="5984582"/>
                <a:ext cx="5146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8181" y="5984582"/>
                <a:ext cx="514693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14286" r="-2381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3904940" y="5984582"/>
                <a:ext cx="5146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4940" y="5984582"/>
                <a:ext cx="514693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4286" r="-2381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TextBox 77"/>
          <p:cNvSpPr txBox="1"/>
          <p:nvPr/>
        </p:nvSpPr>
        <p:spPr>
          <a:xfrm>
            <a:off x="6925466" y="1212892"/>
            <a:ext cx="257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Macropulses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236572" y="2835395"/>
            <a:ext cx="1475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Bunches</a:t>
            </a:r>
          </a:p>
          <a:p>
            <a:endParaRPr lang="de-CH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(18 ... 222 injected into the PSB per turn)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525417" y="5267922"/>
            <a:ext cx="257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Spectral components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2050797" y="4453022"/>
            <a:ext cx="690563" cy="2090653"/>
          </a:xfrm>
          <a:prstGeom prst="ellipse">
            <a:avLst/>
          </a:prstGeom>
          <a:solidFill>
            <a:schemeClr val="accent1">
              <a:alpha val="30000"/>
            </a:schemeClr>
          </a:solidFill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4014479" y="3717383"/>
            <a:ext cx="314325" cy="0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rot="10800000">
            <a:off x="4390296" y="3717383"/>
            <a:ext cx="314325" cy="0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4731570" y="3465002"/>
                <a:ext cx="19298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=10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𝑝𝑠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.. . 800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1570" y="3465002"/>
                <a:ext cx="1929887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946" r="-3470" b="-36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Straight Arrow Connector 86"/>
          <p:cNvCxnSpPr/>
          <p:nvPr/>
        </p:nvCxnSpPr>
        <p:spPr>
          <a:xfrm flipH="1">
            <a:off x="2756023" y="5082742"/>
            <a:ext cx="228764" cy="227119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734120" y="4742590"/>
            <a:ext cx="235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3">
                    <a:lumMod val="50000"/>
                  </a:schemeClr>
                </a:solidFill>
              </a:rPr>
              <a:t>What we measure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61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5" grpId="0"/>
      <p:bldP spid="36" grpId="0"/>
      <p:bldP spid="39" grpId="0" animBg="1"/>
      <p:bldP spid="40" grpId="0" animBg="1"/>
      <p:bldP spid="41" grpId="0" animBg="1"/>
      <p:bldP spid="42" grpId="0" animBg="1"/>
      <p:bldP spid="43" grpId="0" animBg="1"/>
      <p:bldP spid="46" grpId="0"/>
      <p:bldP spid="49" grpId="0"/>
      <p:bldP spid="58" grpId="0"/>
      <p:bldP spid="73" grpId="0"/>
      <p:bldP spid="74" grpId="0"/>
      <p:bldP spid="75" grpId="0"/>
      <p:bldP spid="79" grpId="0"/>
      <p:bldP spid="80" grpId="0"/>
      <p:bldP spid="81" grpId="0" animBg="1"/>
      <p:bldP spid="85" grpId="0"/>
      <p:bldP spid="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69036" y="219194"/>
            <a:ext cx="5278581" cy="4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255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Image current principle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627842" y="2881516"/>
            <a:ext cx="3971859" cy="0"/>
          </a:xfrm>
          <a:prstGeom prst="line">
            <a:avLst/>
          </a:prstGeom>
          <a:ln w="304800">
            <a:gradFill>
              <a:gsLst>
                <a:gs pos="6000">
                  <a:schemeClr val="bg1">
                    <a:lumMod val="85000"/>
                  </a:schemeClr>
                </a:gs>
                <a:gs pos="4600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1627842" y="1544156"/>
            <a:ext cx="3971859" cy="0"/>
          </a:xfrm>
          <a:prstGeom prst="line">
            <a:avLst/>
          </a:prstGeom>
          <a:ln w="304800">
            <a:gradFill>
              <a:gsLst>
                <a:gs pos="7000">
                  <a:schemeClr val="bg1">
                    <a:lumMod val="85000"/>
                  </a:schemeClr>
                </a:gs>
                <a:gs pos="4600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397528" y="1985134"/>
            <a:ext cx="302688" cy="6719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3064101" y="1790517"/>
            <a:ext cx="456117" cy="474879"/>
            <a:chOff x="3792131" y="1868230"/>
            <a:chExt cx="227282" cy="256686"/>
          </a:xfrm>
        </p:grpSpPr>
        <p:sp>
          <p:nvSpPr>
            <p:cNvPr id="14" name="Oval 13"/>
            <p:cNvSpPr/>
            <p:nvPr/>
          </p:nvSpPr>
          <p:spPr>
            <a:xfrm>
              <a:off x="3792131" y="1908762"/>
              <a:ext cx="159554" cy="1641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03117" y="1868230"/>
              <a:ext cx="216296" cy="256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/>
                <a:t>-</a:t>
              </a:r>
              <a:endParaRPr lang="en-GB" b="1" dirty="0"/>
            </a:p>
          </p:txBody>
        </p:sp>
      </p:grpSp>
      <p:sp>
        <p:nvSpPr>
          <p:cNvPr id="51" name="Block Arc 50"/>
          <p:cNvSpPr/>
          <p:nvPr/>
        </p:nvSpPr>
        <p:spPr>
          <a:xfrm>
            <a:off x="3090723" y="1479436"/>
            <a:ext cx="274890" cy="426637"/>
          </a:xfrm>
          <a:prstGeom prst="blockArc">
            <a:avLst>
              <a:gd name="adj1" fmla="val 10835046"/>
              <a:gd name="adj2" fmla="val 107"/>
              <a:gd name="adj3" fmla="val 50000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5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96079" y="1415198"/>
            <a:ext cx="136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/>
              <a:t>+</a:t>
            </a:r>
            <a:endParaRPr lang="en-GB" sz="1600" b="1" dirty="0"/>
          </a:p>
        </p:txBody>
      </p:sp>
      <p:sp>
        <p:nvSpPr>
          <p:cNvPr id="52" name="Block Arc 51"/>
          <p:cNvSpPr/>
          <p:nvPr/>
        </p:nvSpPr>
        <p:spPr>
          <a:xfrm rot="10800000">
            <a:off x="3100708" y="2654027"/>
            <a:ext cx="246983" cy="156961"/>
          </a:xfrm>
          <a:prstGeom prst="blockArc">
            <a:avLst>
              <a:gd name="adj1" fmla="val 10794200"/>
              <a:gd name="adj2" fmla="val 107"/>
              <a:gd name="adj3" fmla="val 50000"/>
            </a:avLst>
          </a:prstGeom>
          <a:gradFill flip="none" rotWithShape="1">
            <a:gsLst>
              <a:gs pos="18000">
                <a:schemeClr val="accent3">
                  <a:lumMod val="67000"/>
                </a:schemeClr>
              </a:gs>
              <a:gs pos="49000">
                <a:schemeClr val="accent3">
                  <a:lumMod val="75000"/>
                </a:schemeClr>
              </a:gs>
              <a:gs pos="96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99970" y="2674374"/>
            <a:ext cx="124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/>
              <a:t>+</a:t>
            </a:r>
            <a:endParaRPr lang="en-GB" sz="1600" b="1" dirty="0"/>
          </a:p>
        </p:txBody>
      </p:sp>
      <p:cxnSp>
        <p:nvCxnSpPr>
          <p:cNvPr id="58" name="Straight Arrow Connector 57"/>
          <p:cNvCxnSpPr/>
          <p:nvPr/>
        </p:nvCxnSpPr>
        <p:spPr>
          <a:xfrm rot="10800000" flipH="1">
            <a:off x="3405157" y="1605576"/>
            <a:ext cx="268759" cy="0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0800000" flipH="1">
            <a:off x="3397528" y="2767941"/>
            <a:ext cx="268759" cy="0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Picture 7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115" y="1388045"/>
            <a:ext cx="418082" cy="31392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115" y="2724555"/>
            <a:ext cx="418082" cy="31392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1" name="TextBox 80"/>
          <p:cNvSpPr txBox="1"/>
          <p:nvPr/>
        </p:nvSpPr>
        <p:spPr>
          <a:xfrm>
            <a:off x="551492" y="3626905"/>
            <a:ext cx="7096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Electric field is null inside (and outside) the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Relativistic charges produce TEM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 smtClean="0"/>
          </a:p>
        </p:txBody>
      </p:sp>
      <p:sp>
        <p:nvSpPr>
          <p:cNvPr id="82" name="TextBox 81"/>
          <p:cNvSpPr txBox="1"/>
          <p:nvPr/>
        </p:nvSpPr>
        <p:spPr>
          <a:xfrm>
            <a:off x="551492" y="4190319"/>
            <a:ext cx="725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Free electrons of the metal compensate for the beam’s field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51492" y="4482177"/>
            <a:ext cx="7258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Measuring the image current in opposite location of the pipe allow us to estimate beam location and intensity.</a:t>
            </a:r>
            <a:br>
              <a:rPr lang="de-CH" dirty="0" smtClean="0"/>
            </a:br>
            <a:endParaRPr lang="de-CH" dirty="0" smtClean="0">
              <a:sym typeface="SymbolProp BT" panose="050501020106070206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5889070" y="873656"/>
            <a:ext cx="2911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/>
              <a:t>Conducting Beam pipe</a:t>
            </a:r>
            <a:endParaRPr lang="en-GB" sz="20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5365196" y="1275517"/>
            <a:ext cx="523874" cy="250793"/>
          </a:xfrm>
          <a:prstGeom prst="straightConnector1">
            <a:avLst/>
          </a:prstGeom>
          <a:ln w="4762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700216" y="1798193"/>
            <a:ext cx="770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i="1" dirty="0" smtClean="0"/>
              <a:t>v≈c</a:t>
            </a:r>
            <a:endParaRPr lang="en-GB" b="1" i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568597" y="2197374"/>
            <a:ext cx="4197896" cy="691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471115" y="952500"/>
            <a:ext cx="41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000" b="1" baseline="-25000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endParaRPr lang="en-GB" sz="2000" b="1" baseline="-25000" dirty="0">
              <a:solidFill>
                <a:schemeClr val="accent3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87286" y="2943181"/>
            <a:ext cx="418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400" b="1" baseline="-25000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endParaRPr lang="en-GB" sz="2400" b="1" baseline="-25000" dirty="0">
              <a:solidFill>
                <a:schemeClr val="accent3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24277" y="5497840"/>
                <a:ext cx="3939975" cy="382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Intensity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</m:ctrlPr>
                      </m:sSubPr>
                      <m:e>
                        <m:r>
                          <a:rPr lang="de-CH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 ~</m:t>
                        </m:r>
                        <m:r>
                          <a:rPr lang="de-CH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  </m:t>
                        </m:r>
                        <m:r>
                          <a:rPr lang="de-CH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𝜮</m:t>
                        </m:r>
                        <m:r>
                          <a:rPr lang="de-CH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=</m:t>
                        </m:r>
                        <m:r>
                          <a:rPr lang="de-CH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(</m:t>
                        </m:r>
                        <m:r>
                          <a:rPr lang="de-CH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𝑰</m:t>
                        </m:r>
                      </m:e>
                      <m:sub>
                        <m:r>
                          <a:rPr lang="de-CH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+</m:t>
                        </m:r>
                      </m:sub>
                    </m:sSub>
                    <m:r>
                      <a:rPr lang="de-CH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Prop BT" panose="05050102010607020607" pitchFamily="18" charset="2"/>
                      </a:rPr>
                      <m:t>+</m:t>
                    </m:r>
                    <m:sSub>
                      <m:sSubPr>
                        <m:ctrlPr>
                          <a:rPr lang="de-CH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</m:ctrlPr>
                      </m:sSubPr>
                      <m:e>
                        <m:r>
                          <a:rPr lang="de-CH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𝑰</m:t>
                        </m:r>
                      </m:e>
                      <m:sub>
                        <m:r>
                          <a:rPr lang="de-CH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−</m:t>
                        </m:r>
                      </m:sub>
                    </m:sSub>
                    <m:r>
                      <a:rPr lang="de-CH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Prop BT" panose="05050102010607020607" pitchFamily="18" charset="2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77" y="5497840"/>
                <a:ext cx="3939975" cy="382541"/>
              </a:xfrm>
              <a:prstGeom prst="rect">
                <a:avLst/>
              </a:prstGeom>
              <a:blipFill rotWithShape="0">
                <a:blip r:embed="rId3"/>
                <a:stretch>
                  <a:fillRect l="-1393" t="-9524" b="-206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284006" y="5323867"/>
                <a:ext cx="4135969" cy="950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 smtClean="0">
                    <a:solidFill>
                      <a:schemeClr val="accent3">
                        <a:lumMod val="50000"/>
                      </a:schemeClr>
                    </a:solidFill>
                    <a:sym typeface="SymbolProp BT" panose="05050102010607020607" pitchFamily="18" charset="2"/>
                  </a:rPr>
                  <a:t>Position </a:t>
                </a:r>
                <a:r>
                  <a:rPr lang="de-CH" b="1" dirty="0">
                    <a:solidFill>
                      <a:schemeClr val="accent3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CH" sz="2400" b="1" i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Prop BT" panose="05050102010607020607" pitchFamily="18" charset="2"/>
                      </a:rPr>
                      <m:t>=</m:t>
                    </m:r>
                    <m:r>
                      <a:rPr lang="de-CH" sz="2400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Prop BT" panose="05050102010607020607" pitchFamily="18" charset="2"/>
                      </a:rPr>
                      <m:t>𝑲</m:t>
                    </m:r>
                    <m:r>
                      <a:rPr lang="de-CH" sz="2400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Prop BT" panose="05050102010607020607" pitchFamily="18" charset="2"/>
                      </a:rPr>
                      <m:t>∙</m:t>
                    </m:r>
                    <m:f>
                      <m:fPr>
                        <m:ctrlPr>
                          <a:rPr lang="de-CH" sz="24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Prop BT" panose="05050102010607020607" pitchFamily="18" charset="2"/>
                          </a:rPr>
                        </m:ctrlPr>
                      </m:fPr>
                      <m:num>
                        <m:r>
                          <a:rPr lang="de-CH" sz="24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∆</m:t>
                        </m:r>
                      </m:num>
                      <m:den>
                        <m:r>
                          <a:rPr lang="de-CH" sz="24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Prop BT" panose="05050102010607020607" pitchFamily="18" charset="2"/>
                          </a:rPr>
                          <m:t>𝚺</m:t>
                        </m:r>
                      </m:den>
                    </m:f>
                    <m:r>
                      <a:rPr lang="en-GB" sz="2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Prop BT" panose="05050102010607020607" pitchFamily="18" charset="2"/>
                      </a:rPr>
                      <m:t>=</m:t>
                    </m:r>
                    <m:r>
                      <a:rPr lang="de-CH" sz="2400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Prop BT" panose="05050102010607020607" pitchFamily="18" charset="2"/>
                      </a:rPr>
                      <m:t>𝑲</m:t>
                    </m:r>
                    <m:r>
                      <a:rPr lang="de-CH" sz="2400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Prop BT" panose="05050102010607020607" pitchFamily="18" charset="2"/>
                      </a:rPr>
                      <m:t>∙</m:t>
                    </m:r>
                    <m:r>
                      <a:rPr lang="de-CH" sz="2400" b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Prop BT" panose="05050102010607020607" pitchFamily="18" charset="2"/>
                      </a:rPr>
                      <m:t>(</m:t>
                    </m:r>
                    <m:f>
                      <m:fPr>
                        <m:ctrlPr>
                          <a:rPr lang="de-CH" sz="24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Prop BT" panose="05050102010607020607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𝑰</m:t>
                            </m:r>
                          </m:e>
                          <m:sub>
                            <m: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+</m:t>
                            </m:r>
                          </m:sub>
                        </m:sSub>
                        <m:r>
                          <a:rPr lang="de-CH" sz="24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Prop BT" panose="05050102010607020607" pitchFamily="18" charset="2"/>
                          </a:rPr>
                          <m:t>−</m:t>
                        </m:r>
                        <m:sSub>
                          <m:sSubPr>
                            <m:ctrlP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𝑰</m:t>
                            </m:r>
                          </m:e>
                          <m:sub>
                            <m: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𝑰</m:t>
                            </m:r>
                          </m:e>
                          <m:sub>
                            <m: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+</m:t>
                            </m:r>
                          </m:sub>
                        </m:sSub>
                        <m:r>
                          <a:rPr lang="de-CH" sz="24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Prop BT" panose="05050102010607020607" pitchFamily="18" charset="2"/>
                          </a:rPr>
                          <m:t>+</m:t>
                        </m:r>
                        <m:sSub>
                          <m:sSubPr>
                            <m:ctrlP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𝑰</m:t>
                            </m:r>
                          </m:e>
                          <m:sub>
                            <m:r>
                              <a:rPr lang="de-CH" sz="2400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Prop BT" panose="05050102010607020607" pitchFamily="18" charset="2"/>
                              </a:rPr>
                              <m:t>−</m:t>
                            </m:r>
                          </m:sub>
                        </m:sSub>
                      </m:den>
                    </m:f>
                    <m:r>
                      <a:rPr lang="de-CH" sz="2400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Prop BT" panose="05050102010607020607" pitchFamily="18" charset="2"/>
                      </a:rPr>
                      <m:t>)</m:t>
                    </m:r>
                  </m:oMath>
                </a14:m>
                <a:endParaRPr lang="de-CH" sz="2400" b="1" dirty="0">
                  <a:solidFill>
                    <a:schemeClr val="accent3">
                      <a:lumMod val="50000"/>
                    </a:schemeClr>
                  </a:solidFill>
                  <a:sym typeface="SymbolProp BT" panose="05050102010607020607" pitchFamily="18" charset="2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006" y="5323867"/>
                <a:ext cx="4135969" cy="950197"/>
              </a:xfrm>
              <a:prstGeom prst="rect">
                <a:avLst/>
              </a:prstGeom>
              <a:blipFill rotWithShape="0">
                <a:blip r:embed="rId4"/>
                <a:stretch>
                  <a:fillRect l="-13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pPr/>
              <a:t>4</a:t>
            </a:fld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365196" y="5798965"/>
            <a:ext cx="261937" cy="266858"/>
          </a:xfrm>
          <a:prstGeom prst="straightConnector1">
            <a:avLst/>
          </a:prstGeom>
          <a:ln w="317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487286" y="6013623"/>
            <a:ext cx="2911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rgbClr val="000000"/>
                </a:solidFill>
              </a:rPr>
              <a:t>sensitivity</a:t>
            </a:r>
            <a:endParaRPr lang="en-GB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16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3" grpId="0"/>
      <p:bldP spid="52" grpId="0" animBg="1"/>
      <p:bldP spid="53" grpId="0"/>
      <p:bldP spid="81" grpId="0"/>
      <p:bldP spid="82" grpId="0"/>
      <p:bldP spid="83" grpId="0"/>
      <p:bldP spid="2" grpId="0"/>
      <p:bldP spid="5" grpId="0"/>
      <p:bldP spid="27" grpId="0"/>
      <p:bldP spid="6" grpId="0"/>
      <p:bldP spid="7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18164" y="250499"/>
            <a:ext cx="7368611" cy="48292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Shorted </a:t>
            </a:r>
            <a:r>
              <a:rPr lang="en-US" sz="2800" b="1" dirty="0" err="1" smtClean="0">
                <a:solidFill>
                  <a:schemeClr val="accent6">
                    <a:lumMod val="75000"/>
                  </a:schemeClr>
                </a:solidFill>
              </a:rPr>
              <a:t>Stripline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 BPM (relativistic beam)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264871" y="2119518"/>
            <a:ext cx="1162050" cy="0"/>
          </a:xfrm>
          <a:prstGeom prst="line">
            <a:avLst/>
          </a:prstGeom>
          <a:ln w="857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33000">
                  <a:schemeClr val="bg1">
                    <a:lumMod val="7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63266" y="2119518"/>
            <a:ext cx="1726275" cy="0"/>
          </a:xfrm>
          <a:prstGeom prst="line">
            <a:avLst/>
          </a:prstGeom>
          <a:ln w="857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33000">
                  <a:schemeClr val="bg1">
                    <a:lumMod val="7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64871" y="2811284"/>
            <a:ext cx="1258506" cy="0"/>
          </a:xfrm>
          <a:prstGeom prst="line">
            <a:avLst/>
          </a:prstGeom>
          <a:ln w="920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3000">
                  <a:schemeClr val="bg1">
                    <a:lumMod val="7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426921" y="2811284"/>
            <a:ext cx="1962620" cy="0"/>
          </a:xfrm>
          <a:prstGeom prst="line">
            <a:avLst/>
          </a:prstGeom>
          <a:ln w="857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>
                    <a:lumMod val="7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527717" y="2252134"/>
            <a:ext cx="1356528" cy="1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527717" y="1287379"/>
            <a:ext cx="0" cy="96475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884245" y="2119518"/>
            <a:ext cx="0" cy="132616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093263" y="1422727"/>
            <a:ext cx="155853" cy="37178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>
            <a:stCxn id="20" idx="0"/>
          </p:cNvCxnSpPr>
          <p:nvPr/>
        </p:nvCxnSpPr>
        <p:spPr>
          <a:xfrm flipH="1" flipV="1">
            <a:off x="4171189" y="1287377"/>
            <a:ext cx="1" cy="13535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4171189" y="1287378"/>
            <a:ext cx="1356529" cy="2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174217" y="1398113"/>
            <a:ext cx="93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R=50</a:t>
            </a:r>
            <a:r>
              <a:rPr lang="el-GR" dirty="0" smtClean="0"/>
              <a:t>Ω</a:t>
            </a:r>
            <a:endParaRPr lang="en-GB" dirty="0"/>
          </a:p>
        </p:txBody>
      </p:sp>
      <p:cxnSp>
        <p:nvCxnSpPr>
          <p:cNvPr id="31" name="Straight Connector 30"/>
          <p:cNvCxnSpPr>
            <a:stCxn id="20" idx="2"/>
          </p:cNvCxnSpPr>
          <p:nvPr/>
        </p:nvCxnSpPr>
        <p:spPr>
          <a:xfrm flipH="1">
            <a:off x="4171189" y="1794516"/>
            <a:ext cx="1" cy="10549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093263" y="1900007"/>
            <a:ext cx="155853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4139814" y="1934763"/>
            <a:ext cx="65595" cy="299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156483" y="1971796"/>
            <a:ext cx="31375" cy="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/>
          <p:cNvSpPr/>
          <p:nvPr/>
        </p:nvSpPr>
        <p:spPr>
          <a:xfrm rot="16200000">
            <a:off x="4990854" y="1552818"/>
            <a:ext cx="351693" cy="343381"/>
          </a:xfrm>
          <a:custGeom>
            <a:avLst/>
            <a:gdLst>
              <a:gd name="connsiteX0" fmla="*/ 0 w 351693"/>
              <a:gd name="connsiteY0" fmla="*/ 336779 h 343381"/>
              <a:gd name="connsiteX1" fmla="*/ 130629 w 351693"/>
              <a:gd name="connsiteY1" fmla="*/ 321707 h 343381"/>
              <a:gd name="connsiteX2" fmla="*/ 160774 w 351693"/>
              <a:gd name="connsiteY2" fmla="*/ 251368 h 343381"/>
              <a:gd name="connsiteX3" fmla="*/ 190919 w 351693"/>
              <a:gd name="connsiteY3" fmla="*/ 160 h 343381"/>
              <a:gd name="connsiteX4" fmla="*/ 231112 w 351693"/>
              <a:gd name="connsiteY4" fmla="*/ 291562 h 343381"/>
              <a:gd name="connsiteX5" fmla="*/ 351693 w 351693"/>
              <a:gd name="connsiteY5" fmla="*/ 341803 h 34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693" h="343381">
                <a:moveTo>
                  <a:pt x="0" y="336779"/>
                </a:moveTo>
                <a:cubicBezTo>
                  <a:pt x="51916" y="336360"/>
                  <a:pt x="103833" y="335942"/>
                  <a:pt x="130629" y="321707"/>
                </a:cubicBezTo>
                <a:cubicBezTo>
                  <a:pt x="157425" y="307472"/>
                  <a:pt x="150726" y="304959"/>
                  <a:pt x="160774" y="251368"/>
                </a:cubicBezTo>
                <a:cubicBezTo>
                  <a:pt x="170822" y="197777"/>
                  <a:pt x="179196" y="-6539"/>
                  <a:pt x="190919" y="160"/>
                </a:cubicBezTo>
                <a:cubicBezTo>
                  <a:pt x="202642" y="6859"/>
                  <a:pt x="204316" y="234622"/>
                  <a:pt x="231112" y="291562"/>
                </a:cubicBezTo>
                <a:cubicBezTo>
                  <a:pt x="257908" y="348502"/>
                  <a:pt x="304800" y="345152"/>
                  <a:pt x="351693" y="341803"/>
                </a:cubicBezTo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571424" y="1177948"/>
            <a:ext cx="469525" cy="320016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32626" y="880381"/>
            <a:ext cx="2133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Z=50</a:t>
            </a:r>
            <a:r>
              <a:rPr lang="el-GR" dirty="0" smtClean="0"/>
              <a:t>Ω </a:t>
            </a:r>
            <a:r>
              <a:rPr lang="de-CH" dirty="0" smtClean="0"/>
              <a:t>cable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426921" y="2119518"/>
            <a:ext cx="236345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510246" y="1754500"/>
            <a:ext cx="195276" cy="47100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Freeform 34"/>
          <p:cNvSpPr/>
          <p:nvPr/>
        </p:nvSpPr>
        <p:spPr>
          <a:xfrm>
            <a:off x="5720913" y="1865477"/>
            <a:ext cx="351693" cy="343381"/>
          </a:xfrm>
          <a:custGeom>
            <a:avLst/>
            <a:gdLst>
              <a:gd name="connsiteX0" fmla="*/ 0 w 351693"/>
              <a:gd name="connsiteY0" fmla="*/ 336779 h 343381"/>
              <a:gd name="connsiteX1" fmla="*/ 130629 w 351693"/>
              <a:gd name="connsiteY1" fmla="*/ 321707 h 343381"/>
              <a:gd name="connsiteX2" fmla="*/ 160774 w 351693"/>
              <a:gd name="connsiteY2" fmla="*/ 251368 h 343381"/>
              <a:gd name="connsiteX3" fmla="*/ 190919 w 351693"/>
              <a:gd name="connsiteY3" fmla="*/ 160 h 343381"/>
              <a:gd name="connsiteX4" fmla="*/ 231112 w 351693"/>
              <a:gd name="connsiteY4" fmla="*/ 291562 h 343381"/>
              <a:gd name="connsiteX5" fmla="*/ 351693 w 351693"/>
              <a:gd name="connsiteY5" fmla="*/ 341803 h 34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693" h="343381">
                <a:moveTo>
                  <a:pt x="0" y="336779"/>
                </a:moveTo>
                <a:cubicBezTo>
                  <a:pt x="51916" y="336360"/>
                  <a:pt x="103833" y="335942"/>
                  <a:pt x="130629" y="321707"/>
                </a:cubicBezTo>
                <a:cubicBezTo>
                  <a:pt x="157425" y="307472"/>
                  <a:pt x="150726" y="304959"/>
                  <a:pt x="160774" y="251368"/>
                </a:cubicBezTo>
                <a:cubicBezTo>
                  <a:pt x="170822" y="197777"/>
                  <a:pt x="179196" y="-6539"/>
                  <a:pt x="190919" y="160"/>
                </a:cubicBezTo>
                <a:cubicBezTo>
                  <a:pt x="202642" y="6859"/>
                  <a:pt x="204316" y="234622"/>
                  <a:pt x="231112" y="291562"/>
                </a:cubicBezTo>
                <a:cubicBezTo>
                  <a:pt x="257908" y="348502"/>
                  <a:pt x="304800" y="345152"/>
                  <a:pt x="351693" y="341803"/>
                </a:cubicBezTo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426921" y="1626352"/>
            <a:ext cx="0" cy="216852"/>
          </a:xfrm>
          <a:prstGeom prst="straightConnector1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903354" y="1423643"/>
            <a:ext cx="1822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Z=50</a:t>
            </a:r>
            <a:r>
              <a:rPr lang="el-GR" dirty="0" smtClean="0"/>
              <a:t>Ω </a:t>
            </a:r>
            <a:r>
              <a:rPr lang="de-CH" dirty="0" smtClean="0"/>
              <a:t>stripline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5989134" y="1986903"/>
            <a:ext cx="257692" cy="600"/>
          </a:xfrm>
          <a:prstGeom prst="straightConnector1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2560179" y="1202071"/>
            <a:ext cx="0" cy="114622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401961" y="1873078"/>
            <a:ext cx="1459415" cy="214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 40"/>
          <p:cNvSpPr/>
          <p:nvPr/>
        </p:nvSpPr>
        <p:spPr>
          <a:xfrm>
            <a:off x="2675312" y="1531843"/>
            <a:ext cx="351693" cy="343381"/>
          </a:xfrm>
          <a:custGeom>
            <a:avLst/>
            <a:gdLst>
              <a:gd name="connsiteX0" fmla="*/ 0 w 351693"/>
              <a:gd name="connsiteY0" fmla="*/ 336779 h 343381"/>
              <a:gd name="connsiteX1" fmla="*/ 130629 w 351693"/>
              <a:gd name="connsiteY1" fmla="*/ 321707 h 343381"/>
              <a:gd name="connsiteX2" fmla="*/ 160774 w 351693"/>
              <a:gd name="connsiteY2" fmla="*/ 251368 h 343381"/>
              <a:gd name="connsiteX3" fmla="*/ 190919 w 351693"/>
              <a:gd name="connsiteY3" fmla="*/ 160 h 343381"/>
              <a:gd name="connsiteX4" fmla="*/ 231112 w 351693"/>
              <a:gd name="connsiteY4" fmla="*/ 291562 h 343381"/>
              <a:gd name="connsiteX5" fmla="*/ 351693 w 351693"/>
              <a:gd name="connsiteY5" fmla="*/ 341803 h 34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693" h="343381">
                <a:moveTo>
                  <a:pt x="0" y="336779"/>
                </a:moveTo>
                <a:cubicBezTo>
                  <a:pt x="51916" y="336360"/>
                  <a:pt x="103833" y="335942"/>
                  <a:pt x="130629" y="321707"/>
                </a:cubicBezTo>
                <a:cubicBezTo>
                  <a:pt x="157425" y="307472"/>
                  <a:pt x="150726" y="304959"/>
                  <a:pt x="160774" y="251368"/>
                </a:cubicBezTo>
                <a:cubicBezTo>
                  <a:pt x="170822" y="197777"/>
                  <a:pt x="179196" y="-6539"/>
                  <a:pt x="190919" y="160"/>
                </a:cubicBezTo>
                <a:cubicBezTo>
                  <a:pt x="202642" y="6859"/>
                  <a:pt x="204316" y="234622"/>
                  <a:pt x="231112" y="291562"/>
                </a:cubicBezTo>
                <a:cubicBezTo>
                  <a:pt x="257908" y="348502"/>
                  <a:pt x="304800" y="345152"/>
                  <a:pt x="351693" y="341803"/>
                </a:cubicBezTo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 rot="10800000">
            <a:off x="3027005" y="1875224"/>
            <a:ext cx="351693" cy="343381"/>
          </a:xfrm>
          <a:custGeom>
            <a:avLst/>
            <a:gdLst>
              <a:gd name="connsiteX0" fmla="*/ 0 w 351693"/>
              <a:gd name="connsiteY0" fmla="*/ 336779 h 343381"/>
              <a:gd name="connsiteX1" fmla="*/ 130629 w 351693"/>
              <a:gd name="connsiteY1" fmla="*/ 321707 h 343381"/>
              <a:gd name="connsiteX2" fmla="*/ 160774 w 351693"/>
              <a:gd name="connsiteY2" fmla="*/ 251368 h 343381"/>
              <a:gd name="connsiteX3" fmla="*/ 190919 w 351693"/>
              <a:gd name="connsiteY3" fmla="*/ 160 h 343381"/>
              <a:gd name="connsiteX4" fmla="*/ 231112 w 351693"/>
              <a:gd name="connsiteY4" fmla="*/ 291562 h 343381"/>
              <a:gd name="connsiteX5" fmla="*/ 351693 w 351693"/>
              <a:gd name="connsiteY5" fmla="*/ 341803 h 34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1693" h="343381">
                <a:moveTo>
                  <a:pt x="0" y="336779"/>
                </a:moveTo>
                <a:cubicBezTo>
                  <a:pt x="51916" y="336360"/>
                  <a:pt x="103833" y="335942"/>
                  <a:pt x="130629" y="321707"/>
                </a:cubicBezTo>
                <a:cubicBezTo>
                  <a:pt x="157425" y="307472"/>
                  <a:pt x="150726" y="304959"/>
                  <a:pt x="160774" y="251368"/>
                </a:cubicBezTo>
                <a:cubicBezTo>
                  <a:pt x="170822" y="197777"/>
                  <a:pt x="179196" y="-6539"/>
                  <a:pt x="190919" y="160"/>
                </a:cubicBezTo>
                <a:cubicBezTo>
                  <a:pt x="202642" y="6859"/>
                  <a:pt x="204316" y="234622"/>
                  <a:pt x="231112" y="291562"/>
                </a:cubicBezTo>
                <a:cubicBezTo>
                  <a:pt x="257908" y="348502"/>
                  <a:pt x="304800" y="345152"/>
                  <a:pt x="351693" y="341803"/>
                </a:cubicBezTo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1972810" y="1146194"/>
            <a:ext cx="85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V</a:t>
            </a:r>
            <a:r>
              <a:rPr lang="de-CH" baseline="-25000" dirty="0" smtClean="0"/>
              <a:t>out</a:t>
            </a:r>
            <a:endParaRPr lang="en-GB" baseline="-25000" dirty="0"/>
          </a:p>
        </p:txBody>
      </p:sp>
      <p:sp>
        <p:nvSpPr>
          <p:cNvPr id="55" name="TextBox 54"/>
          <p:cNvSpPr txBox="1"/>
          <p:nvPr/>
        </p:nvSpPr>
        <p:spPr>
          <a:xfrm>
            <a:off x="3605445" y="1849071"/>
            <a:ext cx="254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t</a:t>
            </a:r>
            <a:endParaRPr lang="en-GB" baseline="-25000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2864972" y="1487887"/>
            <a:ext cx="117" cy="860404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188544" y="1479797"/>
            <a:ext cx="117" cy="860404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864972" y="1475201"/>
            <a:ext cx="30688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2898451" y="923154"/>
                <a:ext cx="706797" cy="4675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de-CH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num>
                        <m:den>
                          <m:r>
                            <a:rPr lang="de-CH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8451" y="923154"/>
                <a:ext cx="706797" cy="4675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Connector 69"/>
          <p:cNvCxnSpPr/>
          <p:nvPr/>
        </p:nvCxnSpPr>
        <p:spPr>
          <a:xfrm>
            <a:off x="6881816" y="2254257"/>
            <a:ext cx="117" cy="860404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5523377" y="3053821"/>
            <a:ext cx="1358439" cy="912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6075889" y="2839862"/>
                <a:ext cx="12676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60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5889" y="2839862"/>
                <a:ext cx="126765" cy="246221"/>
              </a:xfrm>
              <a:prstGeom prst="rect">
                <a:avLst/>
              </a:prstGeom>
              <a:blipFill rotWithShape="0">
                <a:blip r:embed="rId3"/>
                <a:stretch>
                  <a:fillRect l="-35000" r="-35000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Connector 68"/>
          <p:cNvCxnSpPr/>
          <p:nvPr/>
        </p:nvCxnSpPr>
        <p:spPr>
          <a:xfrm>
            <a:off x="5523377" y="2291742"/>
            <a:ext cx="117" cy="860404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5852956" y="2346706"/>
            <a:ext cx="100796" cy="10477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 rot="16200000">
            <a:off x="2439130" y="4074686"/>
            <a:ext cx="85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tx2">
                    <a:lumMod val="50000"/>
                  </a:schemeClr>
                </a:solidFill>
              </a:rPr>
              <a:t>V</a:t>
            </a:r>
            <a:r>
              <a:rPr lang="de-CH" b="1" baseline="-25000" dirty="0" smtClean="0">
                <a:solidFill>
                  <a:schemeClr val="tx2">
                    <a:lumMod val="50000"/>
                  </a:schemeClr>
                </a:solidFill>
              </a:rPr>
              <a:t>out</a:t>
            </a:r>
            <a:endParaRPr lang="en-GB" b="1" baseline="-25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46358" y="3302306"/>
            <a:ext cx="2427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Gaussian bunches</a:t>
            </a:r>
          </a:p>
          <a:p>
            <a:pPr algn="ctr"/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response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/>
              <p:cNvSpPr txBox="1"/>
              <p:nvPr/>
            </p:nvSpPr>
            <p:spPr>
              <a:xfrm>
                <a:off x="329898" y="2477098"/>
                <a:ext cx="3479158" cy="616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𝑂𝑈𝑇</m:t>
                          </m:r>
                        </m:sub>
                      </m:sSub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de-CH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CH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CH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CH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CH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num>
                            <m:den>
                              <m:r>
                                <a:rPr lang="de-CH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de-CH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rgbClr val="0000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de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5" name="TextBox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898" y="2477098"/>
                <a:ext cx="3479158" cy="616387"/>
              </a:xfrm>
              <a:prstGeom prst="rect">
                <a:avLst/>
              </a:prstGeom>
              <a:blipFill rotWithShape="0">
                <a:blip r:embed="rId4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4260" y="3372687"/>
            <a:ext cx="5547848" cy="2153380"/>
          </a:xfrm>
          <a:prstGeom prst="rect">
            <a:avLst/>
          </a:prstGeom>
        </p:spPr>
      </p:pic>
      <p:cxnSp>
        <p:nvCxnSpPr>
          <p:cNvPr id="66" name="Straight Arrow Connector 65"/>
          <p:cNvCxnSpPr/>
          <p:nvPr/>
        </p:nvCxnSpPr>
        <p:spPr>
          <a:xfrm>
            <a:off x="5868184" y="3606734"/>
            <a:ext cx="1276031" cy="18737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/>
              <p:cNvSpPr txBox="1"/>
              <p:nvPr/>
            </p:nvSpPr>
            <p:spPr>
              <a:xfrm>
                <a:off x="6025428" y="3594021"/>
                <a:ext cx="891719" cy="5057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CH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r>
                        <a:rPr lang="de-CH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CH" sz="1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de-CH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2" name="TextBox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428" y="3594021"/>
                <a:ext cx="891719" cy="50577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504872" y="5272817"/>
            <a:ext cx="447675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04871" y="4980372"/>
            <a:ext cx="447675" cy="0"/>
          </a:xfrm>
          <a:prstGeom prst="line">
            <a:avLst/>
          </a:prstGeom>
          <a:ln w="22225">
            <a:solidFill>
              <a:srgbClr val="2A2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118164" y="4799222"/>
                <a:ext cx="10555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164" y="4799222"/>
                <a:ext cx="1055545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2299" r="-4023" b="-10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025832" y="5088151"/>
                <a:ext cx="124021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1.5</m:t>
                      </m:r>
                      <m:r>
                        <a:rPr lang="de-CH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832" y="5088151"/>
                <a:ext cx="1240211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683140" y="3982353"/>
                <a:ext cx="123495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=1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=2.8</m:t>
                      </m:r>
                      <m:r>
                        <a:rPr lang="de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GB" dirty="0" smtClean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40" y="3982353"/>
                <a:ext cx="1234953" cy="553998"/>
              </a:xfrm>
              <a:prstGeom prst="rect">
                <a:avLst/>
              </a:prstGeom>
              <a:blipFill rotWithShape="0">
                <a:blip r:embed="rId9"/>
                <a:stretch>
                  <a:fillRect l="-2956" r="-3941" b="-98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1035901" y="5664558"/>
            <a:ext cx="5759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</a:rPr>
              <a:t>Signal strenght is bunch shape dependant:</a:t>
            </a:r>
            <a:endParaRPr lang="en-GB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408231" y="5639035"/>
            <a:ext cx="2573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i="1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</a:t>
            </a:r>
            <a:r>
              <a:rPr lang="de-CH" sz="2000" b="1" i="1" baseline="-25000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OUT </a:t>
            </a:r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de-CH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f{ I , </a:t>
            </a:r>
            <a:r>
              <a:rPr lang="el-GR" sz="2000" b="1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σ</a:t>
            </a:r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, ...}</a:t>
            </a:r>
            <a:endParaRPr lang="en-GB" sz="2000" b="1" dirty="0">
              <a:solidFill>
                <a:schemeClr val="accent3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822853" y="2090400"/>
            <a:ext cx="791649" cy="768187"/>
          </a:xfrm>
          <a:prstGeom prst="ellipse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c 23"/>
          <p:cNvSpPr/>
          <p:nvPr/>
        </p:nvSpPr>
        <p:spPr>
          <a:xfrm rot="18991783">
            <a:off x="7850738" y="2193135"/>
            <a:ext cx="711632" cy="690967"/>
          </a:xfrm>
          <a:prstGeom prst="arc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8218677" y="1934763"/>
            <a:ext cx="0" cy="26393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7822853" y="2166757"/>
            <a:ext cx="395824" cy="336124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8218677" y="2108314"/>
            <a:ext cx="445351" cy="394567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 rot="19025326">
            <a:off x="8102997" y="2392850"/>
            <a:ext cx="249971" cy="236096"/>
          </a:xfrm>
          <a:prstGeom prst="arc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/>
              <p:cNvSpPr/>
              <p:nvPr/>
            </p:nvSpPr>
            <p:spPr>
              <a:xfrm>
                <a:off x="8042996" y="2129746"/>
                <a:ext cx="3622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3" name="Rectangl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2996" y="2129746"/>
                <a:ext cx="362215" cy="33855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/>
          <p:cNvSpPr txBox="1"/>
          <p:nvPr/>
        </p:nvSpPr>
        <p:spPr>
          <a:xfrm>
            <a:off x="1035901" y="5996489"/>
            <a:ext cx="7472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</a:rPr>
              <a:t>No absolute intensity measurement is possible (in general)</a:t>
            </a:r>
            <a:endParaRPr lang="en-GB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8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5" grpId="0" animBg="1"/>
      <p:bldP spid="41" grpId="0" animBg="1"/>
      <p:bldP spid="42" grpId="0" animBg="1"/>
      <p:bldP spid="54" grpId="0"/>
      <p:bldP spid="55" grpId="0"/>
      <p:bldP spid="68" grpId="0"/>
      <p:bldP spid="44" grpId="0" animBg="1"/>
      <p:bldP spid="78" grpId="0"/>
      <p:bldP spid="103" grpId="0"/>
      <p:bldP spid="105" grpId="0"/>
      <p:bldP spid="102" grpId="0"/>
      <p:bldP spid="16" grpId="0"/>
      <p:bldP spid="18" grpId="0"/>
      <p:bldP spid="80" grpId="0"/>
      <p:bldP spid="22" grpId="0"/>
      <p:bldP spid="8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687" y="351953"/>
            <a:ext cx="5562150" cy="48292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Electric field of a point charge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85" name="Group 4"/>
          <p:cNvGrpSpPr>
            <a:grpSpLocks/>
          </p:cNvGrpSpPr>
          <p:nvPr/>
        </p:nvGrpSpPr>
        <p:grpSpPr bwMode="auto">
          <a:xfrm>
            <a:off x="1369568" y="1673183"/>
            <a:ext cx="2208610" cy="2207419"/>
            <a:chOff x="194" y="283"/>
            <a:chExt cx="1855" cy="1854"/>
          </a:xfrm>
        </p:grpSpPr>
        <p:grpSp>
          <p:nvGrpSpPr>
            <p:cNvPr id="86" name="Group 5"/>
            <p:cNvGrpSpPr>
              <a:grpSpLocks/>
            </p:cNvGrpSpPr>
            <p:nvPr/>
          </p:nvGrpSpPr>
          <p:grpSpPr bwMode="auto">
            <a:xfrm>
              <a:off x="1130" y="941"/>
              <a:ext cx="919" cy="1148"/>
              <a:chOff x="1130" y="941"/>
              <a:chExt cx="919" cy="1148"/>
            </a:xfrm>
          </p:grpSpPr>
          <p:sp>
            <p:nvSpPr>
              <p:cNvPr id="109" name="Line 6"/>
              <p:cNvSpPr>
                <a:spLocks noChangeShapeType="1"/>
              </p:cNvSpPr>
              <p:nvPr/>
            </p:nvSpPr>
            <p:spPr bwMode="auto">
              <a:xfrm>
                <a:off x="1130" y="1208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10" name="Line 7"/>
              <p:cNvSpPr>
                <a:spLocks noChangeShapeType="1"/>
              </p:cNvSpPr>
              <p:nvPr/>
            </p:nvSpPr>
            <p:spPr bwMode="auto">
              <a:xfrm rot="-4500000">
                <a:off x="1413" y="693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11" name="Line 8"/>
              <p:cNvSpPr>
                <a:spLocks noChangeShapeType="1"/>
              </p:cNvSpPr>
              <p:nvPr/>
            </p:nvSpPr>
            <p:spPr bwMode="auto">
              <a:xfrm rot="-3600000">
                <a:off x="1416" y="824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12" name="Line 9"/>
              <p:cNvSpPr>
                <a:spLocks noChangeShapeType="1"/>
              </p:cNvSpPr>
              <p:nvPr/>
            </p:nvSpPr>
            <p:spPr bwMode="auto">
              <a:xfrm rot="-2700000">
                <a:off x="1385" y="942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13" name="Line 10"/>
              <p:cNvSpPr>
                <a:spLocks noChangeShapeType="1"/>
              </p:cNvSpPr>
              <p:nvPr/>
            </p:nvSpPr>
            <p:spPr bwMode="auto">
              <a:xfrm rot="-900000">
                <a:off x="1238" y="1131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14" name="Line 11"/>
              <p:cNvSpPr>
                <a:spLocks noChangeShapeType="1"/>
              </p:cNvSpPr>
              <p:nvPr/>
            </p:nvSpPr>
            <p:spPr bwMode="auto">
              <a:xfrm rot="-1800000">
                <a:off x="1319" y="1049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</p:grpSp>
        <p:grpSp>
          <p:nvGrpSpPr>
            <p:cNvPr id="87" name="Group 12"/>
            <p:cNvGrpSpPr>
              <a:grpSpLocks/>
            </p:cNvGrpSpPr>
            <p:nvPr/>
          </p:nvGrpSpPr>
          <p:grpSpPr bwMode="auto">
            <a:xfrm rot="16200000">
              <a:off x="974" y="169"/>
              <a:ext cx="919" cy="1148"/>
              <a:chOff x="1130" y="941"/>
              <a:chExt cx="919" cy="1148"/>
            </a:xfrm>
          </p:grpSpPr>
          <p:sp>
            <p:nvSpPr>
              <p:cNvPr id="103" name="Line 13"/>
              <p:cNvSpPr>
                <a:spLocks noChangeShapeType="1"/>
              </p:cNvSpPr>
              <p:nvPr/>
            </p:nvSpPr>
            <p:spPr bwMode="auto">
              <a:xfrm>
                <a:off x="1130" y="1208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04" name="Line 14"/>
              <p:cNvSpPr>
                <a:spLocks noChangeShapeType="1"/>
              </p:cNvSpPr>
              <p:nvPr/>
            </p:nvSpPr>
            <p:spPr bwMode="auto">
              <a:xfrm rot="-4500000">
                <a:off x="1413" y="693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05" name="Line 15"/>
              <p:cNvSpPr>
                <a:spLocks noChangeShapeType="1"/>
              </p:cNvSpPr>
              <p:nvPr/>
            </p:nvSpPr>
            <p:spPr bwMode="auto">
              <a:xfrm rot="-3600000">
                <a:off x="1416" y="824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06" name="Line 16"/>
              <p:cNvSpPr>
                <a:spLocks noChangeShapeType="1"/>
              </p:cNvSpPr>
              <p:nvPr/>
            </p:nvSpPr>
            <p:spPr bwMode="auto">
              <a:xfrm rot="-2700000">
                <a:off x="1385" y="942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07" name="Line 17"/>
              <p:cNvSpPr>
                <a:spLocks noChangeShapeType="1"/>
              </p:cNvSpPr>
              <p:nvPr/>
            </p:nvSpPr>
            <p:spPr bwMode="auto">
              <a:xfrm rot="-900000">
                <a:off x="1238" y="1131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08" name="Line 18"/>
              <p:cNvSpPr>
                <a:spLocks noChangeShapeType="1"/>
              </p:cNvSpPr>
              <p:nvPr/>
            </p:nvSpPr>
            <p:spPr bwMode="auto">
              <a:xfrm rot="-1800000">
                <a:off x="1319" y="1049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</p:grpSp>
        <p:grpSp>
          <p:nvGrpSpPr>
            <p:cNvPr id="88" name="Group 19"/>
            <p:cNvGrpSpPr>
              <a:grpSpLocks/>
            </p:cNvGrpSpPr>
            <p:nvPr/>
          </p:nvGrpSpPr>
          <p:grpSpPr bwMode="auto">
            <a:xfrm rot="10800000">
              <a:off x="194" y="335"/>
              <a:ext cx="919" cy="1148"/>
              <a:chOff x="1130" y="941"/>
              <a:chExt cx="919" cy="1148"/>
            </a:xfrm>
          </p:grpSpPr>
          <p:sp>
            <p:nvSpPr>
              <p:cNvPr id="97" name="Line 20"/>
              <p:cNvSpPr>
                <a:spLocks noChangeShapeType="1"/>
              </p:cNvSpPr>
              <p:nvPr/>
            </p:nvSpPr>
            <p:spPr bwMode="auto">
              <a:xfrm>
                <a:off x="1130" y="1208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98" name="Line 21"/>
              <p:cNvSpPr>
                <a:spLocks noChangeShapeType="1"/>
              </p:cNvSpPr>
              <p:nvPr/>
            </p:nvSpPr>
            <p:spPr bwMode="auto">
              <a:xfrm rot="-4500000">
                <a:off x="1413" y="693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99" name="Line 22"/>
              <p:cNvSpPr>
                <a:spLocks noChangeShapeType="1"/>
              </p:cNvSpPr>
              <p:nvPr/>
            </p:nvSpPr>
            <p:spPr bwMode="auto">
              <a:xfrm rot="-3600000">
                <a:off x="1416" y="824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00" name="Line 23"/>
              <p:cNvSpPr>
                <a:spLocks noChangeShapeType="1"/>
              </p:cNvSpPr>
              <p:nvPr/>
            </p:nvSpPr>
            <p:spPr bwMode="auto">
              <a:xfrm rot="-2700000">
                <a:off x="1385" y="942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01" name="Line 24"/>
              <p:cNvSpPr>
                <a:spLocks noChangeShapeType="1"/>
              </p:cNvSpPr>
              <p:nvPr/>
            </p:nvSpPr>
            <p:spPr bwMode="auto">
              <a:xfrm rot="-900000">
                <a:off x="1238" y="1131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102" name="Line 25"/>
              <p:cNvSpPr>
                <a:spLocks noChangeShapeType="1"/>
              </p:cNvSpPr>
              <p:nvPr/>
            </p:nvSpPr>
            <p:spPr bwMode="auto">
              <a:xfrm rot="-1800000">
                <a:off x="1319" y="1049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</p:grpSp>
        <p:grpSp>
          <p:nvGrpSpPr>
            <p:cNvPr id="89" name="Group 26"/>
            <p:cNvGrpSpPr>
              <a:grpSpLocks/>
            </p:cNvGrpSpPr>
            <p:nvPr/>
          </p:nvGrpSpPr>
          <p:grpSpPr bwMode="auto">
            <a:xfrm rot="5400000">
              <a:off x="359" y="1104"/>
              <a:ext cx="919" cy="1148"/>
              <a:chOff x="1130" y="941"/>
              <a:chExt cx="919" cy="1148"/>
            </a:xfrm>
          </p:grpSpPr>
          <p:sp>
            <p:nvSpPr>
              <p:cNvPr id="91" name="Line 27"/>
              <p:cNvSpPr>
                <a:spLocks noChangeShapeType="1"/>
              </p:cNvSpPr>
              <p:nvPr/>
            </p:nvSpPr>
            <p:spPr bwMode="auto">
              <a:xfrm>
                <a:off x="1130" y="1208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92" name="Line 28"/>
              <p:cNvSpPr>
                <a:spLocks noChangeShapeType="1"/>
              </p:cNvSpPr>
              <p:nvPr/>
            </p:nvSpPr>
            <p:spPr bwMode="auto">
              <a:xfrm rot="-4500000">
                <a:off x="1413" y="693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93" name="Line 29"/>
              <p:cNvSpPr>
                <a:spLocks noChangeShapeType="1"/>
              </p:cNvSpPr>
              <p:nvPr/>
            </p:nvSpPr>
            <p:spPr bwMode="auto">
              <a:xfrm rot="-3600000">
                <a:off x="1416" y="824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94" name="Line 30"/>
              <p:cNvSpPr>
                <a:spLocks noChangeShapeType="1"/>
              </p:cNvSpPr>
              <p:nvPr/>
            </p:nvSpPr>
            <p:spPr bwMode="auto">
              <a:xfrm rot="-2700000">
                <a:off x="1385" y="942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95" name="Line 31"/>
              <p:cNvSpPr>
                <a:spLocks noChangeShapeType="1"/>
              </p:cNvSpPr>
              <p:nvPr/>
            </p:nvSpPr>
            <p:spPr bwMode="auto">
              <a:xfrm rot="-900000">
                <a:off x="1238" y="1131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  <p:sp>
            <p:nvSpPr>
              <p:cNvPr id="96" name="Line 32"/>
              <p:cNvSpPr>
                <a:spLocks noChangeShapeType="1"/>
              </p:cNvSpPr>
              <p:nvPr/>
            </p:nvSpPr>
            <p:spPr bwMode="auto">
              <a:xfrm rot="-1800000">
                <a:off x="1319" y="1049"/>
                <a:ext cx="386" cy="881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350"/>
              </a:p>
            </p:txBody>
          </p:sp>
        </p:grpSp>
        <p:sp>
          <p:nvSpPr>
            <p:cNvPr id="90" name="Oval 33"/>
            <p:cNvSpPr>
              <a:spLocks noChangeArrowheads="1"/>
            </p:cNvSpPr>
            <p:nvPr/>
          </p:nvSpPr>
          <p:spPr bwMode="auto">
            <a:xfrm>
              <a:off x="1077" y="1148"/>
              <a:ext cx="107" cy="10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0" tIns="0" anchor="ctr"/>
            <a:lstStyle/>
            <a:p>
              <a:pPr eaLnBrk="1" hangingPunct="1"/>
              <a:endParaRPr lang="en-US" sz="1350" dirty="0"/>
            </a:p>
          </p:txBody>
        </p:sp>
      </p:grpSp>
      <p:grpSp>
        <p:nvGrpSpPr>
          <p:cNvPr id="115" name="Group 34"/>
          <p:cNvGrpSpPr>
            <a:grpSpLocks/>
          </p:cNvGrpSpPr>
          <p:nvPr/>
        </p:nvGrpSpPr>
        <p:grpSpPr bwMode="auto">
          <a:xfrm>
            <a:off x="5921323" y="1620193"/>
            <a:ext cx="721518" cy="2325291"/>
            <a:chOff x="2957" y="918"/>
            <a:chExt cx="606" cy="1953"/>
          </a:xfrm>
        </p:grpSpPr>
        <p:pic>
          <p:nvPicPr>
            <p:cNvPr id="116" name="Picture 3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57" y="918"/>
              <a:ext cx="606" cy="1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7" name="Oval 36"/>
            <p:cNvSpPr>
              <a:spLocks noChangeArrowheads="1"/>
            </p:cNvSpPr>
            <p:nvPr/>
          </p:nvSpPr>
          <p:spPr bwMode="auto">
            <a:xfrm>
              <a:off x="3210" y="1842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0" tIns="0" rIns="0" anchor="ctr"/>
            <a:lstStyle/>
            <a:p>
              <a:pPr eaLnBrk="1" hangingPunct="1"/>
              <a:endParaRPr lang="en-US" sz="1350" dirty="0"/>
            </a:p>
          </p:txBody>
        </p:sp>
      </p:grpSp>
      <p:cxnSp>
        <p:nvCxnSpPr>
          <p:cNvPr id="132" name="Straight Arrow Connector 131"/>
          <p:cNvCxnSpPr/>
          <p:nvPr/>
        </p:nvCxnSpPr>
        <p:spPr>
          <a:xfrm>
            <a:off x="6451745" y="2771530"/>
            <a:ext cx="733610" cy="0"/>
          </a:xfrm>
          <a:prstGeom prst="straightConnector1">
            <a:avLst/>
          </a:prstGeom>
          <a:ln w="15875">
            <a:solidFill>
              <a:schemeClr val="accent5">
                <a:lumMod val="50000"/>
                <a:alpha val="92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>
              <a:xfrm>
                <a:off x="4753762" y="4190620"/>
                <a:ext cx="3319608" cy="705321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de-CH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de-CH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l-GR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l-GR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de-CH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de-CH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de-CH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CH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de-CH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acc>
                        <m:accPr>
                          <m:chr m:val="̂"/>
                          <m:ctrlPr>
                            <a:rPr lang="de-CH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f>
                            <m:fPr>
                              <m:ctrlPr>
                                <a:rPr lang="de-CH" b="1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b="1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de-CH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CH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de-CH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acc>
                    </m:oMath>
                  </m:oMathPara>
                </a14:m>
                <a:endParaRPr lang="en-GB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3762" y="4190620"/>
                <a:ext cx="3319608" cy="7053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6865964" y="2455246"/>
                <a:ext cx="9251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5964" y="2455246"/>
                <a:ext cx="925125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2632" r="-1316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/>
              <p:cNvSpPr txBox="1"/>
              <p:nvPr/>
            </p:nvSpPr>
            <p:spPr>
              <a:xfrm>
                <a:off x="1298968" y="4190620"/>
                <a:ext cx="2370049" cy="612027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1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de-CH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de-CH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l-GR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de-CH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CH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de-CH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de-CH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de-CH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̂"/>
                          <m:ctrlPr>
                            <a:rPr lang="de-CH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CH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968" y="4190620"/>
                <a:ext cx="2370049" cy="61202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0" name="TextBox 139"/>
          <p:cNvSpPr txBox="1"/>
          <p:nvPr/>
        </p:nvSpPr>
        <p:spPr>
          <a:xfrm>
            <a:off x="249893" y="5323580"/>
            <a:ext cx="8914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dirty="0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de-CH" b="1" dirty="0" smtClean="0">
                <a:solidFill>
                  <a:schemeClr val="accent3">
                    <a:lumMod val="50000"/>
                  </a:schemeClr>
                </a:solidFill>
              </a:rPr>
              <a:t>ield lines get compressed by the lorentz factor when seen from</a:t>
            </a:r>
          </a:p>
          <a:p>
            <a:pPr algn="ctr"/>
            <a:r>
              <a:rPr lang="de-CH" b="1" dirty="0" smtClean="0">
                <a:solidFill>
                  <a:schemeClr val="accent3">
                    <a:lumMod val="50000"/>
                  </a:schemeClr>
                </a:solidFill>
              </a:rPr>
              <a:t>an observer at rest (i.e. our instrument)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9009" y="1065864"/>
            <a:ext cx="165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Static case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19493" y="1069678"/>
            <a:ext cx="1988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Uniform motion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43473" y="5057875"/>
            <a:ext cx="891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3">
                    <a:lumMod val="50000"/>
                  </a:schemeClr>
                </a:solidFill>
              </a:rPr>
              <a:t>Field produced by the charge is the same but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61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5" grpId="0"/>
      <p:bldP spid="137" grpId="0" animBg="1"/>
      <p:bldP spid="140" grpId="0"/>
      <p:bldP spid="3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3026" y="157263"/>
            <a:ext cx="2704088" cy="48292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Low </a:t>
            </a:r>
            <a:r>
              <a:rPr lang="el-GR" sz="2800" b="1" dirty="0" smtClean="0">
                <a:solidFill>
                  <a:schemeClr val="accent6">
                    <a:lumMod val="75000"/>
                  </a:schemeClr>
                </a:solidFill>
              </a:rPr>
              <a:t>β</a:t>
            </a:r>
            <a:r>
              <a:rPr lang="de-CH" sz="2800" b="1" dirty="0" smtClean="0">
                <a:solidFill>
                  <a:schemeClr val="accent6">
                    <a:lumMod val="75000"/>
                  </a:schemeClr>
                </a:solidFill>
              </a:rPr>
              <a:t> effects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503360" y="3020007"/>
            <a:ext cx="2386361" cy="22303"/>
          </a:xfrm>
          <a:prstGeom prst="line">
            <a:avLst/>
          </a:prstGeom>
          <a:ln w="219075">
            <a:gradFill>
              <a:gsLst>
                <a:gs pos="6000">
                  <a:schemeClr val="bg1">
                    <a:lumMod val="85000"/>
                  </a:schemeClr>
                </a:gs>
                <a:gs pos="4600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5503360" y="1689295"/>
            <a:ext cx="2386362" cy="7434"/>
          </a:xfrm>
          <a:prstGeom prst="line">
            <a:avLst/>
          </a:prstGeom>
          <a:ln w="219075">
            <a:gradFill>
              <a:gsLst>
                <a:gs pos="7000">
                  <a:schemeClr val="bg1">
                    <a:lumMod val="85000"/>
                  </a:schemeClr>
                </a:gs>
                <a:gs pos="4600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6650225" y="1986115"/>
            <a:ext cx="274940" cy="369332"/>
            <a:chOff x="3769520" y="1853956"/>
            <a:chExt cx="216296" cy="256686"/>
          </a:xfrm>
        </p:grpSpPr>
        <p:sp>
          <p:nvSpPr>
            <p:cNvPr id="7" name="Oval 6"/>
            <p:cNvSpPr/>
            <p:nvPr/>
          </p:nvSpPr>
          <p:spPr>
            <a:xfrm>
              <a:off x="3792131" y="1908762"/>
              <a:ext cx="159554" cy="1641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69520" y="1853956"/>
              <a:ext cx="216296" cy="256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/>
                <a:t>-</a:t>
              </a:r>
              <a:endParaRPr lang="en-GB" b="1" dirty="0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 flipH="1">
            <a:off x="6542838" y="2301087"/>
            <a:ext cx="136128" cy="5385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2"/>
          </p:cNvCxnSpPr>
          <p:nvPr/>
        </p:nvCxnSpPr>
        <p:spPr>
          <a:xfrm flipH="1">
            <a:off x="6774712" y="2355447"/>
            <a:ext cx="12983" cy="58414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896709" y="2298137"/>
            <a:ext cx="124202" cy="54151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6650225" y="1828793"/>
            <a:ext cx="43671" cy="21304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6782685" y="1782904"/>
            <a:ext cx="0" cy="25892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6874519" y="1828793"/>
            <a:ext cx="40201" cy="21304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eft Brace 50"/>
          <p:cNvSpPr/>
          <p:nvPr/>
        </p:nvSpPr>
        <p:spPr>
          <a:xfrm rot="16200000">
            <a:off x="6703635" y="2949032"/>
            <a:ext cx="153904" cy="562706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>
            <a:off x="893492" y="3004254"/>
            <a:ext cx="2386361" cy="22303"/>
          </a:xfrm>
          <a:prstGeom prst="line">
            <a:avLst/>
          </a:prstGeom>
          <a:ln w="219075">
            <a:gradFill>
              <a:gsLst>
                <a:gs pos="6000">
                  <a:schemeClr val="bg1">
                    <a:lumMod val="85000"/>
                  </a:schemeClr>
                </a:gs>
                <a:gs pos="4600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893492" y="1673542"/>
            <a:ext cx="2386362" cy="7434"/>
          </a:xfrm>
          <a:prstGeom prst="line">
            <a:avLst/>
          </a:prstGeom>
          <a:ln w="219075">
            <a:gradFill>
              <a:gsLst>
                <a:gs pos="7000">
                  <a:schemeClr val="bg1">
                    <a:lumMod val="85000"/>
                  </a:schemeClr>
                </a:gs>
                <a:gs pos="46000">
                  <a:schemeClr val="bg1">
                    <a:lumMod val="75000"/>
                  </a:schemeClr>
                </a:gs>
                <a:gs pos="8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189561" y="2142882"/>
            <a:ext cx="193563" cy="714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1943077" y="1954962"/>
            <a:ext cx="274940" cy="369332"/>
            <a:chOff x="3769520" y="1853956"/>
            <a:chExt cx="216296" cy="256686"/>
          </a:xfrm>
        </p:grpSpPr>
        <p:sp>
          <p:nvSpPr>
            <p:cNvPr id="26" name="Oval 25"/>
            <p:cNvSpPr/>
            <p:nvPr/>
          </p:nvSpPr>
          <p:spPr>
            <a:xfrm>
              <a:off x="3792131" y="1908762"/>
              <a:ext cx="159554" cy="1641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769520" y="1853956"/>
              <a:ext cx="216296" cy="256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/>
                <a:t>-</a:t>
              </a:r>
              <a:endParaRPr lang="en-GB" b="1" dirty="0"/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 flipH="1">
            <a:off x="1990128" y="2341680"/>
            <a:ext cx="34559" cy="49536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7" idx="2"/>
          </p:cNvCxnSpPr>
          <p:nvPr/>
        </p:nvCxnSpPr>
        <p:spPr>
          <a:xfrm flipH="1">
            <a:off x="2067564" y="2324294"/>
            <a:ext cx="12983" cy="58414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133970" y="2338261"/>
            <a:ext cx="21592" cy="49703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2006192" y="1805074"/>
            <a:ext cx="6958" cy="2056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2076265" y="1774891"/>
            <a:ext cx="0" cy="25892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136561" y="1808791"/>
            <a:ext cx="15627" cy="2056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Left Brace 33"/>
          <p:cNvSpPr/>
          <p:nvPr/>
        </p:nvSpPr>
        <p:spPr>
          <a:xfrm rot="5400000">
            <a:off x="1997103" y="1383168"/>
            <a:ext cx="153904" cy="184504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Left Brace 34"/>
          <p:cNvSpPr/>
          <p:nvPr/>
        </p:nvSpPr>
        <p:spPr>
          <a:xfrm rot="16200000">
            <a:off x="1992111" y="3127435"/>
            <a:ext cx="153904" cy="194489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620329" y="2142934"/>
            <a:ext cx="193563" cy="714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1373845" y="1955014"/>
            <a:ext cx="274940" cy="369332"/>
            <a:chOff x="3769520" y="1853956"/>
            <a:chExt cx="216296" cy="256686"/>
          </a:xfrm>
        </p:grpSpPr>
        <p:sp>
          <p:nvSpPr>
            <p:cNvPr id="49" name="Oval 48"/>
            <p:cNvSpPr/>
            <p:nvPr/>
          </p:nvSpPr>
          <p:spPr>
            <a:xfrm>
              <a:off x="3792131" y="1908762"/>
              <a:ext cx="159554" cy="1641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769520" y="1853956"/>
              <a:ext cx="216296" cy="256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/>
                <a:t>-</a:t>
              </a:r>
              <a:endParaRPr lang="en-GB" b="1" dirty="0"/>
            </a:p>
          </p:txBody>
        </p:sp>
      </p:grpSp>
      <p:cxnSp>
        <p:nvCxnSpPr>
          <p:cNvPr id="53" name="Straight Arrow Connector 52"/>
          <p:cNvCxnSpPr/>
          <p:nvPr/>
        </p:nvCxnSpPr>
        <p:spPr>
          <a:xfrm flipH="1">
            <a:off x="1420896" y="2341732"/>
            <a:ext cx="34559" cy="49536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52" idx="2"/>
          </p:cNvCxnSpPr>
          <p:nvPr/>
        </p:nvCxnSpPr>
        <p:spPr>
          <a:xfrm flipH="1">
            <a:off x="1498332" y="2324346"/>
            <a:ext cx="12983" cy="58414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1564738" y="2338313"/>
            <a:ext cx="21592" cy="49703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1436960" y="1805126"/>
            <a:ext cx="6958" cy="2056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1507033" y="1774943"/>
            <a:ext cx="0" cy="25892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567329" y="1808843"/>
            <a:ext cx="15627" cy="2056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Left Brace 58"/>
          <p:cNvSpPr/>
          <p:nvPr/>
        </p:nvSpPr>
        <p:spPr>
          <a:xfrm rot="5400000">
            <a:off x="1427871" y="1392140"/>
            <a:ext cx="153904" cy="184504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Left Brace 59"/>
          <p:cNvSpPr/>
          <p:nvPr/>
        </p:nvSpPr>
        <p:spPr>
          <a:xfrm rot="16200000">
            <a:off x="1422879" y="3136407"/>
            <a:ext cx="153904" cy="194489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2732733" y="2142168"/>
            <a:ext cx="193563" cy="714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2486249" y="1954248"/>
            <a:ext cx="274940" cy="369332"/>
            <a:chOff x="3769520" y="1853956"/>
            <a:chExt cx="216296" cy="256686"/>
          </a:xfrm>
        </p:grpSpPr>
        <p:sp>
          <p:nvSpPr>
            <p:cNvPr id="75" name="Oval 74"/>
            <p:cNvSpPr/>
            <p:nvPr/>
          </p:nvSpPr>
          <p:spPr>
            <a:xfrm>
              <a:off x="3792131" y="1908762"/>
              <a:ext cx="159554" cy="1641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769520" y="1853956"/>
              <a:ext cx="216296" cy="256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/>
                <a:t>-</a:t>
              </a:r>
              <a:endParaRPr lang="en-GB" b="1" dirty="0"/>
            </a:p>
          </p:txBody>
        </p:sp>
      </p:grpSp>
      <p:cxnSp>
        <p:nvCxnSpPr>
          <p:cNvPr id="77" name="Straight Arrow Connector 76"/>
          <p:cNvCxnSpPr/>
          <p:nvPr/>
        </p:nvCxnSpPr>
        <p:spPr>
          <a:xfrm flipH="1">
            <a:off x="2533300" y="2340966"/>
            <a:ext cx="34559" cy="49536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76" idx="2"/>
          </p:cNvCxnSpPr>
          <p:nvPr/>
        </p:nvCxnSpPr>
        <p:spPr>
          <a:xfrm flipH="1">
            <a:off x="2610736" y="2323580"/>
            <a:ext cx="12983" cy="58414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2677142" y="2337547"/>
            <a:ext cx="21592" cy="49703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2549364" y="1804360"/>
            <a:ext cx="6958" cy="2056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2619437" y="1774177"/>
            <a:ext cx="0" cy="25892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2679733" y="1808077"/>
            <a:ext cx="15627" cy="20560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Left Brace 82"/>
          <p:cNvSpPr/>
          <p:nvPr/>
        </p:nvSpPr>
        <p:spPr>
          <a:xfrm rot="5400000">
            <a:off x="2540275" y="1382454"/>
            <a:ext cx="153904" cy="184504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Left Brace 83"/>
          <p:cNvSpPr/>
          <p:nvPr/>
        </p:nvSpPr>
        <p:spPr>
          <a:xfrm rot="16200000">
            <a:off x="2535283" y="3126721"/>
            <a:ext cx="153904" cy="194489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6905869" y="2183029"/>
            <a:ext cx="193563" cy="714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106"/>
          <p:cNvGrpSpPr/>
          <p:nvPr/>
        </p:nvGrpSpPr>
        <p:grpSpPr>
          <a:xfrm>
            <a:off x="6222739" y="1986115"/>
            <a:ext cx="274940" cy="369332"/>
            <a:chOff x="3769520" y="1853956"/>
            <a:chExt cx="216296" cy="256686"/>
          </a:xfrm>
        </p:grpSpPr>
        <p:sp>
          <p:nvSpPr>
            <p:cNvPr id="108" name="Oval 107"/>
            <p:cNvSpPr/>
            <p:nvPr/>
          </p:nvSpPr>
          <p:spPr>
            <a:xfrm>
              <a:off x="3792131" y="1908762"/>
              <a:ext cx="159554" cy="1641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769520" y="1853956"/>
              <a:ext cx="216296" cy="256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/>
                <a:t>-</a:t>
              </a:r>
              <a:endParaRPr lang="en-GB" b="1" dirty="0"/>
            </a:p>
          </p:txBody>
        </p:sp>
      </p:grpSp>
      <p:cxnSp>
        <p:nvCxnSpPr>
          <p:cNvPr id="110" name="Straight Arrow Connector 109"/>
          <p:cNvCxnSpPr/>
          <p:nvPr/>
        </p:nvCxnSpPr>
        <p:spPr>
          <a:xfrm flipH="1">
            <a:off x="6115352" y="2301087"/>
            <a:ext cx="136128" cy="5385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109" idx="2"/>
          </p:cNvCxnSpPr>
          <p:nvPr/>
        </p:nvCxnSpPr>
        <p:spPr>
          <a:xfrm flipH="1">
            <a:off x="6347226" y="2355447"/>
            <a:ext cx="12983" cy="58414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6469223" y="2298137"/>
            <a:ext cx="124202" cy="54151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 flipV="1">
            <a:off x="6222739" y="1828793"/>
            <a:ext cx="43671" cy="21304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V="1">
            <a:off x="6355199" y="1782904"/>
            <a:ext cx="0" cy="25892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V="1">
            <a:off x="6447033" y="1828793"/>
            <a:ext cx="40201" cy="21304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Left Brace 115"/>
          <p:cNvSpPr/>
          <p:nvPr/>
        </p:nvSpPr>
        <p:spPr>
          <a:xfrm rot="5400000">
            <a:off x="6243980" y="1266180"/>
            <a:ext cx="197170" cy="454427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Left Brace 116"/>
          <p:cNvSpPr/>
          <p:nvPr/>
        </p:nvSpPr>
        <p:spPr>
          <a:xfrm rot="16200000">
            <a:off x="6276149" y="2949032"/>
            <a:ext cx="153904" cy="562706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8" name="Straight Arrow Connector 117"/>
          <p:cNvCxnSpPr/>
          <p:nvPr/>
        </p:nvCxnSpPr>
        <p:spPr>
          <a:xfrm>
            <a:off x="6478383" y="2183029"/>
            <a:ext cx="193563" cy="714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/>
          <p:cNvGrpSpPr/>
          <p:nvPr/>
        </p:nvGrpSpPr>
        <p:grpSpPr>
          <a:xfrm>
            <a:off x="7077445" y="1986115"/>
            <a:ext cx="274940" cy="369332"/>
            <a:chOff x="3769520" y="1853956"/>
            <a:chExt cx="216296" cy="256686"/>
          </a:xfrm>
        </p:grpSpPr>
        <p:sp>
          <p:nvSpPr>
            <p:cNvPr id="120" name="Oval 119"/>
            <p:cNvSpPr/>
            <p:nvPr/>
          </p:nvSpPr>
          <p:spPr>
            <a:xfrm>
              <a:off x="3792131" y="1908762"/>
              <a:ext cx="159554" cy="1641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769520" y="1853956"/>
              <a:ext cx="216296" cy="256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b="1" dirty="0" smtClean="0"/>
                <a:t>-</a:t>
              </a:r>
              <a:endParaRPr lang="en-GB" b="1" dirty="0"/>
            </a:p>
          </p:txBody>
        </p:sp>
      </p:grpSp>
      <p:cxnSp>
        <p:nvCxnSpPr>
          <p:cNvPr id="122" name="Straight Arrow Connector 121"/>
          <p:cNvCxnSpPr/>
          <p:nvPr/>
        </p:nvCxnSpPr>
        <p:spPr>
          <a:xfrm flipH="1">
            <a:off x="6970058" y="2301087"/>
            <a:ext cx="136128" cy="5385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21" idx="2"/>
          </p:cNvCxnSpPr>
          <p:nvPr/>
        </p:nvCxnSpPr>
        <p:spPr>
          <a:xfrm flipH="1">
            <a:off x="7201932" y="2355447"/>
            <a:ext cx="12983" cy="58414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>
            <a:off x="7323929" y="2298137"/>
            <a:ext cx="124202" cy="54151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flipH="1" flipV="1">
            <a:off x="7077445" y="1828793"/>
            <a:ext cx="43671" cy="21304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V="1">
            <a:off x="7209905" y="1782904"/>
            <a:ext cx="0" cy="25892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flipV="1">
            <a:off x="7301739" y="1828793"/>
            <a:ext cx="40201" cy="21304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Left Brace 128"/>
          <p:cNvSpPr/>
          <p:nvPr/>
        </p:nvSpPr>
        <p:spPr>
          <a:xfrm rot="16200000">
            <a:off x="7130855" y="2949032"/>
            <a:ext cx="153904" cy="562706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7333089" y="2183029"/>
            <a:ext cx="193563" cy="714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6497679" y="3143704"/>
            <a:ext cx="152546" cy="98413"/>
          </a:xfrm>
          <a:prstGeom prst="rect">
            <a:avLst/>
          </a:prstGeom>
          <a:pattFill prst="pct75">
            <a:fgClr>
              <a:schemeClr val="accent3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/>
          <p:cNvSpPr/>
          <p:nvPr/>
        </p:nvSpPr>
        <p:spPr>
          <a:xfrm>
            <a:off x="6925165" y="3148568"/>
            <a:ext cx="150991" cy="93549"/>
          </a:xfrm>
          <a:prstGeom prst="rect">
            <a:avLst/>
          </a:prstGeom>
          <a:pattFill prst="pct75">
            <a:fgClr>
              <a:schemeClr val="accent3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TextBox 134"/>
          <p:cNvSpPr txBox="1"/>
          <p:nvPr/>
        </p:nvSpPr>
        <p:spPr>
          <a:xfrm>
            <a:off x="535751" y="681432"/>
            <a:ext cx="345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1">
                    <a:lumMod val="50000"/>
                  </a:schemeClr>
                </a:solidFill>
              </a:rPr>
              <a:t>Relativistic beam: </a:t>
            </a:r>
            <a:r>
              <a:rPr lang="el-GR" b="1" i="1" dirty="0" smtClean="0">
                <a:solidFill>
                  <a:schemeClr val="accent1">
                    <a:lumMod val="50000"/>
                  </a:schemeClr>
                </a:solidFill>
              </a:rPr>
              <a:t>β≈</a:t>
            </a:r>
            <a:r>
              <a:rPr lang="de-CH" b="1" i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de-CH" b="1" i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v</a:t>
            </a:r>
            <a:r>
              <a:rPr lang="el-GR" b="1" i="1" dirty="0" smtClean="0">
                <a:solidFill>
                  <a:schemeClr val="accent1">
                    <a:lumMod val="50000"/>
                  </a:schemeClr>
                </a:solidFill>
              </a:rPr>
              <a:t>≈</a:t>
            </a:r>
            <a:r>
              <a:rPr lang="de-CH" b="1" i="1" dirty="0" smtClean="0">
                <a:solidFill>
                  <a:schemeClr val="accent1">
                    <a:lumMod val="50000"/>
                  </a:schemeClr>
                </a:solidFill>
              </a:rPr>
              <a:t>c</a:t>
            </a:r>
            <a:endParaRPr lang="en-GB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522892" y="663586"/>
            <a:ext cx="3152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1">
                    <a:lumMod val="50000"/>
                  </a:schemeClr>
                </a:solidFill>
              </a:rPr>
              <a:t>Low beta beam: </a:t>
            </a:r>
            <a:r>
              <a:rPr lang="el-GR" b="1" i="1" dirty="0" smtClean="0">
                <a:solidFill>
                  <a:schemeClr val="accent1">
                    <a:lumMod val="50000"/>
                  </a:schemeClr>
                </a:solidFill>
              </a:rPr>
              <a:t>β</a:t>
            </a:r>
            <a:r>
              <a:rPr lang="de-CH" b="1" i="1" dirty="0" smtClean="0">
                <a:solidFill>
                  <a:schemeClr val="accent1">
                    <a:lumMod val="50000"/>
                  </a:schemeClr>
                </a:solidFill>
              </a:rPr>
              <a:t>&lt;1</a:t>
            </a:r>
            <a:endParaRPr lang="en-GB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1507033" y="1220226"/>
            <a:ext cx="0" cy="45331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2067564" y="1220226"/>
            <a:ext cx="0" cy="46075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6353717" y="1220226"/>
            <a:ext cx="1482" cy="47650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6774712" y="1220226"/>
            <a:ext cx="0" cy="46075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flipV="1">
            <a:off x="1498332" y="1311669"/>
            <a:ext cx="569232" cy="1138"/>
          </a:xfrm>
          <a:prstGeom prst="straightConnector1">
            <a:avLst/>
          </a:prstGeom>
          <a:ln w="254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>
            <a:off x="6356876" y="1318186"/>
            <a:ext cx="425809" cy="0"/>
          </a:xfrm>
          <a:prstGeom prst="straightConnector1">
            <a:avLst/>
          </a:prstGeom>
          <a:ln w="25400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1558116" y="976035"/>
            <a:ext cx="52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d</a:t>
            </a:r>
            <a:r>
              <a:rPr lang="de-CH" baseline="-25000" dirty="0" smtClean="0">
                <a:solidFill>
                  <a:srgbClr val="000000"/>
                </a:solidFill>
              </a:rPr>
              <a:t>1</a:t>
            </a:r>
            <a:endParaRPr lang="en-GB" baseline="-25000" dirty="0">
              <a:solidFill>
                <a:srgbClr val="000000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6332209" y="966014"/>
            <a:ext cx="52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d</a:t>
            </a:r>
            <a:r>
              <a:rPr lang="de-CH" baseline="-25000" dirty="0" smtClean="0">
                <a:solidFill>
                  <a:srgbClr val="000000"/>
                </a:solidFill>
              </a:rPr>
              <a:t>2</a:t>
            </a:r>
            <a:endParaRPr lang="en-GB" baseline="-25000" dirty="0">
              <a:solidFill>
                <a:srgbClr val="000000"/>
              </a:solidFill>
            </a:endParaRPr>
          </a:p>
        </p:txBody>
      </p:sp>
      <p:cxnSp>
        <p:nvCxnSpPr>
          <p:cNvPr id="151" name="Straight Connector 150"/>
          <p:cNvCxnSpPr/>
          <p:nvPr/>
        </p:nvCxnSpPr>
        <p:spPr>
          <a:xfrm>
            <a:off x="533400" y="2323580"/>
            <a:ext cx="3327679" cy="1396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5002268" y="2349883"/>
            <a:ext cx="3327679" cy="1396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3433936" y="2153845"/>
            <a:ext cx="1385" cy="198902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533400" y="2152768"/>
            <a:ext cx="3327679" cy="139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5005435" y="2189804"/>
            <a:ext cx="3327679" cy="1396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7992034" y="2183029"/>
            <a:ext cx="1385" cy="198902"/>
          </a:xfrm>
          <a:prstGeom prst="straightConnector1">
            <a:avLst/>
          </a:prstGeom>
          <a:ln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3496208" y="2064972"/>
            <a:ext cx="95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offset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8035473" y="2084554"/>
            <a:ext cx="95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offset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64" name="Straight Arrow Connector 163"/>
          <p:cNvCxnSpPr>
            <a:stCxn id="167" idx="1"/>
          </p:cNvCxnSpPr>
          <p:nvPr/>
        </p:nvCxnSpPr>
        <p:spPr>
          <a:xfrm flipH="1" flipV="1">
            <a:off x="2761191" y="3207553"/>
            <a:ext cx="478022" cy="107491"/>
          </a:xfrm>
          <a:prstGeom prst="straightConnector1">
            <a:avLst/>
          </a:prstGeom>
          <a:ln w="2222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3239213" y="2991878"/>
            <a:ext cx="195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5">
                    <a:lumMod val="50000"/>
                  </a:schemeClr>
                </a:solidFill>
              </a:rPr>
              <a:t>Region of image charges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71" name="Straight Arrow Connector 170"/>
          <p:cNvCxnSpPr/>
          <p:nvPr/>
        </p:nvCxnSpPr>
        <p:spPr>
          <a:xfrm flipH="1" flipV="1">
            <a:off x="6569780" y="3246982"/>
            <a:ext cx="763309" cy="248831"/>
          </a:xfrm>
          <a:prstGeom prst="straightConnector1">
            <a:avLst/>
          </a:prstGeom>
          <a:ln w="2222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 flipH="1" flipV="1">
            <a:off x="6958810" y="3257446"/>
            <a:ext cx="469135" cy="209752"/>
          </a:xfrm>
          <a:prstGeom prst="straightConnector1">
            <a:avLst/>
          </a:prstGeom>
          <a:ln w="2222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7381746" y="3309482"/>
            <a:ext cx="1955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5">
                    <a:lumMod val="50000"/>
                  </a:schemeClr>
                </a:solidFill>
              </a:rPr>
              <a:t>Overlapping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81" name="Straight Arrow Connector 180"/>
          <p:cNvCxnSpPr/>
          <p:nvPr/>
        </p:nvCxnSpPr>
        <p:spPr>
          <a:xfrm flipH="1">
            <a:off x="466725" y="1673542"/>
            <a:ext cx="360092" cy="0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flipH="1">
            <a:off x="466725" y="3004254"/>
            <a:ext cx="360092" cy="0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flipH="1">
            <a:off x="5095396" y="1700183"/>
            <a:ext cx="360092" cy="0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 flipH="1">
            <a:off x="5095396" y="3030895"/>
            <a:ext cx="360092" cy="0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 flipH="1">
            <a:off x="3323026" y="1430984"/>
            <a:ext cx="221820" cy="20652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/>
          <p:cNvSpPr txBox="1"/>
          <p:nvPr/>
        </p:nvSpPr>
        <p:spPr>
          <a:xfrm>
            <a:off x="3369131" y="1074149"/>
            <a:ext cx="95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pipe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93" name="Straight Arrow Connector 192"/>
          <p:cNvCxnSpPr/>
          <p:nvPr/>
        </p:nvCxnSpPr>
        <p:spPr>
          <a:xfrm flipH="1">
            <a:off x="7945929" y="1430984"/>
            <a:ext cx="221820" cy="206521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7992034" y="1074149"/>
            <a:ext cx="95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pipe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54959" y="1221057"/>
            <a:ext cx="41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000" b="1" baseline="-25000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endParaRPr lang="en-GB" sz="2000" b="1" baseline="-25000" dirty="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56736" y="2552575"/>
            <a:ext cx="41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000" b="1" baseline="-25000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endParaRPr lang="en-GB" sz="2000" b="1" baseline="-25000" dirty="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399" y="3938094"/>
            <a:ext cx="91069" cy="1699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2" name="Straight Arrow Connector 141"/>
          <p:cNvCxnSpPr/>
          <p:nvPr/>
        </p:nvCxnSpPr>
        <p:spPr>
          <a:xfrm flipV="1">
            <a:off x="5095396" y="3257446"/>
            <a:ext cx="976352" cy="209752"/>
          </a:xfrm>
          <a:prstGeom prst="straightConnector1">
            <a:avLst/>
          </a:prstGeom>
          <a:ln w="2222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67" y="3711703"/>
            <a:ext cx="3695653" cy="2104469"/>
          </a:xfrm>
          <a:prstGeom prst="rect">
            <a:avLst/>
          </a:prstGeom>
        </p:spPr>
      </p:pic>
      <p:sp>
        <p:nvSpPr>
          <p:cNvPr id="145" name="TextBox 144"/>
          <p:cNvSpPr txBox="1"/>
          <p:nvPr/>
        </p:nvSpPr>
        <p:spPr>
          <a:xfrm>
            <a:off x="193288" y="6078970"/>
            <a:ext cx="873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2) </a:t>
            </a:r>
            <a:r>
              <a:rPr lang="de-CH" dirty="0" smtClean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The furthest image current is more affected </a:t>
            </a:r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</a:rPr>
              <a:t>higher position sensitivity</a:t>
            </a:r>
            <a:endParaRPr lang="en-GB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1278120" y="3599693"/>
            <a:ext cx="41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endParaRPr lang="en-GB" sz="2000" b="1" baseline="-25000" dirty="0">
              <a:solidFill>
                <a:schemeClr val="accent5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082322" y="1255868"/>
            <a:ext cx="41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000" b="1" baseline="-25000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endParaRPr lang="en-GB" sz="2000" b="1" baseline="-25000" dirty="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111130" y="2650096"/>
            <a:ext cx="41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000" b="1" baseline="-25000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endParaRPr lang="en-GB" sz="2000" b="1" baseline="-25000" dirty="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455455" y="3999803"/>
            <a:ext cx="41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rgbClr val="2A249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000" b="1" baseline="-25000" dirty="0" smtClean="0">
                <a:solidFill>
                  <a:srgbClr val="2A249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endParaRPr lang="en-GB" sz="2000" b="1" baseline="-25000" dirty="0">
              <a:solidFill>
                <a:srgbClr val="2A249C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41" name="Straight Arrow Connector 40"/>
          <p:cNvCxnSpPr>
            <a:stCxn id="155" idx="1"/>
          </p:cNvCxnSpPr>
          <p:nvPr/>
        </p:nvCxnSpPr>
        <p:spPr>
          <a:xfrm flipH="1">
            <a:off x="1292041" y="4199858"/>
            <a:ext cx="163414" cy="100055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816236" y="3735851"/>
            <a:ext cx="113237" cy="1975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TextBox 162"/>
          <p:cNvSpPr txBox="1"/>
          <p:nvPr/>
        </p:nvSpPr>
        <p:spPr>
          <a:xfrm>
            <a:off x="193288" y="5776744"/>
            <a:ext cx="8758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>
                <a:solidFill>
                  <a:schemeClr val="accent3">
                    <a:lumMod val="50000"/>
                  </a:schemeClr>
                </a:solidFill>
              </a:rPr>
              <a:t>1) </a:t>
            </a:r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Lower </a:t>
            </a:r>
            <a:r>
              <a:rPr lang="el-GR" dirty="0" smtClean="0">
                <a:solidFill>
                  <a:schemeClr val="accent3">
                    <a:lumMod val="50000"/>
                  </a:schemeClr>
                </a:solidFill>
              </a:rPr>
              <a:t>β</a:t>
            </a:r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 flatten the signals (i.e. less HF components)</a:t>
            </a:r>
            <a:r>
              <a:rPr lang="de-CH" sz="2000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CH" sz="2000" b="1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less </a:t>
            </a:r>
            <a:r>
              <a:rPr lang="de-CH" sz="2000" b="1" dirty="0" smtClean="0">
                <a:solidFill>
                  <a:schemeClr val="accent3">
                    <a:lumMod val="50000"/>
                  </a:schemeClr>
                </a:solidFill>
              </a:rPr>
              <a:t>amplitude</a:t>
            </a:r>
            <a:endParaRPr lang="en-GB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GB" smtClean="0"/>
              <a:t>7</a:t>
            </a:fld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4862530" y="3699267"/>
            <a:ext cx="111244" cy="1862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050" y="3758728"/>
            <a:ext cx="3779479" cy="2050880"/>
          </a:xfrm>
          <a:prstGeom prst="rect">
            <a:avLst/>
          </a:prstGeom>
        </p:spPr>
      </p:pic>
      <p:sp>
        <p:nvSpPr>
          <p:cNvPr id="149" name="TextBox 148"/>
          <p:cNvSpPr txBox="1"/>
          <p:nvPr/>
        </p:nvSpPr>
        <p:spPr>
          <a:xfrm>
            <a:off x="5374531" y="3735851"/>
            <a:ext cx="41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endParaRPr lang="en-GB" sz="2000" b="1" baseline="-25000" dirty="0">
              <a:solidFill>
                <a:schemeClr val="accent5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639020" y="4519141"/>
            <a:ext cx="418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rgbClr val="2A249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CH" sz="2000" b="1" baseline="-25000" dirty="0" smtClean="0">
                <a:solidFill>
                  <a:srgbClr val="2A249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</a:t>
            </a:r>
            <a:endParaRPr lang="en-GB" sz="2000" b="1" baseline="-25000" dirty="0">
              <a:solidFill>
                <a:srgbClr val="2A249C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4885401" y="3645135"/>
            <a:ext cx="113237" cy="1975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Left Brace 165"/>
          <p:cNvSpPr/>
          <p:nvPr/>
        </p:nvSpPr>
        <p:spPr>
          <a:xfrm rot="5400000">
            <a:off x="6688231" y="1264942"/>
            <a:ext cx="197170" cy="454427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Left Brace 167"/>
          <p:cNvSpPr/>
          <p:nvPr/>
        </p:nvSpPr>
        <p:spPr>
          <a:xfrm rot="5400000">
            <a:off x="7124259" y="1262744"/>
            <a:ext cx="197170" cy="454427"/>
          </a:xfrm>
          <a:prstGeom prst="leftBrace">
            <a:avLst/>
          </a:prstGeom>
          <a:ln w="2222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32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116" grpId="0" animBg="1"/>
      <p:bldP spid="117" grpId="0" animBg="1"/>
      <p:bldP spid="129" grpId="0" animBg="1"/>
      <p:bldP spid="132" grpId="0" animBg="1"/>
      <p:bldP spid="133" grpId="0" animBg="1"/>
      <p:bldP spid="136" grpId="0"/>
      <p:bldP spid="147" grpId="0"/>
      <p:bldP spid="162" grpId="0"/>
      <p:bldP spid="177" grpId="0"/>
      <p:bldP spid="194" grpId="0"/>
      <p:bldP spid="145" grpId="0"/>
      <p:bldP spid="150" grpId="0"/>
      <p:bldP spid="153" grpId="0"/>
      <p:bldP spid="163" grpId="0"/>
      <p:bldP spid="149" grpId="0"/>
      <p:bldP spid="156" grpId="0"/>
      <p:bldP spid="166" grpId="0" animBg="1"/>
      <p:bldP spid="1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89359" y="3586631"/>
            <a:ext cx="3524143" cy="1012373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679" y="755068"/>
            <a:ext cx="3384176" cy="164250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571566" y="177390"/>
            <a:ext cx="4031673" cy="4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255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BPM system overview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736191" y="3820884"/>
            <a:ext cx="502920" cy="631768"/>
            <a:chOff x="4154498" y="4355869"/>
            <a:chExt cx="502920" cy="631768"/>
          </a:xfrm>
        </p:grpSpPr>
        <p:sp>
          <p:nvSpPr>
            <p:cNvPr id="9" name="Isosceles Triangle 8"/>
            <p:cNvSpPr/>
            <p:nvPr/>
          </p:nvSpPr>
          <p:spPr>
            <a:xfrm rot="5400000">
              <a:off x="4122180" y="4388187"/>
              <a:ext cx="567556" cy="502920"/>
            </a:xfrm>
            <a:prstGeom prst="triangl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4212687" y="4355869"/>
              <a:ext cx="328352" cy="631768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038762" y="3956696"/>
            <a:ext cx="324196" cy="332509"/>
            <a:chOff x="4896197" y="4473392"/>
            <a:chExt cx="324196" cy="332509"/>
          </a:xfrm>
        </p:grpSpPr>
        <p:sp>
          <p:nvSpPr>
            <p:cNvPr id="15" name="Oval 14"/>
            <p:cNvSpPr/>
            <p:nvPr/>
          </p:nvSpPr>
          <p:spPr>
            <a:xfrm>
              <a:off x="4896197" y="4473392"/>
              <a:ext cx="324196" cy="332509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>
              <a:stCxn id="15" idx="1"/>
              <a:endCxn id="15" idx="5"/>
            </p:cNvCxnSpPr>
            <p:nvPr/>
          </p:nvCxnSpPr>
          <p:spPr>
            <a:xfrm>
              <a:off x="4943674" y="4522087"/>
              <a:ext cx="229242" cy="235119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5" idx="7"/>
            </p:cNvCxnSpPr>
            <p:nvPr/>
          </p:nvCxnSpPr>
          <p:spPr>
            <a:xfrm flipH="1">
              <a:off x="4935448" y="4522087"/>
              <a:ext cx="237468" cy="235119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4015052" y="2395948"/>
            <a:ext cx="122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TUNNEL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59378" y="2772347"/>
            <a:ext cx="236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1">
                    <a:lumMod val="50000"/>
                  </a:schemeClr>
                </a:solidFill>
              </a:rPr>
              <a:t>FARADAY CAGE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611946" y="3839173"/>
            <a:ext cx="502920" cy="631768"/>
            <a:chOff x="4154498" y="4355869"/>
            <a:chExt cx="502920" cy="631768"/>
          </a:xfrm>
        </p:grpSpPr>
        <p:sp>
          <p:nvSpPr>
            <p:cNvPr id="33" name="Isosceles Triangle 32"/>
            <p:cNvSpPr/>
            <p:nvPr/>
          </p:nvSpPr>
          <p:spPr>
            <a:xfrm rot="5400000">
              <a:off x="4122180" y="4388187"/>
              <a:ext cx="567556" cy="502920"/>
            </a:xfrm>
            <a:prstGeom prst="triangl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4212687" y="4355869"/>
              <a:ext cx="328352" cy="631768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Straight Connector 37"/>
          <p:cNvCxnSpPr>
            <a:endCxn id="15" idx="2"/>
          </p:cNvCxnSpPr>
          <p:nvPr/>
        </p:nvCxnSpPr>
        <p:spPr>
          <a:xfrm>
            <a:off x="3807303" y="4122951"/>
            <a:ext cx="231459" cy="0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362958" y="4122950"/>
            <a:ext cx="231459" cy="0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rapezoid 40"/>
          <p:cNvSpPr/>
          <p:nvPr/>
        </p:nvSpPr>
        <p:spPr>
          <a:xfrm rot="16200000">
            <a:off x="6426129" y="3698468"/>
            <a:ext cx="1111452" cy="887778"/>
          </a:xfrm>
          <a:prstGeom prst="trapezoid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557586" y="3730734"/>
            <a:ext cx="1090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ADC</a:t>
            </a:r>
          </a:p>
          <a:p>
            <a:r>
              <a:rPr lang="de-CH" sz="1600" dirty="0" smtClean="0"/>
              <a:t>16 bit</a:t>
            </a:r>
          </a:p>
          <a:p>
            <a:r>
              <a:rPr lang="de-CH" sz="1600" dirty="0" smtClean="0"/>
              <a:t>88Msps</a:t>
            </a:r>
            <a:endParaRPr lang="en-GB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-45168" y="2903656"/>
            <a:ext cx="1563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b="1" dirty="0" smtClean="0">
                <a:solidFill>
                  <a:schemeClr val="tx2">
                    <a:lumMod val="50000"/>
                  </a:schemeClr>
                </a:solidFill>
              </a:rPr>
              <a:t>50 ...100m  coax</a:t>
            </a:r>
            <a:endParaRPr lang="en-GB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9" name="Straight Arrow Connector 48"/>
          <p:cNvCxnSpPr>
            <a:stCxn id="61" idx="0"/>
            <a:endCxn id="15" idx="4"/>
          </p:cNvCxnSpPr>
          <p:nvPr/>
        </p:nvCxnSpPr>
        <p:spPr>
          <a:xfrm flipV="1">
            <a:off x="4196747" y="4289205"/>
            <a:ext cx="4113" cy="384139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537" y="3888932"/>
            <a:ext cx="431588" cy="431460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>
            <a:off x="3239111" y="4104662"/>
            <a:ext cx="231459" cy="0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346" y="3907220"/>
            <a:ext cx="431588" cy="431460"/>
          </a:xfrm>
          <a:prstGeom prst="rect">
            <a:avLst/>
          </a:prstGeom>
        </p:spPr>
      </p:pic>
      <p:cxnSp>
        <p:nvCxnSpPr>
          <p:cNvPr id="56" name="Straight Connector 55"/>
          <p:cNvCxnSpPr/>
          <p:nvPr/>
        </p:nvCxnSpPr>
        <p:spPr>
          <a:xfrm>
            <a:off x="5114866" y="4109097"/>
            <a:ext cx="231459" cy="0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5742194" y="4122949"/>
            <a:ext cx="795772" cy="1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18333" y="4740395"/>
            <a:ext cx="1830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solidFill>
                  <a:schemeClr val="tx2">
                    <a:lumMod val="50000"/>
                  </a:schemeClr>
                </a:solidFill>
              </a:rPr>
              <a:t>330MHz </a:t>
            </a:r>
          </a:p>
          <a:p>
            <a:r>
              <a:rPr lang="de-CH" sz="1600" dirty="0" smtClean="0">
                <a:solidFill>
                  <a:schemeClr val="tx2">
                    <a:lumMod val="50000"/>
                  </a:schemeClr>
                </a:solidFill>
              </a:rPr>
              <a:t>L.O.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4034649" y="4673344"/>
            <a:ext cx="324196" cy="332509"/>
            <a:chOff x="4080363" y="4867289"/>
            <a:chExt cx="324196" cy="332509"/>
          </a:xfrm>
        </p:grpSpPr>
        <p:sp>
          <p:nvSpPr>
            <p:cNvPr id="61" name="Oval 60"/>
            <p:cNvSpPr/>
            <p:nvPr/>
          </p:nvSpPr>
          <p:spPr>
            <a:xfrm>
              <a:off x="4080363" y="4867289"/>
              <a:ext cx="324196" cy="332509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4123727" y="4921203"/>
              <a:ext cx="237468" cy="224678"/>
              <a:chOff x="5229081" y="5725339"/>
              <a:chExt cx="292019" cy="302775"/>
            </a:xfrm>
          </p:grpSpPr>
          <p:sp>
            <p:nvSpPr>
              <p:cNvPr id="70" name="Freeform 69"/>
              <p:cNvSpPr/>
              <p:nvPr/>
            </p:nvSpPr>
            <p:spPr>
              <a:xfrm>
                <a:off x="5229081" y="5725339"/>
                <a:ext cx="147040" cy="160824"/>
              </a:xfrm>
              <a:custGeom>
                <a:avLst/>
                <a:gdLst>
                  <a:gd name="connsiteX0" fmla="*/ 0 w 147040"/>
                  <a:gd name="connsiteY0" fmla="*/ 289531 h 307911"/>
                  <a:gd name="connsiteX1" fmla="*/ 82710 w 147040"/>
                  <a:gd name="connsiteY1" fmla="*/ 47 h 307911"/>
                  <a:gd name="connsiteX2" fmla="*/ 147040 w 147040"/>
                  <a:gd name="connsiteY2" fmla="*/ 307911 h 307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7040" h="307911">
                    <a:moveTo>
                      <a:pt x="0" y="289531"/>
                    </a:moveTo>
                    <a:cubicBezTo>
                      <a:pt x="29101" y="143257"/>
                      <a:pt x="58203" y="-3016"/>
                      <a:pt x="82710" y="47"/>
                    </a:cubicBezTo>
                    <a:cubicBezTo>
                      <a:pt x="107217" y="3110"/>
                      <a:pt x="127128" y="155510"/>
                      <a:pt x="147040" y="307911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Freeform 70"/>
              <p:cNvSpPr/>
              <p:nvPr/>
            </p:nvSpPr>
            <p:spPr>
              <a:xfrm rot="10800000">
                <a:off x="5374060" y="5886163"/>
                <a:ext cx="147040" cy="141951"/>
              </a:xfrm>
              <a:custGeom>
                <a:avLst/>
                <a:gdLst>
                  <a:gd name="connsiteX0" fmla="*/ 0 w 147040"/>
                  <a:gd name="connsiteY0" fmla="*/ 289531 h 307911"/>
                  <a:gd name="connsiteX1" fmla="*/ 82710 w 147040"/>
                  <a:gd name="connsiteY1" fmla="*/ 47 h 307911"/>
                  <a:gd name="connsiteX2" fmla="*/ 147040 w 147040"/>
                  <a:gd name="connsiteY2" fmla="*/ 307911 h 307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7040" h="307911">
                    <a:moveTo>
                      <a:pt x="0" y="289531"/>
                    </a:moveTo>
                    <a:cubicBezTo>
                      <a:pt x="29101" y="143257"/>
                      <a:pt x="58203" y="-3016"/>
                      <a:pt x="82710" y="47"/>
                    </a:cubicBezTo>
                    <a:cubicBezTo>
                      <a:pt x="107217" y="3110"/>
                      <a:pt x="127128" y="155510"/>
                      <a:pt x="147040" y="307911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74" name="TextBox 73"/>
          <p:cNvSpPr txBox="1"/>
          <p:nvPr/>
        </p:nvSpPr>
        <p:spPr>
          <a:xfrm>
            <a:off x="1471188" y="2983835"/>
            <a:ext cx="1755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dirty="0" smtClean="0">
                <a:solidFill>
                  <a:schemeClr val="tx2">
                    <a:lumMod val="50000"/>
                  </a:schemeClr>
                </a:solidFill>
              </a:rPr>
              <a:t>352MHz</a:t>
            </a:r>
          </a:p>
          <a:p>
            <a:pPr algn="ctr"/>
            <a:r>
              <a:rPr lang="de-CH" sz="1400" dirty="0" smtClean="0">
                <a:solidFill>
                  <a:schemeClr val="tx2">
                    <a:lumMod val="50000"/>
                  </a:schemeClr>
                </a:solidFill>
              </a:rPr>
              <a:t>-40 ... 0 dBm</a:t>
            </a:r>
            <a:endParaRPr lang="en-GB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651858" y="3738440"/>
            <a:ext cx="1015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>
                <a:solidFill>
                  <a:schemeClr val="tx2">
                    <a:lumMod val="50000"/>
                  </a:schemeClr>
                </a:solidFill>
              </a:rPr>
              <a:t>22MHz</a:t>
            </a:r>
          </a:p>
        </p:txBody>
      </p:sp>
      <p:sp>
        <p:nvSpPr>
          <p:cNvPr id="77" name="Rectangle 76"/>
          <p:cNvSpPr/>
          <p:nvPr/>
        </p:nvSpPr>
        <p:spPr>
          <a:xfrm>
            <a:off x="8060061" y="3308262"/>
            <a:ext cx="885825" cy="24527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>
                <a:solidFill>
                  <a:schemeClr val="tx2">
                    <a:lumMod val="50000"/>
                  </a:schemeClr>
                </a:solidFill>
              </a:rPr>
              <a:t>FEC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460" y="713935"/>
            <a:ext cx="3181317" cy="1789491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3337301" y="4247530"/>
            <a:ext cx="59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tx2">
                    <a:lumMod val="50000"/>
                  </a:schemeClr>
                </a:solidFill>
              </a:rPr>
              <a:t>LPF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272629" y="4270569"/>
            <a:ext cx="59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tx2">
                    <a:lumMod val="50000"/>
                  </a:schemeClr>
                </a:solidFill>
              </a:rPr>
              <a:t>LPF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538405" y="3767436"/>
            <a:ext cx="59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tx2">
                    <a:lumMod val="50000"/>
                  </a:schemeClr>
                </a:solidFill>
              </a:rPr>
              <a:t>H+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538404" y="4558983"/>
            <a:ext cx="59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tx2">
                    <a:lumMod val="50000"/>
                  </a:schemeClr>
                </a:solidFill>
              </a:rPr>
              <a:t>H-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538404" y="4881498"/>
            <a:ext cx="59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tx2">
                    <a:lumMod val="50000"/>
                  </a:schemeClr>
                </a:solidFill>
              </a:rPr>
              <a:t>V+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538404" y="5147945"/>
            <a:ext cx="59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tx2">
                    <a:lumMod val="50000"/>
                  </a:schemeClr>
                </a:solidFill>
              </a:rPr>
              <a:t>V-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94552" y="5392648"/>
            <a:ext cx="8751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Individual signal treatment of the 4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352MHz component (30MHz BW) measured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Compensation of cable and amplifier chain by calibration pulse injection</a:t>
            </a:r>
          </a:p>
        </p:txBody>
      </p:sp>
      <p:cxnSp>
        <p:nvCxnSpPr>
          <p:cNvPr id="94" name="Straight Connector 93"/>
          <p:cNvCxnSpPr/>
          <p:nvPr/>
        </p:nvCxnSpPr>
        <p:spPr>
          <a:xfrm>
            <a:off x="2364111" y="4129859"/>
            <a:ext cx="0" cy="190533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2362474" y="4338680"/>
            <a:ext cx="152400" cy="18868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2339614" y="4109097"/>
            <a:ext cx="45719" cy="45719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9" name="Straight Connector 98"/>
          <p:cNvCxnSpPr/>
          <p:nvPr/>
        </p:nvCxnSpPr>
        <p:spPr>
          <a:xfrm>
            <a:off x="2362473" y="4518415"/>
            <a:ext cx="0" cy="190533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2187487" y="4714828"/>
            <a:ext cx="324196" cy="332509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TextBox 106"/>
          <p:cNvSpPr txBox="1"/>
          <p:nvPr/>
        </p:nvSpPr>
        <p:spPr>
          <a:xfrm>
            <a:off x="2458679" y="4694895"/>
            <a:ext cx="1830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solidFill>
                  <a:schemeClr val="tx2">
                    <a:lumMod val="50000"/>
                  </a:schemeClr>
                </a:solidFill>
              </a:rPr>
              <a:t>352MHz </a:t>
            </a:r>
          </a:p>
          <a:p>
            <a:r>
              <a:rPr lang="de-CH" sz="1600" dirty="0" smtClean="0">
                <a:solidFill>
                  <a:schemeClr val="tx2">
                    <a:lumMod val="50000"/>
                  </a:schemeClr>
                </a:solidFill>
              </a:rPr>
              <a:t>Cal signal</a:t>
            </a:r>
          </a:p>
        </p:txBody>
      </p:sp>
      <p:sp>
        <p:nvSpPr>
          <p:cNvPr id="5" name="Freeform 4"/>
          <p:cNvSpPr/>
          <p:nvPr/>
        </p:nvSpPr>
        <p:spPr>
          <a:xfrm>
            <a:off x="1178262" y="2133601"/>
            <a:ext cx="1193231" cy="2106910"/>
          </a:xfrm>
          <a:custGeom>
            <a:avLst/>
            <a:gdLst>
              <a:gd name="connsiteX0" fmla="*/ 122714 w 1193231"/>
              <a:gd name="connsiteY0" fmla="*/ 0 h 2087311"/>
              <a:gd name="connsiteX1" fmla="*/ 241660 w 1193231"/>
              <a:gd name="connsiteY1" fmla="*/ 475786 h 2087311"/>
              <a:gd name="connsiteX2" fmla="*/ 18636 w 1193231"/>
              <a:gd name="connsiteY2" fmla="*/ 1680118 h 2087311"/>
              <a:gd name="connsiteX3" fmla="*/ 814089 w 1193231"/>
              <a:gd name="connsiteY3" fmla="*/ 2074127 h 2087311"/>
              <a:gd name="connsiteX4" fmla="*/ 1044548 w 1193231"/>
              <a:gd name="connsiteY4" fmla="*/ 1992352 h 2087311"/>
              <a:gd name="connsiteX5" fmla="*/ 1193231 w 1193231"/>
              <a:gd name="connsiteY5" fmla="*/ 1977483 h 208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3231" h="2087311">
                <a:moveTo>
                  <a:pt x="122714" y="0"/>
                </a:moveTo>
                <a:cubicBezTo>
                  <a:pt x="190860" y="97883"/>
                  <a:pt x="259006" y="195766"/>
                  <a:pt x="241660" y="475786"/>
                </a:cubicBezTo>
                <a:cubicBezTo>
                  <a:pt x="224314" y="755806"/>
                  <a:pt x="-76769" y="1413728"/>
                  <a:pt x="18636" y="1680118"/>
                </a:cubicBezTo>
                <a:cubicBezTo>
                  <a:pt x="114041" y="1946508"/>
                  <a:pt x="643104" y="2022088"/>
                  <a:pt x="814089" y="2074127"/>
                </a:cubicBezTo>
                <a:cubicBezTo>
                  <a:pt x="985074" y="2126166"/>
                  <a:pt x="981358" y="2008459"/>
                  <a:pt x="1044548" y="1992352"/>
                </a:cubicBezTo>
                <a:cubicBezTo>
                  <a:pt x="1107738" y="1976245"/>
                  <a:pt x="1150484" y="1976864"/>
                  <a:pt x="1193231" y="1977483"/>
                </a:cubicBezTo>
              </a:path>
            </a:pathLst>
          </a:custGeom>
          <a:noFill/>
          <a:ln w="508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/>
          <p:cNvCxnSpPr>
            <a:stCxn id="98" idx="7"/>
          </p:cNvCxnSpPr>
          <p:nvPr/>
        </p:nvCxnSpPr>
        <p:spPr>
          <a:xfrm flipV="1">
            <a:off x="2378638" y="4115023"/>
            <a:ext cx="357553" cy="76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425744" y="4122949"/>
            <a:ext cx="645352" cy="6910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7420909" y="4884628"/>
            <a:ext cx="645352" cy="6910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425744" y="5193306"/>
            <a:ext cx="645352" cy="6910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7425744" y="5473847"/>
            <a:ext cx="645352" cy="6910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2933593" y="3391139"/>
            <a:ext cx="5126469" cy="1"/>
          </a:xfrm>
          <a:prstGeom prst="line">
            <a:avLst/>
          </a:prstGeom>
          <a:ln w="2222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936254" y="3391139"/>
            <a:ext cx="0" cy="560963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4852021" y="3391139"/>
            <a:ext cx="0" cy="560963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223762" y="3528053"/>
            <a:ext cx="193724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 front end</a:t>
            </a:r>
            <a:endParaRPr lang="en-GB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27222" y="2677299"/>
            <a:ext cx="8163697" cy="169190"/>
          </a:xfrm>
          <a:prstGeom prst="rect">
            <a:avLst/>
          </a:prstGeom>
          <a:pattFill prst="horzBrick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2245078" y="4732570"/>
            <a:ext cx="210749" cy="296225"/>
          </a:xfrm>
          <a:custGeom>
            <a:avLst/>
            <a:gdLst>
              <a:gd name="connsiteX0" fmla="*/ 0 w 510024"/>
              <a:gd name="connsiteY0" fmla="*/ 181243 h 341794"/>
              <a:gd name="connsiteX1" fmla="*/ 112934 w 510024"/>
              <a:gd name="connsiteY1" fmla="*/ 184886 h 341794"/>
              <a:gd name="connsiteX2" fmla="*/ 134792 w 510024"/>
              <a:gd name="connsiteY2" fmla="*/ 155742 h 341794"/>
              <a:gd name="connsiteX3" fmla="*/ 178508 w 510024"/>
              <a:gd name="connsiteY3" fmla="*/ 6377 h 341794"/>
              <a:gd name="connsiteX4" fmla="*/ 207652 w 510024"/>
              <a:gd name="connsiteY4" fmla="*/ 323321 h 341794"/>
              <a:gd name="connsiteX5" fmla="*/ 265941 w 510024"/>
              <a:gd name="connsiteY5" fmla="*/ 35522 h 341794"/>
              <a:gd name="connsiteX6" fmla="*/ 276870 w 510024"/>
              <a:gd name="connsiteY6" fmla="*/ 6377 h 341794"/>
              <a:gd name="connsiteX7" fmla="*/ 295085 w 510024"/>
              <a:gd name="connsiteY7" fmla="*/ 31879 h 341794"/>
              <a:gd name="connsiteX8" fmla="*/ 309657 w 510024"/>
              <a:gd name="connsiteY8" fmla="*/ 308749 h 341794"/>
              <a:gd name="connsiteX9" fmla="*/ 342444 w 510024"/>
              <a:gd name="connsiteY9" fmla="*/ 305106 h 341794"/>
              <a:gd name="connsiteX10" fmla="*/ 378875 w 510024"/>
              <a:gd name="connsiteY10" fmla="*/ 24593 h 341794"/>
              <a:gd name="connsiteX11" fmla="*/ 411662 w 510024"/>
              <a:gd name="connsiteY11" fmla="*/ 195815 h 341794"/>
              <a:gd name="connsiteX12" fmla="*/ 510024 w 510024"/>
              <a:gd name="connsiteY12" fmla="*/ 214030 h 3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24" h="341794">
                <a:moveTo>
                  <a:pt x="0" y="181243"/>
                </a:moveTo>
                <a:cubicBezTo>
                  <a:pt x="45234" y="185189"/>
                  <a:pt x="90469" y="189136"/>
                  <a:pt x="112934" y="184886"/>
                </a:cubicBezTo>
                <a:cubicBezTo>
                  <a:pt x="135399" y="180636"/>
                  <a:pt x="123863" y="185494"/>
                  <a:pt x="134792" y="155742"/>
                </a:cubicBezTo>
                <a:cubicBezTo>
                  <a:pt x="145721" y="125990"/>
                  <a:pt x="166365" y="-21553"/>
                  <a:pt x="178508" y="6377"/>
                </a:cubicBezTo>
                <a:cubicBezTo>
                  <a:pt x="190651" y="34307"/>
                  <a:pt x="193080" y="318464"/>
                  <a:pt x="207652" y="323321"/>
                </a:cubicBezTo>
                <a:cubicBezTo>
                  <a:pt x="222224" y="328178"/>
                  <a:pt x="254405" y="88346"/>
                  <a:pt x="265941" y="35522"/>
                </a:cubicBezTo>
                <a:cubicBezTo>
                  <a:pt x="277477" y="-17302"/>
                  <a:pt x="272013" y="6984"/>
                  <a:pt x="276870" y="6377"/>
                </a:cubicBezTo>
                <a:cubicBezTo>
                  <a:pt x="281727" y="5770"/>
                  <a:pt x="289621" y="-18516"/>
                  <a:pt x="295085" y="31879"/>
                </a:cubicBezTo>
                <a:cubicBezTo>
                  <a:pt x="300549" y="82274"/>
                  <a:pt x="301764" y="263211"/>
                  <a:pt x="309657" y="308749"/>
                </a:cubicBezTo>
                <a:cubicBezTo>
                  <a:pt x="317550" y="354287"/>
                  <a:pt x="330908" y="352465"/>
                  <a:pt x="342444" y="305106"/>
                </a:cubicBezTo>
                <a:cubicBezTo>
                  <a:pt x="353980" y="257747"/>
                  <a:pt x="367339" y="42808"/>
                  <a:pt x="378875" y="24593"/>
                </a:cubicBezTo>
                <a:cubicBezTo>
                  <a:pt x="390411" y="6378"/>
                  <a:pt x="389804" y="164242"/>
                  <a:pt x="411662" y="195815"/>
                </a:cubicBezTo>
                <a:cubicBezTo>
                  <a:pt x="433520" y="227388"/>
                  <a:pt x="471772" y="220709"/>
                  <a:pt x="510024" y="21403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Freeform 77"/>
          <p:cNvSpPr/>
          <p:nvPr/>
        </p:nvSpPr>
        <p:spPr>
          <a:xfrm>
            <a:off x="1906574" y="3638198"/>
            <a:ext cx="210749" cy="296225"/>
          </a:xfrm>
          <a:custGeom>
            <a:avLst/>
            <a:gdLst>
              <a:gd name="connsiteX0" fmla="*/ 0 w 510024"/>
              <a:gd name="connsiteY0" fmla="*/ 181243 h 341794"/>
              <a:gd name="connsiteX1" fmla="*/ 112934 w 510024"/>
              <a:gd name="connsiteY1" fmla="*/ 184886 h 341794"/>
              <a:gd name="connsiteX2" fmla="*/ 134792 w 510024"/>
              <a:gd name="connsiteY2" fmla="*/ 155742 h 341794"/>
              <a:gd name="connsiteX3" fmla="*/ 178508 w 510024"/>
              <a:gd name="connsiteY3" fmla="*/ 6377 h 341794"/>
              <a:gd name="connsiteX4" fmla="*/ 207652 w 510024"/>
              <a:gd name="connsiteY4" fmla="*/ 323321 h 341794"/>
              <a:gd name="connsiteX5" fmla="*/ 265941 w 510024"/>
              <a:gd name="connsiteY5" fmla="*/ 35522 h 341794"/>
              <a:gd name="connsiteX6" fmla="*/ 276870 w 510024"/>
              <a:gd name="connsiteY6" fmla="*/ 6377 h 341794"/>
              <a:gd name="connsiteX7" fmla="*/ 295085 w 510024"/>
              <a:gd name="connsiteY7" fmla="*/ 31879 h 341794"/>
              <a:gd name="connsiteX8" fmla="*/ 309657 w 510024"/>
              <a:gd name="connsiteY8" fmla="*/ 308749 h 341794"/>
              <a:gd name="connsiteX9" fmla="*/ 342444 w 510024"/>
              <a:gd name="connsiteY9" fmla="*/ 305106 h 341794"/>
              <a:gd name="connsiteX10" fmla="*/ 378875 w 510024"/>
              <a:gd name="connsiteY10" fmla="*/ 24593 h 341794"/>
              <a:gd name="connsiteX11" fmla="*/ 411662 w 510024"/>
              <a:gd name="connsiteY11" fmla="*/ 195815 h 341794"/>
              <a:gd name="connsiteX12" fmla="*/ 510024 w 510024"/>
              <a:gd name="connsiteY12" fmla="*/ 214030 h 3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24" h="341794">
                <a:moveTo>
                  <a:pt x="0" y="181243"/>
                </a:moveTo>
                <a:cubicBezTo>
                  <a:pt x="45234" y="185189"/>
                  <a:pt x="90469" y="189136"/>
                  <a:pt x="112934" y="184886"/>
                </a:cubicBezTo>
                <a:cubicBezTo>
                  <a:pt x="135399" y="180636"/>
                  <a:pt x="123863" y="185494"/>
                  <a:pt x="134792" y="155742"/>
                </a:cubicBezTo>
                <a:cubicBezTo>
                  <a:pt x="145721" y="125990"/>
                  <a:pt x="166365" y="-21553"/>
                  <a:pt x="178508" y="6377"/>
                </a:cubicBezTo>
                <a:cubicBezTo>
                  <a:pt x="190651" y="34307"/>
                  <a:pt x="193080" y="318464"/>
                  <a:pt x="207652" y="323321"/>
                </a:cubicBezTo>
                <a:cubicBezTo>
                  <a:pt x="222224" y="328178"/>
                  <a:pt x="254405" y="88346"/>
                  <a:pt x="265941" y="35522"/>
                </a:cubicBezTo>
                <a:cubicBezTo>
                  <a:pt x="277477" y="-17302"/>
                  <a:pt x="272013" y="6984"/>
                  <a:pt x="276870" y="6377"/>
                </a:cubicBezTo>
                <a:cubicBezTo>
                  <a:pt x="281727" y="5770"/>
                  <a:pt x="289621" y="-18516"/>
                  <a:pt x="295085" y="31879"/>
                </a:cubicBezTo>
                <a:cubicBezTo>
                  <a:pt x="300549" y="82274"/>
                  <a:pt x="301764" y="263211"/>
                  <a:pt x="309657" y="308749"/>
                </a:cubicBezTo>
                <a:cubicBezTo>
                  <a:pt x="317550" y="354287"/>
                  <a:pt x="330908" y="352465"/>
                  <a:pt x="342444" y="305106"/>
                </a:cubicBezTo>
                <a:cubicBezTo>
                  <a:pt x="353980" y="257747"/>
                  <a:pt x="367339" y="42808"/>
                  <a:pt x="378875" y="24593"/>
                </a:cubicBezTo>
                <a:cubicBezTo>
                  <a:pt x="390411" y="6378"/>
                  <a:pt x="389804" y="164242"/>
                  <a:pt x="411662" y="195815"/>
                </a:cubicBezTo>
                <a:cubicBezTo>
                  <a:pt x="433520" y="227388"/>
                  <a:pt x="471772" y="220709"/>
                  <a:pt x="510024" y="214030"/>
                </a:cubicBezTo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Freeform 79"/>
          <p:cNvSpPr/>
          <p:nvPr/>
        </p:nvSpPr>
        <p:spPr>
          <a:xfrm>
            <a:off x="2339354" y="3642177"/>
            <a:ext cx="210749" cy="296225"/>
          </a:xfrm>
          <a:custGeom>
            <a:avLst/>
            <a:gdLst>
              <a:gd name="connsiteX0" fmla="*/ 0 w 510024"/>
              <a:gd name="connsiteY0" fmla="*/ 181243 h 341794"/>
              <a:gd name="connsiteX1" fmla="*/ 112934 w 510024"/>
              <a:gd name="connsiteY1" fmla="*/ 184886 h 341794"/>
              <a:gd name="connsiteX2" fmla="*/ 134792 w 510024"/>
              <a:gd name="connsiteY2" fmla="*/ 155742 h 341794"/>
              <a:gd name="connsiteX3" fmla="*/ 178508 w 510024"/>
              <a:gd name="connsiteY3" fmla="*/ 6377 h 341794"/>
              <a:gd name="connsiteX4" fmla="*/ 207652 w 510024"/>
              <a:gd name="connsiteY4" fmla="*/ 323321 h 341794"/>
              <a:gd name="connsiteX5" fmla="*/ 265941 w 510024"/>
              <a:gd name="connsiteY5" fmla="*/ 35522 h 341794"/>
              <a:gd name="connsiteX6" fmla="*/ 276870 w 510024"/>
              <a:gd name="connsiteY6" fmla="*/ 6377 h 341794"/>
              <a:gd name="connsiteX7" fmla="*/ 295085 w 510024"/>
              <a:gd name="connsiteY7" fmla="*/ 31879 h 341794"/>
              <a:gd name="connsiteX8" fmla="*/ 309657 w 510024"/>
              <a:gd name="connsiteY8" fmla="*/ 308749 h 341794"/>
              <a:gd name="connsiteX9" fmla="*/ 342444 w 510024"/>
              <a:gd name="connsiteY9" fmla="*/ 305106 h 341794"/>
              <a:gd name="connsiteX10" fmla="*/ 378875 w 510024"/>
              <a:gd name="connsiteY10" fmla="*/ 24593 h 341794"/>
              <a:gd name="connsiteX11" fmla="*/ 411662 w 510024"/>
              <a:gd name="connsiteY11" fmla="*/ 195815 h 341794"/>
              <a:gd name="connsiteX12" fmla="*/ 510024 w 510024"/>
              <a:gd name="connsiteY12" fmla="*/ 214030 h 3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24" h="341794">
                <a:moveTo>
                  <a:pt x="0" y="181243"/>
                </a:moveTo>
                <a:cubicBezTo>
                  <a:pt x="45234" y="185189"/>
                  <a:pt x="90469" y="189136"/>
                  <a:pt x="112934" y="184886"/>
                </a:cubicBezTo>
                <a:cubicBezTo>
                  <a:pt x="135399" y="180636"/>
                  <a:pt x="123863" y="185494"/>
                  <a:pt x="134792" y="155742"/>
                </a:cubicBezTo>
                <a:cubicBezTo>
                  <a:pt x="145721" y="125990"/>
                  <a:pt x="166365" y="-21553"/>
                  <a:pt x="178508" y="6377"/>
                </a:cubicBezTo>
                <a:cubicBezTo>
                  <a:pt x="190651" y="34307"/>
                  <a:pt x="193080" y="318464"/>
                  <a:pt x="207652" y="323321"/>
                </a:cubicBezTo>
                <a:cubicBezTo>
                  <a:pt x="222224" y="328178"/>
                  <a:pt x="254405" y="88346"/>
                  <a:pt x="265941" y="35522"/>
                </a:cubicBezTo>
                <a:cubicBezTo>
                  <a:pt x="277477" y="-17302"/>
                  <a:pt x="272013" y="6984"/>
                  <a:pt x="276870" y="6377"/>
                </a:cubicBezTo>
                <a:cubicBezTo>
                  <a:pt x="281727" y="5770"/>
                  <a:pt x="289621" y="-18516"/>
                  <a:pt x="295085" y="31879"/>
                </a:cubicBezTo>
                <a:cubicBezTo>
                  <a:pt x="300549" y="82274"/>
                  <a:pt x="301764" y="263211"/>
                  <a:pt x="309657" y="308749"/>
                </a:cubicBezTo>
                <a:cubicBezTo>
                  <a:pt x="317550" y="354287"/>
                  <a:pt x="330908" y="352465"/>
                  <a:pt x="342444" y="305106"/>
                </a:cubicBezTo>
                <a:cubicBezTo>
                  <a:pt x="353980" y="257747"/>
                  <a:pt x="367339" y="42808"/>
                  <a:pt x="378875" y="24593"/>
                </a:cubicBezTo>
                <a:cubicBezTo>
                  <a:pt x="390411" y="6378"/>
                  <a:pt x="389804" y="164242"/>
                  <a:pt x="411662" y="195815"/>
                </a:cubicBezTo>
                <a:cubicBezTo>
                  <a:pt x="433520" y="227388"/>
                  <a:pt x="471772" y="220709"/>
                  <a:pt x="510024" y="214030"/>
                </a:cubicBezTo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895718" y="4005225"/>
            <a:ext cx="291769" cy="0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2343359" y="4001862"/>
            <a:ext cx="277722" cy="4573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eform 81"/>
          <p:cNvSpPr/>
          <p:nvPr/>
        </p:nvSpPr>
        <p:spPr>
          <a:xfrm>
            <a:off x="1565715" y="2494639"/>
            <a:ext cx="209162" cy="148112"/>
          </a:xfrm>
          <a:custGeom>
            <a:avLst/>
            <a:gdLst>
              <a:gd name="connsiteX0" fmla="*/ 0 w 510024"/>
              <a:gd name="connsiteY0" fmla="*/ 181243 h 341794"/>
              <a:gd name="connsiteX1" fmla="*/ 112934 w 510024"/>
              <a:gd name="connsiteY1" fmla="*/ 184886 h 341794"/>
              <a:gd name="connsiteX2" fmla="*/ 134792 w 510024"/>
              <a:gd name="connsiteY2" fmla="*/ 155742 h 341794"/>
              <a:gd name="connsiteX3" fmla="*/ 178508 w 510024"/>
              <a:gd name="connsiteY3" fmla="*/ 6377 h 341794"/>
              <a:gd name="connsiteX4" fmla="*/ 207652 w 510024"/>
              <a:gd name="connsiteY4" fmla="*/ 323321 h 341794"/>
              <a:gd name="connsiteX5" fmla="*/ 265941 w 510024"/>
              <a:gd name="connsiteY5" fmla="*/ 35522 h 341794"/>
              <a:gd name="connsiteX6" fmla="*/ 276870 w 510024"/>
              <a:gd name="connsiteY6" fmla="*/ 6377 h 341794"/>
              <a:gd name="connsiteX7" fmla="*/ 295085 w 510024"/>
              <a:gd name="connsiteY7" fmla="*/ 31879 h 341794"/>
              <a:gd name="connsiteX8" fmla="*/ 309657 w 510024"/>
              <a:gd name="connsiteY8" fmla="*/ 308749 h 341794"/>
              <a:gd name="connsiteX9" fmla="*/ 342444 w 510024"/>
              <a:gd name="connsiteY9" fmla="*/ 305106 h 341794"/>
              <a:gd name="connsiteX10" fmla="*/ 378875 w 510024"/>
              <a:gd name="connsiteY10" fmla="*/ 24593 h 341794"/>
              <a:gd name="connsiteX11" fmla="*/ 411662 w 510024"/>
              <a:gd name="connsiteY11" fmla="*/ 195815 h 341794"/>
              <a:gd name="connsiteX12" fmla="*/ 510024 w 510024"/>
              <a:gd name="connsiteY12" fmla="*/ 214030 h 3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24" h="341794">
                <a:moveTo>
                  <a:pt x="0" y="181243"/>
                </a:moveTo>
                <a:cubicBezTo>
                  <a:pt x="45234" y="185189"/>
                  <a:pt x="90469" y="189136"/>
                  <a:pt x="112934" y="184886"/>
                </a:cubicBezTo>
                <a:cubicBezTo>
                  <a:pt x="135399" y="180636"/>
                  <a:pt x="123863" y="185494"/>
                  <a:pt x="134792" y="155742"/>
                </a:cubicBezTo>
                <a:cubicBezTo>
                  <a:pt x="145721" y="125990"/>
                  <a:pt x="166365" y="-21553"/>
                  <a:pt x="178508" y="6377"/>
                </a:cubicBezTo>
                <a:cubicBezTo>
                  <a:pt x="190651" y="34307"/>
                  <a:pt x="193080" y="318464"/>
                  <a:pt x="207652" y="323321"/>
                </a:cubicBezTo>
                <a:cubicBezTo>
                  <a:pt x="222224" y="328178"/>
                  <a:pt x="254405" y="88346"/>
                  <a:pt x="265941" y="35522"/>
                </a:cubicBezTo>
                <a:cubicBezTo>
                  <a:pt x="277477" y="-17302"/>
                  <a:pt x="272013" y="6984"/>
                  <a:pt x="276870" y="6377"/>
                </a:cubicBezTo>
                <a:cubicBezTo>
                  <a:pt x="281727" y="5770"/>
                  <a:pt x="289621" y="-18516"/>
                  <a:pt x="295085" y="31879"/>
                </a:cubicBezTo>
                <a:cubicBezTo>
                  <a:pt x="300549" y="82274"/>
                  <a:pt x="301764" y="263211"/>
                  <a:pt x="309657" y="308749"/>
                </a:cubicBezTo>
                <a:cubicBezTo>
                  <a:pt x="317550" y="354287"/>
                  <a:pt x="330908" y="352465"/>
                  <a:pt x="342444" y="305106"/>
                </a:cubicBezTo>
                <a:cubicBezTo>
                  <a:pt x="353980" y="257747"/>
                  <a:pt x="367339" y="42808"/>
                  <a:pt x="378875" y="24593"/>
                </a:cubicBezTo>
                <a:cubicBezTo>
                  <a:pt x="390411" y="6378"/>
                  <a:pt x="389804" y="164242"/>
                  <a:pt x="411662" y="195815"/>
                </a:cubicBezTo>
                <a:cubicBezTo>
                  <a:pt x="433520" y="227388"/>
                  <a:pt x="471772" y="220709"/>
                  <a:pt x="510024" y="214030"/>
                </a:cubicBezTo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1514531" y="2405565"/>
            <a:ext cx="0" cy="237186"/>
          </a:xfrm>
          <a:prstGeom prst="straightConnector1">
            <a:avLst/>
          </a:prstGeom>
          <a:ln w="254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596664" y="4076994"/>
            <a:ext cx="36513" cy="459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5525883" y="4097713"/>
            <a:ext cx="36513" cy="4595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3566552" y="4180653"/>
            <a:ext cx="4571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/>
          <p:nvPr/>
        </p:nvCxnSpPr>
        <p:spPr>
          <a:xfrm flipH="1" flipV="1">
            <a:off x="5513979" y="4201561"/>
            <a:ext cx="6165" cy="24811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 flipV="1">
            <a:off x="5569770" y="4169012"/>
            <a:ext cx="1" cy="18583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633176" y="4164265"/>
            <a:ext cx="18221" cy="14722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41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50" y="4244701"/>
            <a:ext cx="3182491" cy="206828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696920" y="166429"/>
            <a:ext cx="4031673" cy="4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255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Analog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Front End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2694" y="818822"/>
            <a:ext cx="50106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Linear over the signal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Good input match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Low noise </a:t>
            </a:r>
            <a:endParaRPr lang="de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Right Brace 2"/>
          <p:cNvSpPr/>
          <p:nvPr/>
        </p:nvSpPr>
        <p:spPr>
          <a:xfrm>
            <a:off x="5237357" y="882947"/>
            <a:ext cx="163552" cy="453483"/>
          </a:xfrm>
          <a:prstGeom prst="rightBrac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553308" y="882947"/>
            <a:ext cx="1784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i="1" dirty="0" smtClean="0"/>
              <a:t>attenuator</a:t>
            </a:r>
            <a:endParaRPr lang="en-GB" i="1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846955" y="754181"/>
            <a:ext cx="847494" cy="5481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72976" y="788304"/>
            <a:ext cx="795453" cy="5481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94" y="1823310"/>
            <a:ext cx="3476857" cy="215414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903996" y="2270454"/>
            <a:ext cx="238540" cy="0"/>
          </a:xfrm>
          <a:prstGeom prst="straightConnector1">
            <a:avLst/>
          </a:prstGeom>
          <a:ln w="317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1781873" y="2913628"/>
            <a:ext cx="1" cy="221475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778156" y="2292756"/>
            <a:ext cx="238540" cy="0"/>
          </a:xfrm>
          <a:prstGeom prst="straightConnector1">
            <a:avLst/>
          </a:prstGeom>
          <a:ln w="317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643585" y="2913628"/>
            <a:ext cx="1" cy="221475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458380" y="2285322"/>
            <a:ext cx="238540" cy="0"/>
          </a:xfrm>
          <a:prstGeom prst="straightConnector1">
            <a:avLst/>
          </a:prstGeom>
          <a:ln w="317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3269587" y="3024365"/>
            <a:ext cx="0" cy="238541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-5400000">
            <a:off x="3246078" y="3143635"/>
            <a:ext cx="238540" cy="0"/>
          </a:xfrm>
          <a:prstGeom prst="straightConnector1">
            <a:avLst/>
          </a:prstGeom>
          <a:ln w="317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80853" y="1754817"/>
            <a:ext cx="4497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(Ideal) </a:t>
            </a:r>
            <a:r>
              <a:rPr lang="de-CH" b="1" dirty="0" smtClean="0">
                <a:solidFill>
                  <a:schemeClr val="accent3">
                    <a:lumMod val="50000"/>
                  </a:schemeClr>
                </a:solidFill>
              </a:rPr>
              <a:t>Balanced amplifier </a:t>
            </a:r>
            <a:r>
              <a:rPr lang="de-CH" dirty="0" smtClean="0">
                <a:solidFill>
                  <a:schemeClr val="accent3">
                    <a:lumMod val="50000"/>
                  </a:schemeClr>
                </a:solidFill>
              </a:rPr>
              <a:t>features: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80853" y="2142262"/>
            <a:ext cx="4274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CH" sz="1600" dirty="0" smtClean="0">
                <a:solidFill>
                  <a:srgbClr val="000000"/>
                </a:solidFill>
              </a:rPr>
              <a:t>3dB higher dynamic range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600" dirty="0" smtClean="0">
                <a:solidFill>
                  <a:srgbClr val="000000"/>
                </a:solidFill>
              </a:rPr>
              <a:t>Perfect input match</a:t>
            </a:r>
            <a:endParaRPr lang="de-CH" sz="1600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CH" sz="1600" dirty="0" smtClean="0">
                <a:solidFill>
                  <a:srgbClr val="000000"/>
                </a:solidFill>
              </a:rPr>
              <a:t>No noise degradation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480575" y="2285322"/>
            <a:ext cx="238540" cy="0"/>
          </a:xfrm>
          <a:prstGeom prst="straightConnector1">
            <a:avLst/>
          </a:prstGeom>
          <a:ln w="317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-5400000" flipV="1">
            <a:off x="3316251" y="2174585"/>
            <a:ext cx="1" cy="221475"/>
          </a:xfrm>
          <a:prstGeom prst="straightConnector1">
            <a:avLst/>
          </a:prstGeom>
          <a:ln w="317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>
            <a:off x="1778156" y="2616142"/>
            <a:ext cx="238540" cy="0"/>
          </a:xfrm>
          <a:prstGeom prst="straightConnector1">
            <a:avLst/>
          </a:prstGeom>
          <a:ln w="31750">
            <a:solidFill>
              <a:srgbClr val="66AC3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 flipV="1">
            <a:off x="1778156" y="3445539"/>
            <a:ext cx="1" cy="221475"/>
          </a:xfrm>
          <a:prstGeom prst="straightConnector1">
            <a:avLst/>
          </a:prstGeom>
          <a:ln w="31750">
            <a:solidFill>
              <a:srgbClr val="EE9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0800000" flipV="1">
            <a:off x="934451" y="3063823"/>
            <a:ext cx="1" cy="221475"/>
          </a:xfrm>
          <a:prstGeom prst="straightConnector1">
            <a:avLst/>
          </a:prstGeom>
          <a:ln w="31750">
            <a:solidFill>
              <a:srgbClr val="EE9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060111" y="3063823"/>
            <a:ext cx="7272" cy="221475"/>
          </a:xfrm>
          <a:prstGeom prst="straightConnector1">
            <a:avLst/>
          </a:prstGeom>
          <a:ln w="31750">
            <a:solidFill>
              <a:srgbClr val="66AC3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0800000">
            <a:off x="695911" y="2616142"/>
            <a:ext cx="238540" cy="0"/>
          </a:xfrm>
          <a:prstGeom prst="straightConnector1">
            <a:avLst/>
          </a:prstGeom>
          <a:ln w="31750">
            <a:solidFill>
              <a:srgbClr val="66AC3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 flipV="1">
            <a:off x="1092427" y="2505405"/>
            <a:ext cx="1" cy="221475"/>
          </a:xfrm>
          <a:prstGeom prst="straightConnector1">
            <a:avLst/>
          </a:prstGeom>
          <a:ln w="31750">
            <a:solidFill>
              <a:srgbClr val="EE9A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411308" y="3249602"/>
            <a:ext cx="4497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chemeClr val="accent6">
                    <a:lumMod val="50000"/>
                  </a:schemeClr>
                </a:solidFill>
              </a:rPr>
              <a:t>Main limitation</a:t>
            </a:r>
            <a:r>
              <a:rPr lang="de-CH" dirty="0" smtClean="0">
                <a:solidFill>
                  <a:schemeClr val="accent6">
                    <a:lumMod val="50000"/>
                  </a:schemeClr>
                </a:solidFill>
              </a:rPr>
              <a:t>: hybrid coupler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68814" y="3968935"/>
            <a:ext cx="2667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2">
                    <a:lumMod val="50000"/>
                  </a:schemeClr>
                </a:solidFill>
              </a:rPr>
              <a:t>L4 AFE input </a:t>
            </a:r>
            <a:r>
              <a:rPr lang="de-CH" dirty="0" smtClean="0">
                <a:solidFill>
                  <a:schemeClr val="accent2">
                    <a:lumMod val="50000"/>
                  </a:schemeClr>
                </a:solidFill>
              </a:rPr>
              <a:t>match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3112162" y="4804870"/>
            <a:ext cx="253187" cy="407819"/>
          </a:xfrm>
          <a:prstGeom prst="straightConnector1">
            <a:avLst/>
          </a:prstGeom>
          <a:ln w="158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124315" y="4466316"/>
            <a:ext cx="1847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solidFill>
                  <a:schemeClr val="tx2">
                    <a:lumMod val="75000"/>
                  </a:schemeClr>
                </a:solidFill>
              </a:rPr>
              <a:t>operating region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540623" y="4516281"/>
            <a:ext cx="44672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</a:rPr>
              <a:t>Gain: 	2 ... 48dB in 0.5db steps</a:t>
            </a:r>
          </a:p>
          <a:p>
            <a:r>
              <a:rPr lang="de-CH" dirty="0" smtClean="0">
                <a:solidFill>
                  <a:srgbClr val="000000"/>
                </a:solidFill>
              </a:rPr>
              <a:t>P1dB: 	&gt; 15dBm (input power)</a:t>
            </a:r>
          </a:p>
          <a:p>
            <a:r>
              <a:rPr lang="de-CH" dirty="0" smtClean="0">
                <a:solidFill>
                  <a:srgbClr val="000000"/>
                </a:solidFill>
              </a:rPr>
              <a:t>N.F.  :	12dB</a:t>
            </a:r>
          </a:p>
          <a:p>
            <a:r>
              <a:rPr lang="de-CH" dirty="0" smtClean="0">
                <a:solidFill>
                  <a:srgbClr val="000000"/>
                </a:solidFill>
              </a:rPr>
              <a:t>Power:	8W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13104" y="3977450"/>
            <a:ext cx="2667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2">
                    <a:lumMod val="50000"/>
                  </a:schemeClr>
                </a:solidFill>
              </a:rPr>
              <a:t>L4 AFE main features: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13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38" grpId="0"/>
      <p:bldP spid="39" grpId="0"/>
      <p:bldP spid="53" grpId="0"/>
      <p:bldP spid="55" grpId="0"/>
      <p:bldP spid="60" grpId="0"/>
      <p:bldP spid="90" grpId="0"/>
      <p:bldP spid="93" grpId="0"/>
    </p:bldLst>
  </p:timing>
</p:sld>
</file>

<file path=ppt/theme/theme1.xml><?xml version="1.0" encoding="utf-8"?>
<a:theme xmlns:a="http://schemas.openxmlformats.org/drawingml/2006/main" name="Sheer Green 16x9">
  <a:themeElements>
    <a:clrScheme name="Sheer Green">
      <a:dk1>
        <a:srgbClr val="624D38"/>
      </a:dk1>
      <a:lt1>
        <a:srgbClr val="FFFFFF"/>
      </a:lt1>
      <a:dk2>
        <a:srgbClr val="404040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C5747AC-80AD-4ABE-94D9-19832B174F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Sheer green border design presentation (widescreen)</Template>
  <TotalTime>0</TotalTime>
  <Words>720</Words>
  <Application>Microsoft Office PowerPoint</Application>
  <PresentationFormat>On-screen Show (4:3)</PresentationFormat>
  <Paragraphs>234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Cambria Math</vt:lpstr>
      <vt:lpstr>Century Gothic</vt:lpstr>
      <vt:lpstr>Courier New</vt:lpstr>
      <vt:lpstr>David</vt:lpstr>
      <vt:lpstr>Eras Medium ITC</vt:lpstr>
      <vt:lpstr>Lucida Bright</vt:lpstr>
      <vt:lpstr>SymbolProp BT</vt:lpstr>
      <vt:lpstr>Wingdings</vt:lpstr>
      <vt:lpstr>Sheer Green 16x9</vt:lpstr>
      <vt:lpstr>LINAC 4 BPM</vt:lpstr>
      <vt:lpstr>PowerPoint Presentation</vt:lpstr>
      <vt:lpstr>PowerPoint Presentation</vt:lpstr>
      <vt:lpstr>PowerPoint Presentation</vt:lpstr>
      <vt:lpstr>Shorted Stripline BPM (relativistic beam)</vt:lpstr>
      <vt:lpstr>Electric field of a point charge</vt:lpstr>
      <vt:lpstr>Low β effects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2017-06-06T11:08:18Z</dcterms:created>
  <dcterms:modified xsi:type="dcterms:W3CDTF">2017-06-28T13:14:44Z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TC029208979991</vt:lpwstr>
  </property>
</Properties>
</file>