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97" r:id="rId3"/>
    <p:sldId id="257" r:id="rId4"/>
    <p:sldId id="316" r:id="rId5"/>
    <p:sldId id="322" r:id="rId6"/>
    <p:sldId id="334" r:id="rId7"/>
    <p:sldId id="335" r:id="rId8"/>
    <p:sldId id="336" r:id="rId9"/>
    <p:sldId id="353" r:id="rId10"/>
    <p:sldId id="366" r:id="rId11"/>
    <p:sldId id="358" r:id="rId12"/>
    <p:sldId id="359" r:id="rId13"/>
    <p:sldId id="360" r:id="rId14"/>
    <p:sldId id="361" r:id="rId15"/>
    <p:sldId id="362" r:id="rId16"/>
    <p:sldId id="363" r:id="rId17"/>
    <p:sldId id="314" r:id="rId18"/>
    <p:sldId id="280" r:id="rId19"/>
    <p:sldId id="282" r:id="rId20"/>
    <p:sldId id="348" r:id="rId21"/>
    <p:sldId id="349" r:id="rId22"/>
    <p:sldId id="352" r:id="rId23"/>
    <p:sldId id="320" r:id="rId24"/>
    <p:sldId id="295" r:id="rId25"/>
    <p:sldId id="304" r:id="rId26"/>
    <p:sldId id="323" r:id="rId27"/>
    <p:sldId id="369" r:id="rId28"/>
    <p:sldId id="296" r:id="rId29"/>
    <p:sldId id="294" r:id="rId30"/>
    <p:sldId id="303" r:id="rId31"/>
    <p:sldId id="357" r:id="rId32"/>
    <p:sldId id="347" r:id="rId33"/>
    <p:sldId id="36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Vicente Romero" initials="MVR" lastIdx="1" clrIdx="0">
    <p:extLst>
      <p:ext uri="{19B8F6BF-5375-455C-9EA6-DF929625EA0E}">
        <p15:presenceInfo xmlns:p15="http://schemas.microsoft.com/office/powerpoint/2012/main" userId="S-1-5-21-1526224874-1540688658-1361462980-29676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DFDA"/>
    <a:srgbClr val="D4BFB6"/>
    <a:srgbClr val="AADEE4"/>
    <a:srgbClr val="FFCC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90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1.tm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image" Target="../media/image11.tm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9.png"/><Relationship Id="rId10" Type="http://schemas.openxmlformats.org/officeDocument/2006/relationships/image" Target="../media/image18.png"/><Relationship Id="rId4" Type="http://schemas.openxmlformats.org/officeDocument/2006/relationships/image" Target="../media/image11.tmp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6.tmp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11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7.png"/><Relationship Id="rId4" Type="http://schemas.openxmlformats.org/officeDocument/2006/relationships/image" Target="../media/image11.tmp"/><Relationship Id="rId9" Type="http://schemas.openxmlformats.org/officeDocument/2006/relationships/image" Target="../media/image24.png"/><Relationship Id="rId1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GUI/Reference+Guide" TargetMode="Externa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86740" y="2116793"/>
            <a:ext cx="2736520" cy="5081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Wire </a:t>
            </a:r>
            <a:r>
              <a:rPr lang="en-GB" dirty="0">
                <a:solidFill>
                  <a:srgbClr val="00B050"/>
                </a:solidFill>
              </a:rPr>
              <a:t>scanner </a:t>
            </a:r>
            <a:endParaRPr lang="en-GB" dirty="0" smtClean="0">
              <a:solidFill>
                <a:srgbClr val="00B050"/>
              </a:solidFill>
            </a:endParaRP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(</a:t>
            </a:r>
            <a:r>
              <a:rPr lang="en-GB" dirty="0" smtClean="0">
                <a:solidFill>
                  <a:srgbClr val="00B050"/>
                </a:solidFill>
              </a:rPr>
              <a:t>BWSINJ)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2007" y="1392961"/>
            <a:ext cx="2433817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Device Control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4</a:t>
            </a:r>
            <a:r>
              <a:rPr lang="en-GB" dirty="0" smtClean="0"/>
              <a:t> </a:t>
            </a:r>
            <a:r>
              <a:rPr lang="en-US" dirty="0" smtClean="0"/>
              <a:t>Overview </a:t>
            </a:r>
            <a:r>
              <a:rPr lang="en-US" dirty="0" err="1" smtClean="0"/>
              <a:t>ExpertGUI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2007" y="2029110"/>
            <a:ext cx="219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FESA CLASSES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7550" y="2053553"/>
            <a:ext cx="1864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CC0066"/>
                </a:solidFill>
              </a:rPr>
              <a:t>Stepping </a:t>
            </a:r>
            <a:r>
              <a:rPr lang="en-GB" dirty="0" smtClean="0">
                <a:solidFill>
                  <a:srgbClr val="CC0066"/>
                </a:solidFill>
              </a:rPr>
              <a:t>Motors</a:t>
            </a:r>
          </a:p>
          <a:p>
            <a:pPr algn="ctr"/>
            <a:r>
              <a:rPr lang="en-GB" dirty="0" smtClean="0">
                <a:solidFill>
                  <a:srgbClr val="CC0066"/>
                </a:solidFill>
              </a:rPr>
              <a:t>(BOSTEP)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2166" y="4478810"/>
            <a:ext cx="8258296" cy="1440742"/>
            <a:chOff x="457200" y="4807658"/>
            <a:chExt cx="8258296" cy="1440742"/>
          </a:xfrm>
        </p:grpSpPr>
        <p:sp>
          <p:nvSpPr>
            <p:cNvPr id="13" name="Rectangle 12"/>
            <p:cNvSpPr/>
            <p:nvPr/>
          </p:nvSpPr>
          <p:spPr>
            <a:xfrm>
              <a:off x="6396427" y="5513696"/>
              <a:ext cx="23008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7200" y="4996387"/>
              <a:ext cx="1151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Laser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pic>
          <p:nvPicPr>
            <p:cNvPr id="15" name="Picture 4" descr="http://upload.wikimedia.org/wikipedia/commons/thumb/0/03/Sailing_laser.svg/120px-Sailing_laser.svg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450" y="5482864"/>
              <a:ext cx="913361" cy="517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82803" y="4975965"/>
              <a:ext cx="1386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Splitter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44803" y="5513696"/>
              <a:ext cx="23008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90715" y="5740935"/>
              <a:ext cx="7222624" cy="71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204417" y="5671753"/>
              <a:ext cx="602522" cy="72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785115" y="5671753"/>
              <a:ext cx="372635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 flipH="1" flipV="1">
              <a:off x="6479348" y="5671753"/>
              <a:ext cx="602522" cy="72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271435" y="5014389"/>
              <a:ext cx="14235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Photodiode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31275" y="5014389"/>
              <a:ext cx="1386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Combiner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03483" y="5383721"/>
              <a:ext cx="554240" cy="662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7960433" y="5599745"/>
              <a:ext cx="247106" cy="197023"/>
              <a:chOff x="7368190" y="5615589"/>
              <a:chExt cx="301390" cy="248844"/>
            </a:xfrm>
          </p:grpSpPr>
          <p:sp>
            <p:nvSpPr>
              <p:cNvPr id="33" name="Isosceles Triangle 32"/>
              <p:cNvSpPr/>
              <p:nvPr/>
            </p:nvSpPr>
            <p:spPr>
              <a:xfrm>
                <a:off x="7368190" y="5637112"/>
                <a:ext cx="301390" cy="227321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7368190" y="5615589"/>
                <a:ext cx="30139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Arrow Connector 26"/>
            <p:cNvCxnSpPr/>
            <p:nvPr/>
          </p:nvCxnSpPr>
          <p:spPr>
            <a:xfrm>
              <a:off x="7739537" y="5442491"/>
              <a:ext cx="192628" cy="17049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739537" y="5573271"/>
              <a:ext cx="192628" cy="17049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30" idx="0"/>
            </p:cNvCxnSpPr>
            <p:nvPr/>
          </p:nvCxnSpPr>
          <p:spPr>
            <a:xfrm>
              <a:off x="503479" y="4807658"/>
              <a:ext cx="8119460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57200" y="4807658"/>
              <a:ext cx="92557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>
              <a:stCxn id="30" idx="2"/>
            </p:cNvCxnSpPr>
            <p:nvPr/>
          </p:nvCxnSpPr>
          <p:spPr>
            <a:xfrm>
              <a:off x="503479" y="6247818"/>
              <a:ext cx="8191469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8622939" y="4808240"/>
              <a:ext cx="92557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5" name="Content Placeholder 14"/>
          <p:cNvPicPr>
            <a:picLocks noChangeAspect="1"/>
          </p:cNvPicPr>
          <p:nvPr/>
        </p:nvPicPr>
        <p:blipFill rotWithShape="1">
          <a:blip r:embed="rId3"/>
          <a:srcRect l="12591" t="30749" r="49771" b="32893"/>
          <a:stretch/>
        </p:blipFill>
        <p:spPr>
          <a:xfrm>
            <a:off x="3068649" y="4416248"/>
            <a:ext cx="2603392" cy="1565279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7050913" y="4126659"/>
            <a:ext cx="2019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C0066"/>
                </a:solidFill>
              </a:rPr>
              <a:t>PSB.867.LASER</a:t>
            </a:r>
            <a:endParaRPr lang="en-GB" dirty="0">
              <a:solidFill>
                <a:srgbClr val="CC0066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4739" y="4108600"/>
            <a:ext cx="2161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C0066"/>
                </a:solidFill>
              </a:rPr>
              <a:t>PSB.867.LASER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05772" y="4061603"/>
            <a:ext cx="2249881" cy="4043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00B050"/>
                </a:solidFill>
              </a:rPr>
              <a:t>CAL.BWS.867.PSB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105772" y="3781086"/>
            <a:ext cx="2249881" cy="4043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00B050"/>
                </a:solidFill>
              </a:rPr>
              <a:t>CAL.BWS.867.PS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94191" y="3783900"/>
            <a:ext cx="2161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C0066"/>
                </a:solidFill>
              </a:rPr>
              <a:t>PS.867.LASER</a:t>
            </a:r>
            <a:endParaRPr lang="en-GB" dirty="0">
              <a:solidFill>
                <a:srgbClr val="CC0066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050913" y="3840980"/>
            <a:ext cx="17909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C0066"/>
                </a:solidFill>
              </a:rPr>
              <a:t>PS.867.DIODE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558993" y="2830196"/>
            <a:ext cx="8165738" cy="299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1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9359" y="173556"/>
            <a:ext cx="199891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Device Control</a:t>
            </a:r>
            <a:endParaRPr lang="en-US" sz="2000" dirty="0"/>
          </a:p>
        </p:txBody>
      </p:sp>
      <p:pic>
        <p:nvPicPr>
          <p:cNvPr id="36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809165" y="1518929"/>
            <a:ext cx="1689756" cy="1130111"/>
          </a:xfrm>
          <a:prstGeom prst="rect">
            <a:avLst/>
          </a:prstGeom>
        </p:spPr>
      </p:pic>
      <p:pic>
        <p:nvPicPr>
          <p:cNvPr id="3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003212">
            <a:off x="2391571" y="734694"/>
            <a:ext cx="1689756" cy="113011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369450" y="758537"/>
            <a:ext cx="1086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10000"/>
                  </a:schemeClr>
                </a:solidFill>
              </a:rPr>
              <a:t>Acquisition</a:t>
            </a:r>
            <a:endParaRPr lang="en-GB" sz="1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-71771" y="758537"/>
            <a:ext cx="2817628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FESA</a:t>
            </a:r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Wire </a:t>
            </a:r>
            <a:r>
              <a:rPr lang="en-GB" dirty="0" smtClean="0">
                <a:solidFill>
                  <a:srgbClr val="00B050"/>
                </a:solidFill>
              </a:rPr>
              <a:t>Scanners</a:t>
            </a:r>
            <a:r>
              <a:rPr lang="en-GB" dirty="0" smtClean="0">
                <a:solidFill>
                  <a:srgbClr val="00B0F0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&amp;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C0066"/>
                </a:solidFill>
              </a:rPr>
              <a:t>Stepping </a:t>
            </a:r>
            <a:r>
              <a:rPr lang="en-GB" dirty="0" smtClean="0">
                <a:solidFill>
                  <a:srgbClr val="CC0066"/>
                </a:solidFill>
              </a:rPr>
              <a:t>Motors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7128" y="2083986"/>
            <a:ext cx="1447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10000"/>
                  </a:schemeClr>
                </a:solidFill>
              </a:rPr>
              <a:t>Settings</a:t>
            </a:r>
            <a:endParaRPr lang="en-GB" sz="14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43" name="Content Placeholder 10"/>
          <p:cNvPicPr>
            <a:picLocks noChangeAspect="1"/>
          </p:cNvPicPr>
          <p:nvPr/>
        </p:nvPicPr>
        <p:blipFill rotWithShape="1">
          <a:blip r:embed="rId3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4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971324" y="3365719"/>
            <a:ext cx="1347273" cy="864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51" y="4786432"/>
            <a:ext cx="1665418" cy="11671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8004" y="4340881"/>
            <a:ext cx="1998910" cy="33855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Application Settings</a:t>
            </a:r>
            <a:endParaRPr lang="en-US" sz="1600" dirty="0"/>
          </a:p>
        </p:txBody>
      </p:sp>
      <p:pic>
        <p:nvPicPr>
          <p:cNvPr id="18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1068602" y="1423725"/>
            <a:ext cx="1202166" cy="804010"/>
          </a:xfrm>
          <a:prstGeom prst="rect">
            <a:avLst/>
          </a:prstGeom>
        </p:spPr>
      </p:pic>
      <p:pic>
        <p:nvPicPr>
          <p:cNvPr id="19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66561">
            <a:off x="2060311" y="1076577"/>
            <a:ext cx="1242921" cy="8312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949822" y="1095120"/>
            <a:ext cx="108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Acquisition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264" y="1914830"/>
            <a:ext cx="1447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Settings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26" name="Content Placeholder 10"/>
          <p:cNvPicPr>
            <a:picLocks noChangeAspect="1"/>
          </p:cNvPicPr>
          <p:nvPr/>
        </p:nvPicPr>
        <p:blipFill rotWithShape="1">
          <a:blip r:embed="rId6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sp>
        <p:nvSpPr>
          <p:cNvPr id="23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90097" y="413524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Device Control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200687" y="720221"/>
            <a:ext cx="2035633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FESA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Wire </a:t>
            </a:r>
            <a:r>
              <a:rPr lang="en-GB" sz="1200" dirty="0" smtClean="0">
                <a:solidFill>
                  <a:srgbClr val="00B050"/>
                </a:solidFill>
              </a:rPr>
              <a:t>Scanners </a:t>
            </a:r>
            <a:r>
              <a:rPr lang="en-GB" sz="1200" dirty="0" smtClean="0">
                <a:solidFill>
                  <a:schemeClr val="tx1"/>
                </a:solidFill>
              </a:rPr>
              <a:t>&amp;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C00000"/>
                </a:solidFill>
              </a:rPr>
              <a:t> </a:t>
            </a:r>
            <a:r>
              <a:rPr lang="en-GB" sz="1200" dirty="0">
                <a:solidFill>
                  <a:srgbClr val="CC0066"/>
                </a:solidFill>
              </a:rPr>
              <a:t>Stepping </a:t>
            </a:r>
            <a:r>
              <a:rPr lang="en-GB" sz="1200" dirty="0" smtClean="0">
                <a:solidFill>
                  <a:srgbClr val="CC0066"/>
                </a:solidFill>
              </a:rPr>
              <a:t>Motors</a:t>
            </a:r>
            <a:endParaRPr lang="en-US" sz="1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6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6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1068602" y="1423725"/>
            <a:ext cx="1202166" cy="804010"/>
          </a:xfrm>
          <a:prstGeom prst="rect">
            <a:avLst/>
          </a:prstGeom>
        </p:spPr>
      </p:pic>
      <p:pic>
        <p:nvPicPr>
          <p:cNvPr id="3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66561">
            <a:off x="2060311" y="1076577"/>
            <a:ext cx="1242921" cy="83126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949822" y="1095120"/>
            <a:ext cx="108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Acquisition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0264" y="1914830"/>
            <a:ext cx="1447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Settings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4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971324" y="3365719"/>
            <a:ext cx="1347273" cy="864560"/>
          </a:xfrm>
          <a:prstGeom prst="rect">
            <a:avLst/>
          </a:prstGeom>
        </p:spPr>
      </p:pic>
      <p:pic>
        <p:nvPicPr>
          <p:cNvPr id="25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0800000">
            <a:off x="5579847" y="5285847"/>
            <a:ext cx="965831" cy="64594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622158" y="4452932"/>
            <a:ext cx="1705987" cy="33855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Scans Logging</a:t>
            </a:r>
            <a:endParaRPr lang="en-US" sz="1600" dirty="0"/>
          </a:p>
        </p:txBody>
      </p:sp>
      <p:pic>
        <p:nvPicPr>
          <p:cNvPr id="28" name="Content Placeholder 10"/>
          <p:cNvPicPr>
            <a:picLocks noChangeAspect="1"/>
          </p:cNvPicPr>
          <p:nvPr/>
        </p:nvPicPr>
        <p:blipFill rotWithShape="1">
          <a:blip r:embed="rId6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9168" y="4990717"/>
            <a:ext cx="1979402" cy="173075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8" y="4735886"/>
            <a:ext cx="1043771" cy="73152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60838" y="4355616"/>
            <a:ext cx="16238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Application Settings</a:t>
            </a:r>
            <a:endParaRPr lang="en-US" sz="1200" dirty="0"/>
          </a:p>
        </p:txBody>
      </p:sp>
      <p:pic>
        <p:nvPicPr>
          <p:cNvPr id="1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514445">
            <a:off x="6241909" y="3701185"/>
            <a:ext cx="965831" cy="645949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0097" y="413524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Device Control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200687" y="720221"/>
            <a:ext cx="2035633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FESA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Wire </a:t>
            </a:r>
            <a:r>
              <a:rPr lang="en-GB" sz="1200" dirty="0" smtClean="0">
                <a:solidFill>
                  <a:srgbClr val="00B050"/>
                </a:solidFill>
              </a:rPr>
              <a:t>Scanners </a:t>
            </a:r>
            <a:r>
              <a:rPr lang="en-GB" sz="1200" dirty="0" smtClean="0">
                <a:solidFill>
                  <a:schemeClr val="tx1"/>
                </a:solidFill>
              </a:rPr>
              <a:t>&amp;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C00000"/>
                </a:solidFill>
              </a:rPr>
              <a:t> </a:t>
            </a:r>
            <a:r>
              <a:rPr lang="en-GB" sz="1200" dirty="0">
                <a:solidFill>
                  <a:srgbClr val="CC0066"/>
                </a:solidFill>
              </a:rPr>
              <a:t>Stepping </a:t>
            </a:r>
            <a:r>
              <a:rPr lang="en-GB" sz="1200" dirty="0" smtClean="0">
                <a:solidFill>
                  <a:srgbClr val="CC0066"/>
                </a:solidFill>
              </a:rPr>
              <a:t>Motors</a:t>
            </a:r>
            <a:endParaRPr lang="en-US" sz="1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6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1068602" y="1423725"/>
            <a:ext cx="1202166" cy="804010"/>
          </a:xfrm>
          <a:prstGeom prst="rect">
            <a:avLst/>
          </a:prstGeom>
        </p:spPr>
      </p:pic>
      <p:pic>
        <p:nvPicPr>
          <p:cNvPr id="3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66561">
            <a:off x="2060311" y="1076577"/>
            <a:ext cx="1242921" cy="83126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949822" y="1095120"/>
            <a:ext cx="108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Acquisition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0264" y="1914830"/>
            <a:ext cx="1447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Settings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4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971324" y="3365719"/>
            <a:ext cx="1347273" cy="86456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831251" y="1899373"/>
            <a:ext cx="2030277" cy="33855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Analysis and Tables</a:t>
            </a:r>
            <a:endParaRPr lang="en-US" sz="1600" dirty="0"/>
          </a:p>
        </p:txBody>
      </p:sp>
      <p:pic>
        <p:nvPicPr>
          <p:cNvPr id="27" name="Content Placeholder 10"/>
          <p:cNvPicPr>
            <a:picLocks noChangeAspect="1"/>
          </p:cNvPicPr>
          <p:nvPr/>
        </p:nvPicPr>
        <p:blipFill rotWithShape="1">
          <a:blip r:embed="rId5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pic>
        <p:nvPicPr>
          <p:cNvPr id="28" name="Content Placeholder 6"/>
          <p:cNvPicPr>
            <a:picLocks noChangeAspect="1"/>
          </p:cNvPicPr>
          <p:nvPr/>
        </p:nvPicPr>
        <p:blipFill rotWithShape="1">
          <a:blip r:embed="rId6"/>
          <a:srcRect l="35952" t="30375" r="21314" b="26655"/>
          <a:stretch/>
        </p:blipFill>
        <p:spPr>
          <a:xfrm>
            <a:off x="6407873" y="2503471"/>
            <a:ext cx="2499823" cy="2223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600375">
            <a:off x="4796440" y="5265668"/>
            <a:ext cx="1202166" cy="80401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151" y="5667673"/>
            <a:ext cx="1073289" cy="93846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755643" y="5292999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Scans Logging</a:t>
            </a:r>
            <a:endParaRPr lang="en-US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8" y="4735886"/>
            <a:ext cx="1043771" cy="73152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60838" y="4355616"/>
            <a:ext cx="16238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Application Settings</a:t>
            </a:r>
            <a:endParaRPr lang="en-US" sz="1200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90097" y="413524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Device Control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200687" y="720221"/>
            <a:ext cx="2035633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FESA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Wire </a:t>
            </a:r>
            <a:r>
              <a:rPr lang="en-GB" sz="1200" dirty="0" smtClean="0">
                <a:solidFill>
                  <a:srgbClr val="00B050"/>
                </a:solidFill>
              </a:rPr>
              <a:t>Scanners </a:t>
            </a:r>
            <a:r>
              <a:rPr lang="en-GB" sz="1200" dirty="0" smtClean="0">
                <a:solidFill>
                  <a:schemeClr val="tx1"/>
                </a:solidFill>
              </a:rPr>
              <a:t>&amp;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C00000"/>
                </a:solidFill>
              </a:rPr>
              <a:t> </a:t>
            </a:r>
            <a:r>
              <a:rPr lang="en-GB" sz="1200" dirty="0">
                <a:solidFill>
                  <a:srgbClr val="CC0066"/>
                </a:solidFill>
              </a:rPr>
              <a:t>Stepping </a:t>
            </a:r>
            <a:r>
              <a:rPr lang="en-GB" sz="1200" dirty="0" smtClean="0">
                <a:solidFill>
                  <a:srgbClr val="CC0066"/>
                </a:solidFill>
              </a:rPr>
              <a:t>Motors</a:t>
            </a:r>
            <a:endParaRPr lang="en-US" sz="1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6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1068602" y="1423725"/>
            <a:ext cx="1202166" cy="804010"/>
          </a:xfrm>
          <a:prstGeom prst="rect">
            <a:avLst/>
          </a:prstGeom>
        </p:spPr>
      </p:pic>
      <p:pic>
        <p:nvPicPr>
          <p:cNvPr id="3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66561">
            <a:off x="2060311" y="1076577"/>
            <a:ext cx="1242921" cy="83126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949822" y="1095120"/>
            <a:ext cx="108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Acquisition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0264" y="1914830"/>
            <a:ext cx="1447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Settings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4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971324" y="3365719"/>
            <a:ext cx="1347273" cy="864560"/>
          </a:xfrm>
          <a:prstGeom prst="rect">
            <a:avLst/>
          </a:prstGeom>
        </p:spPr>
      </p:pic>
      <p:pic>
        <p:nvPicPr>
          <p:cNvPr id="28" name="Content Placeholder 6"/>
          <p:cNvPicPr>
            <a:picLocks noChangeAspect="1"/>
          </p:cNvPicPr>
          <p:nvPr/>
        </p:nvPicPr>
        <p:blipFill rotWithShape="1">
          <a:blip r:embed="rId5"/>
          <a:srcRect l="35952" t="30375" r="21314" b="26655"/>
          <a:stretch/>
        </p:blipFill>
        <p:spPr>
          <a:xfrm>
            <a:off x="7099578" y="3747307"/>
            <a:ext cx="1367803" cy="12166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6958451" y="3239426"/>
            <a:ext cx="1555712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Analysis and Tables</a:t>
            </a:r>
            <a:endParaRPr lang="en-US" sz="1200" dirty="0"/>
          </a:p>
        </p:txBody>
      </p:sp>
      <p:pic>
        <p:nvPicPr>
          <p:cNvPr id="26" name="Content Placeholder 10"/>
          <p:cNvPicPr>
            <a:picLocks noChangeAspect="1"/>
          </p:cNvPicPr>
          <p:nvPr/>
        </p:nvPicPr>
        <p:blipFill rotWithShape="1">
          <a:blip r:embed="rId6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pic>
        <p:nvPicPr>
          <p:cNvPr id="29" name="Content Placeholder 13"/>
          <p:cNvPicPr>
            <a:picLocks noChangeAspect="1"/>
          </p:cNvPicPr>
          <p:nvPr/>
        </p:nvPicPr>
        <p:blipFill rotWithShape="1">
          <a:blip r:embed="rId7"/>
          <a:srcRect l="70157" t="20087" r="1846" b="47710"/>
          <a:stretch/>
        </p:blipFill>
        <p:spPr>
          <a:xfrm>
            <a:off x="6452601" y="901021"/>
            <a:ext cx="2014780" cy="165310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888948" y="394468"/>
            <a:ext cx="894531" cy="33855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Edition</a:t>
            </a:r>
            <a:endParaRPr lang="en-US" sz="1600" dirty="0"/>
          </a:p>
        </p:txBody>
      </p:sp>
      <p:pic>
        <p:nvPicPr>
          <p:cNvPr id="31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5551662" y="1266700"/>
            <a:ext cx="846601" cy="543273"/>
          </a:xfrm>
          <a:prstGeom prst="rect">
            <a:avLst/>
          </a:prstGeom>
        </p:spPr>
      </p:pic>
      <p:pic>
        <p:nvPicPr>
          <p:cNvPr id="32" name="Picture 31" descr="Overview - PowerPoint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8" t="76270" r="57129" b="13508"/>
          <a:stretch/>
        </p:blipFill>
        <p:spPr>
          <a:xfrm rot="10800000">
            <a:off x="6400948" y="4048693"/>
            <a:ext cx="410377" cy="22396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8" y="4735886"/>
            <a:ext cx="1043771" cy="73152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60838" y="4355616"/>
            <a:ext cx="16238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Application Settings</a:t>
            </a:r>
            <a:endParaRPr lang="en-US" sz="1200" dirty="0"/>
          </a:p>
        </p:txBody>
      </p:sp>
      <p:pic>
        <p:nvPicPr>
          <p:cNvPr id="25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600375">
            <a:off x="4796440" y="5265668"/>
            <a:ext cx="1202166" cy="80401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95151" y="5667673"/>
            <a:ext cx="1073289" cy="938467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755643" y="5292999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Scans Logging</a:t>
            </a:r>
            <a:endParaRPr lang="en-US" sz="1200" dirty="0"/>
          </a:p>
        </p:txBody>
      </p:sp>
      <p:sp>
        <p:nvSpPr>
          <p:cNvPr id="41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90097" y="413524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Device Control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200687" y="720221"/>
            <a:ext cx="2035633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FESA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Wire </a:t>
            </a:r>
            <a:r>
              <a:rPr lang="en-GB" sz="1200" dirty="0" smtClean="0">
                <a:solidFill>
                  <a:srgbClr val="00B050"/>
                </a:solidFill>
              </a:rPr>
              <a:t>Scanners </a:t>
            </a:r>
            <a:r>
              <a:rPr lang="en-GB" sz="1200" dirty="0" smtClean="0">
                <a:solidFill>
                  <a:schemeClr val="tx1"/>
                </a:solidFill>
              </a:rPr>
              <a:t>&amp;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C00000"/>
                </a:solidFill>
              </a:rPr>
              <a:t> </a:t>
            </a:r>
            <a:r>
              <a:rPr lang="en-GB" sz="1200" dirty="0">
                <a:solidFill>
                  <a:srgbClr val="CC0066"/>
                </a:solidFill>
              </a:rPr>
              <a:t>Stepping </a:t>
            </a:r>
            <a:r>
              <a:rPr lang="en-GB" sz="1200" dirty="0" smtClean="0">
                <a:solidFill>
                  <a:srgbClr val="CC0066"/>
                </a:solidFill>
              </a:rPr>
              <a:t>Motors</a:t>
            </a:r>
            <a:endParaRPr lang="en-US" sz="1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6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506516">
            <a:off x="1068602" y="1423725"/>
            <a:ext cx="1202166" cy="804010"/>
          </a:xfrm>
          <a:prstGeom prst="rect">
            <a:avLst/>
          </a:prstGeom>
        </p:spPr>
      </p:pic>
      <p:pic>
        <p:nvPicPr>
          <p:cNvPr id="37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66561">
            <a:off x="2060311" y="1076577"/>
            <a:ext cx="1242921" cy="831267"/>
          </a:xfrm>
          <a:prstGeom prst="rect">
            <a:avLst/>
          </a:prstGeom>
        </p:spPr>
      </p:pic>
      <p:pic>
        <p:nvPicPr>
          <p:cNvPr id="14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971324" y="3365719"/>
            <a:ext cx="1347273" cy="864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8" y="4735886"/>
            <a:ext cx="1043771" cy="73152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0838" y="4355616"/>
            <a:ext cx="16238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Application Settings</a:t>
            </a:r>
            <a:endParaRPr lang="en-US" sz="1200" dirty="0"/>
          </a:p>
        </p:txBody>
      </p:sp>
      <p:pic>
        <p:nvPicPr>
          <p:cNvPr id="26" name="Content Placeholder 10"/>
          <p:cNvPicPr>
            <a:picLocks noChangeAspect="1"/>
          </p:cNvPicPr>
          <p:nvPr/>
        </p:nvPicPr>
        <p:blipFill rotWithShape="1">
          <a:blip r:embed="rId6"/>
          <a:srcRect l="922" t="7296" r="573" b="5537"/>
          <a:stretch/>
        </p:blipFill>
        <p:spPr>
          <a:xfrm>
            <a:off x="2264726" y="2112502"/>
            <a:ext cx="3904221" cy="3005450"/>
          </a:xfrm>
          <a:prstGeom prst="rect">
            <a:avLst/>
          </a:prstGeom>
        </p:spPr>
      </p:pic>
      <p:pic>
        <p:nvPicPr>
          <p:cNvPr id="29" name="Content Placeholder 13"/>
          <p:cNvPicPr>
            <a:picLocks noChangeAspect="1"/>
          </p:cNvPicPr>
          <p:nvPr/>
        </p:nvPicPr>
        <p:blipFill rotWithShape="1">
          <a:blip r:embed="rId7"/>
          <a:srcRect l="70157" t="20087" r="1846" b="47710"/>
          <a:stretch/>
        </p:blipFill>
        <p:spPr>
          <a:xfrm>
            <a:off x="7099578" y="1107757"/>
            <a:ext cx="1476532" cy="121148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420044" y="744477"/>
            <a:ext cx="793435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Edition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081456" y="675416"/>
            <a:ext cx="833345" cy="33855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Deploy</a:t>
            </a:r>
            <a:endParaRPr lang="en-US" sz="1600" dirty="0"/>
          </a:p>
        </p:txBody>
      </p:sp>
      <p:pic>
        <p:nvPicPr>
          <p:cNvPr id="42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122612">
            <a:off x="5900459" y="610181"/>
            <a:ext cx="349846" cy="29684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82849" y="191900"/>
            <a:ext cx="468281" cy="43081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143608" y="233118"/>
            <a:ext cx="60963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Git</a:t>
            </a:r>
            <a:endParaRPr lang="en-US" sz="1200" dirty="0"/>
          </a:p>
        </p:txBody>
      </p:sp>
      <p:pic>
        <p:nvPicPr>
          <p:cNvPr id="32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5" t="26367" r="48369" b="61166"/>
          <a:stretch/>
        </p:blipFill>
        <p:spPr>
          <a:xfrm rot="11600375">
            <a:off x="4796440" y="5265668"/>
            <a:ext cx="1202166" cy="80401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95151" y="5667673"/>
            <a:ext cx="1073289" cy="93846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755643" y="5292999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Scans Logging</a:t>
            </a:r>
            <a:endParaRPr lang="en-US" sz="1200" dirty="0"/>
          </a:p>
        </p:txBody>
      </p:sp>
      <p:pic>
        <p:nvPicPr>
          <p:cNvPr id="35" name="Content Placeholder 6"/>
          <p:cNvPicPr>
            <a:picLocks noChangeAspect="1"/>
          </p:cNvPicPr>
          <p:nvPr/>
        </p:nvPicPr>
        <p:blipFill rotWithShape="1">
          <a:blip r:embed="rId11"/>
          <a:srcRect l="35952" t="30375" r="21314" b="26655"/>
          <a:stretch/>
        </p:blipFill>
        <p:spPr>
          <a:xfrm>
            <a:off x="7099578" y="3747307"/>
            <a:ext cx="1367803" cy="12166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8" name="TextBox 37"/>
          <p:cNvSpPr txBox="1"/>
          <p:nvPr/>
        </p:nvSpPr>
        <p:spPr>
          <a:xfrm>
            <a:off x="6958451" y="3239426"/>
            <a:ext cx="1555712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Analysis and Tables</a:t>
            </a:r>
            <a:endParaRPr lang="en-US" sz="1200" dirty="0"/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pic>
        <p:nvPicPr>
          <p:cNvPr id="48" name="Picture 47" descr="0CalibrationBench_BIDay - PowerPoint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503" r="42088" b="20556"/>
          <a:stretch/>
        </p:blipFill>
        <p:spPr>
          <a:xfrm rot="10800000" flipV="1">
            <a:off x="6287825" y="3986655"/>
            <a:ext cx="649411" cy="278705"/>
          </a:xfrm>
          <a:prstGeom prst="rect">
            <a:avLst/>
          </a:prstGeom>
        </p:spPr>
      </p:pic>
      <p:pic>
        <p:nvPicPr>
          <p:cNvPr id="49" name="Picture 48" descr="0CalibrationBench_BIDay - PowerPoint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27837" b="20556"/>
          <a:stretch/>
        </p:blipFill>
        <p:spPr>
          <a:xfrm>
            <a:off x="3270789" y="1251834"/>
            <a:ext cx="2872819" cy="448791"/>
          </a:xfrm>
          <a:prstGeom prst="rect">
            <a:avLst/>
          </a:prstGeom>
        </p:spPr>
      </p:pic>
      <p:pic>
        <p:nvPicPr>
          <p:cNvPr id="50" name="Content Placeholder 1" descr="CalibrationBench_Ana [Read-Only] - PowerPoint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1" t="27424" r="48779" b="62318"/>
          <a:stretch/>
        </p:blipFill>
        <p:spPr>
          <a:xfrm rot="17283235">
            <a:off x="5883790" y="1298152"/>
            <a:ext cx="989062" cy="63469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510691" y="413524"/>
            <a:ext cx="1352304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Device Control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200687" y="720221"/>
            <a:ext cx="2035633" cy="6485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FESA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Wire </a:t>
            </a:r>
            <a:r>
              <a:rPr lang="en-GB" sz="1200" dirty="0" smtClean="0">
                <a:solidFill>
                  <a:srgbClr val="00B050"/>
                </a:solidFill>
              </a:rPr>
              <a:t>Scanners </a:t>
            </a:r>
            <a:r>
              <a:rPr lang="en-GB" sz="1200" dirty="0" smtClean="0">
                <a:solidFill>
                  <a:schemeClr val="tx1"/>
                </a:solidFill>
              </a:rPr>
              <a:t>&amp;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rgbClr val="C00000"/>
                </a:solidFill>
              </a:rPr>
              <a:t> </a:t>
            </a:r>
            <a:r>
              <a:rPr lang="en-GB" sz="1200" dirty="0">
                <a:solidFill>
                  <a:srgbClr val="CC0066"/>
                </a:solidFill>
              </a:rPr>
              <a:t>Stepping </a:t>
            </a:r>
            <a:r>
              <a:rPr lang="en-GB" sz="1200" dirty="0" smtClean="0">
                <a:solidFill>
                  <a:srgbClr val="CC0066"/>
                </a:solidFill>
              </a:rPr>
              <a:t>Motors</a:t>
            </a:r>
            <a:endParaRPr lang="en-US" sz="1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4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lvl="0" indent="0">
              <a:buNone/>
            </a:pPr>
            <a:r>
              <a:rPr lang="en-US" dirty="0"/>
              <a:t>Main functionality: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Hardware </a:t>
            </a:r>
            <a:r>
              <a:rPr lang="en-US" dirty="0"/>
              <a:t>initialization</a:t>
            </a:r>
          </a:p>
          <a:p>
            <a:pPr lvl="1"/>
            <a:r>
              <a:rPr lang="en-US" dirty="0"/>
              <a:t>Single Scans</a:t>
            </a:r>
          </a:p>
          <a:p>
            <a:pPr lvl="1"/>
            <a:r>
              <a:rPr lang="en-US" dirty="0"/>
              <a:t>Calibration</a:t>
            </a:r>
          </a:p>
          <a:p>
            <a:pPr lvl="1"/>
            <a:r>
              <a:rPr lang="en-US" dirty="0"/>
              <a:t>Import Scans</a:t>
            </a:r>
          </a:p>
          <a:p>
            <a:pPr lvl="1"/>
            <a:r>
              <a:rPr lang="en-US" dirty="0"/>
              <a:t>Check</a:t>
            </a:r>
          </a:p>
          <a:p>
            <a:pPr lvl="1"/>
            <a:r>
              <a:rPr lang="en-US" dirty="0"/>
              <a:t>Analysis </a:t>
            </a:r>
            <a:r>
              <a:rPr lang="en-US" dirty="0" smtClean="0"/>
              <a:t>(calculations and visualization)</a:t>
            </a: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7411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4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Workflow overview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974135" y="3195917"/>
            <a:ext cx="2322937" cy="105089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HW Initialization</a:t>
            </a:r>
          </a:p>
        </p:txBody>
      </p:sp>
      <p:sp>
        <p:nvSpPr>
          <p:cNvPr id="33" name="Oval 32"/>
          <p:cNvSpPr/>
          <p:nvPr/>
        </p:nvSpPr>
        <p:spPr>
          <a:xfrm>
            <a:off x="5366589" y="1417861"/>
            <a:ext cx="2137493" cy="1011091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Single Scan</a:t>
            </a:r>
          </a:p>
        </p:txBody>
      </p:sp>
      <p:sp>
        <p:nvSpPr>
          <p:cNvPr id="37" name="Oval 36"/>
          <p:cNvSpPr/>
          <p:nvPr/>
        </p:nvSpPr>
        <p:spPr>
          <a:xfrm>
            <a:off x="5475722" y="5097615"/>
            <a:ext cx="1961157" cy="1097332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Import </a:t>
            </a:r>
          </a:p>
          <a:p>
            <a:pPr algn="ctr"/>
            <a:r>
              <a:rPr lang="en-GB" sz="1400" b="1" dirty="0">
                <a:solidFill>
                  <a:schemeClr val="tx2"/>
                </a:solidFill>
              </a:rPr>
              <a:t>(Old Calibration)</a:t>
            </a:r>
          </a:p>
        </p:txBody>
      </p:sp>
      <p:sp>
        <p:nvSpPr>
          <p:cNvPr id="38" name="Oval 37"/>
          <p:cNvSpPr/>
          <p:nvPr/>
        </p:nvSpPr>
        <p:spPr>
          <a:xfrm>
            <a:off x="5712846" y="3195917"/>
            <a:ext cx="2078773" cy="113142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Calibration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smtClean="0"/>
              <a:t>18</a:t>
            </a:r>
            <a:endParaRPr lang="en-US" dirty="0"/>
          </a:p>
        </p:txBody>
      </p:sp>
      <p:pic>
        <p:nvPicPr>
          <p:cNvPr id="15" name="Picture 14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33891" b="20268"/>
          <a:stretch/>
        </p:blipFill>
        <p:spPr>
          <a:xfrm rot="10800000">
            <a:off x="3534197" y="3529322"/>
            <a:ext cx="1941525" cy="384081"/>
          </a:xfrm>
          <a:prstGeom prst="rect">
            <a:avLst/>
          </a:prstGeom>
        </p:spPr>
      </p:pic>
      <p:pic>
        <p:nvPicPr>
          <p:cNvPr id="18" name="Picture 17" descr="0CalibrationBench_BIDay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35430" b="19790"/>
          <a:stretch/>
        </p:blipFill>
        <p:spPr>
          <a:xfrm rot="12244104">
            <a:off x="3178107" y="4741084"/>
            <a:ext cx="2166026" cy="410443"/>
          </a:xfrm>
          <a:prstGeom prst="rect">
            <a:avLst/>
          </a:prstGeom>
        </p:spPr>
      </p:pic>
      <p:pic>
        <p:nvPicPr>
          <p:cNvPr id="23" name="Picture 22" descr="0CalibrationBench_BIDay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468" r="35208" b="20556"/>
          <a:stretch/>
        </p:blipFill>
        <p:spPr>
          <a:xfrm rot="9006502">
            <a:off x="3282339" y="2367034"/>
            <a:ext cx="1883182" cy="38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1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l="23264" t="8903" r="823" b="31649"/>
          <a:stretch/>
        </p:blipFill>
        <p:spPr>
          <a:xfrm>
            <a:off x="4414937" y="2050182"/>
            <a:ext cx="2486026" cy="1398485"/>
          </a:xfrm>
          <a:prstGeom prst="rect">
            <a:avLst/>
          </a:prstGeom>
        </p:spPr>
      </p:pic>
      <p:pic>
        <p:nvPicPr>
          <p:cNvPr id="27" name="Content Placeholder 2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956" t="11081" b="31332"/>
          <a:stretch/>
        </p:blipFill>
        <p:spPr>
          <a:xfrm>
            <a:off x="6030352" y="2247982"/>
            <a:ext cx="2512850" cy="1349231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266409" y="1569045"/>
            <a:ext cx="1657001" cy="31940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/>
              <a:t>Data Visualization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266409" y="3811863"/>
            <a:ext cx="1671351" cy="31940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 smtClean="0"/>
              <a:t>Calibration Files</a:t>
            </a:r>
            <a:endParaRPr lang="en-GB" sz="1350" dirty="0"/>
          </a:p>
        </p:txBody>
      </p:sp>
      <p:pic>
        <p:nvPicPr>
          <p:cNvPr id="42" name="Picture 41"/>
          <p:cNvPicPr/>
          <p:nvPr/>
        </p:nvPicPr>
        <p:blipFill rotWithShape="1">
          <a:blip r:embed="rId4"/>
          <a:srcRect l="39678" t="21859" r="42397" b="48817"/>
          <a:stretch/>
        </p:blipFill>
        <p:spPr bwMode="auto">
          <a:xfrm>
            <a:off x="4825046" y="4361969"/>
            <a:ext cx="1857967" cy="17636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/>
          <p:cNvPicPr/>
          <p:nvPr/>
        </p:nvPicPr>
        <p:blipFill rotWithShape="1">
          <a:blip r:embed="rId5"/>
          <a:srcRect l="39159" t="22015" r="44159" b="17388"/>
          <a:stretch/>
        </p:blipFill>
        <p:spPr bwMode="auto">
          <a:xfrm>
            <a:off x="6527750" y="3910699"/>
            <a:ext cx="1723341" cy="2445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24786" y="2806810"/>
            <a:ext cx="2191563" cy="120756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24" name="Right Brace 23"/>
          <p:cNvSpPr/>
          <p:nvPr/>
        </p:nvSpPr>
        <p:spPr>
          <a:xfrm rot="10800000">
            <a:off x="2900977" y="1412694"/>
            <a:ext cx="267068" cy="4071947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400" dirty="0" smtClean="0"/>
              <a:t>Wire scanner </a:t>
            </a:r>
            <a:r>
              <a:rPr lang="en-GB" sz="4400" dirty="0"/>
              <a:t>calibration </a:t>
            </a:r>
            <a:r>
              <a:rPr lang="en-GB" sz="4400" dirty="0" smtClean="0"/>
              <a:t>application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endParaRPr lang="en-GB" sz="3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343275" y="3414056"/>
            <a:ext cx="2743200" cy="419653"/>
          </a:xfrm>
        </p:spPr>
        <p:txBody>
          <a:bodyPr/>
          <a:lstStyle/>
          <a:p>
            <a:r>
              <a:rPr lang="en-GB" dirty="0" smtClean="0"/>
              <a:t>By Marta Vicente Romero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86045" y="3867167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BI-SW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1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882595" y="2153088"/>
            <a:ext cx="1731582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HW</a:t>
            </a:r>
            <a:r>
              <a:rPr lang="en-GB" sz="1400" b="1" dirty="0">
                <a:solidFill>
                  <a:schemeClr val="tx2"/>
                </a:solidFill>
              </a:rPr>
              <a:t> Initialization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555542" y="4558646"/>
            <a:ext cx="2156176" cy="132487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Edit Results</a:t>
            </a:r>
          </a:p>
        </p:txBody>
      </p:sp>
      <p:pic>
        <p:nvPicPr>
          <p:cNvPr id="20" name="Picture 19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078" b="20827"/>
          <a:stretch/>
        </p:blipFill>
        <p:spPr>
          <a:xfrm rot="14026896">
            <a:off x="2165931" y="3096787"/>
            <a:ext cx="522792" cy="229884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2317292" y="3355867"/>
            <a:ext cx="1654767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Calibration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27" name="Picture 26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3657843">
            <a:off x="3450270" y="4306059"/>
            <a:ext cx="505477" cy="26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6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465760" y="3068343"/>
            <a:ext cx="2179417" cy="145202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Check Scan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882595" y="2153088"/>
            <a:ext cx="1731582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HW</a:t>
            </a:r>
            <a:r>
              <a:rPr lang="en-GB" sz="1400" b="1" dirty="0">
                <a:solidFill>
                  <a:schemeClr val="tx2"/>
                </a:solidFill>
              </a:rPr>
              <a:t> Initialization</a:t>
            </a:r>
          </a:p>
        </p:txBody>
      </p:sp>
      <p:pic>
        <p:nvPicPr>
          <p:cNvPr id="40" name="Picture 39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078" b="20827"/>
          <a:stretch/>
        </p:blipFill>
        <p:spPr>
          <a:xfrm rot="13772420">
            <a:off x="2165931" y="3096787"/>
            <a:ext cx="522792" cy="229884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2317292" y="3355867"/>
            <a:ext cx="1654767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Calibration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42" name="Picture 41" descr="0CalibrationBench_BIDay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3657843">
            <a:off x="3432067" y="4347300"/>
            <a:ext cx="617122" cy="267265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3465761" y="4687478"/>
            <a:ext cx="1733355" cy="10134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Edit Results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47" name="Picture 46" descr="0CalibrationBench_BIDay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0800000">
            <a:off x="4245795" y="3610135"/>
            <a:ext cx="946230" cy="37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4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4 </a:t>
            </a:r>
            <a:r>
              <a:rPr lang="en-US" dirty="0" smtClean="0"/>
              <a:t>Overview </a:t>
            </a:r>
            <a:r>
              <a:rPr lang="en-US" dirty="0" err="1"/>
              <a:t>ExpertGui</a:t>
            </a:r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333955" y="1793285"/>
            <a:ext cx="1731582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HW</a:t>
            </a:r>
            <a:r>
              <a:rPr lang="en-GB" sz="1400" b="1" dirty="0">
                <a:solidFill>
                  <a:schemeClr val="tx2"/>
                </a:solidFill>
              </a:rPr>
              <a:t> Initialization</a:t>
            </a:r>
          </a:p>
        </p:txBody>
      </p:sp>
      <p:pic>
        <p:nvPicPr>
          <p:cNvPr id="40" name="Picture 39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078" b="20827"/>
          <a:stretch/>
        </p:blipFill>
        <p:spPr>
          <a:xfrm rot="13772420">
            <a:off x="1617291" y="2736984"/>
            <a:ext cx="522792" cy="229884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1768652" y="2996064"/>
            <a:ext cx="1654767" cy="8769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Calibration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42" name="Picture 41" descr="0CalibrationBench_BIDay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3657843">
            <a:off x="2883427" y="3987497"/>
            <a:ext cx="617122" cy="267265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2917121" y="4327675"/>
            <a:ext cx="1733355" cy="10134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Edit Results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46" name="Picture 45" descr="0CalibrationBench_BIDay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0800000">
            <a:off x="3609867" y="3245599"/>
            <a:ext cx="946230" cy="37790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742545" y="2927816"/>
            <a:ext cx="1733355" cy="10134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Check Scans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44578" y="1100202"/>
            <a:ext cx="2179417" cy="145202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Deploy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14" name="Picture 13" descr="0CalibrationBench_BIDay - PowerPoint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8600396">
            <a:off x="5961276" y="2335151"/>
            <a:ext cx="970973" cy="371189"/>
          </a:xfrm>
          <a:prstGeom prst="rect">
            <a:avLst/>
          </a:prstGeom>
        </p:spPr>
      </p:pic>
      <p:pic>
        <p:nvPicPr>
          <p:cNvPr id="15" name="Picture 14" descr="0CalibrationBench_BIDay - PowerPoint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43458" b="19786"/>
          <a:stretch/>
        </p:blipFill>
        <p:spPr>
          <a:xfrm rot="16200000">
            <a:off x="7380086" y="3094565"/>
            <a:ext cx="1146489" cy="546958"/>
          </a:xfrm>
          <a:prstGeom prst="rect">
            <a:avLst/>
          </a:prstGeom>
        </p:spPr>
      </p:pic>
      <p:pic>
        <p:nvPicPr>
          <p:cNvPr id="24" name="Picture 23" descr="Overview - PowerPoint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5" t="58203" r="33797" b="33797"/>
          <a:stretch/>
        </p:blipFill>
        <p:spPr>
          <a:xfrm rot="18988083">
            <a:off x="4339284" y="4014982"/>
            <a:ext cx="784944" cy="271433"/>
          </a:xfrm>
          <a:prstGeom prst="rect">
            <a:avLst/>
          </a:prstGeom>
        </p:spPr>
      </p:pic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280" y="4183860"/>
            <a:ext cx="2560715" cy="159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35911" y="5786250"/>
            <a:ext cx="179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Wire scanners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"/>
            <a:r>
              <a:rPr lang="en-GB" dirty="0" smtClean="0"/>
              <a:t>5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8056" lvl="1" indent="0">
              <a:buNone/>
            </a:pPr>
            <a:r>
              <a:rPr lang="en-GB" dirty="0" smtClean="0"/>
              <a:t>New </a:t>
            </a:r>
            <a:r>
              <a:rPr lang="en-GB" dirty="0"/>
              <a:t>BI Software </a:t>
            </a:r>
            <a:r>
              <a:rPr lang="en-GB" dirty="0" smtClean="0"/>
              <a:t>guidelines: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err="1" smtClean="0"/>
              <a:t>ExpertGUIs</a:t>
            </a:r>
            <a:r>
              <a:rPr lang="en-GB" dirty="0" smtClean="0"/>
              <a:t> moving </a:t>
            </a:r>
            <a:r>
              <a:rPr lang="en-GB" dirty="0"/>
              <a:t>to JavaFX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Unification under </a:t>
            </a:r>
            <a:r>
              <a:rPr lang="en-GB" dirty="0"/>
              <a:t>common architecture base on </a:t>
            </a:r>
            <a:r>
              <a:rPr lang="en-GB" dirty="0" smtClean="0"/>
              <a:t>Model – </a:t>
            </a:r>
            <a:r>
              <a:rPr lang="en-GB" dirty="0"/>
              <a:t>View – </a:t>
            </a:r>
            <a:r>
              <a:rPr lang="en-GB" dirty="0" smtClean="0"/>
              <a:t>Controller (MVC)</a:t>
            </a:r>
            <a:endParaRPr lang="en-GB" dirty="0"/>
          </a:p>
          <a:p>
            <a:pPr lvl="3"/>
            <a:r>
              <a:rPr lang="en-GB" dirty="0"/>
              <a:t>m</a:t>
            </a:r>
            <a:r>
              <a:rPr lang="en-GB" dirty="0" smtClean="0"/>
              <a:t>odularity</a:t>
            </a:r>
            <a:r>
              <a:rPr lang="en-GB" dirty="0"/>
              <a:t>, r</a:t>
            </a:r>
            <a:r>
              <a:rPr lang="en-GB" dirty="0" smtClean="0"/>
              <a:t>eusability</a:t>
            </a:r>
            <a:r>
              <a:rPr lang="en-GB" dirty="0"/>
              <a:t>, </a:t>
            </a:r>
            <a:r>
              <a:rPr lang="en-GB" dirty="0" smtClean="0"/>
              <a:t>maintenance, extensibility.</a:t>
            </a:r>
          </a:p>
          <a:p>
            <a:pPr marL="1042416" lvl="3" indent="0">
              <a:buNone/>
            </a:pP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7412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04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5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48056" lvl="1" indent="0">
              <a:buNone/>
            </a:pPr>
            <a:r>
              <a:rPr lang="en-GB" sz="3500" dirty="0" err="1" smtClean="0"/>
              <a:t>ExpertGUIs</a:t>
            </a:r>
            <a:r>
              <a:rPr lang="en-GB" sz="3500" dirty="0" smtClean="0"/>
              <a:t> </a:t>
            </a:r>
            <a:r>
              <a:rPr lang="en-GB" sz="3500" dirty="0"/>
              <a:t>moving to JavaFX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r>
              <a:rPr lang="en-GB" dirty="0" smtClean="0"/>
              <a:t>BI </a:t>
            </a:r>
            <a:r>
              <a:rPr lang="en-GB" dirty="0"/>
              <a:t>– SW section </a:t>
            </a:r>
            <a:r>
              <a:rPr lang="en-GB" dirty="0" smtClean="0"/>
              <a:t>utilities. </a:t>
            </a:r>
          </a:p>
          <a:p>
            <a:pPr marL="448056" lvl="1" indent="0">
              <a:buNone/>
            </a:pPr>
            <a:endParaRPr lang="en-GB" sz="1300" dirty="0"/>
          </a:p>
          <a:p>
            <a:pPr lvl="2"/>
            <a:r>
              <a:rPr lang="en-GB" sz="1600" dirty="0"/>
              <a:t>Tools develop by the </a:t>
            </a:r>
            <a:r>
              <a:rPr lang="en-GB" sz="1600" dirty="0" smtClean="0"/>
              <a:t>section</a:t>
            </a:r>
          </a:p>
          <a:p>
            <a:pPr lvl="2"/>
            <a:r>
              <a:rPr lang="en-GB" sz="1600" dirty="0" smtClean="0"/>
              <a:t>Common development guidelines</a:t>
            </a:r>
          </a:p>
          <a:p>
            <a:pPr marL="749808" lvl="2" indent="0">
              <a:buNone/>
            </a:pPr>
            <a:endParaRPr lang="en-GB" sz="1300" dirty="0"/>
          </a:p>
          <a:p>
            <a:pPr lvl="1"/>
            <a:r>
              <a:rPr lang="en-GB" dirty="0" smtClean="0"/>
              <a:t>CO standard components have been included. </a:t>
            </a:r>
            <a:r>
              <a:rPr lang="en-GB" sz="1800" dirty="0"/>
              <a:t>(</a:t>
            </a:r>
            <a:r>
              <a:rPr lang="en-GB" sz="1800" dirty="0">
                <a:hlinkClick r:id="rId3"/>
              </a:rPr>
              <a:t>https://</a:t>
            </a:r>
            <a:r>
              <a:rPr lang="en-GB" sz="1800" dirty="0" smtClean="0">
                <a:hlinkClick r:id="rId3"/>
              </a:rPr>
              <a:t>wikis.cern.ch/display/GUI/Reference+Guide</a:t>
            </a:r>
            <a:r>
              <a:rPr lang="en-GB" sz="1800" dirty="0" smtClean="0"/>
              <a:t>)</a:t>
            </a:r>
          </a:p>
          <a:p>
            <a:pPr marL="448056" lvl="1" indent="0">
              <a:buNone/>
            </a:pPr>
            <a:endParaRPr lang="en-GB" sz="1300" dirty="0" smtClean="0"/>
          </a:p>
          <a:p>
            <a:pPr lvl="2"/>
            <a:r>
              <a:rPr lang="en-GB" sz="1600" dirty="0" smtClean="0"/>
              <a:t>General frame.</a:t>
            </a:r>
          </a:p>
          <a:p>
            <a:pPr lvl="2"/>
            <a:r>
              <a:rPr lang="en-GB" sz="1600" dirty="0"/>
              <a:t>RBAC </a:t>
            </a:r>
            <a:r>
              <a:rPr lang="en-GB" sz="1600" dirty="0" smtClean="0"/>
              <a:t>Authentication.</a:t>
            </a:r>
          </a:p>
          <a:p>
            <a:pPr lvl="2"/>
            <a:r>
              <a:rPr lang="en-GB" sz="1600" dirty="0" smtClean="0"/>
              <a:t>Logger utilities.</a:t>
            </a:r>
          </a:p>
          <a:p>
            <a:pPr marL="749808" lvl="2" indent="0">
              <a:buNone/>
            </a:pPr>
            <a:endParaRPr lang="en-GB" sz="1600" dirty="0" smtClean="0"/>
          </a:p>
          <a:p>
            <a:pPr lvl="1"/>
            <a:r>
              <a:rPr lang="en-GB" dirty="0"/>
              <a:t>Current state: Combination of JavaFX with Swing components.</a:t>
            </a:r>
          </a:p>
          <a:p>
            <a:pPr lvl="4">
              <a:buFont typeface="Wingdings" panose="05000000000000000000" pitchFamily="2" charset="2"/>
              <a:buChar char="J"/>
            </a:pPr>
            <a:r>
              <a:rPr lang="en-GB" dirty="0" smtClean="0"/>
              <a:t>Property </a:t>
            </a:r>
            <a:r>
              <a:rPr lang="en-GB" dirty="0"/>
              <a:t>system and bindings, </a:t>
            </a:r>
            <a:r>
              <a:rPr lang="en-GB" dirty="0" err="1"/>
              <a:t>fxml</a:t>
            </a:r>
            <a:r>
              <a:rPr lang="en-GB" dirty="0"/>
              <a:t>, </a:t>
            </a:r>
            <a:r>
              <a:rPr lang="en-GB" dirty="0" err="1"/>
              <a:t>css</a:t>
            </a:r>
            <a:r>
              <a:rPr lang="en-GB" dirty="0"/>
              <a:t>.</a:t>
            </a:r>
          </a:p>
          <a:p>
            <a:pPr marL="1307592" lvl="4" indent="0">
              <a:buNone/>
            </a:pPr>
            <a:r>
              <a:rPr lang="en-GB" dirty="0">
                <a:sym typeface="Wingdings" panose="05000000000000000000" pitchFamily="2" charset="2"/>
              </a:rPr>
              <a:t>  </a:t>
            </a:r>
            <a:r>
              <a:rPr lang="en-GB" dirty="0" smtClean="0">
                <a:sym typeface="Wingdings" panose="05000000000000000000" pitchFamily="2" charset="2"/>
              </a:rPr>
              <a:t> Missing </a:t>
            </a:r>
            <a:r>
              <a:rPr lang="en-GB" dirty="0">
                <a:sym typeface="Wingdings" panose="05000000000000000000" pitchFamily="2" charset="2"/>
              </a:rPr>
              <a:t>features from </a:t>
            </a:r>
            <a:r>
              <a:rPr lang="en-GB" dirty="0" smtClean="0">
                <a:sym typeface="Wingdings" panose="05000000000000000000" pitchFamily="2" charset="2"/>
              </a:rPr>
              <a:t>swing</a:t>
            </a:r>
            <a:endParaRPr lang="en-GB" sz="1600" dirty="0" smtClean="0"/>
          </a:p>
          <a:p>
            <a:pPr lvl="1"/>
            <a:endParaRPr lang="en-GB" sz="18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1"/>
            <a:endParaRPr lang="en-GB" sz="18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5120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15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8056" lvl="1" indent="0">
              <a:buNone/>
            </a:pPr>
            <a:endParaRPr lang="en-GB" dirty="0"/>
          </a:p>
          <a:p>
            <a:pPr marL="448056" lvl="1" indent="0">
              <a:buNone/>
            </a:pPr>
            <a:r>
              <a:rPr lang="en-GB" dirty="0" smtClean="0"/>
              <a:t>Using </a:t>
            </a:r>
            <a:r>
              <a:rPr lang="en-GB" dirty="0"/>
              <a:t>a variation of the </a:t>
            </a:r>
            <a:r>
              <a:rPr lang="en-GB" dirty="0" smtClean="0"/>
              <a:t>MVC</a:t>
            </a:r>
          </a:p>
          <a:p>
            <a:pPr marL="448056" lvl="1" indent="0">
              <a:buNone/>
            </a:pPr>
            <a:r>
              <a:rPr lang="en-GB" sz="1800" b="1" dirty="0" smtClean="0"/>
              <a:t>Model </a:t>
            </a:r>
            <a:r>
              <a:rPr lang="en-GB" sz="1800" b="1" dirty="0"/>
              <a:t>- View</a:t>
            </a:r>
            <a:r>
              <a:rPr lang="en-GB" sz="1800" dirty="0"/>
              <a:t> - </a:t>
            </a:r>
            <a:r>
              <a:rPr lang="en-GB" sz="1800" b="1" dirty="0"/>
              <a:t>Presenter</a:t>
            </a:r>
          </a:p>
          <a:p>
            <a:pPr marL="1042416" lvl="3" indent="0">
              <a:buNone/>
            </a:pPr>
            <a:endParaRPr lang="en-GB" sz="1800" dirty="0" smtClean="0"/>
          </a:p>
          <a:p>
            <a:pPr lvl="3"/>
            <a:r>
              <a:rPr lang="en-GB" b="1" dirty="0" smtClean="0"/>
              <a:t>Model</a:t>
            </a:r>
            <a:r>
              <a:rPr lang="en-GB" dirty="0"/>
              <a:t>:</a:t>
            </a:r>
            <a:r>
              <a:rPr lang="en-GB" dirty="0" smtClean="0"/>
              <a:t> </a:t>
            </a:r>
            <a:r>
              <a:rPr lang="en-GB" dirty="0"/>
              <a:t>Business logic: Scans </a:t>
            </a:r>
            <a:r>
              <a:rPr lang="en-GB" dirty="0" smtClean="0"/>
              <a:t>data, analysis </a:t>
            </a:r>
            <a:r>
              <a:rPr lang="en-GB" dirty="0"/>
              <a:t>data, </a:t>
            </a:r>
            <a:r>
              <a:rPr lang="en-GB" dirty="0" smtClean="0"/>
              <a:t>lookup tables calculation, errors, </a:t>
            </a:r>
            <a:r>
              <a:rPr lang="en-GB" dirty="0"/>
              <a:t>scan </a:t>
            </a:r>
            <a:r>
              <a:rPr lang="en-GB" dirty="0" smtClean="0"/>
              <a:t>parameters, application settings.</a:t>
            </a:r>
          </a:p>
          <a:p>
            <a:pPr lvl="3"/>
            <a:endParaRPr lang="en-GB" b="1" dirty="0" smtClean="0"/>
          </a:p>
          <a:p>
            <a:pPr lvl="3"/>
            <a:r>
              <a:rPr lang="en-GB" b="1" dirty="0" smtClean="0"/>
              <a:t>View:</a:t>
            </a:r>
            <a:r>
              <a:rPr lang="en-GB" dirty="0" smtClean="0"/>
              <a:t> </a:t>
            </a:r>
            <a:r>
              <a:rPr lang="en-GB" dirty="0" err="1" smtClean="0"/>
              <a:t>fxml</a:t>
            </a:r>
            <a:r>
              <a:rPr lang="en-GB" dirty="0" smtClean="0"/>
              <a:t> files with view controls</a:t>
            </a:r>
          </a:p>
          <a:p>
            <a:pPr lvl="3"/>
            <a:endParaRPr lang="en-GB" dirty="0" smtClean="0"/>
          </a:p>
          <a:p>
            <a:pPr lvl="3"/>
            <a:r>
              <a:rPr lang="en-GB" b="1" dirty="0" smtClean="0"/>
              <a:t>Presenter: </a:t>
            </a:r>
            <a:endParaRPr lang="en-GB" dirty="0" smtClean="0"/>
          </a:p>
          <a:p>
            <a:pPr lvl="7"/>
            <a:r>
              <a:rPr lang="en-GB" dirty="0" smtClean="0"/>
              <a:t>Receives the user inputs from the view. It asks to the model to operate accordingly. </a:t>
            </a:r>
          </a:p>
          <a:p>
            <a:pPr lvl="7"/>
            <a:r>
              <a:rPr lang="en-GB" dirty="0" smtClean="0"/>
              <a:t>Presentation of the data in the view.</a:t>
            </a:r>
          </a:p>
          <a:p>
            <a:pPr lvl="3"/>
            <a:endParaRPr lang="en-GB" b="1" dirty="0" smtClean="0"/>
          </a:p>
          <a:p>
            <a:pPr lvl="3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6951" y="6355712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 descr="CalibrationBench_BIDay_m2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43734" r="27396" b="17836"/>
          <a:stretch/>
        </p:blipFill>
        <p:spPr>
          <a:xfrm>
            <a:off x="5940276" y="356244"/>
            <a:ext cx="2746524" cy="193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72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8056" lvl="1" indent="0">
              <a:buNone/>
            </a:pPr>
            <a:endParaRPr lang="en-GB" dirty="0"/>
          </a:p>
          <a:p>
            <a:pPr marL="448056" lvl="1" indent="0">
              <a:buNone/>
            </a:pPr>
            <a:r>
              <a:rPr lang="en-GB" dirty="0" smtClean="0"/>
              <a:t>Using </a:t>
            </a:r>
            <a:r>
              <a:rPr lang="en-GB" dirty="0"/>
              <a:t>a variation of the </a:t>
            </a:r>
            <a:r>
              <a:rPr lang="en-GB" dirty="0" smtClean="0"/>
              <a:t>MVC</a:t>
            </a:r>
          </a:p>
          <a:p>
            <a:pPr marL="1042416" lvl="3" indent="0">
              <a:buNone/>
            </a:pPr>
            <a:endParaRPr lang="en-GB" dirty="0" smtClean="0"/>
          </a:p>
          <a:p>
            <a:pPr lvl="3"/>
            <a:r>
              <a:rPr lang="en-GB" b="1" dirty="0" smtClean="0"/>
              <a:t>Model - View</a:t>
            </a:r>
            <a:r>
              <a:rPr lang="en-GB" dirty="0" smtClean="0"/>
              <a:t> - </a:t>
            </a:r>
            <a:r>
              <a:rPr lang="en-GB" b="1" dirty="0" smtClean="0"/>
              <a:t>Presenter</a:t>
            </a:r>
          </a:p>
          <a:p>
            <a:pPr marL="749808" lvl="2" indent="0">
              <a:buNone/>
            </a:pPr>
            <a:endParaRPr lang="en-GB" b="1" dirty="0" smtClean="0"/>
          </a:p>
          <a:p>
            <a:pPr marL="749808" lvl="2" indent="0">
              <a:buNone/>
            </a:pPr>
            <a:r>
              <a:rPr lang="en-GB" b="1" dirty="0" smtClean="0"/>
              <a:t>This project:</a:t>
            </a:r>
            <a:endParaRPr lang="en-GB" sz="1800" dirty="0" smtClean="0"/>
          </a:p>
          <a:p>
            <a:pPr lvl="2">
              <a:buFontTx/>
              <a:buChar char="-"/>
            </a:pPr>
            <a:r>
              <a:rPr lang="en-GB" sz="1800" dirty="0" smtClean="0"/>
              <a:t>Decoupling existing content</a:t>
            </a:r>
            <a:endParaRPr lang="en-GB" sz="1800" dirty="0"/>
          </a:p>
          <a:p>
            <a:pPr lvl="2">
              <a:buFontTx/>
              <a:buChar char="-"/>
            </a:pPr>
            <a:r>
              <a:rPr lang="en-GB" sz="1800" dirty="0" smtClean="0"/>
              <a:t>Focus in modularity in the business logic</a:t>
            </a:r>
          </a:p>
          <a:p>
            <a:pPr lvl="2">
              <a:buFontTx/>
              <a:buChar char="-"/>
            </a:pPr>
            <a:r>
              <a:rPr lang="en-GB" sz="1800" dirty="0" smtClean="0"/>
              <a:t>Group views and components</a:t>
            </a:r>
          </a:p>
          <a:p>
            <a:pPr lvl="3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 descr="CalibrationBench_BIDay_m2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43734" r="27396" b="17836"/>
          <a:stretch/>
        </p:blipFill>
        <p:spPr>
          <a:xfrm>
            <a:off x="5558613" y="567896"/>
            <a:ext cx="2746524" cy="193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alibration1-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5312" y="874180"/>
            <a:ext cx="6495788" cy="51186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166" y="635635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47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89394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Edition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35835" y="356275"/>
            <a:ext cx="6559497" cy="572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The new application is:</a:t>
            </a:r>
          </a:p>
          <a:p>
            <a:pPr lvl="2"/>
            <a:r>
              <a:rPr lang="en-GB" dirty="0"/>
              <a:t>e</a:t>
            </a:r>
            <a:r>
              <a:rPr lang="en-GB" dirty="0" smtClean="0"/>
              <a:t>asier to maintain and take over by other persons.</a:t>
            </a:r>
          </a:p>
          <a:p>
            <a:pPr lvl="2"/>
            <a:r>
              <a:rPr lang="en-GB" dirty="0"/>
              <a:t>r</a:t>
            </a:r>
            <a:r>
              <a:rPr lang="en-GB" dirty="0" smtClean="0"/>
              <a:t>eady to be extended.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Improvement in the calibration process.</a:t>
            </a:r>
          </a:p>
          <a:p>
            <a:pPr lvl="3"/>
            <a:r>
              <a:rPr lang="en-GB" dirty="0"/>
              <a:t>a</a:t>
            </a:r>
            <a:r>
              <a:rPr lang="en-GB" dirty="0" smtClean="0"/>
              <a:t>void handmade tasks</a:t>
            </a:r>
          </a:p>
          <a:p>
            <a:pPr lvl="3"/>
            <a:r>
              <a:rPr lang="en-GB" dirty="0" smtClean="0"/>
              <a:t>better visualization adapted to the user needs</a:t>
            </a:r>
          </a:p>
          <a:p>
            <a:pPr lvl="3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167" y="6333041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5351" y="178224"/>
            <a:ext cx="7378731" cy="599860"/>
          </a:xfrm>
          <a:prstGeom prst="rect">
            <a:avLst/>
          </a:prstGeom>
        </p:spPr>
        <p:txBody>
          <a:bodyPr vert="horz" lIns="45720" rIns="45720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</a:t>
            </a:r>
            <a:r>
              <a:rPr lang="en-GB" dirty="0" smtClean="0"/>
              <a:t>7 Future </a:t>
            </a:r>
            <a:r>
              <a:rPr lang="en-GB" dirty="0" smtClean="0"/>
              <a:t>and Conclusions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5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Wire scanner </a:t>
            </a:r>
            <a:r>
              <a:rPr lang="en-GB" sz="4000" dirty="0"/>
              <a:t>calibration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Introduction</a:t>
            </a:r>
            <a:endParaRPr lang="en-US" dirty="0"/>
          </a:p>
          <a:p>
            <a:pPr lvl="1"/>
            <a:r>
              <a:rPr lang="en-US" dirty="0"/>
              <a:t>Calibration Bench </a:t>
            </a:r>
            <a:endParaRPr lang="en-US" dirty="0" smtClean="0"/>
          </a:p>
          <a:p>
            <a:pPr lvl="1"/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Overview </a:t>
            </a:r>
            <a:r>
              <a:rPr lang="en-US" dirty="0" err="1" smtClean="0"/>
              <a:t>ExpertGUI</a:t>
            </a:r>
            <a:endParaRPr lang="en-US" dirty="0"/>
          </a:p>
          <a:p>
            <a:pPr lvl="1"/>
            <a:r>
              <a:rPr lang="en-US" dirty="0" smtClean="0"/>
              <a:t>Architecture</a:t>
            </a:r>
            <a:endParaRPr lang="en-US" dirty="0"/>
          </a:p>
          <a:p>
            <a:pPr lvl="1"/>
            <a:r>
              <a:rPr lang="en-US" dirty="0" smtClean="0"/>
              <a:t>Demo</a:t>
            </a:r>
            <a:endParaRPr lang="en-US" dirty="0"/>
          </a:p>
          <a:p>
            <a:pPr lvl="1"/>
            <a:r>
              <a:rPr lang="en-US" dirty="0" smtClean="0"/>
              <a:t>Future and conclusions</a:t>
            </a:r>
          </a:p>
          <a:p>
            <a:pPr lvl="1"/>
            <a:r>
              <a:rPr lang="en-US" dirty="0" smtClean="0"/>
              <a:t>Questions</a:t>
            </a:r>
            <a:endParaRPr lang="en-US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419100"/>
            <a:ext cx="54006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GB" sz="4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Questions</a:t>
            </a:r>
            <a:endParaRPr lang="en-GB" sz="4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5854" y="5178669"/>
            <a:ext cx="54006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GB" sz="4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</a:t>
            </a:r>
            <a:r>
              <a:rPr lang="en-GB" sz="4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248430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432" y="3266689"/>
            <a:ext cx="2829793" cy="5081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BWSINJ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 (Wire scanner Injection)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4652" y="1440272"/>
            <a:ext cx="2433817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Device Control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3</a:t>
            </a:r>
            <a:r>
              <a:rPr lang="en-GB" dirty="0" smtClean="0"/>
              <a:t> </a:t>
            </a:r>
            <a:r>
              <a:rPr lang="en-US" dirty="0" smtClean="0"/>
              <a:t>Overview </a:t>
            </a:r>
            <a:r>
              <a:rPr lang="en-US" dirty="0" err="1" smtClean="0"/>
              <a:t>ExpertGui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8309" y="2619282"/>
            <a:ext cx="1737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FESA CLASS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451018" y="3416922"/>
            <a:ext cx="2249881" cy="10328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CAL.BWS.867.PSB</a:t>
            </a:r>
          </a:p>
          <a:p>
            <a:endParaRPr lang="en-GB" dirty="0" smtClean="0">
              <a:solidFill>
                <a:srgbClr val="CC0066"/>
              </a:solidFill>
            </a:endParaRPr>
          </a:p>
          <a:p>
            <a:r>
              <a:rPr lang="en-GB" dirty="0" smtClean="0">
                <a:solidFill>
                  <a:srgbClr val="CC0066"/>
                </a:solidFill>
              </a:rPr>
              <a:t>PSB.867.LASER</a:t>
            </a:r>
            <a:endParaRPr lang="en-GB" dirty="0">
              <a:solidFill>
                <a:srgbClr val="CC0066"/>
              </a:solidFill>
            </a:endParaRPr>
          </a:p>
          <a:p>
            <a:endParaRPr lang="en-GB" dirty="0" smtClean="0">
              <a:solidFill>
                <a:srgbClr val="CC0066"/>
              </a:solidFill>
            </a:endParaRPr>
          </a:p>
          <a:p>
            <a:pPr algn="ctr"/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6704" y="3336113"/>
            <a:ext cx="20441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CAL.BWS.867.PS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 smtClean="0">
              <a:solidFill>
                <a:srgbClr val="CC0066"/>
              </a:solidFill>
            </a:endParaRPr>
          </a:p>
          <a:p>
            <a:r>
              <a:rPr lang="en-GB" dirty="0" smtClean="0">
                <a:solidFill>
                  <a:srgbClr val="CC0066"/>
                </a:solidFill>
              </a:rPr>
              <a:t>PS.867.LASER</a:t>
            </a:r>
            <a:endParaRPr lang="en-GB" dirty="0">
              <a:solidFill>
                <a:srgbClr val="CC0066"/>
              </a:solidFill>
            </a:endParaRPr>
          </a:p>
          <a:p>
            <a:r>
              <a:rPr lang="en-GB" dirty="0">
                <a:solidFill>
                  <a:srgbClr val="CC0066"/>
                </a:solidFill>
              </a:rPr>
              <a:t>PS.867.DIODE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425509" y="2353446"/>
            <a:ext cx="124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Devices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19531" y="3805059"/>
            <a:ext cx="1838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CC0066"/>
                </a:solidFill>
              </a:rPr>
              <a:t>BOSTEP </a:t>
            </a:r>
          </a:p>
          <a:p>
            <a:pPr algn="ctr"/>
            <a:r>
              <a:rPr lang="en-GB" dirty="0" smtClean="0">
                <a:solidFill>
                  <a:srgbClr val="CC0066"/>
                </a:solidFill>
              </a:rPr>
              <a:t>(Step In Motors)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51018" y="2739740"/>
            <a:ext cx="124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PSB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946704" y="2738024"/>
            <a:ext cx="88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PS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05593" y="2218414"/>
            <a:ext cx="7951" cy="32282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80705" y="3084163"/>
            <a:ext cx="7110148" cy="54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8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Overview - PowerPoint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6" t="83357" r="69048" b="7954"/>
          <a:stretch/>
        </p:blipFill>
        <p:spPr>
          <a:xfrm rot="2522062">
            <a:off x="2945481" y="5216056"/>
            <a:ext cx="445273" cy="40551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6268" y="628680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3163664" y="5433903"/>
            <a:ext cx="2774358" cy="44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9" descr="Overview - PowerPoint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2" t="56927" r="18935" b="32638"/>
          <a:stretch/>
        </p:blipFill>
        <p:spPr>
          <a:xfrm>
            <a:off x="5581816" y="4216026"/>
            <a:ext cx="1749287" cy="403682"/>
          </a:xfrm>
          <a:prstGeom prst="rect">
            <a:avLst/>
          </a:prstGeom>
        </p:spPr>
      </p:pic>
      <p:pic>
        <p:nvPicPr>
          <p:cNvPr id="13" name="Picture 12" descr="Overview - PowerPoint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5" t="58203" r="33797" b="33797"/>
          <a:stretch/>
        </p:blipFill>
        <p:spPr>
          <a:xfrm>
            <a:off x="4309607" y="3991555"/>
            <a:ext cx="1701580" cy="5486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8101" y="507660"/>
            <a:ext cx="6393708" cy="559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9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9623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405" y="609015"/>
            <a:ext cx="6016510" cy="526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Application used to perform the </a:t>
            </a:r>
            <a:r>
              <a:rPr lang="en-US" dirty="0" smtClean="0"/>
              <a:t>position calibration </a:t>
            </a:r>
            <a:r>
              <a:rPr lang="en-US" dirty="0"/>
              <a:t>of currently operational wire scanners in PS and </a:t>
            </a:r>
            <a:r>
              <a:rPr lang="en-US" dirty="0" smtClean="0"/>
              <a:t>PSB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Aim is to automatize the construction of calibration tables of scanners before their installation in the corresponding machine</a:t>
            </a:r>
          </a:p>
          <a:p>
            <a:pPr lvl="2"/>
            <a:r>
              <a:rPr lang="en-US" dirty="0" smtClean="0"/>
              <a:t>For different speeds </a:t>
            </a:r>
          </a:p>
          <a:p>
            <a:pPr lvl="2"/>
            <a:r>
              <a:rPr lang="en-US" dirty="0" smtClean="0"/>
              <a:t>For both movements, in/home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1 </a:t>
            </a: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2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 </a:t>
            </a:r>
            <a:r>
              <a:rPr lang="en-US" dirty="0" smtClean="0"/>
              <a:t>Calibration Bench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1242"/>
            <a:ext cx="5486400" cy="185538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Based on the acquisition of laser beam for a set of known positions </a:t>
            </a:r>
            <a:endParaRPr lang="en-US" dirty="0"/>
          </a:p>
          <a:p>
            <a:pPr lvl="0"/>
            <a:r>
              <a:rPr lang="en-US" dirty="0" smtClean="0"/>
              <a:t>Result: A table </a:t>
            </a:r>
            <a:r>
              <a:rPr lang="en-US" dirty="0"/>
              <a:t>of projected position versus </a:t>
            </a:r>
            <a:r>
              <a:rPr lang="en-US" dirty="0" smtClean="0"/>
              <a:t>the observable : potentiometer value 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81615" y="5137384"/>
            <a:ext cx="8165791" cy="98035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Two different calibration benches -&gt; </a:t>
            </a:r>
            <a:r>
              <a:rPr lang="en-US" dirty="0" smtClean="0"/>
              <a:t>different calibration configuration</a:t>
            </a:r>
            <a:endParaRPr lang="en-US" dirty="0"/>
          </a:p>
          <a:p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3326884"/>
            <a:ext cx="8258296" cy="1440742"/>
            <a:chOff x="457200" y="4807658"/>
            <a:chExt cx="8258296" cy="1440742"/>
          </a:xfrm>
        </p:grpSpPr>
        <p:sp>
          <p:nvSpPr>
            <p:cNvPr id="9" name="Rectangle 8"/>
            <p:cNvSpPr/>
            <p:nvPr/>
          </p:nvSpPr>
          <p:spPr>
            <a:xfrm>
              <a:off x="6396427" y="5513696"/>
              <a:ext cx="23008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996387"/>
              <a:ext cx="1151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Laser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pic>
          <p:nvPicPr>
            <p:cNvPr id="11" name="Picture 4" descr="http://upload.wikimedia.org/wikipedia/commons/thumb/0/03/Sailing_laser.svg/120px-Sailing_laser.svg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450" y="5482864"/>
              <a:ext cx="913361" cy="517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82803" y="4975965"/>
              <a:ext cx="1386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Splitter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44803" y="5513696"/>
              <a:ext cx="23008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90715" y="5740935"/>
              <a:ext cx="7222624" cy="71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204417" y="5671753"/>
              <a:ext cx="602522" cy="72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785115" y="5671753"/>
              <a:ext cx="372635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 flipH="1" flipV="1">
              <a:off x="6479348" y="5671753"/>
              <a:ext cx="602522" cy="72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71435" y="5014389"/>
              <a:ext cx="14235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Photodiode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31275" y="5014389"/>
              <a:ext cx="1386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omic Sans MS" pitchFamily="66" charset="0"/>
                </a:rPr>
                <a:t>Combiner</a:t>
              </a:r>
              <a:endParaRPr lang="en-GB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03483" y="5383721"/>
              <a:ext cx="554240" cy="662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960433" y="5599745"/>
              <a:ext cx="247106" cy="197023"/>
              <a:chOff x="7368190" y="5615589"/>
              <a:chExt cx="301390" cy="248844"/>
            </a:xfrm>
          </p:grpSpPr>
          <p:sp>
            <p:nvSpPr>
              <p:cNvPr id="28" name="Isosceles Triangle 27"/>
              <p:cNvSpPr/>
              <p:nvPr/>
            </p:nvSpPr>
            <p:spPr>
              <a:xfrm>
                <a:off x="7368190" y="5637112"/>
                <a:ext cx="301390" cy="227321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7368190" y="5615589"/>
                <a:ext cx="30139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/>
            <p:cNvCxnSpPr/>
            <p:nvPr/>
          </p:nvCxnSpPr>
          <p:spPr>
            <a:xfrm>
              <a:off x="7739537" y="5442491"/>
              <a:ext cx="192628" cy="17049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739537" y="5573271"/>
              <a:ext cx="192628" cy="17049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5" idx="0"/>
            </p:cNvCxnSpPr>
            <p:nvPr/>
          </p:nvCxnSpPr>
          <p:spPr>
            <a:xfrm>
              <a:off x="503479" y="4807658"/>
              <a:ext cx="8119460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457200" y="4807658"/>
              <a:ext cx="92557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>
              <a:stCxn id="25" idx="2"/>
            </p:cNvCxnSpPr>
            <p:nvPr/>
          </p:nvCxnSpPr>
          <p:spPr>
            <a:xfrm>
              <a:off x="503479" y="6247818"/>
              <a:ext cx="8191469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8622939" y="4808240"/>
              <a:ext cx="92557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" name="Picture 14" descr="I:\Laurea Magistrale\picture\IMG_73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269" y="806064"/>
            <a:ext cx="2867025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Content Placeholder 14"/>
          <p:cNvPicPr>
            <a:picLocks noChangeAspect="1"/>
          </p:cNvPicPr>
          <p:nvPr/>
        </p:nvPicPr>
        <p:blipFill rotWithShape="1">
          <a:blip r:embed="rId4"/>
          <a:srcRect l="12591" t="30749" r="49771" b="32893"/>
          <a:stretch/>
        </p:blipFill>
        <p:spPr>
          <a:xfrm>
            <a:off x="3088356" y="3327465"/>
            <a:ext cx="2603392" cy="1565279"/>
          </a:xfrm>
          <a:prstGeom prst="rect">
            <a:avLst/>
          </a:prstGeom>
        </p:spPr>
      </p:pic>
      <p:sp>
        <p:nvSpPr>
          <p:cNvPr id="41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fld id="{B4BFD808-6B56-4447-9401-2398D08EE3C0}" type="datetime1">
              <a:rPr lang="en-US" sz="1200">
                <a:solidFill>
                  <a:schemeClr val="tx1">
                    <a:tint val="75000"/>
                  </a:schemeClr>
                </a:solidFill>
              </a:rPr>
              <a:pPr marL="36576" indent="0">
                <a:buNone/>
              </a:pPr>
              <a:t>6/28/2017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51" y="1299490"/>
            <a:ext cx="8226854" cy="4667421"/>
          </a:xfrm>
        </p:spPr>
        <p:txBody>
          <a:bodyPr/>
          <a:lstStyle/>
          <a:p>
            <a:pPr lvl="1"/>
            <a:endParaRPr lang="en-US" dirty="0"/>
          </a:p>
          <a:p>
            <a:pPr lvl="1"/>
            <a:r>
              <a:rPr lang="en-US" dirty="0" smtClean="0"/>
              <a:t>Needs </a:t>
            </a:r>
            <a:endParaRPr lang="en-US" dirty="0"/>
          </a:p>
          <a:p>
            <a:pPr lvl="3"/>
            <a:r>
              <a:rPr lang="en-US" dirty="0" smtClean="0"/>
              <a:t>Problems </a:t>
            </a:r>
            <a:r>
              <a:rPr lang="en-US" dirty="0"/>
              <a:t>detected by the use of the </a:t>
            </a:r>
            <a:r>
              <a:rPr lang="en-US" dirty="0" smtClean="0"/>
              <a:t>application</a:t>
            </a:r>
          </a:p>
          <a:p>
            <a:pPr lvl="3"/>
            <a:r>
              <a:rPr lang="en-US" dirty="0" smtClean="0"/>
              <a:t>New requirements (</a:t>
            </a:r>
            <a:r>
              <a:rPr lang="en-US" dirty="0"/>
              <a:t>by the “calibration team”)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Obsolete </a:t>
            </a:r>
            <a:r>
              <a:rPr lang="en-US" dirty="0"/>
              <a:t>architecture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 </a:t>
            </a:r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Needs </a:t>
            </a:r>
            <a:endParaRPr lang="en-US" dirty="0" smtClean="0"/>
          </a:p>
          <a:p>
            <a:pPr lvl="2"/>
            <a:r>
              <a:rPr lang="en-US" dirty="0" smtClean="0"/>
              <a:t>Problems </a:t>
            </a:r>
            <a:r>
              <a:rPr lang="en-US" dirty="0"/>
              <a:t>detected by the use of the application</a:t>
            </a:r>
            <a:r>
              <a:rPr lang="en-US" dirty="0" smtClean="0"/>
              <a:t>.</a:t>
            </a:r>
          </a:p>
          <a:p>
            <a:pPr marL="1842516" lvl="3" indent="-457200"/>
            <a:r>
              <a:rPr lang="en-US" dirty="0" smtClean="0"/>
              <a:t>Difficulties </a:t>
            </a:r>
            <a:r>
              <a:rPr lang="en-US" dirty="0"/>
              <a:t>to follow the </a:t>
            </a:r>
            <a:r>
              <a:rPr lang="en-US" dirty="0" smtClean="0"/>
              <a:t>workflow</a:t>
            </a:r>
            <a:endParaRPr lang="en-US" sz="1800" dirty="0" smtClean="0"/>
          </a:p>
          <a:p>
            <a:pPr marL="1842516" lvl="3" indent="-457200"/>
            <a:r>
              <a:rPr lang="en-US" dirty="0" smtClean="0"/>
              <a:t>Tedious handmade tasks</a:t>
            </a:r>
          </a:p>
          <a:p>
            <a:pPr marL="2157984" lvl="5" indent="-457200">
              <a:buSzPct val="90000"/>
            </a:pPr>
            <a:r>
              <a:rPr lang="en-US" dirty="0" smtClean="0"/>
              <a:t>Deploy </a:t>
            </a:r>
            <a:r>
              <a:rPr lang="en-US" dirty="0"/>
              <a:t>calibration </a:t>
            </a:r>
            <a:r>
              <a:rPr lang="en-US" dirty="0" smtClean="0"/>
              <a:t>files</a:t>
            </a:r>
          </a:p>
          <a:p>
            <a:pPr marL="2157984" lvl="5" indent="-457200">
              <a:buSzPct val="90000"/>
            </a:pPr>
            <a:r>
              <a:rPr lang="en-US" dirty="0" smtClean="0"/>
              <a:t>Edition </a:t>
            </a:r>
            <a:r>
              <a:rPr lang="en-US" dirty="0"/>
              <a:t>of the result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/>
              <a:t>3 </a:t>
            </a:r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1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4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900" dirty="0"/>
              <a:t>Needs </a:t>
            </a:r>
            <a:endParaRPr lang="en-US" dirty="0" smtClean="0"/>
          </a:p>
          <a:p>
            <a:pPr lvl="2"/>
            <a:r>
              <a:rPr lang="en-US" dirty="0" smtClean="0"/>
              <a:t>New requirements:</a:t>
            </a:r>
          </a:p>
          <a:p>
            <a:pPr lvl="4"/>
            <a:r>
              <a:rPr lang="en-GB" dirty="0" smtClean="0"/>
              <a:t>Automation of handmade task</a:t>
            </a:r>
            <a:endParaRPr lang="en-GB" dirty="0"/>
          </a:p>
          <a:p>
            <a:pPr lvl="4"/>
            <a:endParaRPr lang="en-GB" sz="1000" dirty="0" smtClean="0"/>
          </a:p>
          <a:p>
            <a:pPr lvl="4"/>
            <a:r>
              <a:rPr lang="en-GB" dirty="0" smtClean="0"/>
              <a:t>New features: </a:t>
            </a:r>
          </a:p>
          <a:p>
            <a:pPr lvl="6">
              <a:spcAft>
                <a:spcPts val="600"/>
              </a:spcAft>
            </a:pPr>
            <a:r>
              <a:rPr lang="en-GB" dirty="0" smtClean="0"/>
              <a:t>Edition: calibration tables edition, peak tables edition, application settings edition.</a:t>
            </a:r>
          </a:p>
          <a:p>
            <a:pPr lvl="6">
              <a:spcAft>
                <a:spcPts val="600"/>
              </a:spcAft>
            </a:pPr>
            <a:r>
              <a:rPr lang="en-GB" dirty="0" smtClean="0"/>
              <a:t>Deploy calibration tables and save to a repository</a:t>
            </a:r>
          </a:p>
          <a:p>
            <a:pPr lvl="6">
              <a:spcAft>
                <a:spcPts val="600"/>
              </a:spcAft>
            </a:pPr>
            <a:r>
              <a:rPr lang="en-GB" dirty="0" smtClean="0"/>
              <a:t>Task simplification</a:t>
            </a:r>
          </a:p>
          <a:p>
            <a:pPr marL="1307592" lvl="4" indent="0">
              <a:buNone/>
            </a:pPr>
            <a:endParaRPr lang="en-GB" dirty="0" smtClean="0"/>
          </a:p>
          <a:p>
            <a:pPr lvl="4"/>
            <a:r>
              <a:rPr lang="en-GB" dirty="0" smtClean="0"/>
              <a:t>Addition of data visualization:</a:t>
            </a:r>
          </a:p>
          <a:p>
            <a:pPr lvl="8"/>
            <a:r>
              <a:rPr lang="en-GB" dirty="0" smtClean="0"/>
              <a:t> Charts: calibration tables visualization, position check errors.</a:t>
            </a:r>
          </a:p>
          <a:p>
            <a:pPr marL="2148840" lvl="8" indent="0">
              <a:buNone/>
            </a:pPr>
            <a:endParaRPr lang="en-GB" dirty="0" smtClean="0"/>
          </a:p>
          <a:p>
            <a:pPr lvl="4"/>
            <a:r>
              <a:rPr lang="en-GB" dirty="0" smtClean="0"/>
              <a:t>Improve the workflow</a:t>
            </a:r>
          </a:p>
          <a:p>
            <a:pPr lvl="6">
              <a:spcAft>
                <a:spcPts val="600"/>
              </a:spcAft>
            </a:pPr>
            <a:r>
              <a:rPr lang="en-GB" dirty="0"/>
              <a:t>Less steps for the user</a:t>
            </a:r>
          </a:p>
          <a:p>
            <a:pPr lvl="6">
              <a:spcAft>
                <a:spcPts val="600"/>
              </a:spcAft>
            </a:pPr>
            <a:r>
              <a:rPr lang="en-GB" dirty="0" smtClean="0"/>
              <a:t>Usability</a:t>
            </a:r>
            <a:endParaRPr lang="en-GB" dirty="0"/>
          </a:p>
          <a:p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97411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 </a:t>
            </a:r>
            <a:r>
              <a:rPr lang="en-GB" dirty="0" smtClean="0"/>
              <a:t>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12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51" y="1299490"/>
            <a:ext cx="8226854" cy="4667421"/>
          </a:xfrm>
        </p:spPr>
        <p:txBody>
          <a:bodyPr/>
          <a:lstStyle/>
          <a:p>
            <a:pPr lvl="1"/>
            <a:r>
              <a:rPr lang="en-US" dirty="0" smtClean="0"/>
              <a:t>Obsolete architecture</a:t>
            </a:r>
          </a:p>
          <a:p>
            <a:pPr lvl="3"/>
            <a:r>
              <a:rPr lang="en-US" dirty="0"/>
              <a:t>Difficult to maintain and add new requirements. </a:t>
            </a:r>
          </a:p>
          <a:p>
            <a:pPr lvl="3"/>
            <a:r>
              <a:rPr lang="en-US" dirty="0"/>
              <a:t>Serious improvements were needed. </a:t>
            </a:r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25351" y="178224"/>
            <a:ext cx="7378731" cy="5998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 </a:t>
            </a:r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949704" y="6356349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6" name="Picture 5" descr="0CalibrationBench_BIDay - PowerPoint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72777" r="33891" b="20268"/>
          <a:stretch/>
        </p:blipFill>
        <p:spPr>
          <a:xfrm rot="10800000">
            <a:off x="4398540" y="4049495"/>
            <a:ext cx="1355855" cy="268221"/>
          </a:xfrm>
          <a:prstGeom prst="rect">
            <a:avLst/>
          </a:prstGeom>
        </p:spPr>
      </p:pic>
      <p:pic>
        <p:nvPicPr>
          <p:cNvPr id="7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77" y="3000382"/>
            <a:ext cx="3535996" cy="2342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9878" y="3948385"/>
            <a:ext cx="126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Obsolete!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001016" y="3307562"/>
            <a:ext cx="2351189" cy="213908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New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Application</a:t>
            </a:r>
          </a:p>
          <a:p>
            <a:pPr algn="ctr"/>
            <a:endParaRPr lang="en-GB" sz="2000" dirty="0">
              <a:solidFill>
                <a:schemeClr val="tx1"/>
              </a:solidFill>
            </a:endParaRP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Using old data structures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4725" y="2766026"/>
            <a:ext cx="1343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Solution!!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2200</TotalTime>
  <Words>780</Words>
  <Application>Microsoft Office PowerPoint</Application>
  <PresentationFormat>On-screen Show (4:3)</PresentationFormat>
  <Paragraphs>310</Paragraphs>
  <Slides>33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Comic Sans MS</vt:lpstr>
      <vt:lpstr>Wingdings</vt:lpstr>
      <vt:lpstr>CERNCorporate4-3</vt:lpstr>
      <vt:lpstr>PowerPoint Presentation</vt:lpstr>
      <vt:lpstr>Wire scanner calibration application  </vt:lpstr>
      <vt:lpstr>Wire scanner calibration application</vt:lpstr>
      <vt:lpstr> 1 Introduction</vt:lpstr>
      <vt:lpstr>2 Calibration Bench</vt:lpstr>
      <vt:lpstr>3 Analysis</vt:lpstr>
      <vt:lpstr>3 Analysis</vt:lpstr>
      <vt:lpstr>3 Analysis</vt:lpstr>
      <vt:lpstr>3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4 Overview ExpertGui </vt:lpstr>
      <vt:lpstr> 4 Overview ExpertGui</vt:lpstr>
      <vt:lpstr> 4 Overview ExpertGui</vt:lpstr>
      <vt:lpstr> 4 Overview ExpertGui</vt:lpstr>
      <vt:lpstr> 4 Overview ExpertGui</vt:lpstr>
      <vt:lpstr> 4 Overview ExpertGui</vt:lpstr>
      <vt:lpstr>5 Architecture</vt:lpstr>
      <vt:lpstr> 5 Architecture</vt:lpstr>
      <vt:lpstr>5 Architecture</vt:lpstr>
      <vt:lpstr>5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Marta Vicente Romero</dc:creator>
  <cp:lastModifiedBy>Marta Vicente Romero</cp:lastModifiedBy>
  <cp:revision>196</cp:revision>
  <dcterms:created xsi:type="dcterms:W3CDTF">2017-06-23T14:55:33Z</dcterms:created>
  <dcterms:modified xsi:type="dcterms:W3CDTF">2017-06-28T16:05:01Z</dcterms:modified>
</cp:coreProperties>
</file>