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0" r:id="rId5"/>
    <p:sldId id="262" r:id="rId6"/>
    <p:sldId id="263" r:id="rId7"/>
    <p:sldId id="270" r:id="rId8"/>
    <p:sldId id="271" r:id="rId9"/>
    <p:sldId id="264" r:id="rId10"/>
    <p:sldId id="265" r:id="rId11"/>
    <p:sldId id="285" r:id="rId12"/>
    <p:sldId id="267" r:id="rId13"/>
    <p:sldId id="282" r:id="rId14"/>
    <p:sldId id="275" r:id="rId15"/>
    <p:sldId id="277" r:id="rId16"/>
    <p:sldId id="259" r:id="rId17"/>
    <p:sldId id="283" r:id="rId18"/>
    <p:sldId id="273" r:id="rId19"/>
    <p:sldId id="279" r:id="rId20"/>
    <p:sldId id="284" r:id="rId21"/>
    <p:sldId id="266" r:id="rId22"/>
    <p:sldId id="276" r:id="rId23"/>
  </p:sldIdLst>
  <p:sldSz cx="12192000" cy="6858000"/>
  <p:notesSz cx="6858000" cy="9144000"/>
  <p:embeddedFontLst>
    <p:embeddedFont>
      <p:font typeface="Cambria" panose="02040503050406030204" pitchFamily="18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D46"/>
    <a:srgbClr val="FFFFE7"/>
    <a:srgbClr val="4A4D7B"/>
    <a:srgbClr val="DECBAD"/>
    <a:srgbClr val="00A2E7"/>
    <a:srgbClr val="7B829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72279" autoAdjust="0"/>
  </p:normalViewPr>
  <p:slideViewPr>
    <p:cSldViewPr snapToGrid="0">
      <p:cViewPr varScale="1">
        <p:scale>
          <a:sx n="76" d="100"/>
          <a:sy n="76" d="100"/>
        </p:scale>
        <p:origin x="10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04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F9B3A5-8C31-4614-B894-057469648836}" type="datetimeFigureOut">
              <a:rPr lang="en-US"/>
              <a:pPr>
                <a:defRPr/>
              </a:pPr>
              <a:t>6/28/2017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D0F39A-F78E-425C-A909-66A9F4843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76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Thank you for the invitation</a:t>
            </a:r>
            <a:r>
              <a:rPr lang="en-US" baseline="0" dirty="0" smtClean="0"/>
              <a:t> and the opportunity I am given to share and discuss our experiences with the Beam Gas Vertex detector.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To which we refer to shortly as the BGV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BGV is a beam profile monitor device developed for the LHC and its high luminosity upgrade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 have been working on the project for a little over a year now ; That said…. (-&gt; BGV collaboration)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92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1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From the 2016 datasets we could clearly observe that a lot of the acquired events did not contain any </a:t>
            </a:r>
            <a:r>
              <a:rPr lang="en-US" baseline="0" dirty="0" err="1" smtClean="0"/>
              <a:t>reconstructible</a:t>
            </a:r>
            <a:r>
              <a:rPr lang="en-US" baseline="0" dirty="0" smtClean="0"/>
              <a:t> tracks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This lead to the trigger upgrade that we mentioned before (confirm station), while further work on this is ongoing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the tracks that could be reconstructed seemed to originate from the expected location / that being within the region of the gas target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Still the limited statistics forced us to search for different methods rather going straight for </a:t>
            </a:r>
            <a:r>
              <a:rPr lang="en-US" baseline="0" dirty="0" err="1" smtClean="0"/>
              <a:t>vertexing</a:t>
            </a:r>
            <a:r>
              <a:rPr lang="en-US" baseline="0" dirty="0" smtClean="0"/>
              <a:t> using the tracks </a:t>
            </a:r>
            <a:r>
              <a:rPr lang="en-US" baseline="0" dirty="0" smtClean="0">
                <a:sym typeface="Wingdings" panose="05000000000000000000" pitchFamily="2" charset="2"/>
              </a:rPr>
              <a:t> next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This method is appropriate because errors that are related to the </a:t>
            </a:r>
            <a:r>
              <a:rPr lang="en-US" baseline="0" dirty="0" err="1" smtClean="0"/>
              <a:t>vertexing</a:t>
            </a:r>
            <a:r>
              <a:rPr lang="en-US" baseline="0" dirty="0" smtClean="0"/>
              <a:t> resolution are canceled out</a:t>
            </a:r>
            <a:endParaRPr lang="en-US" dirty="0" smtClean="0"/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04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So here we can see</a:t>
            </a:r>
            <a:r>
              <a:rPr lang="en-US" baseline="0" dirty="0" smtClean="0"/>
              <a:t> an example of an event that happens in the BGV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We can see the clusters/channels that fired and the linear fit that lead to the definition of the tracks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The z-axis corresponds to the direction of the beam while the x-y is the transverse plane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Projecting </a:t>
            </a:r>
            <a:r>
              <a:rPr lang="en-US" baseline="0" dirty="0"/>
              <a:t>tracks to the x-y axes we get two quantities with which we are going to analyze our data</a:t>
            </a:r>
          </a:p>
          <a:p>
            <a:pPr marL="228600" indent="-228600">
              <a:buAutoNum type="arabicPeriod"/>
            </a:pPr>
            <a:r>
              <a:rPr lang="en-US" baseline="0" dirty="0"/>
              <a:t>These quantities are: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The impact </a:t>
            </a:r>
            <a:r>
              <a:rPr lang="en-US" baseline="0" dirty="0" smtClean="0"/>
              <a:t>parameter – distance of closest approach of the tract to the x-y axis</a:t>
            </a:r>
            <a:endParaRPr lang="en-US" baseline="0" dirty="0"/>
          </a:p>
          <a:p>
            <a:pPr marL="685800" lvl="1" indent="-228600">
              <a:buAutoNum type="arabicPeriod"/>
            </a:pPr>
            <a:r>
              <a:rPr lang="en-US" baseline="0" dirty="0"/>
              <a:t>The azimuthal </a:t>
            </a:r>
            <a:r>
              <a:rPr lang="en-US" baseline="0" dirty="0" smtClean="0"/>
              <a:t>angle which refers to the angle between the projected track and the x-axis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41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So how can we get the position</a:t>
            </a:r>
            <a:r>
              <a:rPr lang="en-US" baseline="0" dirty="0" smtClean="0"/>
              <a:t> from  these parameters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Assuming that the beam position is set to a specific position (that is 1,0 in this case)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Then a track projection example would be like this and its corresponding impact parameter would be this and phi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Getting a few more examples for known azimuthal angles would create already a visible correlation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With more statistics we can definitely see the correlation which is described by this equation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Fitting the data to the equation would return the original beam 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29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For the beam size we are using the impact parameter correlation of the tracks originating from the same vertex</a:t>
            </a:r>
          </a:p>
          <a:p>
            <a:pPr marL="228600" indent="-228600">
              <a:buAutoNum type="arabicPeriod"/>
            </a:pPr>
            <a:r>
              <a:rPr lang="en-US" dirty="0"/>
              <a:t>The event-by-event displacement due to the finite beam width affects all particles of a single beam-gas interaction in the same way, thus a correlation is introduced.</a:t>
            </a:r>
          </a:p>
          <a:p>
            <a:pPr marL="228600" indent="-228600">
              <a:buAutoNum type="arabicPeriod"/>
            </a:pPr>
            <a:r>
              <a:rPr lang="en-US" dirty="0"/>
              <a:t>The achievable accuracy for the beam spot width depends very well on the impact parameter resolution</a:t>
            </a:r>
          </a:p>
          <a:p>
            <a:pPr marL="228600" indent="-228600">
              <a:buAutoNum type="arabicPeriod"/>
            </a:pPr>
            <a:r>
              <a:rPr lang="en-US" dirty="0"/>
              <a:t>The square of the beam size is the slope of the line fitted</a:t>
            </a:r>
            <a:r>
              <a:rPr lang="en-US" baseline="0" dirty="0"/>
              <a:t> to the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57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This are</a:t>
            </a:r>
            <a:r>
              <a:rPr lang="en-US" baseline="0" dirty="0"/>
              <a:t> the first data </a:t>
            </a:r>
            <a:r>
              <a:rPr lang="en-US" baseline="0" dirty="0" smtClean="0"/>
              <a:t>with limited statistics but still the correlations between the quantities are visible leading to an estimation of beam position and size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Still though with a significant error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Data had artifacts that we still don’t understand (like the beam position peaks)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N.B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Vertexing</a:t>
            </a:r>
            <a:r>
              <a:rPr lang="en-US" baseline="0" dirty="0" smtClean="0"/>
              <a:t> </a:t>
            </a:r>
            <a:r>
              <a:rPr lang="en-US" baseline="0" dirty="0"/>
              <a:t>precision: 2 tracks-&gt;~100um, 20 tracks-&gt;~</a:t>
            </a:r>
            <a:r>
              <a:rPr lang="en-US" baseline="0" dirty="0" smtClean="0"/>
              <a:t>40um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68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04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81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Gas</a:t>
            </a:r>
            <a:r>
              <a:rPr lang="en-US" baseline="0" dirty="0"/>
              <a:t> (neon) injection from the middle of the gas target giving a local pressure bump of up to about 10^-7 mbar.</a:t>
            </a:r>
          </a:p>
          <a:p>
            <a:r>
              <a:rPr lang="en-US" baseline="0" dirty="0"/>
              <a:t>   - This is only changing our triggering rate increasing probability to have a beam-gas interaction / in general expecting one vertex per event.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2. The BGV gas target shape was optimized to provide a sharp pressure decrease outside the vacuum chamber minimizing the diffusion of gas particles to the beam pipe.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3. The beam pipe along the tracking detector has been modified with a reduced diameter of \SI{52}{mm} instead of \SI{80}{mm} and minimum material so that the tracking modules can be as close as possible to the beam to increase the acceptance.</a:t>
            </a:r>
          </a:p>
          <a:p>
            <a:r>
              <a:rPr lang="en-US" dirty="0"/>
              <a:t>4. In order to reduce multiple scattering of particles produced by the beam-gas interactions, the thickness and density of the exit window towards the tracking detector has been minimized, ranging from 3.25mm down to 1.15mm close to the beam pipe.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99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Green</a:t>
            </a:r>
            <a:r>
              <a:rPr lang="en-US" baseline="0" dirty="0"/>
              <a:t> – normal mats / red – stereo layers 2 degrees</a:t>
            </a:r>
          </a:p>
          <a:p>
            <a:pPr marL="228600" indent="-228600">
              <a:buAutoNum type="arabicPeriod"/>
            </a:pPr>
            <a:r>
              <a:rPr lang="en-US" baseline="0" dirty="0"/>
              <a:t>Normal/Stereo layer will create the search window for the perpendicular module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Create</a:t>
            </a:r>
            <a:r>
              <a:rPr lang="en-US" baseline="0" dirty="0"/>
              <a:t> search windows for consecutive modules in order to find appropriate clusters in other modules and group them together to form a track</a:t>
            </a:r>
          </a:p>
          <a:p>
            <a:pPr marL="228600" indent="-228600">
              <a:buAutoNum type="arabicPeriod"/>
            </a:pPr>
            <a:r>
              <a:rPr lang="en-US" baseline="0" dirty="0"/>
              <a:t>If matched valid clusters are found within 8 modules (top / bottom) then the track can be reconstructed and used for the analysis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77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BGV has</a:t>
            </a:r>
            <a:r>
              <a:rPr lang="en-US" baseline="0" dirty="0" smtClean="0"/>
              <a:t> been a collaboration between three institutes, CERN EPFL and university of Aachen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This is our current author list, but there are many people that were involved in the project in the past as well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also need to thank the </a:t>
            </a:r>
            <a:r>
              <a:rPr lang="en-US" baseline="0" dirty="0" err="1" smtClean="0"/>
              <a:t>LHCb</a:t>
            </a:r>
            <a:r>
              <a:rPr lang="en-US" baseline="0" dirty="0" smtClean="0"/>
              <a:t> and Beam instrumentation community at CERN for the significant help in the project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29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The read-out chain of the BGV is based on hardware from the </a:t>
            </a:r>
            <a:r>
              <a:rPr lang="en-US" dirty="0" err="1"/>
              <a:t>LHCb</a:t>
            </a:r>
            <a:r>
              <a:rPr lang="en-US" dirty="0"/>
              <a:t> experiment.</a:t>
            </a:r>
          </a:p>
          <a:p>
            <a:pPr marL="228600" indent="-228600">
              <a:buAutoNum type="arabicPeriod"/>
            </a:pPr>
            <a:r>
              <a:rPr lang="en-US" dirty="0"/>
              <a:t>The Beetle front-end ASIC receives the analogue signals from a </a:t>
            </a:r>
            <a:r>
              <a:rPr lang="en-US" dirty="0" err="1"/>
              <a:t>SiPM</a:t>
            </a:r>
            <a:r>
              <a:rPr lang="en-US" baseline="0" dirty="0"/>
              <a:t> - </a:t>
            </a:r>
            <a:r>
              <a:rPr lang="en-US" dirty="0"/>
              <a:t>signals are first attenuated by a factor of around 200-500 via an RC circuit.</a:t>
            </a:r>
          </a:p>
          <a:p>
            <a:pPr marL="228600" indent="-228600">
              <a:buAutoNum type="arabicPeriod"/>
            </a:pPr>
            <a:r>
              <a:rPr lang="en-US" dirty="0"/>
              <a:t>The Beetle has an analogue memory of a programmable maximum length of 160 stages with a serial read-out at the LHC bunch frequency 40MHz.</a:t>
            </a:r>
          </a:p>
          <a:p>
            <a:pPr marL="228600" indent="-228600">
              <a:buAutoNum type="arabicPeriod"/>
            </a:pPr>
            <a:r>
              <a:rPr lang="en-US" dirty="0"/>
              <a:t>Subsequently, data are time-multiplexed on 4 output ports of 32 channels to form an analogue link (A-link) over which data are forwarded to the VELO repeater boards.</a:t>
            </a:r>
          </a:p>
          <a:p>
            <a:pPr marL="228600" indent="-228600">
              <a:buAutoNum type="arabicPeriod"/>
            </a:pPr>
            <a:r>
              <a:rPr lang="en-US" dirty="0"/>
              <a:t>At the repeater boards the signal data is amplified and sent over 60m of cables to the TELL1 boards for digitization.</a:t>
            </a:r>
          </a:p>
          <a:p>
            <a:pPr marL="228600" indent="-228600">
              <a:buAutoNum type="arabicPeriod"/>
            </a:pPr>
            <a:r>
              <a:rPr lang="en-US" dirty="0"/>
              <a:t>The timing control of the data acquisition system is supervised by the ODIN board. </a:t>
            </a:r>
          </a:p>
          <a:p>
            <a:pPr marL="228600" indent="-228600">
              <a:buAutoNum type="arabicPeriod"/>
            </a:pPr>
            <a:r>
              <a:rPr lang="en-US" dirty="0"/>
              <a:t>The board accepts the input from the hardware trigger and then sends a trigger to the Beetle chips to start transmission of the data.</a:t>
            </a:r>
          </a:p>
          <a:p>
            <a:pPr marL="228600" indent="-228600">
              <a:buAutoNum type="arabicPeriod"/>
            </a:pPr>
            <a:r>
              <a:rPr lang="en-US" dirty="0"/>
              <a:t>Timing studies of the coarse and the fine delays have been performed to ensure that the correct slot of the Beetle memory is retrieved.</a:t>
            </a:r>
          </a:p>
          <a:p>
            <a:pPr marL="228600" indent="-228600">
              <a:buAutoNum type="arabicPeriod"/>
            </a:pPr>
            <a:r>
              <a:rPr lang="en-US" dirty="0"/>
              <a:t>Some numbers</a:t>
            </a:r>
            <a:r>
              <a:rPr lang="en-US" baseline="0" dirty="0"/>
              <a:t> regarding the DAQ numbers (1MHz maximum – NZS limitations)</a:t>
            </a: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38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Data corrections</a:t>
            </a:r>
          </a:p>
          <a:p>
            <a:pPr marL="685800" lvl="1" indent="-228600">
              <a:buAutoNum type="arabicPeriod"/>
            </a:pPr>
            <a:r>
              <a:rPr lang="en-US" dirty="0"/>
              <a:t>Pedestal – the </a:t>
            </a:r>
            <a:r>
              <a:rPr lang="en-US" dirty="0" err="1"/>
              <a:t>adc</a:t>
            </a:r>
            <a:r>
              <a:rPr lang="en-US" dirty="0"/>
              <a:t> value from the Beetles</a:t>
            </a:r>
            <a:r>
              <a:rPr lang="en-US" baseline="0" dirty="0"/>
              <a:t> is non-zero and fluctuates – special runs define the pedestal without bias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Common mode – a signal in one channel can result in a shift to the value of several other channels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Correlation – electrical coupling cross-talk on the FE boards – attenuator circuit</a:t>
            </a:r>
          </a:p>
          <a:p>
            <a:pPr marL="228600" lvl="0" indent="-228600">
              <a:buAutoNum type="arabicPeriod"/>
            </a:pPr>
            <a:r>
              <a:rPr lang="en-US" baseline="0" dirty="0"/>
              <a:t>Data Metrics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POCA – point of closest approach points z coordinate to be inside target gas volume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Track multiplicity – Too many events with no or too few tracks – trigger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171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+ Trigger rate actually reduced due to the read-out</a:t>
            </a:r>
            <a:r>
              <a:rPr lang="en-US" baseline="0" dirty="0"/>
              <a:t> system acquiring non-zero suppressed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64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So the agenda for today is going to be quite</a:t>
            </a:r>
            <a:r>
              <a:rPr lang="en-US" baseline="0" dirty="0" smtClean="0"/>
              <a:t> straight forward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First I am going to give an introduction to the detectors operation principle and how it is implemented for the LHC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Then I will continue discussing about the developments during the 2016 LHC run 2, the analysis method used as well as the first results that we acquired from the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7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detector</a:t>
            </a:r>
            <a:r>
              <a:rPr lang="en-US" baseline="0" dirty="0" smtClean="0"/>
              <a:t> consists of three main elements – the gas target, the hardware trigger and the tracking detector</a:t>
            </a:r>
            <a:endParaRPr lang="en-US" dirty="0" smtClean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A </a:t>
            </a:r>
            <a:r>
              <a:rPr lang="en-US" dirty="0"/>
              <a:t>noble gas </a:t>
            </a:r>
            <a:r>
              <a:rPr lang="en-US" dirty="0" smtClean="0"/>
              <a:t>(neon in the case of the BGV) is </a:t>
            </a:r>
            <a:r>
              <a:rPr lang="en-US" dirty="0"/>
              <a:t>injected in a </a:t>
            </a:r>
            <a:r>
              <a:rPr lang="en-US" dirty="0" smtClean="0"/>
              <a:t>vacuum </a:t>
            </a:r>
            <a:r>
              <a:rPr lang="en-US" dirty="0"/>
              <a:t>chamber producing inelastic beam-gas </a:t>
            </a:r>
            <a:r>
              <a:rPr lang="en-US" dirty="0" smtClean="0"/>
              <a:t>interactions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Giving a local pressure bump up</a:t>
            </a:r>
            <a:r>
              <a:rPr lang="en-US" baseline="0" dirty="0" smtClean="0"/>
              <a:t> to 10^-7 compared to 10^-10 of the nominal LHC pressure</a:t>
            </a:r>
            <a:endParaRPr lang="en-US" dirty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The charged particles produced in the beam-gas collisions are measured with high precision tracking detectors used to measure the position of the interaction vertices.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The gas pressure in the interaction volume is adjusted such as to provide an adequate trigger rate, without disturbing the beam</a:t>
            </a:r>
            <a:r>
              <a:rPr lang="en-US" dirty="0" smtClean="0"/>
              <a:t>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effect on the beam is negligible, as for a nominal LHC bunch (10^11 protons) a rate of 100Hz of inelastic beam-gas interactions (events) is expected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Each event meaning only one proton – gas nucleus collision</a:t>
            </a:r>
            <a:endParaRPr lang="en-US" dirty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Beam profile measurement based on this method and detector was initially developed at the </a:t>
            </a:r>
            <a:r>
              <a:rPr lang="en-US" dirty="0" err="1" smtClean="0"/>
              <a:t>LHCb</a:t>
            </a:r>
            <a:r>
              <a:rPr lang="en-US" dirty="0" smtClean="0"/>
              <a:t> experiment.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US" dirty="0" smtClean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Difference with the VELO is that the tracking</a:t>
            </a:r>
            <a:r>
              <a:rPr lang="en-US" baseline="0" dirty="0" smtClean="0"/>
              <a:t> is outside the vacuum – robust beam measurement device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** NOTE put the Neon/pressure</a:t>
            </a:r>
            <a:endParaRPr lang="en-US" dirty="0" smtClean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BGV detector has been fully installed during</a:t>
            </a:r>
            <a:r>
              <a:rPr lang="en-US" baseline="0" dirty="0" smtClean="0"/>
              <a:t> 2016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It is situated at LHC point 4 in the beam 2 ring, where there is a straight section along with other beam instrumentation devices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And here you can see the actual components that we just discussed – the gas target the trigger and the tracking stations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34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tracking detector is situated behind </a:t>
            </a:r>
            <a:r>
              <a:rPr lang="en-US" dirty="0" smtClean="0"/>
              <a:t>gas target and</a:t>
            </a:r>
            <a:r>
              <a:rPr lang="en-US" baseline="0" dirty="0" smtClean="0"/>
              <a:t> consists of two stations 1m apart</a:t>
            </a:r>
            <a:r>
              <a:rPr lang="en-US" dirty="0" smtClean="0"/>
              <a:t>.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 smtClean="0"/>
              <a:t>The</a:t>
            </a:r>
            <a:r>
              <a:rPr lang="en-US" baseline="0" dirty="0" smtClean="0"/>
              <a:t> b</a:t>
            </a:r>
            <a:r>
              <a:rPr lang="en-US" dirty="0" smtClean="0"/>
              <a:t>uilding</a:t>
            </a:r>
            <a:r>
              <a:rPr lang="en-US" baseline="0" dirty="0" smtClean="0"/>
              <a:t> </a:t>
            </a:r>
            <a:r>
              <a:rPr lang="en-US" baseline="0" dirty="0"/>
              <a:t>block of the tracking detector is </a:t>
            </a:r>
            <a:r>
              <a:rPr lang="en-US" baseline="0" dirty="0" smtClean="0"/>
              <a:t>the scintillating fiber module (</a:t>
            </a:r>
            <a:r>
              <a:rPr lang="en-US" baseline="0" dirty="0" err="1" smtClean="0"/>
              <a:t>SciFi</a:t>
            </a:r>
            <a:r>
              <a:rPr lang="en-US" baseline="0" dirty="0" smtClean="0"/>
              <a:t> )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dirty="0"/>
              <a:t>Each station has 4</a:t>
            </a:r>
            <a:r>
              <a:rPr lang="en-US" baseline="0" dirty="0"/>
              <a:t> </a:t>
            </a:r>
            <a:r>
              <a:rPr lang="en-US" baseline="0" dirty="0" err="1"/>
              <a:t>SciFi</a:t>
            </a:r>
            <a:r>
              <a:rPr lang="en-US" baseline="0" dirty="0"/>
              <a:t> </a:t>
            </a:r>
            <a:r>
              <a:rPr lang="en-US" baseline="0" dirty="0" smtClean="0"/>
              <a:t>- a </a:t>
            </a:r>
            <a:r>
              <a:rPr lang="en-US" baseline="0" dirty="0"/>
              <a:t>pair above and a pair </a:t>
            </a:r>
            <a:r>
              <a:rPr lang="en-US" baseline="0" dirty="0" smtClean="0"/>
              <a:t>below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</a:t>
            </a:r>
            <a:r>
              <a:rPr lang="en-US" baseline="0" dirty="0" err="1" smtClean="0"/>
              <a:t>SciFi</a:t>
            </a:r>
            <a:r>
              <a:rPr lang="en-US" baseline="0" dirty="0" smtClean="0"/>
              <a:t> modules have several fibers that provide the one – dimensional position measurement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 smtClean="0"/>
              <a:t>Within a pair the two modules have their fibers oriented perpendicular to each other </a:t>
            </a:r>
            <a:r>
              <a:rPr lang="en-US" baseline="0" dirty="0"/>
              <a:t>to provide x-y position measurement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 one side of the module there is the readout which is done through silicon photo multipliers while in the other there is a mirror to increase light yield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Looking into a module from the top (point with laser or something !) we can see that each module has several (4 or 5) layers in depth/direction of the beam </a:t>
            </a:r>
            <a:r>
              <a:rPr lang="en-US" baseline="0" dirty="0" smtClean="0">
                <a:sym typeface="Wingdings" panose="05000000000000000000" pitchFamily="2" charset="2"/>
              </a:rPr>
              <a:t> next slide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83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Therefore a traversing particle would go through all these fiber layers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Each </a:t>
            </a:r>
            <a:r>
              <a:rPr lang="en-US" baseline="0" dirty="0" err="1" smtClean="0"/>
              <a:t>SiPM</a:t>
            </a:r>
            <a:r>
              <a:rPr lang="en-US" baseline="0" dirty="0" smtClean="0"/>
              <a:t> channel has </a:t>
            </a:r>
            <a:r>
              <a:rPr lang="en-US" baseline="0" dirty="0"/>
              <a:t>an array of pixels reading out the from one end of the </a:t>
            </a:r>
            <a:r>
              <a:rPr lang="en-US" baseline="0" dirty="0" smtClean="0"/>
              <a:t>fibers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And several pixels cover the area of each fiber with the fiber having a diameter of 250um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The final channel signal is the sum of all the fired pixels within this channel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More </a:t>
            </a:r>
            <a:r>
              <a:rPr lang="en-US" baseline="0" dirty="0"/>
              <a:t>than one </a:t>
            </a:r>
            <a:r>
              <a:rPr lang="en-US" baseline="0" dirty="0" smtClean="0"/>
              <a:t>neighboring channels </a:t>
            </a:r>
            <a:r>
              <a:rPr lang="en-US" baseline="0" dirty="0"/>
              <a:t>could have signal </a:t>
            </a:r>
            <a:r>
              <a:rPr lang="en-US" baseline="0" dirty="0" smtClean="0"/>
              <a:t>forming </a:t>
            </a:r>
            <a:r>
              <a:rPr lang="en-US" baseline="0" dirty="0"/>
              <a:t>a </a:t>
            </a:r>
            <a:r>
              <a:rPr lang="en-US" baseline="0" dirty="0" smtClean="0"/>
              <a:t>cluster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 </a:t>
            </a:r>
            <a:r>
              <a:rPr lang="en-US" baseline="0" dirty="0"/>
              <a:t>60% probability of size=2, less than 3% of having more than 4 channels</a:t>
            </a:r>
          </a:p>
          <a:p>
            <a:pPr marL="228600" indent="-228600">
              <a:buAutoNum type="arabicPeriod"/>
            </a:pPr>
            <a:r>
              <a:rPr lang="en-US" baseline="0" dirty="0"/>
              <a:t>Crossing </a:t>
            </a:r>
            <a:r>
              <a:rPr lang="en-US" baseline="0" dirty="0" smtClean="0"/>
              <a:t>point </a:t>
            </a:r>
            <a:r>
              <a:rPr lang="en-US" baseline="0" dirty="0"/>
              <a:t>is a weighted mean of the clusters channels – position resolution down to </a:t>
            </a:r>
            <a:r>
              <a:rPr lang="en-US" baseline="0" dirty="0" smtClean="0"/>
              <a:t>40um</a:t>
            </a:r>
            <a:endParaRPr lang="en-US" baseline="0" dirty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The fibers are read out with silicon photo multipliers (</a:t>
            </a:r>
            <a:r>
              <a:rPr lang="en-US" dirty="0" err="1"/>
              <a:t>SiPMs</a:t>
            </a:r>
            <a:r>
              <a:rPr lang="en-US" dirty="0"/>
              <a:t>) which are liquid cooled</a:t>
            </a:r>
            <a:r>
              <a:rPr lang="en-US" baseline="0" dirty="0"/>
              <a:t> C6F14 – SNR increase of a factor of 10. </a:t>
            </a:r>
            <a:r>
              <a:rPr lang="en-US" dirty="0"/>
              <a:t>Cooling is needed to improve the signal to noise ratio by reducing the </a:t>
            </a:r>
            <a:r>
              <a:rPr lang="en-US" dirty="0" err="1"/>
              <a:t>SiPM</a:t>
            </a:r>
            <a:r>
              <a:rPr lang="en-US" dirty="0"/>
              <a:t> dark count rate which increases with radiation dose.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Therefore doing this within</a:t>
            </a:r>
            <a:r>
              <a:rPr lang="en-US" baseline="0" dirty="0"/>
              <a:t> a pair of modules, we have a x-y position measurement of a crossing particle -&gt; </a:t>
            </a:r>
            <a:r>
              <a:rPr lang="en-US" baseline="0" dirty="0" smtClean="0"/>
              <a:t>combining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US" baseline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NOPE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 smtClean="0"/>
              <a:t>Each </a:t>
            </a:r>
            <a:r>
              <a:rPr lang="en-US" baseline="0" dirty="0" err="1" smtClean="0"/>
              <a:t>SciFi</a:t>
            </a:r>
            <a:r>
              <a:rPr lang="en-US" baseline="0" dirty="0" smtClean="0"/>
              <a:t> module is read out by 16 128-channel </a:t>
            </a:r>
            <a:r>
              <a:rPr lang="en-US" baseline="0" dirty="0" err="1" smtClean="0"/>
              <a:t>SiPM</a:t>
            </a:r>
            <a:r>
              <a:rPr lang="en-US" baseline="0" dirty="0" smtClean="0"/>
              <a:t> arrays operated in Geiger-M\"{u}</a:t>
            </a:r>
            <a:r>
              <a:rPr lang="en-US" baseline="0" dirty="0" err="1" smtClean="0"/>
              <a:t>ller</a:t>
            </a:r>
            <a:r>
              <a:rPr lang="en-US" baseline="0" dirty="0" smtClean="0"/>
              <a:t> mode.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layers</a:t>
            </a:r>
            <a:r>
              <a:rPr lang="en-US" baseline="0" dirty="0" smtClean="0"/>
              <a:t> (near-4, far-5)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20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/>
              <a:t>The BGV trigger consists of scintillator plates with dimensions 30x30cm2</a:t>
            </a:r>
          </a:p>
          <a:p>
            <a:pPr marL="228600" indent="-228600">
              <a:buAutoNum type="arabicPeriod"/>
            </a:pPr>
            <a:r>
              <a:rPr lang="en-US" dirty="0"/>
              <a:t>Arranged</a:t>
            </a:r>
            <a:r>
              <a:rPr lang="en-US" baseline="0" dirty="0"/>
              <a:t> in 3 stations – veto, signal, </a:t>
            </a:r>
            <a:r>
              <a:rPr lang="en-US" baseline="0" dirty="0" smtClean="0"/>
              <a:t>confirm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For the 2016 run we only had the two first stations while the confirm station will be commissioned during the LHC 2017 run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 smtClean="0"/>
              <a:t>Readout </a:t>
            </a:r>
            <a:r>
              <a:rPr lang="en-US" baseline="0" dirty="0"/>
              <a:t>through </a:t>
            </a:r>
            <a:r>
              <a:rPr lang="en-US" baseline="0" dirty="0" smtClean="0"/>
              <a:t>photomultiplier tubes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38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The read-out chain of the BGV is based on hardware from the </a:t>
            </a:r>
            <a:r>
              <a:rPr lang="en-US" dirty="0" err="1"/>
              <a:t>LHCb</a:t>
            </a:r>
            <a:r>
              <a:rPr lang="en-US" dirty="0"/>
              <a:t> experiment.</a:t>
            </a:r>
          </a:p>
          <a:p>
            <a:pPr marL="228600" indent="-228600">
              <a:buAutoNum type="arabicPeriod"/>
            </a:pPr>
            <a:r>
              <a:rPr lang="en-US" dirty="0"/>
              <a:t>The Beetle front-end ASIC receives the analogue signals from a </a:t>
            </a:r>
            <a:r>
              <a:rPr lang="en-US" dirty="0" err="1"/>
              <a:t>SiPM</a:t>
            </a:r>
            <a:r>
              <a:rPr lang="en-US" baseline="0" dirty="0"/>
              <a:t> - </a:t>
            </a:r>
            <a:r>
              <a:rPr lang="en-US" dirty="0"/>
              <a:t>signals are first attenuated by a factor of around 200-500 via an RC circuit.</a:t>
            </a:r>
          </a:p>
          <a:p>
            <a:pPr marL="228600" indent="-228600">
              <a:buAutoNum type="arabicPeriod"/>
            </a:pPr>
            <a:r>
              <a:rPr lang="en-US" dirty="0"/>
              <a:t>The Beetle has an analogue memory of a programmable maximum length of 160 stages with a serial read-out at the LHC bunch frequency 40MHz.</a:t>
            </a:r>
          </a:p>
          <a:p>
            <a:pPr marL="228600" indent="-228600">
              <a:buAutoNum type="arabicPeriod"/>
            </a:pPr>
            <a:r>
              <a:rPr lang="en-US" dirty="0"/>
              <a:t>Subsequently, data are time-multiplexed on 4 output ports of 32 channels to form an analogue link (A-link) over which data are forwarded to the VELO repeater boards.</a:t>
            </a:r>
          </a:p>
          <a:p>
            <a:pPr marL="228600" indent="-228600">
              <a:buAutoNum type="arabicPeriod"/>
            </a:pPr>
            <a:r>
              <a:rPr lang="en-US" dirty="0"/>
              <a:t>At the repeater boards the signal data is amplified and sent over 60m of cables to the TELL1 boards for digitization.</a:t>
            </a:r>
          </a:p>
          <a:p>
            <a:pPr marL="228600" indent="-228600">
              <a:buAutoNum type="arabicPeriod"/>
            </a:pPr>
            <a:r>
              <a:rPr lang="en-US" dirty="0"/>
              <a:t>The timing control of the data acquisition system is supervised by the ODIN board. </a:t>
            </a:r>
          </a:p>
          <a:p>
            <a:pPr marL="228600" indent="-228600">
              <a:buAutoNum type="arabicPeriod"/>
            </a:pPr>
            <a:r>
              <a:rPr lang="en-US" dirty="0"/>
              <a:t>The board accepts the input from the hardware trigger and then sends a trigger to the Beetle chips to start transmission of the data.</a:t>
            </a:r>
          </a:p>
          <a:p>
            <a:pPr marL="228600" indent="-228600">
              <a:buAutoNum type="arabicPeriod"/>
            </a:pPr>
            <a:r>
              <a:rPr lang="en-US" dirty="0"/>
              <a:t>Timing studies of the coarse and the fine delays have been performed to ensure that the correct slot of the Beetle memory is retrieved.</a:t>
            </a:r>
          </a:p>
          <a:p>
            <a:pPr marL="228600" indent="-228600">
              <a:buAutoNum type="arabicPeriod"/>
            </a:pPr>
            <a:r>
              <a:rPr lang="en-US" dirty="0"/>
              <a:t>Some numbers</a:t>
            </a:r>
            <a:r>
              <a:rPr lang="en-US" baseline="0" dirty="0"/>
              <a:t> regarding the DAQ numbers (1MHz maximum – NZS limitations)</a:t>
            </a: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0F39A-F78E-425C-A909-66A9F48430D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1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94336"/>
            <a:ext cx="12192000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511"/>
            <a:ext cx="12192000" cy="1655762"/>
          </a:xfrm>
        </p:spPr>
        <p:txBody>
          <a:bodyPr/>
          <a:lstStyle>
            <a:lvl1pPr marL="0" indent="0" algn="l">
              <a:buNone/>
              <a:defRPr sz="3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0" y="6228273"/>
            <a:ext cx="12192000" cy="629727"/>
          </a:xfrm>
        </p:spPr>
        <p:txBody>
          <a:bodyPr>
            <a:normAutofit/>
          </a:bodyPr>
          <a:lstStyle>
            <a:lvl1pPr marL="0" indent="0">
              <a:buNone/>
              <a:defRPr sz="30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5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7BD79-69CA-417D-8C1D-2EB86DD915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359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437B5-8101-4A30-AD2C-D27080A54D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67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12181936" cy="4351338"/>
          </a:xfrm>
        </p:spPr>
        <p:txBody>
          <a:bodyPr/>
          <a:lstStyle>
            <a:lvl2pPr>
              <a:defRPr sz="2800"/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>
                <a:solidFill>
                  <a:schemeClr val="accent5">
                    <a:lumMod val="75000"/>
                  </a:schemeClr>
                </a:solidFill>
              </a:rPr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57BDD-9D3E-4B5E-A529-28CA4C434F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1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14097-94CB-4BAB-83C6-112A8A45CA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7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63" y="1531623"/>
            <a:ext cx="59921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9077" y="1531623"/>
            <a:ext cx="580292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AFA9-EE0A-4016-B854-8A36648AF5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8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55929"/>
            <a:ext cx="610772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" y="2307038"/>
            <a:ext cx="6107722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07723" y="1455929"/>
            <a:ext cx="608427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07723" y="2307038"/>
            <a:ext cx="608427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89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6B44-F017-4BCC-81C0-064DED2D59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>
                <a:solidFill>
                  <a:srgbClr val="002060"/>
                </a:solidFill>
              </a:rPr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91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A1305-5597-4DBB-8173-494ED7230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2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7A05B-02FC-405B-ADF3-0F9F87483F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7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DC28-3592-41D0-B768-225E71C62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80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BB0EB-69F7-464D-86B4-E437D91780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65888"/>
            <a:ext cx="9448800" cy="392112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98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21920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525" y="1531938"/>
            <a:ext cx="12182475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" y="64658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52725" y="6465888"/>
            <a:ext cx="6696075" cy="392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658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CA355C1-61C5-4810-B206-14D4C73030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 kern="120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chemeClr val="bg1"/>
          </a:solidFill>
          <a:latin typeface="Cambria" panose="02040503050406030204" pitchFamily="18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image" Target="../media/image57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1.jp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591174"/>
            <a:ext cx="1262062" cy="12668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First LHC Transverse Beam Size Measurements with the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/>
              <a:t>eam </a:t>
            </a:r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/>
              <a:t>as </a:t>
            </a:r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/>
              <a:t>ertex Detector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Alexopoulos on behalf of the BGV </a:t>
            </a:r>
            <a:r>
              <a:rPr lang="en-US" dirty="0" smtClean="0"/>
              <a:t>team</a:t>
            </a:r>
          </a:p>
          <a:p>
            <a:r>
              <a:rPr lang="en-US" sz="2000" dirty="0" smtClean="0"/>
              <a:t>June 29, 2017, BI Day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5107974"/>
            <a:ext cx="3048000" cy="17500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1174"/>
            <a:ext cx="1266825" cy="1266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3" t="7710"/>
          <a:stretch/>
        </p:blipFill>
        <p:spPr>
          <a:xfrm>
            <a:off x="1262062" y="5058650"/>
            <a:ext cx="7879589" cy="18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BGV Demonstrator</a:t>
            </a:r>
          </a:p>
          <a:p>
            <a:pPr lvl="1"/>
            <a:r>
              <a:rPr lang="en-US" dirty="0"/>
              <a:t>Detector Design</a:t>
            </a:r>
          </a:p>
          <a:p>
            <a:pPr lvl="1"/>
            <a:r>
              <a:rPr lang="en-US" dirty="0"/>
              <a:t>Readout System </a:t>
            </a:r>
          </a:p>
          <a:p>
            <a:r>
              <a:rPr lang="en-US" dirty="0"/>
              <a:t>BGV Data Analysis</a:t>
            </a:r>
          </a:p>
          <a:p>
            <a:pPr lvl="1"/>
            <a:r>
              <a:rPr lang="en-US" dirty="0"/>
              <a:t>Analysis Method</a:t>
            </a:r>
          </a:p>
          <a:p>
            <a:pPr lvl="1"/>
            <a:r>
              <a:rPr lang="en-US" dirty="0"/>
              <a:t>Results from 2016 LHC Run</a:t>
            </a:r>
          </a:p>
          <a:p>
            <a:r>
              <a:rPr lang="en-US" dirty="0"/>
              <a:t>Summary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1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7108080" cy="4351338"/>
          </a:xfrm>
        </p:spPr>
        <p:txBody>
          <a:bodyPr/>
          <a:lstStyle/>
          <a:p>
            <a:r>
              <a:rPr lang="en-US" dirty="0" smtClean="0"/>
              <a:t>Triggering issues</a:t>
            </a:r>
          </a:p>
          <a:p>
            <a:pPr lvl="1"/>
            <a:r>
              <a:rPr lang="en-US" dirty="0" smtClean="0"/>
              <a:t>In 2016 the majority of the events did not contain any “</a:t>
            </a:r>
            <a:r>
              <a:rPr lang="en-US" dirty="0" err="1" smtClean="0"/>
              <a:t>reconstructible</a:t>
            </a:r>
            <a:r>
              <a:rPr lang="en-US" dirty="0" smtClean="0"/>
              <a:t>” tracks</a:t>
            </a:r>
          </a:p>
          <a:p>
            <a:pPr lvl="1"/>
            <a:r>
              <a:rPr lang="en-US" dirty="0" smtClean="0"/>
              <a:t>Reduced statistics</a:t>
            </a:r>
          </a:p>
          <a:p>
            <a:pPr lvl="1"/>
            <a:r>
              <a:rPr lang="en-US" dirty="0" smtClean="0"/>
              <a:t>The distribution of the points of closest approach to the z-axis for the reconstructed tracks matched the simulation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534417" y="3152890"/>
            <a:ext cx="3650327" cy="3283135"/>
            <a:chOff x="8541673" y="2876"/>
            <a:chExt cx="3650327" cy="328313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1673" y="2876"/>
              <a:ext cx="3650327" cy="3283135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9205415" y="259307"/>
              <a:ext cx="184245" cy="2498060"/>
              <a:chOff x="4514850" y="3792480"/>
              <a:chExt cx="152400" cy="218509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90270" y="4240155"/>
                <a:ext cx="76980" cy="173742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14850" y="3792480"/>
                <a:ext cx="75420" cy="218287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118144" y="0"/>
            <a:ext cx="5073856" cy="3152890"/>
            <a:chOff x="7118144" y="0"/>
            <a:chExt cx="5073856" cy="3152890"/>
          </a:xfrm>
        </p:grpSpPr>
        <p:grpSp>
          <p:nvGrpSpPr>
            <p:cNvPr id="13" name="Group 12"/>
            <p:cNvGrpSpPr/>
            <p:nvPr/>
          </p:nvGrpSpPr>
          <p:grpSpPr>
            <a:xfrm>
              <a:off x="7118144" y="0"/>
              <a:ext cx="5073856" cy="3152890"/>
              <a:chOff x="7118144" y="3286011"/>
              <a:chExt cx="5073856" cy="315289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18144" y="3286011"/>
                <a:ext cx="5073856" cy="3152890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0383294" y="3596999"/>
                <a:ext cx="1355051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Monte Carlo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>
                    <a:solidFill>
                      <a:srgbClr val="0070C0"/>
                    </a:solidFill>
                  </a:rPr>
                  <a:t>Data</a:t>
                </a:r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7" t="11517" r="8638"/>
            <a:stretch/>
          </p:blipFill>
          <p:spPr>
            <a:xfrm>
              <a:off x="7640959" y="2012765"/>
              <a:ext cx="4086225" cy="802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267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5567372" cy="4351338"/>
          </a:xfrm>
        </p:spPr>
        <p:txBody>
          <a:bodyPr/>
          <a:lstStyle/>
          <a:p>
            <a:r>
              <a:rPr lang="en-US" dirty="0"/>
              <a:t>Impact parameter</a:t>
            </a:r>
          </a:p>
          <a:p>
            <a:pPr lvl="1"/>
            <a:r>
              <a:rPr lang="en-US" dirty="0"/>
              <a:t>Distance of closest approach of reconstructed tracks to the z-axis</a:t>
            </a:r>
          </a:p>
          <a:p>
            <a:r>
              <a:rPr lang="en-US" dirty="0"/>
              <a:t>Azimuthal angle</a:t>
            </a:r>
          </a:p>
          <a:p>
            <a:pPr lvl="1"/>
            <a:r>
              <a:rPr lang="en-US" dirty="0"/>
              <a:t>Angle between the x-y projection of the track &amp; the x-axis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436" y="2580658"/>
            <a:ext cx="6614562" cy="3884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91979" y="1059314"/>
            <a:ext cx="47854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Use tracks &amp; impact parameter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correlations to measure beam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position and size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25" y="1531623"/>
            <a:ext cx="867872" cy="655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208" y="3324225"/>
            <a:ext cx="378742" cy="6592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091" y="2577044"/>
            <a:ext cx="6621253" cy="388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4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972" y="0"/>
            <a:ext cx="3130028" cy="31300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972" y="1"/>
            <a:ext cx="3133986" cy="3133986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9525180" y="949325"/>
            <a:ext cx="1571309" cy="721019"/>
            <a:chOff x="9525180" y="949325"/>
            <a:chExt cx="1571309" cy="72101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9525180" y="949325"/>
              <a:ext cx="615107" cy="615689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/>
            <p:cNvSpPr/>
            <p:nvPr/>
          </p:nvSpPr>
          <p:spPr>
            <a:xfrm>
              <a:off x="10623028" y="1431508"/>
              <a:ext cx="245660" cy="238836"/>
            </a:xfrm>
            <a:prstGeom prst="arc">
              <a:avLst>
                <a:gd name="adj1" fmla="val 14008257"/>
                <a:gd name="adj2" fmla="val 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8343" y="1139635"/>
              <a:ext cx="525614" cy="39704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7331" y="1096881"/>
              <a:ext cx="249158" cy="433719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014" y="0"/>
            <a:ext cx="3130028" cy="313002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9531741" y="940567"/>
            <a:ext cx="615689" cy="1234388"/>
            <a:chOff x="9531741" y="940567"/>
            <a:chExt cx="615689" cy="1234388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9532323" y="940567"/>
              <a:ext cx="615107" cy="615689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V="1">
              <a:off x="9532032" y="1559557"/>
              <a:ext cx="615107" cy="615689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014" y="0"/>
            <a:ext cx="3141032" cy="3141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7559130" cy="4351338"/>
          </a:xfrm>
        </p:spPr>
        <p:txBody>
          <a:bodyPr/>
          <a:lstStyle/>
          <a:p>
            <a:r>
              <a:rPr lang="en-US" dirty="0"/>
              <a:t>Beam Position</a:t>
            </a:r>
          </a:p>
          <a:p>
            <a:pPr lvl="1"/>
            <a:r>
              <a:rPr lang="en-US" dirty="0"/>
              <a:t>Using the impact parameter to azimuthal angle correlation, the position can be calculated as: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formula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3503144"/>
            <a:ext cx="5000625" cy="55245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9231510" y="451982"/>
            <a:ext cx="2173090" cy="1403028"/>
            <a:chOff x="9231510" y="451982"/>
            <a:chExt cx="2173090" cy="1403028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9525180" y="452611"/>
              <a:ext cx="0" cy="113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9525180" y="1565014"/>
              <a:ext cx="1879420" cy="4997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9231510" y="451982"/>
              <a:ext cx="29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y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017959" y="148567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x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138" y="3130657"/>
            <a:ext cx="5001904" cy="33346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29" y="4055279"/>
            <a:ext cx="5004583" cy="24099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948" y="4053500"/>
            <a:ext cx="5000463" cy="23815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136" y="3125282"/>
            <a:ext cx="4987815" cy="33252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191" y="3124652"/>
            <a:ext cx="4988759" cy="332583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6" y="4051098"/>
            <a:ext cx="5000625" cy="23913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4" y="3124097"/>
            <a:ext cx="4990018" cy="3326678"/>
          </a:xfrm>
          <a:prstGeom prst="rect">
            <a:avLst/>
          </a:prstGeom>
        </p:spPr>
      </p:pic>
      <p:pic>
        <p:nvPicPr>
          <p:cNvPr id="34" name="pos_result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708" y="3529829"/>
            <a:ext cx="2200587" cy="2911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1395617" y="4343885"/>
            <a:ext cx="694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Counts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8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7067011" cy="4351338"/>
          </a:xfrm>
        </p:spPr>
        <p:txBody>
          <a:bodyPr/>
          <a:lstStyle/>
          <a:p>
            <a:r>
              <a:rPr lang="en-US" dirty="0"/>
              <a:t>Beam Size</a:t>
            </a:r>
          </a:p>
          <a:p>
            <a:pPr lvl="1"/>
            <a:r>
              <a:rPr lang="en-US" dirty="0"/>
              <a:t>Using the impact parameter correlation of tracks produced by a beam-gas interaction the beam size is measured as: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Assuming that                   at BGV location (optics)</a:t>
            </a:r>
          </a:p>
          <a:p>
            <a:pPr lvl="1"/>
            <a:endParaRPr lang="en-US" b="1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3777936"/>
            <a:ext cx="5715000" cy="676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024" y="4991369"/>
            <a:ext cx="1485902" cy="3459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9" y="0"/>
            <a:ext cx="5245091" cy="34119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53508" y="209276"/>
            <a:ext cx="625393" cy="23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01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Beam position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Beam Size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2016 Run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EE6B44-F017-4BCC-81C0-064DED2D59E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1378"/>
            <a:ext cx="6107113" cy="2999723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417" y="3039791"/>
            <a:ext cx="6084887" cy="3004233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91" y="2279841"/>
            <a:ext cx="5044336" cy="4247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514" y="2279841"/>
            <a:ext cx="5044336" cy="4000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097" y="3035257"/>
            <a:ext cx="6094903" cy="3021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100523"/>
            <a:ext cx="6966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results with limited statistics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commissioning steps were successfully completed</a:t>
            </a:r>
          </a:p>
          <a:p>
            <a:r>
              <a:rPr lang="en-US" dirty="0"/>
              <a:t>Transverse beam profile measured with 0.13mm statistical error</a:t>
            </a:r>
          </a:p>
          <a:p>
            <a:pPr lvl="1"/>
            <a:r>
              <a:rPr lang="en-US" dirty="0"/>
              <a:t>Not yet allowing for a full comparison with other instruments</a:t>
            </a:r>
          </a:p>
          <a:p>
            <a:r>
              <a:rPr lang="en-US" dirty="0"/>
              <a:t>Several </a:t>
            </a:r>
            <a:r>
              <a:rPr lang="en-US" dirty="0" smtClean="0"/>
              <a:t>enhancements for 2017:</a:t>
            </a:r>
            <a:endParaRPr lang="en-US" dirty="0"/>
          </a:p>
          <a:p>
            <a:pPr lvl="1"/>
            <a:r>
              <a:rPr lang="en-US" dirty="0"/>
              <a:t>Zero-suppression in the read-out FPGAs      Increase statistics (100x)</a:t>
            </a:r>
          </a:p>
          <a:p>
            <a:pPr lvl="1"/>
            <a:r>
              <a:rPr lang="en-US" dirty="0"/>
              <a:t>Trigger upgrade      Improve the event selection</a:t>
            </a:r>
          </a:p>
          <a:p>
            <a:pPr lvl="1"/>
            <a:r>
              <a:rPr lang="en-US" dirty="0"/>
              <a:t>Cross-calibration with other LHC instruments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7315201" y="4333875"/>
            <a:ext cx="381000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429002" y="4772025"/>
            <a:ext cx="381000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8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/>
              <a:t>Backup Slides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4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519" y="1"/>
            <a:ext cx="5387880" cy="3517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" y="2326423"/>
            <a:ext cx="12177207" cy="22662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69" y="4754926"/>
            <a:ext cx="8941502" cy="2090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99213" y="1824219"/>
            <a:ext cx="3770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Optimized shape to provide </a:t>
            </a:r>
            <a:br>
              <a:rPr lang="en-US" sz="2000" dirty="0"/>
            </a:br>
            <a:r>
              <a:rPr lang="en-US" sz="2000" dirty="0"/>
              <a:t>sharp decrease outside of the </a:t>
            </a:r>
          </a:p>
          <a:p>
            <a:pPr algn="ctr"/>
            <a:r>
              <a:rPr lang="en-US" sz="2000" dirty="0"/>
              <a:t>BGV vacuum chamber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18358" y="4250390"/>
            <a:ext cx="2948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C000"/>
                </a:solidFill>
              </a:rPr>
              <a:t>Reduced beam pipe diameter</a:t>
            </a:r>
          </a:p>
          <a:p>
            <a:pPr algn="ctr"/>
            <a:r>
              <a:rPr lang="en-US" sz="2000" dirty="0">
                <a:solidFill>
                  <a:srgbClr val="FFC000"/>
                </a:solidFill>
              </a:rPr>
              <a:t>to maximize acceptance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67455" y="4347002"/>
            <a:ext cx="34672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Reduced thickness &amp; density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 of the exit window to minimize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multiple scattering</a:t>
            </a:r>
          </a:p>
        </p:txBody>
      </p:sp>
      <p:sp>
        <p:nvSpPr>
          <p:cNvPr id="25" name="TextBox 24"/>
          <p:cNvSpPr txBox="1"/>
          <p:nvPr/>
        </p:nvSpPr>
        <p:spPr>
          <a:xfrm rot="207898">
            <a:off x="4383518" y="3077476"/>
            <a:ext cx="59022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2m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1571625" y="3273537"/>
            <a:ext cx="6848475" cy="400050"/>
          </a:xfrm>
          <a:prstGeom prst="straightConnector1">
            <a:avLst/>
          </a:prstGeom>
          <a:ln w="3810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84" y="3323877"/>
            <a:ext cx="713666" cy="7059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12181936" cy="4351338"/>
          </a:xfrm>
        </p:spPr>
        <p:txBody>
          <a:bodyPr/>
          <a:lstStyle/>
          <a:p>
            <a:r>
              <a:rPr lang="en-US" dirty="0"/>
              <a:t>Gas Target</a:t>
            </a:r>
          </a:p>
          <a:p>
            <a:pPr lvl="1"/>
            <a:r>
              <a:rPr lang="en-US" dirty="0"/>
              <a:t>Pressure bump up to 10</a:t>
            </a:r>
            <a:r>
              <a:rPr lang="en-US" baseline="30000" dirty="0"/>
              <a:t>-7</a:t>
            </a:r>
            <a:r>
              <a:rPr lang="en-US" dirty="0"/>
              <a:t> mbar </a:t>
            </a:r>
            <a:br>
              <a:rPr lang="en-US" dirty="0"/>
            </a:br>
            <a:r>
              <a:rPr lang="en-US" dirty="0"/>
              <a:t>instead of 10</a:t>
            </a:r>
            <a:r>
              <a:rPr lang="en-US" baseline="30000" dirty="0"/>
              <a:t>-10</a:t>
            </a:r>
            <a:r>
              <a:rPr lang="en-US" dirty="0"/>
              <a:t> mbar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Adjustment of the trigger rate</a:t>
            </a:r>
          </a:p>
          <a:p>
            <a:pPr lvl="1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 flipH="1">
            <a:off x="8917812" y="4025900"/>
            <a:ext cx="80142" cy="397302"/>
          </a:xfrm>
          <a:custGeom>
            <a:avLst/>
            <a:gdLst>
              <a:gd name="connsiteX0" fmla="*/ 469900 w 469900"/>
              <a:gd name="connsiteY0" fmla="*/ 368300 h 368300"/>
              <a:gd name="connsiteX1" fmla="*/ 0 w 469900"/>
              <a:gd name="connsiteY1" fmla="*/ 0 h 368300"/>
              <a:gd name="connsiteX0" fmla="*/ 1779732 w 1779990"/>
              <a:gd name="connsiteY0" fmla="*/ 368300 h 368300"/>
              <a:gd name="connsiteX1" fmla="*/ 258 w 1779990"/>
              <a:gd name="connsiteY1" fmla="*/ 188367 h 368300"/>
              <a:gd name="connsiteX2" fmla="*/ 1309832 w 1779990"/>
              <a:gd name="connsiteY2" fmla="*/ 0 h 368300"/>
              <a:gd name="connsiteX0" fmla="*/ 1125091 w 1125495"/>
              <a:gd name="connsiteY0" fmla="*/ 368300 h 368300"/>
              <a:gd name="connsiteX1" fmla="*/ 404 w 1125495"/>
              <a:gd name="connsiteY1" fmla="*/ 129502 h 368300"/>
              <a:gd name="connsiteX2" fmla="*/ 655191 w 1125495"/>
              <a:gd name="connsiteY2" fmla="*/ 0 h 368300"/>
              <a:gd name="connsiteX0" fmla="*/ 971177 w 971641"/>
              <a:gd name="connsiteY0" fmla="*/ 368300 h 368300"/>
              <a:gd name="connsiteX1" fmla="*/ 461 w 971641"/>
              <a:gd name="connsiteY1" fmla="*/ 164821 h 368300"/>
              <a:gd name="connsiteX2" fmla="*/ 501277 w 971641"/>
              <a:gd name="connsiteY2" fmla="*/ 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41" h="368300">
                <a:moveTo>
                  <a:pt x="971177" y="368300"/>
                </a:moveTo>
                <a:cubicBezTo>
                  <a:pt x="996429" y="312247"/>
                  <a:pt x="-24791" y="220874"/>
                  <a:pt x="461" y="164821"/>
                </a:cubicBezTo>
                <a:lnTo>
                  <a:pt x="501277" y="0"/>
                </a:lnTo>
              </a:path>
            </a:pathLst>
          </a:custGeom>
          <a:noFill/>
          <a:ln w="38100">
            <a:solidFill>
              <a:srgbClr val="FFFF00"/>
            </a:solidFill>
            <a:headEnd type="none"/>
            <a:tailEnd type="stealt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9347200" y="4070830"/>
            <a:ext cx="0" cy="34448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9347200" y="3533776"/>
            <a:ext cx="0" cy="34448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2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" y="3122378"/>
            <a:ext cx="12177208" cy="2019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9735841" cy="4351338"/>
          </a:xfrm>
        </p:spPr>
        <p:txBody>
          <a:bodyPr/>
          <a:lstStyle/>
          <a:p>
            <a:r>
              <a:rPr lang="en-US" dirty="0"/>
              <a:t>Tracking Detector</a:t>
            </a:r>
          </a:p>
          <a:p>
            <a:pPr lvl="1"/>
            <a:r>
              <a:rPr lang="en-US" dirty="0"/>
              <a:t>Tracks are reconstructed provided that a valid cluster is detected on each layer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69" y="4754926"/>
            <a:ext cx="8941502" cy="20902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533293" y="3170003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588843" y="317000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644393" y="317000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699943" y="3170002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43783" y="4088373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399333" y="408837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454883" y="408837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510433" y="4088372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70194" y="4090101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225744" y="4090100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281294" y="4090100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336844" y="4090100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348576" y="3157303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404126" y="315730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459676" y="3157302"/>
            <a:ext cx="45719" cy="10148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515226" y="3157302"/>
            <a:ext cx="45719" cy="1014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072021" y="5055462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0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1 3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856371" y="5059466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8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9 11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10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052971" y="2836137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14 </a:t>
            </a:r>
            <a:r>
              <a:rPr lang="en-US" b="1" dirty="0">
                <a:solidFill>
                  <a:srgbClr val="FF0000"/>
                </a:solidFill>
              </a:rPr>
              <a:t>15 13</a:t>
            </a:r>
            <a:r>
              <a:rPr lang="en-US" b="1" dirty="0">
                <a:solidFill>
                  <a:srgbClr val="00B050"/>
                </a:solidFill>
              </a:rPr>
              <a:t> 12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13546" y="284014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6 </a:t>
            </a:r>
            <a:r>
              <a:rPr lang="en-US" b="1" dirty="0">
                <a:solidFill>
                  <a:srgbClr val="FF0000"/>
                </a:solidFill>
              </a:rPr>
              <a:t>7 5</a:t>
            </a:r>
            <a:r>
              <a:rPr lang="en-US" b="1" dirty="0">
                <a:solidFill>
                  <a:srgbClr val="00B050"/>
                </a:solidFill>
              </a:rPr>
              <a:t> 4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2390775" y="4143610"/>
            <a:ext cx="9725025" cy="43791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462246" y="3696598"/>
            <a:ext cx="9725025" cy="43791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9763429" y="16600"/>
            <a:ext cx="2428571" cy="4887141"/>
            <a:chOff x="9763429" y="60325"/>
            <a:chExt cx="2428571" cy="4887141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H="1">
              <a:off x="8844381" y="979373"/>
              <a:ext cx="4266667" cy="2428571"/>
            </a:xfrm>
            <a:prstGeom prst="rect">
              <a:avLst/>
            </a:prstGeom>
          </p:spPr>
        </p:pic>
        <p:cxnSp>
          <p:nvCxnSpPr>
            <p:cNvPr id="52" name="Straight Connector 51"/>
            <p:cNvCxnSpPr/>
            <p:nvPr/>
          </p:nvCxnSpPr>
          <p:spPr>
            <a:xfrm>
              <a:off x="10096500" y="3907892"/>
              <a:ext cx="0" cy="702208"/>
            </a:xfrm>
            <a:prstGeom prst="line">
              <a:avLst/>
            </a:prstGeom>
            <a:ln w="38100">
              <a:solidFill>
                <a:srgbClr val="00A2E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1938000" y="3590392"/>
              <a:ext cx="0" cy="1070508"/>
            </a:xfrm>
            <a:prstGeom prst="line">
              <a:avLst/>
            </a:prstGeom>
            <a:ln w="38100">
              <a:solidFill>
                <a:srgbClr val="00A2E7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9956800" y="4578134"/>
              <a:ext cx="223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0                            1023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 flipV="1">
              <a:off x="11857038" y="2176462"/>
              <a:ext cx="80962" cy="1543976"/>
            </a:xfrm>
            <a:prstGeom prst="line">
              <a:avLst/>
            </a:prstGeom>
            <a:ln w="38100">
              <a:solidFill>
                <a:srgbClr val="DECBA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9956800" y="4294983"/>
              <a:ext cx="223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DECBAD"/>
                  </a:solidFill>
                </a:rPr>
                <a:t>  2047                 1024</a:t>
              </a:r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 flipV="1">
              <a:off x="10056019" y="2840613"/>
              <a:ext cx="80962" cy="1543976"/>
            </a:xfrm>
            <a:prstGeom prst="line">
              <a:avLst/>
            </a:prstGeom>
            <a:ln w="38100">
              <a:solidFill>
                <a:srgbClr val="DECBA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1349990" y="2674620"/>
              <a:ext cx="0" cy="66294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>
              <a:off x="11018520" y="2994660"/>
              <a:ext cx="0" cy="66294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0434546" y="31414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193537" y="234000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343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481975" y="1531624"/>
            <a:ext cx="1262062" cy="12668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BGV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9934036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A. Alexopoulos, C. </a:t>
            </a:r>
            <a:r>
              <a:rPr lang="en-US" sz="2400" dirty="0" err="1"/>
              <a:t>Barschel</a:t>
            </a:r>
            <a:r>
              <a:rPr lang="en-US" sz="2400" dirty="0"/>
              <a:t>, E. </a:t>
            </a:r>
            <a:r>
              <a:rPr lang="en-US" sz="2400" dirty="0" err="1"/>
              <a:t>Bravin</a:t>
            </a:r>
            <a:r>
              <a:rPr lang="en-US" sz="2400" dirty="0"/>
              <a:t>, G. </a:t>
            </a:r>
            <a:r>
              <a:rPr lang="en-US" sz="2400" dirty="0" err="1"/>
              <a:t>Bregliozzi</a:t>
            </a:r>
            <a:r>
              <a:rPr lang="en-US" sz="2400" dirty="0"/>
              <a:t>, N. </a:t>
            </a:r>
            <a:r>
              <a:rPr lang="en-US" sz="2400" dirty="0" err="1"/>
              <a:t>Chritin</a:t>
            </a:r>
            <a:r>
              <a:rPr lang="en-US" sz="2400" dirty="0"/>
              <a:t>, B. </a:t>
            </a:r>
            <a:r>
              <a:rPr lang="en-US" sz="2400" dirty="0" err="1"/>
              <a:t>Dehning</a:t>
            </a:r>
            <a:r>
              <a:rPr lang="en-US" sz="2400" dirty="0"/>
              <a:t>, M. Ferro-</a:t>
            </a:r>
            <a:r>
              <a:rPr lang="en-US" sz="2400" dirty="0" err="1"/>
              <a:t>Luzzi</a:t>
            </a:r>
            <a:r>
              <a:rPr lang="en-US" sz="2400" dirty="0"/>
              <a:t>, M. </a:t>
            </a:r>
            <a:r>
              <a:rPr lang="en-US" sz="2400" dirty="0" err="1"/>
              <a:t>Giovannozzi</a:t>
            </a:r>
            <a:r>
              <a:rPr lang="en-US" sz="2400" dirty="0"/>
              <a:t>, R. </a:t>
            </a:r>
            <a:r>
              <a:rPr lang="en-US" sz="2400" dirty="0" err="1"/>
              <a:t>Jacobsson</a:t>
            </a:r>
            <a:r>
              <a:rPr lang="en-US" sz="2400" dirty="0"/>
              <a:t>, L. K. Jensen, O. Rhodri Jones, V. </a:t>
            </a:r>
            <a:r>
              <a:rPr lang="en-US" sz="2400" dirty="0" err="1"/>
              <a:t>Kain</a:t>
            </a:r>
            <a:r>
              <a:rPr lang="en-US" sz="2400" dirty="0"/>
              <a:t>, R. </a:t>
            </a:r>
            <a:r>
              <a:rPr lang="en-US" sz="2400" dirty="0" err="1"/>
              <a:t>Matev</a:t>
            </a:r>
            <a:r>
              <a:rPr lang="en-US" sz="2400" dirty="0"/>
              <a:t>, M. </a:t>
            </a:r>
            <a:r>
              <a:rPr lang="en-US" sz="2400" dirty="0" err="1"/>
              <a:t>Rihl</a:t>
            </a:r>
            <a:r>
              <a:rPr lang="en-US" sz="2400" dirty="0"/>
              <a:t>, V. </a:t>
            </a:r>
            <a:r>
              <a:rPr lang="en-US" sz="2400" dirty="0" err="1"/>
              <a:t>Salustino</a:t>
            </a:r>
            <a:r>
              <a:rPr lang="en-US" sz="2400" dirty="0"/>
              <a:t> </a:t>
            </a:r>
            <a:r>
              <a:rPr lang="en-US" sz="2400" dirty="0" err="1"/>
              <a:t>Guimaraes</a:t>
            </a:r>
            <a:r>
              <a:rPr lang="en-US" sz="2400" dirty="0"/>
              <a:t>, R. </a:t>
            </a:r>
            <a:r>
              <a:rPr lang="en-US" sz="2400" dirty="0" err="1"/>
              <a:t>Veness</a:t>
            </a:r>
            <a:r>
              <a:rPr lang="en-US" sz="2400" dirty="0"/>
              <a:t>, S. Vlachos, B. </a:t>
            </a:r>
            <a:r>
              <a:rPr lang="en-US" sz="2400" dirty="0" err="1"/>
              <a:t>Würkner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A. Bay, F. Blanc, S. </a:t>
            </a:r>
            <a:r>
              <a:rPr lang="en-US" sz="2400" dirty="0" err="1"/>
              <a:t>Giani</a:t>
            </a:r>
            <a:r>
              <a:rPr lang="en-US" sz="2400" dirty="0"/>
              <a:t>, O. Girard, G. </a:t>
            </a:r>
            <a:r>
              <a:rPr lang="en-US" sz="2400" dirty="0" err="1"/>
              <a:t>Haefeli</a:t>
            </a:r>
            <a:r>
              <a:rPr lang="en-US" sz="2400" dirty="0"/>
              <a:t>, P. </a:t>
            </a:r>
            <a:r>
              <a:rPr lang="en-US" sz="2400" dirty="0" err="1"/>
              <a:t>Hopchev</a:t>
            </a:r>
            <a:r>
              <a:rPr lang="en-US" sz="2400" dirty="0"/>
              <a:t>, A. </a:t>
            </a:r>
            <a:r>
              <a:rPr lang="en-US" sz="2400" dirty="0" err="1"/>
              <a:t>Kuonen</a:t>
            </a:r>
            <a:r>
              <a:rPr lang="en-US" sz="2400" dirty="0"/>
              <a:t>, T. </a:t>
            </a:r>
            <a:r>
              <a:rPr lang="en-US" sz="2400" dirty="0" err="1"/>
              <a:t>Nakada</a:t>
            </a:r>
            <a:r>
              <a:rPr lang="en-US" sz="2400" dirty="0"/>
              <a:t>, O. Schneider, M. Tobin, Q. </a:t>
            </a:r>
            <a:r>
              <a:rPr lang="en-US" sz="2400" dirty="0" err="1"/>
              <a:t>Veyrat</a:t>
            </a:r>
            <a:r>
              <a:rPr lang="en-US" sz="2400" dirty="0"/>
              <a:t>, Z. Xu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R. </a:t>
            </a:r>
            <a:r>
              <a:rPr lang="en-US" sz="2400" dirty="0" err="1"/>
              <a:t>Greim</a:t>
            </a:r>
            <a:r>
              <a:rPr lang="en-US" sz="2400" dirty="0"/>
              <a:t>, W. </a:t>
            </a:r>
            <a:r>
              <a:rPr lang="en-US" sz="2400" dirty="0" err="1"/>
              <a:t>Karpinski</a:t>
            </a:r>
            <a:r>
              <a:rPr lang="en-US" sz="2400" dirty="0"/>
              <a:t>, T. </a:t>
            </a:r>
            <a:r>
              <a:rPr lang="en-US" sz="2400" dirty="0" err="1"/>
              <a:t>Kirn</a:t>
            </a:r>
            <a:r>
              <a:rPr lang="en-US" sz="2400" dirty="0"/>
              <a:t>, S. </a:t>
            </a:r>
            <a:r>
              <a:rPr lang="en-US" sz="2400" dirty="0" err="1"/>
              <a:t>Schael</a:t>
            </a:r>
            <a:r>
              <a:rPr lang="en-US" sz="2400" dirty="0"/>
              <a:t>, A. Schultz von </a:t>
            </a:r>
            <a:r>
              <a:rPr lang="en-US" sz="2400" dirty="0" err="1"/>
              <a:t>Dratzig</a:t>
            </a:r>
            <a:r>
              <a:rPr lang="en-US" sz="2400" dirty="0"/>
              <a:t>, G. </a:t>
            </a:r>
            <a:r>
              <a:rPr lang="en-US" sz="2400" dirty="0" err="1"/>
              <a:t>Schwering</a:t>
            </a:r>
            <a:r>
              <a:rPr lang="en-US" sz="2400" dirty="0"/>
              <a:t>, M. </a:t>
            </a:r>
            <a:r>
              <a:rPr lang="en-US" sz="2400" dirty="0" err="1"/>
              <a:t>Wlochal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…and significant support by </a:t>
            </a:r>
            <a:r>
              <a:rPr lang="en-US" sz="2400" dirty="0" err="1"/>
              <a:t>LHCb</a:t>
            </a:r>
            <a:r>
              <a:rPr lang="en-US" sz="2400" dirty="0"/>
              <a:t> collaboration &amp; </a:t>
            </a:r>
            <a:r>
              <a:rPr lang="en-US" sz="2400" dirty="0" smtClean="0"/>
              <a:t>BE-BI community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211" y="1531623"/>
            <a:ext cx="1266826" cy="12668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051" y="2958813"/>
            <a:ext cx="2157988" cy="11155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091" y="4234746"/>
            <a:ext cx="2279909" cy="111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4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1463040"/>
            <a:ext cx="4747262" cy="5002848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532118" y="2187828"/>
            <a:ext cx="6659882" cy="886262"/>
          </a:xfrm>
          <a:prstGeom prst="rect">
            <a:avLst/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Manager (ODIN)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System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44" y="3095968"/>
            <a:ext cx="1272738" cy="3369864"/>
          </a:xfrm>
          <a:ln w="28575"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35" y="0"/>
            <a:ext cx="2141165" cy="14630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32120" y="1463040"/>
            <a:ext cx="6659880" cy="5002848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55990" y="1457723"/>
            <a:ext cx="2740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Tunnel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799" y="3961954"/>
            <a:ext cx="3338578" cy="25039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21" y="3963039"/>
            <a:ext cx="3131820" cy="250284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515625" y="3074090"/>
            <a:ext cx="918453" cy="3391796"/>
            <a:chOff x="2814646" y="2947892"/>
            <a:chExt cx="902811" cy="3480308"/>
          </a:xfrm>
        </p:grpSpPr>
        <p:sp>
          <p:nvSpPr>
            <p:cNvPr id="17" name="Rectangle 16"/>
            <p:cNvSpPr/>
            <p:nvPr/>
          </p:nvSpPr>
          <p:spPr>
            <a:xfrm>
              <a:off x="2825675" y="2947892"/>
              <a:ext cx="815343" cy="348030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4646" y="446412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RPT</a:t>
              </a:r>
              <a:endParaRPr lang="en-US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668" y="3094222"/>
            <a:ext cx="1813317" cy="1170851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>
            <a:off x="8473084" y="4874411"/>
            <a:ext cx="1328267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738" y="2187828"/>
            <a:ext cx="886262" cy="886262"/>
          </a:xfrm>
          <a:prstGeom prst="rect">
            <a:avLst/>
          </a:prstGeom>
        </p:spPr>
      </p:pic>
      <p:sp>
        <p:nvSpPr>
          <p:cNvPr id="33" name="Freeform 32"/>
          <p:cNvSpPr/>
          <p:nvPr/>
        </p:nvSpPr>
        <p:spPr>
          <a:xfrm>
            <a:off x="2757266" y="2583180"/>
            <a:ext cx="2774853" cy="731520"/>
          </a:xfrm>
          <a:custGeom>
            <a:avLst/>
            <a:gdLst>
              <a:gd name="connsiteX0" fmla="*/ 3257550 w 3257550"/>
              <a:gd name="connsiteY0" fmla="*/ 0 h 731520"/>
              <a:gd name="connsiteX1" fmla="*/ 0 w 3257550"/>
              <a:gd name="connsiteY1" fmla="*/ 0 h 731520"/>
              <a:gd name="connsiteX2" fmla="*/ 0 w 3257550"/>
              <a:gd name="connsiteY2" fmla="*/ 73152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57550" h="731520">
                <a:moveTo>
                  <a:pt x="3257550" y="0"/>
                </a:moveTo>
                <a:lnTo>
                  <a:pt x="0" y="0"/>
                </a:lnTo>
                <a:lnTo>
                  <a:pt x="0" y="731520"/>
                </a:lnTo>
              </a:path>
            </a:pathLst>
          </a:custGeom>
          <a:noFill/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045341" y="2100310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L0 Latency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56190" y="3483614"/>
            <a:ext cx="3558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Digitization (TELL1)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57728" y="3483001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CPU Farm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757266" y="4067937"/>
            <a:ext cx="0" cy="802219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7098536" y="3101246"/>
            <a:ext cx="1" cy="406086"/>
          </a:xfrm>
          <a:prstGeom prst="line">
            <a:avLst/>
          </a:prstGeom>
          <a:ln w="38100">
            <a:solidFill>
              <a:srgbClr val="FFFF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9095562" y="1795716"/>
            <a:ext cx="1" cy="308338"/>
          </a:xfrm>
          <a:prstGeom prst="line">
            <a:avLst/>
          </a:prstGeom>
          <a:ln w="38100">
            <a:solidFill>
              <a:srgbClr val="FFFF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63" idx="3"/>
          </p:cNvCxnSpPr>
          <p:nvPr/>
        </p:nvCxnSpPr>
        <p:spPr>
          <a:xfrm flipH="1" flipV="1">
            <a:off x="8683708" y="1780888"/>
            <a:ext cx="436238" cy="1482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43681" y="1519278"/>
            <a:ext cx="3140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Trigger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617" y="2619046"/>
            <a:ext cx="1960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Analog FE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" y="2042498"/>
            <a:ext cx="808349" cy="679595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 flipV="1">
            <a:off x="11132974" y="3095968"/>
            <a:ext cx="1" cy="406086"/>
          </a:xfrm>
          <a:prstGeom prst="line">
            <a:avLst/>
          </a:prstGeom>
          <a:ln w="38100">
            <a:solidFill>
              <a:srgbClr val="FFFF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54367" y="5159307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60m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ight Arrow 39"/>
          <p:cNvSpPr/>
          <p:nvPr/>
        </p:nvSpPr>
        <p:spPr>
          <a:xfrm>
            <a:off x="1914192" y="4874411"/>
            <a:ext cx="1328267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4569346" y="4870156"/>
            <a:ext cx="974336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790555" y="3852725"/>
            <a:ext cx="88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25ns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03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corrections</a:t>
            </a:r>
          </a:p>
          <a:p>
            <a:pPr lvl="1"/>
            <a:r>
              <a:rPr lang="en-US" dirty="0"/>
              <a:t>Pedestal subtraction</a:t>
            </a:r>
          </a:p>
          <a:p>
            <a:pPr lvl="1"/>
            <a:r>
              <a:rPr lang="en-US" dirty="0"/>
              <a:t>Common mode noise suppression</a:t>
            </a:r>
          </a:p>
          <a:p>
            <a:pPr lvl="1"/>
            <a:r>
              <a:rPr lang="en-US" dirty="0"/>
              <a:t>Channel correlation</a:t>
            </a:r>
          </a:p>
          <a:p>
            <a:endParaRPr lang="en-US" dirty="0"/>
          </a:p>
          <a:p>
            <a:r>
              <a:rPr lang="en-US" dirty="0"/>
              <a:t>Data Metrics</a:t>
            </a:r>
          </a:p>
          <a:p>
            <a:pPr lvl="1"/>
            <a:r>
              <a:rPr lang="en-US" dirty="0"/>
              <a:t>Track Multiplicity</a:t>
            </a:r>
          </a:p>
          <a:p>
            <a:pPr lvl="1"/>
            <a:r>
              <a:rPr lang="en-US" dirty="0"/>
              <a:t>POCA z-distribution</a:t>
            </a:r>
          </a:p>
          <a:p>
            <a:pPr lvl="1"/>
            <a:r>
              <a:rPr lang="en-US" dirty="0" err="1"/>
              <a:t>Pseudorapidity</a:t>
            </a:r>
            <a:r>
              <a:rPr lang="en-US" dirty="0"/>
              <a:t>…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144" y="3286011"/>
            <a:ext cx="5073856" cy="31528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7" t="11517" r="8638"/>
          <a:stretch/>
        </p:blipFill>
        <p:spPr>
          <a:xfrm>
            <a:off x="7642019" y="5295900"/>
            <a:ext cx="4086225" cy="802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83294" y="3596999"/>
            <a:ext cx="13550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Monte Carlo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Data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595" y="558995"/>
            <a:ext cx="4152404" cy="27185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92" y="3570641"/>
            <a:ext cx="3189052" cy="286826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514850" y="3792480"/>
            <a:ext cx="152400" cy="2185097"/>
            <a:chOff x="4514850" y="3792480"/>
            <a:chExt cx="152400" cy="2185097"/>
          </a:xfrm>
        </p:grpSpPr>
        <p:sp>
          <p:nvSpPr>
            <p:cNvPr id="11" name="Rectangle 10"/>
            <p:cNvSpPr/>
            <p:nvPr/>
          </p:nvSpPr>
          <p:spPr>
            <a:xfrm>
              <a:off x="4590270" y="4240155"/>
              <a:ext cx="76980" cy="173742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14850" y="3792480"/>
              <a:ext cx="75420" cy="218287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397868" y="796515"/>
            <a:ext cx="1834703" cy="1473963"/>
            <a:chOff x="8397868" y="796515"/>
            <a:chExt cx="1834703" cy="1473963"/>
          </a:xfrm>
        </p:grpSpPr>
        <p:sp>
          <p:nvSpPr>
            <p:cNvPr id="13" name="TextBox 12"/>
            <p:cNvSpPr txBox="1"/>
            <p:nvPr/>
          </p:nvSpPr>
          <p:spPr>
            <a:xfrm>
              <a:off x="8397868" y="796515"/>
              <a:ext cx="12572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</a:rPr>
                <a:t>Channel</a:t>
              </a:r>
            </a:p>
            <a:p>
              <a:pPr algn="ctr"/>
              <a:r>
                <a:rPr lang="en-US" b="1" dirty="0">
                  <a:solidFill>
                    <a:schemeClr val="accent1"/>
                  </a:solidFill>
                </a:rPr>
                <a:t>Correlation</a:t>
              </a:r>
            </a:p>
          </p:txBody>
        </p:sp>
        <p:cxnSp>
          <p:nvCxnSpPr>
            <p:cNvPr id="16" name="Straight Arrow Connector 15"/>
            <p:cNvCxnSpPr>
              <a:stCxn id="13" idx="3"/>
            </p:cNvCxnSpPr>
            <p:nvPr/>
          </p:nvCxnSpPr>
          <p:spPr>
            <a:xfrm flipV="1">
              <a:off x="9655072" y="1119680"/>
              <a:ext cx="577499" cy="1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9026470" y="1631096"/>
              <a:ext cx="658661" cy="639382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646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2016 Run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Results from fill 5570</a:t>
            </a:r>
          </a:p>
          <a:p>
            <a:pPr lvl="1"/>
            <a:r>
              <a:rPr lang="en-US" dirty="0"/>
              <a:t>Beam properties</a:t>
            </a:r>
          </a:p>
          <a:p>
            <a:pPr lvl="2"/>
            <a:r>
              <a:rPr lang="en-US" dirty="0"/>
              <a:t>Energy   : 6.5 </a:t>
            </a:r>
            <a:r>
              <a:rPr lang="en-US" dirty="0" err="1"/>
              <a:t>TeV</a:t>
            </a:r>
            <a:endParaRPr lang="en-US" dirty="0"/>
          </a:p>
          <a:p>
            <a:pPr lvl="2"/>
            <a:r>
              <a:rPr lang="en-US" dirty="0"/>
              <a:t>Intensity : (B2) 1.8 x 10</a:t>
            </a:r>
            <a:r>
              <a:rPr lang="en-US" baseline="30000" dirty="0"/>
              <a:t>13</a:t>
            </a:r>
            <a:r>
              <a:rPr lang="en-US" dirty="0"/>
              <a:t> / 684p</a:t>
            </a:r>
          </a:p>
          <a:p>
            <a:pPr lvl="1"/>
            <a:r>
              <a:rPr lang="en-US" dirty="0"/>
              <a:t>Gas Pressure : 6.0 x 10</a:t>
            </a:r>
            <a:r>
              <a:rPr lang="en-US" baseline="30000" dirty="0"/>
              <a:t>-8</a:t>
            </a:r>
            <a:r>
              <a:rPr lang="en-US" dirty="0"/>
              <a:t> mbar</a:t>
            </a:r>
          </a:p>
          <a:p>
            <a:pPr lvl="1"/>
            <a:r>
              <a:rPr lang="en-US" dirty="0" err="1"/>
              <a:t>SiPMs</a:t>
            </a:r>
            <a:r>
              <a:rPr lang="en-US" dirty="0"/>
              <a:t> Temperature: -25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pPr lvl="1"/>
            <a:r>
              <a:rPr lang="en-US" dirty="0"/>
              <a:t>Acquisition duration of ~5 minutes</a:t>
            </a:r>
          </a:p>
          <a:p>
            <a:pPr lvl="1"/>
            <a:r>
              <a:rPr lang="en-US" dirty="0"/>
              <a:t>Trigger rate &lt;1kHz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" y="5372101"/>
            <a:ext cx="12181937" cy="1048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61" y="2562353"/>
            <a:ext cx="5469877" cy="2764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225" y="0"/>
            <a:ext cx="4369775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1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BGV Demonstrator</a:t>
            </a:r>
          </a:p>
          <a:p>
            <a:pPr lvl="1"/>
            <a:r>
              <a:rPr lang="en-US" dirty="0"/>
              <a:t>Detector Design</a:t>
            </a:r>
          </a:p>
          <a:p>
            <a:pPr lvl="1"/>
            <a:r>
              <a:rPr lang="en-US" dirty="0"/>
              <a:t>Readout System </a:t>
            </a:r>
          </a:p>
          <a:p>
            <a:r>
              <a:rPr lang="en-US" dirty="0"/>
              <a:t>BGV Data Analysis</a:t>
            </a:r>
          </a:p>
          <a:p>
            <a:pPr lvl="1"/>
            <a:r>
              <a:rPr lang="en-US" dirty="0"/>
              <a:t>Analysis Method</a:t>
            </a:r>
          </a:p>
          <a:p>
            <a:pPr lvl="1"/>
            <a:r>
              <a:rPr lang="en-US" dirty="0"/>
              <a:t>Results from 2016 LHC Run</a:t>
            </a:r>
          </a:p>
          <a:p>
            <a:r>
              <a:rPr lang="en-US" dirty="0"/>
              <a:t>Summary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6350"/>
            <a:ext cx="12192000" cy="3147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BGV Demonstrator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Non-destructive beam size measurement</a:t>
            </a:r>
          </a:p>
          <a:p>
            <a:pPr lvl="1"/>
            <a:r>
              <a:rPr lang="en-US" dirty="0"/>
              <a:t>Based on the reconstruction of beam-gas interaction vertices</a:t>
            </a:r>
          </a:p>
          <a:p>
            <a:pPr lvl="1"/>
            <a:r>
              <a:rPr lang="en-US" dirty="0"/>
              <a:t>Independent of accelerator intensity or energy</a:t>
            </a:r>
          </a:p>
          <a:p>
            <a:pPr lvl="1"/>
            <a:r>
              <a:rPr lang="en-US" dirty="0"/>
              <a:t>Target to estimate bunch-by-bunch beam size with a resolution of about 10% in 5 minutes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855150" y="4408097"/>
            <a:ext cx="6242685" cy="7408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55149" y="4206801"/>
            <a:ext cx="1846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Gas Injection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66081" y="3494138"/>
            <a:ext cx="1297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Tracking</a:t>
            </a:r>
            <a:br>
              <a:rPr lang="en-US" sz="2400" b="1" dirty="0">
                <a:solidFill>
                  <a:srgbClr val="FFFF00"/>
                </a:solidFill>
              </a:rPr>
            </a:br>
            <a:r>
              <a:rPr lang="en-US" sz="2400" b="1" dirty="0">
                <a:solidFill>
                  <a:srgbClr val="FFFF00"/>
                </a:solidFill>
              </a:rPr>
              <a:t>Detector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502975" y="4767803"/>
            <a:ext cx="5547360" cy="3857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5502975" y="5150205"/>
            <a:ext cx="5547360" cy="3857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61533" y="5148976"/>
            <a:ext cx="6242685" cy="7408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387434" y="4408097"/>
            <a:ext cx="1239485" cy="6093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122D46"/>
                </a:solidFill>
              </a:rPr>
              <a:t>Beam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62290" y="5914012"/>
            <a:ext cx="2385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Hardware </a:t>
            </a:r>
            <a:r>
              <a:rPr lang="en-US" sz="2400" b="1" dirty="0" smtClean="0">
                <a:solidFill>
                  <a:srgbClr val="FFFF00"/>
                </a:solidFill>
              </a:rPr>
              <a:t>Trigger</a:t>
            </a:r>
            <a:endParaRPr lang="en-US" sz="2400" b="1" dirty="0">
              <a:solidFill>
                <a:srgbClr val="FFFF00"/>
              </a:solidFill>
            </a:endParaRPr>
          </a:p>
        </p:txBody>
      </p:sp>
      <p:cxnSp>
        <p:nvCxnSpPr>
          <p:cNvPr id="9" name="Straight Arrow Connector 8"/>
          <p:cNvCxnSpPr>
            <a:stCxn id="18" idx="1"/>
          </p:cNvCxnSpPr>
          <p:nvPr/>
        </p:nvCxnSpPr>
        <p:spPr>
          <a:xfrm flipH="1" flipV="1">
            <a:off x="2113808" y="5907118"/>
            <a:ext cx="1548482" cy="237727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3"/>
          </p:cNvCxnSpPr>
          <p:nvPr/>
        </p:nvCxnSpPr>
        <p:spPr>
          <a:xfrm flipV="1">
            <a:off x="6048008" y="6024784"/>
            <a:ext cx="4295400" cy="120061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1"/>
          </p:cNvCxnSpPr>
          <p:nvPr/>
        </p:nvCxnSpPr>
        <p:spPr>
          <a:xfrm flipH="1">
            <a:off x="7778338" y="3909637"/>
            <a:ext cx="287743" cy="297164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3"/>
          </p:cNvCxnSpPr>
          <p:nvPr/>
        </p:nvCxnSpPr>
        <p:spPr>
          <a:xfrm>
            <a:off x="9363937" y="3909637"/>
            <a:ext cx="287743" cy="287104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590" y="4912589"/>
            <a:ext cx="474677" cy="4695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4971" y="57621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941" y="5506062"/>
            <a:ext cx="1286920" cy="31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0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BGV Demonstrator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8400" y="958354"/>
            <a:ext cx="9864724" cy="5498506"/>
          </a:xfrm>
        </p:spPr>
      </p:pic>
    </p:spTree>
    <p:extLst>
      <p:ext uri="{BB962C8B-B14F-4D97-AF65-F5344CB8AC3E}">
        <p14:creationId xmlns:p14="http://schemas.microsoft.com/office/powerpoint/2010/main" val="108662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8067137" cy="4351338"/>
          </a:xfrm>
        </p:spPr>
        <p:txBody>
          <a:bodyPr/>
          <a:lstStyle/>
          <a:p>
            <a:r>
              <a:rPr lang="en-US" dirty="0"/>
              <a:t>Tracking Detector</a:t>
            </a:r>
          </a:p>
          <a:p>
            <a:pPr lvl="1"/>
            <a:r>
              <a:rPr lang="en-US" dirty="0"/>
              <a:t>Consists of 2 stations (‘near’ and ‘far’)</a:t>
            </a:r>
          </a:p>
          <a:p>
            <a:pPr lvl="1"/>
            <a:r>
              <a:rPr lang="en-US" dirty="0"/>
              <a:t>4 scintillating fiber (</a:t>
            </a:r>
            <a:r>
              <a:rPr lang="en-US" dirty="0" err="1"/>
              <a:t>SciFi</a:t>
            </a:r>
            <a:r>
              <a:rPr lang="en-US" dirty="0"/>
              <a:t>) modules per station</a:t>
            </a:r>
          </a:p>
          <a:p>
            <a:pPr lvl="2"/>
            <a:r>
              <a:rPr lang="en-US" dirty="0"/>
              <a:t>Each pair of modules is perpendicularly placed</a:t>
            </a:r>
          </a:p>
          <a:p>
            <a:pPr lvl="2"/>
            <a:r>
              <a:rPr lang="en-US" dirty="0"/>
              <a:t>Module read out by 16 Silicon Photo Multipliers (</a:t>
            </a:r>
            <a:r>
              <a:rPr lang="en-US" dirty="0" err="1"/>
              <a:t>SiPMs</a:t>
            </a:r>
            <a:r>
              <a:rPr lang="en-US" dirty="0"/>
              <a:t>) of 128 channels each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69" y="4754926"/>
            <a:ext cx="8941502" cy="20902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1" y="0"/>
            <a:ext cx="4114800" cy="38581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9286875" y="1682750"/>
            <a:ext cx="803275" cy="82550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9321801" y="1718382"/>
            <a:ext cx="803275" cy="82550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6727" y="1754014"/>
            <a:ext cx="803275" cy="82550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71089" y="1700566"/>
            <a:ext cx="733423" cy="7473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942514" y="1730728"/>
            <a:ext cx="733423" cy="7473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913939" y="1760009"/>
            <a:ext cx="733423" cy="7473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28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4" y="1531623"/>
            <a:ext cx="9359932" cy="4351338"/>
          </a:xfrm>
        </p:spPr>
        <p:txBody>
          <a:bodyPr/>
          <a:lstStyle/>
          <a:p>
            <a:r>
              <a:rPr lang="en-US" dirty="0"/>
              <a:t>Tracking Detector</a:t>
            </a:r>
          </a:p>
          <a:p>
            <a:pPr lvl="1"/>
            <a:r>
              <a:rPr lang="en-US" dirty="0"/>
              <a:t>Photons are generated in the fibers &amp; detected by several pixels of the </a:t>
            </a:r>
            <a:r>
              <a:rPr lang="en-US" dirty="0" err="1"/>
              <a:t>SiPM</a:t>
            </a:r>
            <a:endParaRPr lang="en-US" dirty="0"/>
          </a:p>
          <a:p>
            <a:pPr lvl="1"/>
            <a:r>
              <a:rPr lang="en-US" dirty="0"/>
              <a:t>The signal of each channel is the sum of all fired pixels within the channel</a:t>
            </a:r>
          </a:p>
          <a:p>
            <a:pPr lvl="1"/>
            <a:r>
              <a:rPr lang="en-US" dirty="0"/>
              <a:t>The crossing point is calculated as a weighted mean of the cluster’s channels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556" y="0"/>
            <a:ext cx="3039444" cy="46132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69" y="4754926"/>
            <a:ext cx="8941502" cy="20902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0464800" y="977900"/>
            <a:ext cx="187325" cy="333375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22280" y="421795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particle</a:t>
            </a:r>
          </a:p>
        </p:txBody>
      </p:sp>
    </p:spTree>
    <p:extLst>
      <p:ext uri="{BB962C8B-B14F-4D97-AF65-F5344CB8AC3E}">
        <p14:creationId xmlns:p14="http://schemas.microsoft.com/office/powerpoint/2010/main" val="22456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Trigger</a:t>
            </a:r>
          </a:p>
          <a:p>
            <a:pPr lvl="1"/>
            <a:r>
              <a:rPr lang="en-US" dirty="0"/>
              <a:t>Based on scintillator plates</a:t>
            </a:r>
          </a:p>
          <a:p>
            <a:pPr lvl="1"/>
            <a:r>
              <a:rPr lang="en-US" dirty="0"/>
              <a:t>Three stations, ‘veto’, ‘signal’, ‘confirm’</a:t>
            </a:r>
          </a:p>
          <a:p>
            <a:pPr lvl="2"/>
            <a:r>
              <a:rPr lang="en-US" dirty="0"/>
              <a:t>‘confirm’ station to be commissioned during LHC 2017 run</a:t>
            </a:r>
          </a:p>
          <a:p>
            <a:pPr lvl="1"/>
            <a:r>
              <a:rPr lang="en-US" dirty="0"/>
              <a:t>Read out through Photomultiplier Tubes (PMT) </a:t>
            </a:r>
          </a:p>
          <a:p>
            <a:pPr lvl="1"/>
            <a:r>
              <a:rPr lang="en-US" dirty="0"/>
              <a:t>Combination of all signals is used as trigger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69" y="4754926"/>
            <a:ext cx="8941502" cy="20902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520" y="210094"/>
            <a:ext cx="4561905" cy="39619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63076" y="664814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60mm PMT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9705975" y="2147888"/>
            <a:ext cx="1171575" cy="1166812"/>
          </a:xfrm>
          <a:prstGeom prst="line">
            <a:avLst/>
          </a:prstGeom>
          <a:ln w="3810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176717" y="276712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30cm</a:t>
            </a:r>
          </a:p>
        </p:txBody>
      </p:sp>
      <p:cxnSp>
        <p:nvCxnSpPr>
          <p:cNvPr id="9" name="Straight Arrow Connector 8"/>
          <p:cNvCxnSpPr>
            <a:stCxn id="12" idx="1"/>
          </p:cNvCxnSpPr>
          <p:nvPr/>
        </p:nvCxnSpPr>
        <p:spPr>
          <a:xfrm flipH="1" flipV="1">
            <a:off x="8847117" y="843148"/>
            <a:ext cx="515959" cy="21721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80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2861" y="1554745"/>
            <a:ext cx="4747262" cy="493363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BIday17 - First LHC Transverse Beam Profile Measurements with the BGV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57BDD-9D3E-4B5E-A529-28CA4C434FB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35" y="0"/>
            <a:ext cx="2141165" cy="14630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32438" y="1550485"/>
            <a:ext cx="6659562" cy="4915403"/>
          </a:xfrm>
          <a:prstGeom prst="rect">
            <a:avLst/>
          </a:prstGeom>
          <a:noFill/>
          <a:ln w="571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748" y="3956543"/>
            <a:ext cx="3338578" cy="25039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21" y="3963039"/>
            <a:ext cx="3131820" cy="2502847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780810" y="2231281"/>
            <a:ext cx="244861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Digitization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Data corrections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Zero-suppression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Cluster recognition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092854" y="2231281"/>
            <a:ext cx="30223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 </a:t>
            </a: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Track reconstruction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Vertex localization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Beam size determination</a:t>
            </a:r>
            <a:endParaRPr lang="en-US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68548" y="4261337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60m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4629662" y="4723002"/>
            <a:ext cx="879597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94313" y="2343134"/>
            <a:ext cx="2757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Hardware Trigger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9" y="2285757"/>
            <a:ext cx="637974" cy="637974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77528" y="2285756"/>
            <a:ext cx="3374784" cy="6912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5400000">
            <a:off x="2039206" y="3252514"/>
            <a:ext cx="651427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loud 14"/>
          <p:cNvSpPr/>
          <p:nvPr/>
        </p:nvSpPr>
        <p:spPr>
          <a:xfrm>
            <a:off x="267604" y="3841057"/>
            <a:ext cx="4194629" cy="21258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Analog Front-End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8422420" y="4718095"/>
            <a:ext cx="879597" cy="361950"/>
          </a:xfrm>
          <a:prstGeom prst="rightArrow">
            <a:avLst/>
          </a:prstGeom>
          <a:solidFill>
            <a:srgbClr val="FF0000"/>
          </a:solidFill>
          <a:ln>
            <a:solidFill>
              <a:srgbClr val="122D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25161" y="5087671"/>
            <a:ext cx="1279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[40MHz]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00205" y="4256430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[1MHz]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482396"/>
            <a:ext cx="2740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Tunnel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26119" y="1482396"/>
            <a:ext cx="2757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Alcove</a:t>
            </a:r>
            <a:endParaRPr lang="en-GB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6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5" grpId="0"/>
      <p:bldP spid="36" grpId="0"/>
      <p:bldP spid="39" grpId="0"/>
      <p:bldP spid="41" grpId="0" animBg="1"/>
      <p:bldP spid="11" grpId="0"/>
      <p:bldP spid="14" grpId="0" animBg="1"/>
      <p:bldP spid="44" grpId="0" animBg="1"/>
      <p:bldP spid="15" grpId="0" animBg="1"/>
      <p:bldP spid="23" grpId="0" animBg="1"/>
      <p:bldP spid="10" grpId="0"/>
      <p:bldP spid="24" grpId="0"/>
      <p:bldP spid="19" grpId="0"/>
      <p:bldP spid="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D6F7490-873D-42AC-95CA-45A8BBD92570}" vid="{2CAD322E-0F50-49EF-A139-65080F8AAC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ipac17_tmpl_169</Template>
  <TotalTime>3897</TotalTime>
  <Words>3027</Words>
  <Application>Microsoft Office PowerPoint</Application>
  <PresentationFormat>Widescreen</PresentationFormat>
  <Paragraphs>342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Cambria</vt:lpstr>
      <vt:lpstr>Wingdings</vt:lpstr>
      <vt:lpstr>Arial</vt:lpstr>
      <vt:lpstr>Calibri</vt:lpstr>
      <vt:lpstr>Office Theme</vt:lpstr>
      <vt:lpstr>First LHC Transverse Beam Size Measurements with the  Beam Gas Vertex Detector</vt:lpstr>
      <vt:lpstr>The BGV team</vt:lpstr>
      <vt:lpstr>Outline</vt:lpstr>
      <vt:lpstr>The BGV Demonstrator</vt:lpstr>
      <vt:lpstr>The BGV Demonstrator</vt:lpstr>
      <vt:lpstr>Detector Design</vt:lpstr>
      <vt:lpstr>Detector Design</vt:lpstr>
      <vt:lpstr>Detector Design</vt:lpstr>
      <vt:lpstr>Readout System</vt:lpstr>
      <vt:lpstr>Outline</vt:lpstr>
      <vt:lpstr>BGV Data analysis</vt:lpstr>
      <vt:lpstr>Analysis Method</vt:lpstr>
      <vt:lpstr>Analysis Method</vt:lpstr>
      <vt:lpstr>Analysis Method</vt:lpstr>
      <vt:lpstr>LHC 2016 Run Results</vt:lpstr>
      <vt:lpstr>Summary &amp; Outlook</vt:lpstr>
      <vt:lpstr>PowerPoint Presentation</vt:lpstr>
      <vt:lpstr>Detector Design</vt:lpstr>
      <vt:lpstr>Detector Design</vt:lpstr>
      <vt:lpstr>Readout System</vt:lpstr>
      <vt:lpstr>BGV Data analysis</vt:lpstr>
      <vt:lpstr>LHC 2016 Run Results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LHC Transverse Beam Profile Measurements with the Beam Gas Vertex Detector</dc:title>
  <dc:creator>Andreas Alexopoulos</dc:creator>
  <cp:lastModifiedBy>Andreas Alexopoulos</cp:lastModifiedBy>
  <cp:revision>206</cp:revision>
  <dcterms:created xsi:type="dcterms:W3CDTF">2017-05-02T16:53:36Z</dcterms:created>
  <dcterms:modified xsi:type="dcterms:W3CDTF">2017-06-28T15:55:35Z</dcterms:modified>
</cp:coreProperties>
</file>