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35"/>
  </p:notesMasterIdLst>
  <p:sldIdLst>
    <p:sldId id="268" r:id="rId3"/>
    <p:sldId id="270" r:id="rId4"/>
    <p:sldId id="281" r:id="rId5"/>
    <p:sldId id="325" r:id="rId6"/>
    <p:sldId id="279" r:id="rId7"/>
    <p:sldId id="315" r:id="rId8"/>
    <p:sldId id="307" r:id="rId9"/>
    <p:sldId id="311" r:id="rId10"/>
    <p:sldId id="308" r:id="rId11"/>
    <p:sldId id="309" r:id="rId12"/>
    <p:sldId id="310" r:id="rId13"/>
    <p:sldId id="280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19" r:id="rId22"/>
    <p:sldId id="312" r:id="rId23"/>
    <p:sldId id="316" r:id="rId24"/>
    <p:sldId id="320" r:id="rId25"/>
    <p:sldId id="313" r:id="rId26"/>
    <p:sldId id="275" r:id="rId27"/>
    <p:sldId id="323" r:id="rId28"/>
    <p:sldId id="321" r:id="rId29"/>
    <p:sldId id="324" r:id="rId30"/>
    <p:sldId id="322" r:id="rId31"/>
    <p:sldId id="318" r:id="rId32"/>
    <p:sldId id="306" r:id="rId33"/>
    <p:sldId id="295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e Bergamaschi" initials="MB" lastIdx="4" clrIdx="0">
    <p:extLst>
      <p:ext uri="{19B8F6BF-5375-455C-9EA6-DF929625EA0E}">
        <p15:presenceInfo xmlns:p15="http://schemas.microsoft.com/office/powerpoint/2012/main" userId="S-1-5-21-1526224874-1540688658-1361462980-24458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053A1"/>
    <a:srgbClr val="78B5B8"/>
    <a:srgbClr val="2550A3"/>
    <a:srgbClr val="EB670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8" autoAdjust="0"/>
    <p:restoredTop sz="83313" autoAdjust="0"/>
  </p:normalViewPr>
  <p:slideViewPr>
    <p:cSldViewPr snapToGrid="0">
      <p:cViewPr>
        <p:scale>
          <a:sx n="80" d="100"/>
          <a:sy n="80" d="100"/>
        </p:scale>
        <p:origin x="1392" y="-3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9454F-03D4-4737-8F37-FD9009817E03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5BAE1-3792-41FB-8CA3-425F0E5D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5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Installation</a:t>
            </a:r>
            <a:r>
              <a:rPr lang="en-GB" baseline="0" dirty="0" smtClean="0"/>
              <a:t> in Feb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954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5573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967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0320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728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345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 vacuum</a:t>
            </a:r>
            <a:r>
              <a:rPr lang="en-GB" baseline="0" dirty="0" smtClean="0"/>
              <a:t>-lens to minimize spherical aberration of the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61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612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00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89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875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6213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822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181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37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67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44480" y="6064373"/>
            <a:ext cx="1598854" cy="7931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" y="6064371"/>
            <a:ext cx="796172" cy="796172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984260" y="6356353"/>
            <a:ext cx="2057400" cy="365125"/>
          </a:xfrm>
        </p:spPr>
        <p:txBody>
          <a:bodyPr/>
          <a:lstStyle/>
          <a:p>
            <a:fld id="{FC0B991F-AE59-4111-B360-E436F9E24BC6}" type="datetimeFigureOut">
              <a:rPr lang="en-GB" smtClean="0"/>
              <a:t>29/06/2017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18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53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336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239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51119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6/29/2017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314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621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6/29/2017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628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0919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6/29/2017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702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6/29/2017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773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6/29/2017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774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6/29/2017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143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6/29/2017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26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769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77469-2E2A-CE4A-81D6-871E2E176F8B}" type="datetimeFigureOut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6/29/2017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E9746-A0A9-4F46-93D7-70003258363A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065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897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160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914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539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21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9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23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18602-9504-4E72-9C1D-8831BBD5D546}" type="datetimeFigureOut">
              <a:rPr lang="en-GB" smtClean="0"/>
              <a:t>29/06/2017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10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6/29/2017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681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3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2.emf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35.png"/><Relationship Id="rId7" Type="http://schemas.openxmlformats.org/officeDocument/2006/relationships/image" Target="../media/image33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2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7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852" y="1257662"/>
            <a:ext cx="7848600" cy="1174987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2550A3"/>
                </a:solidFill>
              </a:rPr>
              <a:t>ODR/OTR emittance station </a:t>
            </a:r>
            <a:r>
              <a:rPr lang="en-US" sz="4000" b="1" dirty="0" smtClean="0">
                <a:solidFill>
                  <a:srgbClr val="2550A3"/>
                </a:solidFill>
              </a:rPr>
              <a:t/>
            </a:r>
            <a:br>
              <a:rPr lang="en-US" sz="4000" b="1" dirty="0" smtClean="0">
                <a:solidFill>
                  <a:srgbClr val="2550A3"/>
                </a:solidFill>
              </a:rPr>
            </a:br>
            <a:r>
              <a:rPr lang="en-US" sz="4000" b="1" dirty="0" smtClean="0">
                <a:solidFill>
                  <a:srgbClr val="2550A3"/>
                </a:solidFill>
              </a:rPr>
              <a:t>at ATF2</a:t>
            </a:r>
            <a:endParaRPr lang="en-US" sz="4000" b="1" dirty="0">
              <a:solidFill>
                <a:srgbClr val="2550A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7340" y="3227870"/>
            <a:ext cx="7219624" cy="238011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800" u="sng" dirty="0" smtClean="0"/>
              <a:t>M</a:t>
            </a:r>
            <a:r>
              <a:rPr lang="en-US" sz="3800" u="sng" dirty="0"/>
              <a:t>. </a:t>
            </a:r>
            <a:r>
              <a:rPr lang="en-US" sz="3800" u="sng" dirty="0" smtClean="0"/>
              <a:t>Bergamaschi</a:t>
            </a:r>
            <a:r>
              <a:rPr lang="en-US" sz="3800" baseline="30000" dirty="0" smtClean="0"/>
              <a:t>1,2</a:t>
            </a:r>
            <a:r>
              <a:rPr lang="en-US" sz="3800" dirty="0" smtClean="0"/>
              <a:t>, A. </a:t>
            </a:r>
            <a:r>
              <a:rPr lang="en-US" sz="3800" dirty="0" err="1" smtClean="0"/>
              <a:t>Aryshev</a:t>
            </a:r>
            <a:r>
              <a:rPr lang="en-US" sz="3800" baseline="30000" dirty="0"/>
              <a:t> </a:t>
            </a:r>
            <a:r>
              <a:rPr lang="en-US" sz="3800" baseline="30000" dirty="0" smtClean="0"/>
              <a:t>3</a:t>
            </a:r>
            <a:r>
              <a:rPr lang="en-US" sz="3800" dirty="0" smtClean="0"/>
              <a:t>, K. </a:t>
            </a:r>
            <a:r>
              <a:rPr lang="en-US" sz="3800" dirty="0" err="1" smtClean="0"/>
              <a:t>Kruchinin</a:t>
            </a:r>
            <a:r>
              <a:rPr lang="en-US" sz="3800" baseline="30000" dirty="0"/>
              <a:t> 1</a:t>
            </a:r>
            <a:r>
              <a:rPr lang="en-US" sz="3800" dirty="0" smtClean="0"/>
              <a:t>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800" dirty="0" smtClean="0"/>
              <a:t> </a:t>
            </a:r>
            <a:r>
              <a:rPr lang="en-US" sz="3800" dirty="0"/>
              <a:t>P. </a:t>
            </a:r>
            <a:r>
              <a:rPr lang="en-US" sz="3800" dirty="0" err="1" smtClean="0"/>
              <a:t>Karataev</a:t>
            </a:r>
            <a:r>
              <a:rPr lang="en-US" sz="3800" baseline="30000" dirty="0"/>
              <a:t> </a:t>
            </a:r>
            <a:r>
              <a:rPr lang="en-US" sz="3800" baseline="30000" dirty="0" smtClean="0"/>
              <a:t>1</a:t>
            </a:r>
            <a:r>
              <a:rPr lang="en-US" sz="3800" dirty="0" smtClean="0"/>
              <a:t>,R. Kieffer</a:t>
            </a:r>
            <a:r>
              <a:rPr lang="en-US" sz="3800" baseline="30000" dirty="0" smtClean="0"/>
              <a:t>2</a:t>
            </a:r>
            <a:r>
              <a:rPr lang="en-US" sz="3800" dirty="0" smtClean="0"/>
              <a:t>, T. Lefevre</a:t>
            </a:r>
            <a:r>
              <a:rPr lang="en-US" sz="3800" baseline="30000" dirty="0" smtClean="0"/>
              <a:t>2</a:t>
            </a:r>
            <a:r>
              <a:rPr lang="en-US" sz="3800" dirty="0" smtClean="0"/>
              <a:t>, S. Mazzoni</a:t>
            </a:r>
            <a:r>
              <a:rPr lang="en-US" sz="3800" baseline="30000" dirty="0" smtClean="0"/>
              <a:t>2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 smtClean="0"/>
          </a:p>
          <a:p>
            <a:pPr indent="-288000">
              <a:lnSpc>
                <a:spcPct val="120000"/>
              </a:lnSpc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</a:pPr>
            <a:r>
              <a:rPr lang="en-US" sz="2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John Adams Institute at Royal Holloway, </a:t>
            </a:r>
            <a:r>
              <a:rPr lang="en-US" sz="2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Egham</a:t>
            </a:r>
            <a:r>
              <a:rPr lang="en-US" sz="2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United Kingdom</a:t>
            </a:r>
          </a:p>
          <a:p>
            <a:pPr indent="-288000">
              <a:lnSpc>
                <a:spcPct val="120000"/>
              </a:lnSpc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</a:pPr>
            <a:r>
              <a:rPr lang="en-GB" sz="2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CERN European Organisation for Nuclear Research, Geneva, </a:t>
            </a:r>
            <a:r>
              <a:rPr lang="en-GB" sz="2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Switzerland</a:t>
            </a:r>
          </a:p>
          <a:p>
            <a:pPr indent="-288000">
              <a:lnSpc>
                <a:spcPct val="120000"/>
              </a:lnSpc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</a:pPr>
            <a:r>
              <a:rPr lang="en-GB" sz="2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KEK High Energy Accelerator Research Organization, Tsukuba, Japan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288" y="5685620"/>
            <a:ext cx="1918025" cy="96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661" y="5685620"/>
            <a:ext cx="2045804" cy="96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7813" y="5685620"/>
            <a:ext cx="966808" cy="96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377" y="5677160"/>
            <a:ext cx="1685557" cy="97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66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8" y="977899"/>
            <a:ext cx="8657324" cy="486974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OTR beam size measurement at ATF2</a:t>
            </a:r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5838" y="6078706"/>
            <a:ext cx="66858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OTR images for different value of QM14FF current =&gt; PSF sensitivity to different beam sizes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2738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6" y="3352799"/>
            <a:ext cx="8967828" cy="25966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97"/>
            <a:ext cx="9144000" cy="257175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OTR beam size measurement at ATF2</a:t>
            </a:r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05838" y="6078706"/>
            <a:ext cx="66858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Smallest beam size measured 600nm</a:t>
            </a:r>
            <a:r>
              <a:rPr lang="en-GB" sz="2000" dirty="0" smtClean="0"/>
              <a:t>, </a:t>
            </a:r>
            <a:r>
              <a:rPr lang="en-GB" sz="2000" b="1" dirty="0" smtClean="0"/>
              <a:t>emittance</a:t>
            </a:r>
            <a:r>
              <a:rPr lang="en-GB" sz="2000" dirty="0" smtClean="0"/>
              <a:t> calculated with </a:t>
            </a:r>
            <a:r>
              <a:rPr lang="en-GB" sz="2000" dirty="0" err="1" smtClean="0"/>
              <a:t>quadscan</a:t>
            </a:r>
            <a:r>
              <a:rPr lang="en-GB" sz="2000" dirty="0" smtClean="0"/>
              <a:t> and thin lens approximation </a:t>
            </a:r>
            <a:r>
              <a:rPr lang="en-GB" sz="2000" b="1" dirty="0" smtClean="0"/>
              <a:t>13.034 pm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60766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6703814" y="2396328"/>
            <a:ext cx="1613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69696">
                    <a:lumMod val="75000"/>
                  </a:srgbClr>
                </a:solidFill>
                <a:latin typeface="Arial"/>
              </a:rPr>
              <a:t>Slit target</a:t>
            </a:r>
            <a:endParaRPr lang="en-US" dirty="0">
              <a:solidFill>
                <a:srgbClr val="969696">
                  <a:lumMod val="75000"/>
                </a:srgbClr>
              </a:solidFill>
              <a:latin typeface="Arial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457200" y="1549855"/>
            <a:ext cx="4419600" cy="3632199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The transverse component of the electric field from the charged particle produces surface </a:t>
            </a: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polarization currents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on the dielectric slit. Atoms on the edge of the slit are polarized, their </a:t>
            </a: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relaxation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lead to the emission of ODR photons</a:t>
            </a:r>
          </a:p>
          <a:p>
            <a:pPr marL="36576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588000" y="2631440"/>
            <a:ext cx="3119120" cy="2550614"/>
            <a:chOff x="5455920" y="3271520"/>
            <a:chExt cx="3119120" cy="2550614"/>
          </a:xfrm>
        </p:grpSpPr>
        <p:sp>
          <p:nvSpPr>
            <p:cNvPr id="40" name="Rectangle 39"/>
            <p:cNvSpPr/>
            <p:nvPr/>
          </p:nvSpPr>
          <p:spPr>
            <a:xfrm>
              <a:off x="6578260" y="4348480"/>
              <a:ext cx="1813900" cy="568960"/>
            </a:xfrm>
            <a:prstGeom prst="rect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V="1">
              <a:off x="5455920" y="3271520"/>
              <a:ext cx="3119120" cy="2550614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stealth" w="lg" len="lg"/>
            </a:ln>
            <a:effectLst/>
          </p:spPr>
        </p:cxnSp>
        <p:sp>
          <p:nvSpPr>
            <p:cNvPr id="42" name="Rectangle 41"/>
            <p:cNvSpPr/>
            <p:nvPr/>
          </p:nvSpPr>
          <p:spPr>
            <a:xfrm>
              <a:off x="6578260" y="3474720"/>
              <a:ext cx="1813900" cy="568960"/>
            </a:xfrm>
            <a:prstGeom prst="rect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471920" y="1709096"/>
            <a:ext cx="3068116" cy="3868469"/>
            <a:chOff x="6339840" y="2349176"/>
            <a:chExt cx="3068116" cy="3868469"/>
          </a:xfrm>
        </p:grpSpPr>
        <p:cxnSp>
          <p:nvCxnSpPr>
            <p:cNvPr id="44" name="Straight Arrow Connector 43"/>
            <p:cNvCxnSpPr/>
            <p:nvPr/>
          </p:nvCxnSpPr>
          <p:spPr>
            <a:xfrm flipH="1" flipV="1">
              <a:off x="6339840" y="2804160"/>
              <a:ext cx="970292" cy="1026160"/>
            </a:xfrm>
            <a:prstGeom prst="straightConnector1">
              <a:avLst/>
            </a:prstGeom>
            <a:noFill/>
            <a:ln w="41275" cap="flat" cmpd="sng" algn="ctr">
              <a:solidFill>
                <a:srgbClr val="0055A0">
                  <a:lumMod val="60000"/>
                  <a:lumOff val="40000"/>
                </a:srgbClr>
              </a:solidFill>
              <a:prstDash val="solid"/>
              <a:tailEnd type="arrow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20000"/>
                </a:srgbClr>
              </a:glow>
            </a:effectLst>
          </p:spPr>
        </p:cxnSp>
        <p:cxnSp>
          <p:nvCxnSpPr>
            <p:cNvPr id="45" name="Straight Arrow Connector 44"/>
            <p:cNvCxnSpPr/>
            <p:nvPr/>
          </p:nvCxnSpPr>
          <p:spPr>
            <a:xfrm flipH="1" flipV="1">
              <a:off x="7081520" y="2540000"/>
              <a:ext cx="401331" cy="1290320"/>
            </a:xfrm>
            <a:prstGeom prst="straightConnector1">
              <a:avLst/>
            </a:prstGeom>
            <a:noFill/>
            <a:ln w="41275" cap="flat" cmpd="sng" algn="ctr">
              <a:solidFill>
                <a:srgbClr val="0055A0">
                  <a:lumMod val="60000"/>
                  <a:lumOff val="40000"/>
                </a:srgbClr>
              </a:solidFill>
              <a:prstDash val="solid"/>
              <a:tailEnd type="arrow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20000"/>
                </a:srgbClr>
              </a:glow>
            </a:effectLst>
          </p:spPr>
        </p:cxnSp>
        <p:cxnSp>
          <p:nvCxnSpPr>
            <p:cNvPr id="46" name="Straight Arrow Connector 45"/>
            <p:cNvCxnSpPr/>
            <p:nvPr/>
          </p:nvCxnSpPr>
          <p:spPr>
            <a:xfrm flipV="1">
              <a:off x="7653680" y="2540000"/>
              <a:ext cx="331521" cy="1290320"/>
            </a:xfrm>
            <a:prstGeom prst="straightConnector1">
              <a:avLst/>
            </a:prstGeom>
            <a:noFill/>
            <a:ln w="41275" cap="flat" cmpd="sng" algn="ctr">
              <a:solidFill>
                <a:srgbClr val="0055A0">
                  <a:lumMod val="60000"/>
                  <a:lumOff val="40000"/>
                </a:srgbClr>
              </a:solidFill>
              <a:prstDash val="solid"/>
              <a:tailEnd type="arrow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20000"/>
                </a:srgbClr>
              </a:glow>
            </a:effectLst>
          </p:spPr>
        </p:cxnSp>
        <p:cxnSp>
          <p:nvCxnSpPr>
            <p:cNvPr id="47" name="Straight Arrow Connector 46"/>
            <p:cNvCxnSpPr/>
            <p:nvPr/>
          </p:nvCxnSpPr>
          <p:spPr>
            <a:xfrm>
              <a:off x="7697232" y="4494922"/>
              <a:ext cx="575937" cy="1076392"/>
            </a:xfrm>
            <a:prstGeom prst="straightConnector1">
              <a:avLst/>
            </a:prstGeom>
            <a:noFill/>
            <a:ln w="41275" cap="flat" cmpd="sng" algn="ctr">
              <a:solidFill>
                <a:srgbClr val="0055A0">
                  <a:lumMod val="60000"/>
                  <a:lumOff val="40000"/>
                </a:srgbClr>
              </a:solidFill>
              <a:prstDash val="solid"/>
              <a:tailEnd type="arrow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20000"/>
                </a:srgbClr>
              </a:glow>
            </a:effectLst>
          </p:spPr>
        </p:cxnSp>
        <p:cxnSp>
          <p:nvCxnSpPr>
            <p:cNvPr id="48" name="Straight Arrow Connector 47"/>
            <p:cNvCxnSpPr/>
            <p:nvPr/>
          </p:nvCxnSpPr>
          <p:spPr>
            <a:xfrm flipH="1">
              <a:off x="6655553" y="4479574"/>
              <a:ext cx="654579" cy="1076392"/>
            </a:xfrm>
            <a:prstGeom prst="straightConnector1">
              <a:avLst/>
            </a:prstGeom>
            <a:noFill/>
            <a:ln w="41275" cap="flat" cmpd="sng" algn="ctr">
              <a:solidFill>
                <a:srgbClr val="0055A0">
                  <a:lumMod val="60000"/>
                  <a:lumOff val="40000"/>
                </a:srgbClr>
              </a:solidFill>
              <a:prstDash val="solid"/>
              <a:tailEnd type="arrow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20000"/>
                </a:srgbClr>
              </a:glow>
            </a:effectLst>
          </p:spPr>
        </p:cxnSp>
        <p:cxnSp>
          <p:nvCxnSpPr>
            <p:cNvPr id="49" name="Straight Arrow Connector 48"/>
            <p:cNvCxnSpPr/>
            <p:nvPr/>
          </p:nvCxnSpPr>
          <p:spPr>
            <a:xfrm flipH="1">
              <a:off x="7486051" y="4478293"/>
              <a:ext cx="1140" cy="1265373"/>
            </a:xfrm>
            <a:prstGeom prst="straightConnector1">
              <a:avLst/>
            </a:prstGeom>
            <a:noFill/>
            <a:ln w="41275" cap="flat" cmpd="sng" algn="ctr">
              <a:solidFill>
                <a:srgbClr val="0055A0">
                  <a:lumMod val="60000"/>
                  <a:lumOff val="40000"/>
                </a:srgbClr>
              </a:solidFill>
              <a:prstDash val="solid"/>
              <a:tailEnd type="arrow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20000"/>
                </a:srgbClr>
              </a:glow>
            </a:effectLst>
          </p:spPr>
        </p:cxnSp>
        <p:sp>
          <p:nvSpPr>
            <p:cNvPr id="50" name="TextBox 49"/>
            <p:cNvSpPr txBox="1"/>
            <p:nvPr/>
          </p:nvSpPr>
          <p:spPr>
            <a:xfrm>
              <a:off x="8051241" y="2349176"/>
              <a:ext cx="13567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</a:rPr>
                <a:t>ODR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</a:rPr>
                <a:t>photons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787285" y="5571314"/>
              <a:ext cx="13567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</a:rPr>
                <a:t>ODR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</a:rPr>
                <a:t>photons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710340" y="2824588"/>
            <a:ext cx="1813900" cy="1452772"/>
            <a:chOff x="8392160" y="3454400"/>
            <a:chExt cx="1813900" cy="1452772"/>
          </a:xfrm>
        </p:grpSpPr>
        <p:sp>
          <p:nvSpPr>
            <p:cNvPr id="53" name="Rectangle 52"/>
            <p:cNvSpPr/>
            <p:nvPr/>
          </p:nvSpPr>
          <p:spPr>
            <a:xfrm>
              <a:off x="8392160" y="3454400"/>
              <a:ext cx="1813900" cy="1452772"/>
            </a:xfrm>
            <a:prstGeom prst="rect">
              <a:avLst/>
            </a:prstGeom>
            <a:gradFill flip="none" rotWithShape="1">
              <a:gsLst>
                <a:gs pos="13000">
                  <a:srgbClr val="0000FF"/>
                </a:gs>
                <a:gs pos="74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8392160" y="4043680"/>
              <a:ext cx="1813900" cy="304800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5289090" y="3058421"/>
            <a:ext cx="1613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/>
              </a:rPr>
              <a:t>Polarization currents</a:t>
            </a:r>
            <a:endParaRPr lang="en-US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8524240" y="3403600"/>
            <a:ext cx="0" cy="322450"/>
          </a:xfrm>
          <a:prstGeom prst="straightConnector1">
            <a:avLst/>
          </a:prstGeom>
          <a:noFill/>
          <a:ln w="22225" cap="flat" cmpd="sng" algn="ctr">
            <a:solidFill>
              <a:srgbClr val="4D4D4D">
                <a:lumMod val="50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8524036" y="3341392"/>
            <a:ext cx="32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a</a:t>
            </a:r>
            <a:endParaRPr lang="en-US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5101108" y="4663785"/>
            <a:ext cx="973783" cy="1036537"/>
            <a:chOff x="2037197" y="4675309"/>
            <a:chExt cx="1597454" cy="1583267"/>
          </a:xfrm>
        </p:grpSpPr>
        <p:cxnSp>
          <p:nvCxnSpPr>
            <p:cNvPr id="59" name="Straight Connector 58"/>
            <p:cNvCxnSpPr/>
            <p:nvPr/>
          </p:nvCxnSpPr>
          <p:spPr>
            <a:xfrm flipH="1" flipV="1">
              <a:off x="2456296" y="4788639"/>
              <a:ext cx="758826" cy="1372570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>
            <a:xfrm flipV="1">
              <a:off x="2835924" y="4675309"/>
              <a:ext cx="0" cy="1583267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>
            <a:xfrm flipH="1" flipV="1">
              <a:off x="2271139" y="4907172"/>
              <a:ext cx="1129569" cy="1119539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>
            <a:xfrm>
              <a:off x="2037197" y="5466943"/>
              <a:ext cx="1597454" cy="0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2129271" y="5083826"/>
              <a:ext cx="1406525" cy="762000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>
            <a:xfrm flipH="1">
              <a:off x="2156759" y="5058426"/>
              <a:ext cx="1363162" cy="809625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>
            <a:xfrm flipH="1">
              <a:off x="2062597" y="5242576"/>
              <a:ext cx="1546224" cy="431800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>
            <a:xfrm flipH="1">
              <a:off x="2271139" y="4907172"/>
              <a:ext cx="1129569" cy="1119539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>
            <a:xfrm flipV="1">
              <a:off x="2621396" y="4713985"/>
              <a:ext cx="431800" cy="1509666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cxnSp>
          <p:nvCxnSpPr>
            <p:cNvPr id="68" name="Straight Connector 67"/>
            <p:cNvCxnSpPr/>
            <p:nvPr/>
          </p:nvCxnSpPr>
          <p:spPr>
            <a:xfrm flipH="1" flipV="1">
              <a:off x="2653146" y="4713985"/>
              <a:ext cx="375806" cy="1509666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>
            <a:xfrm flipV="1">
              <a:off x="2421371" y="4788639"/>
              <a:ext cx="823481" cy="1372570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>
            <a:xfrm>
              <a:off x="2039942" y="5266918"/>
              <a:ext cx="1568879" cy="407458"/>
            </a:xfrm>
            <a:prstGeom prst="line">
              <a:avLst/>
            </a:prstGeom>
            <a:noFill/>
            <a:ln w="1905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sm" len="med"/>
              <a:tailEnd type="stealth" w="sm" len="med"/>
            </a:ln>
            <a:effectLst/>
          </p:spPr>
        </p:cxnSp>
        <p:sp>
          <p:nvSpPr>
            <p:cNvPr id="71" name="Oval 70"/>
            <p:cNvSpPr/>
            <p:nvPr/>
          </p:nvSpPr>
          <p:spPr>
            <a:xfrm>
              <a:off x="2731473" y="5347087"/>
              <a:ext cx="225743" cy="239712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7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>
                <a:solidFill>
                  <a:srgbClr val="0055A0"/>
                </a:solidFill>
              </a:rPr>
              <a:t>Optical Diffraction </a:t>
            </a:r>
            <a:r>
              <a:rPr lang="en-US" sz="3600" dirty="0" smtClean="0">
                <a:solidFill>
                  <a:srgbClr val="0055A0"/>
                </a:solidFill>
              </a:rPr>
              <a:t>Radiation (ODR)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73" name="Footer Placeholder 4"/>
          <p:cNvSpPr txBox="1">
            <a:spLocks/>
          </p:cNvSpPr>
          <p:nvPr/>
        </p:nvSpPr>
        <p:spPr>
          <a:xfrm>
            <a:off x="879759" y="6393252"/>
            <a:ext cx="445509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0055A0">
                    <a:tint val="75000"/>
                  </a:srgbClr>
                </a:solidFill>
              </a:rPr>
              <a:t>Classical electrodynamics, John David Jackson</a:t>
            </a:r>
            <a:endParaRPr lang="en-US" sz="1600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83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2.59259E-6 L 0.21789 -0.23703 " pathEditMode="relative" ptsTypes="AA">
                                      <p:cBhvr>
                                        <p:cTn id="6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>
                <a:solidFill>
                  <a:srgbClr val="0055A0"/>
                </a:solidFill>
              </a:rPr>
              <a:t>Optical Diffraction Radiation</a:t>
            </a: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1241" y="902089"/>
            <a:ext cx="8854329" cy="13104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US" dirty="0" smtClean="0"/>
              <a:t>The </a:t>
            </a:r>
            <a:r>
              <a:rPr lang="en-US" b="1" dirty="0" smtClean="0"/>
              <a:t>ODR</a:t>
            </a:r>
            <a:r>
              <a:rPr lang="en-US" dirty="0" smtClean="0"/>
              <a:t> photons yield is strongly dependent on the </a:t>
            </a:r>
            <a:r>
              <a:rPr lang="en-US" b="1" dirty="0" smtClean="0"/>
              <a:t>effective electric field radius </a:t>
            </a:r>
            <a:r>
              <a:rPr lang="en-US" dirty="0" smtClean="0"/>
              <a:t>and the </a:t>
            </a:r>
            <a:r>
              <a:rPr lang="en-US" b="1" dirty="0" smtClean="0"/>
              <a:t>slit aperture a </a:t>
            </a:r>
            <a:r>
              <a:rPr lang="en-US" dirty="0" smtClean="0"/>
              <a:t>(impact parameter)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3435060"/>
              </p:ext>
            </p:extLst>
          </p:nvPr>
        </p:nvGraphicFramePr>
        <p:xfrm>
          <a:off x="151241" y="2710985"/>
          <a:ext cx="1281430" cy="825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4" name="Equation" r:id="rId4" imgW="571500" imgH="368300" progId="Equation.3">
                  <p:embed/>
                </p:oleObj>
              </mc:Choice>
              <mc:Fallback>
                <p:oleObj name="Equation" r:id="rId4" imgW="571500" imgH="368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241" y="2710985"/>
                        <a:ext cx="1281430" cy="825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791887"/>
              </p:ext>
            </p:extLst>
          </p:nvPr>
        </p:nvGraphicFramePr>
        <p:xfrm>
          <a:off x="151241" y="5068592"/>
          <a:ext cx="1118759" cy="870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5" name="Equation" r:id="rId6" imgW="457200" imgH="355600" progId="Equation.3">
                  <p:embed/>
                </p:oleObj>
              </mc:Choice>
              <mc:Fallback>
                <p:oleObj name="Equation" r:id="rId6" imgW="457200" imgH="355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1241" y="5068592"/>
                        <a:ext cx="1118759" cy="8701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018234"/>
              </p:ext>
            </p:extLst>
          </p:nvPr>
        </p:nvGraphicFramePr>
        <p:xfrm>
          <a:off x="151241" y="3859641"/>
          <a:ext cx="1196264" cy="77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6" name="Equation" r:id="rId8" imgW="546100" imgH="355600" progId="Equation.3">
                  <p:embed/>
                </p:oleObj>
              </mc:Choice>
              <mc:Fallback>
                <p:oleObj name="Equation" r:id="rId8" imgW="546100" imgH="355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1241" y="3859641"/>
                        <a:ext cx="1196264" cy="778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>
          <a:xfrm>
            <a:off x="1389582" y="2829250"/>
            <a:ext cx="1300722" cy="660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5A0"/>
              </a:buClr>
              <a:buFont typeface="Arial"/>
              <a:buNone/>
            </a:pPr>
            <a:r>
              <a:rPr lang="en-US" dirty="0" smtClean="0">
                <a:solidFill>
                  <a:srgbClr val="0055A0"/>
                </a:solidFill>
                <a:latin typeface="Arial"/>
              </a:rPr>
              <a:t>OTR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389582" y="5140978"/>
            <a:ext cx="1300722" cy="660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5A0"/>
              </a:buClr>
              <a:buFont typeface="Arial"/>
              <a:buNone/>
            </a:pPr>
            <a:r>
              <a:rPr lang="en-US" b="1" dirty="0" smtClean="0">
                <a:solidFill>
                  <a:srgbClr val="D329DD"/>
                </a:solidFill>
                <a:latin typeface="Arial"/>
              </a:rPr>
              <a:t>ODR</a:t>
            </a:r>
            <a:endParaRPr lang="en-US" b="1" dirty="0">
              <a:solidFill>
                <a:srgbClr val="D329DD"/>
              </a:solidFill>
              <a:latin typeface="Arial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347505" y="3982140"/>
            <a:ext cx="1300722" cy="6604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5A0"/>
              </a:buClr>
              <a:buFont typeface="Arial"/>
              <a:buNone/>
            </a:pPr>
            <a:r>
              <a:rPr lang="en-US" dirty="0" smtClean="0">
                <a:solidFill>
                  <a:srgbClr val="0055A0"/>
                </a:solidFill>
                <a:latin typeface="Arial"/>
              </a:rPr>
              <a:t>No radiation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466264" y="1780183"/>
            <a:ext cx="6849469" cy="4632657"/>
            <a:chOff x="2466264" y="1780183"/>
            <a:chExt cx="6849469" cy="4632657"/>
          </a:xfrm>
        </p:grpSpPr>
        <p:pic>
          <p:nvPicPr>
            <p:cNvPr id="16" name="Picture 15" descr="SlitSize_Filter_Optimisation_V3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6264" y="1780183"/>
              <a:ext cx="6849469" cy="4632657"/>
            </a:xfrm>
            <a:prstGeom prst="rect">
              <a:avLst/>
            </a:prstGeom>
          </p:spPr>
        </p:pic>
        <p:sp>
          <p:nvSpPr>
            <p:cNvPr id="17" name="Oval 16"/>
            <p:cNvSpPr/>
            <p:nvPr/>
          </p:nvSpPr>
          <p:spPr>
            <a:xfrm>
              <a:off x="4064893" y="5140978"/>
              <a:ext cx="288215" cy="289969"/>
            </a:xfrm>
            <a:prstGeom prst="ellipse">
              <a:avLst/>
            </a:prstGeom>
            <a:noFill/>
            <a:ln w="28575">
              <a:solidFill>
                <a:srgbClr val="D329D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4438607" y="4929782"/>
              <a:ext cx="288215" cy="289969"/>
            </a:xfrm>
            <a:prstGeom prst="ellipse">
              <a:avLst/>
            </a:prstGeom>
            <a:noFill/>
            <a:ln w="28575">
              <a:solidFill>
                <a:srgbClr val="D329D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270322" y="2212547"/>
              <a:ext cx="1721223" cy="3726191"/>
            </a:xfrm>
            <a:prstGeom prst="rect">
              <a:avLst/>
            </a:prstGeom>
            <a:gradFill flip="none" rotWithShape="1">
              <a:gsLst>
                <a:gs pos="89000">
                  <a:srgbClr val="FF0000">
                    <a:alpha val="50000"/>
                  </a:srgbClr>
                </a:gs>
                <a:gs pos="74000">
                  <a:schemeClr val="accent2">
                    <a:alpha val="50000"/>
                  </a:schemeClr>
                </a:gs>
                <a:gs pos="62000">
                  <a:srgbClr val="F29E25">
                    <a:alpha val="50000"/>
                  </a:srgbClr>
                </a:gs>
                <a:gs pos="12000">
                  <a:srgbClr val="0070C0">
                    <a:alpha val="40000"/>
                  </a:srgbClr>
                </a:gs>
                <a:gs pos="23000">
                  <a:schemeClr val="accent6">
                    <a:lumMod val="60000"/>
                    <a:lumOff val="40000"/>
                    <a:alpha val="50000"/>
                  </a:schemeClr>
                </a:gs>
                <a:gs pos="34000">
                  <a:srgbClr val="92D050">
                    <a:alpha val="50000"/>
                  </a:srgbClr>
                </a:gs>
                <a:gs pos="49000">
                  <a:srgbClr val="FFFF00">
                    <a:alpha val="50000"/>
                  </a:srgbClr>
                </a:gs>
                <a:gs pos="0">
                  <a:srgbClr val="002060">
                    <a:alpha val="50000"/>
                  </a:srgbClr>
                </a:gs>
                <a:gs pos="100000">
                  <a:srgbClr val="C00000">
                    <a:alpha val="50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5419090" y="4348634"/>
              <a:ext cx="288215" cy="289969"/>
            </a:xfrm>
            <a:prstGeom prst="ellipse">
              <a:avLst/>
            </a:prstGeom>
            <a:noFill/>
            <a:ln w="28575">
              <a:solidFill>
                <a:srgbClr val="D329D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420013" y="3090641"/>
              <a:ext cx="288215" cy="289969"/>
            </a:xfrm>
            <a:prstGeom prst="ellipse">
              <a:avLst/>
            </a:prstGeom>
            <a:noFill/>
            <a:ln w="28575">
              <a:solidFill>
                <a:srgbClr val="D329D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467100" y="4601958"/>
            <a:ext cx="117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Deep UV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90485" y="4612669"/>
            <a:ext cx="117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Infra Red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92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experiment at ATF2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77922" y="1103966"/>
            <a:ext cx="8575040" cy="129632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The </a:t>
            </a:r>
            <a:r>
              <a:rPr lang="en-US" b="1" dirty="0" smtClean="0"/>
              <a:t>target</a:t>
            </a:r>
            <a:r>
              <a:rPr lang="en-US" dirty="0" smtClean="0"/>
              <a:t> as </a:t>
            </a:r>
            <a:r>
              <a:rPr lang="en-US" b="1" dirty="0" smtClean="0"/>
              <a:t>4 slits for ODR (49.7 to 201.7 um)</a:t>
            </a:r>
            <a:endParaRPr lang="en-US" dirty="0" smtClean="0"/>
          </a:p>
          <a:p>
            <a:pPr algn="just"/>
            <a:r>
              <a:rPr lang="en-US" dirty="0" smtClean="0"/>
              <a:t>A couple of vertical and horizontal </a:t>
            </a:r>
            <a:r>
              <a:rPr lang="en-US" b="1" dirty="0" smtClean="0"/>
              <a:t>mask slits </a:t>
            </a:r>
            <a:r>
              <a:rPr lang="en-US" dirty="0" smtClean="0"/>
              <a:t>can be inserted 12.5cm upstream the target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3768" y="2593932"/>
            <a:ext cx="5134213" cy="3336244"/>
            <a:chOff x="4148885" y="2791965"/>
            <a:chExt cx="5134213" cy="3336244"/>
          </a:xfrm>
        </p:grpSpPr>
        <p:grpSp>
          <p:nvGrpSpPr>
            <p:cNvPr id="6" name="Group 5"/>
            <p:cNvGrpSpPr/>
            <p:nvPr/>
          </p:nvGrpSpPr>
          <p:grpSpPr>
            <a:xfrm>
              <a:off x="4148885" y="2791965"/>
              <a:ext cx="4936763" cy="3336244"/>
              <a:chOff x="4148885" y="2791965"/>
              <a:chExt cx="4936763" cy="3336244"/>
            </a:xfrm>
          </p:grpSpPr>
          <p:pic>
            <p:nvPicPr>
              <p:cNvPr id="8" name="Picture 7" descr="ODR_Mask_Vertical_horizontal.PN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8885" y="2791965"/>
                <a:ext cx="4936763" cy="3336244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>
              <a:xfrm flipH="1" flipV="1">
                <a:off x="6035675" y="4054325"/>
                <a:ext cx="961616" cy="382536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 flipV="1">
                <a:off x="7366000" y="4576561"/>
                <a:ext cx="127000" cy="42914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8210551" y="4909937"/>
                <a:ext cx="768349" cy="306438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ight Arrow 11"/>
              <p:cNvSpPr/>
              <p:nvPr/>
            </p:nvSpPr>
            <p:spPr>
              <a:xfrm rot="10053843">
                <a:off x="5261861" y="4069482"/>
                <a:ext cx="703543" cy="155344"/>
              </a:xfrm>
              <a:prstGeom prst="rightArrow">
                <a:avLst/>
              </a:prstGeom>
              <a:solidFill>
                <a:schemeClr val="bg1">
                  <a:alpha val="99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20785037">
                <a:off x="5315556" y="4143174"/>
                <a:ext cx="581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prstClr val="white"/>
                    </a:solidFill>
                  </a:rPr>
                  <a:t>ODR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20975145">
                <a:off x="6591338" y="4837307"/>
                <a:ext cx="8119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i="1" dirty="0" smtClean="0">
                    <a:solidFill>
                      <a:srgbClr val="F8F8F8">
                        <a:lumMod val="10000"/>
                      </a:srgbClr>
                    </a:solidFill>
                  </a:rPr>
                  <a:t>Masks</a:t>
                </a:r>
                <a:endParaRPr lang="en-US" sz="1200" b="1" i="1" dirty="0">
                  <a:solidFill>
                    <a:srgbClr val="F8F8F8">
                      <a:lumMod val="10000"/>
                    </a:srgbClr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010775" y="3718551"/>
                <a:ext cx="1104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prstClr val="white"/>
                    </a:solidFill>
                  </a:rPr>
                  <a:t>TARGET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 rot="1224431">
              <a:off x="8085009" y="4765965"/>
              <a:ext cx="1198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e</a:t>
              </a:r>
              <a:r>
                <a:rPr lang="en-US" b="1" dirty="0" smtClean="0">
                  <a:solidFill>
                    <a:srgbClr val="0000FF"/>
                  </a:solidFill>
                </a:rPr>
                <a:t>- Beam</a:t>
              </a:r>
            </a:p>
          </p:txBody>
        </p:sp>
      </p:grpSp>
      <p:pic>
        <p:nvPicPr>
          <p:cNvPr id="16" name="Picture 15" descr="\\cern.ch\dfs\Users\m\mbergama\Documents\My Pictures\odr_optic_setup_20161201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531" y="2531251"/>
            <a:ext cx="4133574" cy="354443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6"/>
          <p:cNvSpPr/>
          <p:nvPr/>
        </p:nvSpPr>
        <p:spPr>
          <a:xfrm>
            <a:off x="1275328" y="6025437"/>
            <a:ext cx="6155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/>
              <a:t>Synchronous Imaging and Angular acquisition for position filtering in angular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6103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in imaging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0405" y="1935340"/>
            <a:ext cx="8554251" cy="4202573"/>
            <a:chOff x="410251" y="2018167"/>
            <a:chExt cx="8554251" cy="4202573"/>
          </a:xfrm>
        </p:grpSpPr>
        <p:pic>
          <p:nvPicPr>
            <p:cNvPr id="4" name="Picture 3" descr="2D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251" y="2025541"/>
              <a:ext cx="4325619" cy="4195199"/>
            </a:xfrm>
            <a:prstGeom prst="rect">
              <a:avLst/>
            </a:prstGeom>
          </p:spPr>
        </p:pic>
        <p:pic>
          <p:nvPicPr>
            <p:cNvPr id="5" name="Picture 4" descr="2D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092" y="2018167"/>
              <a:ext cx="4605410" cy="4202573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358837" y="995462"/>
            <a:ext cx="59151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There is </a:t>
            </a:r>
            <a:r>
              <a:rPr lang="en-US" sz="2000" b="1" dirty="0" smtClean="0"/>
              <a:t>no visible beam size dependency</a:t>
            </a:r>
            <a:r>
              <a:rPr lang="en-US" sz="2000" dirty="0" smtClean="0"/>
              <a:t> of the pattern in </a:t>
            </a:r>
            <a:r>
              <a:rPr lang="en-US" sz="2000" b="1" dirty="0" smtClean="0"/>
              <a:t>imaging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But the </a:t>
            </a:r>
            <a:r>
              <a:rPr lang="en-US" sz="2000" b="1" dirty="0" smtClean="0"/>
              <a:t>vertical position</a:t>
            </a:r>
            <a:r>
              <a:rPr lang="en-US" sz="2000" dirty="0" smtClean="0"/>
              <a:t> into the slit change the profile </a:t>
            </a:r>
            <a:r>
              <a:rPr lang="en-US" sz="2000" b="1" dirty="0" smtClean="0"/>
              <a:t>asymmetry</a:t>
            </a:r>
            <a:r>
              <a:rPr lang="en-US" sz="2000" dirty="0"/>
              <a:t> </a:t>
            </a:r>
            <a:r>
              <a:rPr lang="en-US" sz="2000" dirty="0" smtClean="0"/>
              <a:t>=&gt; </a:t>
            </a:r>
            <a:r>
              <a:rPr lang="en-US" sz="2000" b="1" dirty="0" smtClean="0">
                <a:solidFill>
                  <a:srgbClr val="FF0000"/>
                </a:solidFill>
              </a:rPr>
              <a:t>Optical Beam Position Monitor (BPM)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78686" y="780729"/>
            <a:ext cx="2244846" cy="1552837"/>
            <a:chOff x="5987351" y="625863"/>
            <a:chExt cx="2244846" cy="1552837"/>
          </a:xfrm>
        </p:grpSpPr>
        <p:sp>
          <p:nvSpPr>
            <p:cNvPr id="8" name="Parallelogram 7"/>
            <p:cNvSpPr/>
            <p:nvPr/>
          </p:nvSpPr>
          <p:spPr>
            <a:xfrm rot="16200000">
              <a:off x="6831451" y="531186"/>
              <a:ext cx="639234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Parallelogram 8"/>
            <p:cNvSpPr/>
            <p:nvPr/>
          </p:nvSpPr>
          <p:spPr>
            <a:xfrm rot="16200000">
              <a:off x="6844285" y="1446393"/>
              <a:ext cx="627421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7565362" y="625863"/>
              <a:ext cx="419671" cy="302779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stealth" w="lg" len="lg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>
            <a:xfrm flipV="1">
              <a:off x="7170997" y="1289050"/>
              <a:ext cx="0" cy="150571"/>
            </a:xfrm>
            <a:prstGeom prst="straightConnector1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solid"/>
              <a:headEnd type="none" w="med" len="sm"/>
              <a:tailEnd type="triangle" w="sm" len="sm"/>
            </a:ln>
            <a:effectLst/>
          </p:spPr>
        </p:cxnSp>
        <p:grpSp>
          <p:nvGrpSpPr>
            <p:cNvPr id="12" name="Group 11"/>
            <p:cNvGrpSpPr/>
            <p:nvPr/>
          </p:nvGrpSpPr>
          <p:grpSpPr>
            <a:xfrm>
              <a:off x="5987351" y="1486068"/>
              <a:ext cx="604558" cy="665157"/>
              <a:chOff x="2037197" y="4675309"/>
              <a:chExt cx="1597454" cy="1583267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2456296" y="4788639"/>
                <a:ext cx="758826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2835924" y="4675309"/>
                <a:ext cx="0" cy="1583267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2037197" y="5466943"/>
                <a:ext cx="159745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2129271" y="5083826"/>
                <a:ext cx="1406525" cy="7620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2156759" y="5058426"/>
                <a:ext cx="1363162" cy="809625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>
              <a:xfrm flipH="1">
                <a:off x="2062597" y="5242576"/>
                <a:ext cx="1546224" cy="4318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2621396" y="4713985"/>
                <a:ext cx="431800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 flipH="1" flipV="1">
                <a:off x="2653146" y="4713985"/>
                <a:ext cx="375806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2421371" y="4788639"/>
                <a:ext cx="823481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039942" y="5266918"/>
                <a:ext cx="1568879" cy="407458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sp>
            <p:nvSpPr>
              <p:cNvPr id="32" name="Oval 31"/>
              <p:cNvSpPr/>
              <p:nvPr/>
            </p:nvSpPr>
            <p:spPr>
              <a:xfrm>
                <a:off x="2731473" y="5347087"/>
                <a:ext cx="225743" cy="239712"/>
              </a:xfrm>
              <a:prstGeom prst="ellipse">
                <a:avLst/>
              </a:prstGeom>
              <a:solidFill>
                <a:srgbClr val="0000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6736775" y="804837"/>
              <a:ext cx="835516" cy="1031836"/>
            </a:xfrm>
            <a:prstGeom prst="rect">
              <a:avLst/>
            </a:prstGeom>
            <a:gradFill flip="none" rotWithShape="1">
              <a:gsLst>
                <a:gs pos="13000">
                  <a:srgbClr val="0000FF"/>
                </a:gs>
                <a:gs pos="74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Parallelogram 13"/>
            <p:cNvSpPr/>
            <p:nvPr/>
          </p:nvSpPr>
          <p:spPr>
            <a:xfrm rot="16200000">
              <a:off x="6840082" y="993903"/>
              <a:ext cx="632376" cy="828589"/>
            </a:xfrm>
            <a:prstGeom prst="parallelogram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6166850" y="1238250"/>
              <a:ext cx="1272175" cy="940450"/>
            </a:xfrm>
            <a:prstGeom prst="straightConnector1">
              <a:avLst/>
            </a:prstGeom>
            <a:noFill/>
            <a:ln w="9525" cap="flat" cmpd="sng" algn="ctr">
              <a:solidFill>
                <a:srgbClr val="4D4D4D">
                  <a:lumMod val="50000"/>
                </a:srgbClr>
              </a:solidFill>
              <a:prstDash val="lgDash"/>
              <a:tailEnd type="none" w="lg" len="lg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>
            <a:xfrm flipV="1">
              <a:off x="7565362" y="765565"/>
              <a:ext cx="518684" cy="379729"/>
            </a:xfrm>
            <a:prstGeom prst="straightConnector1">
              <a:avLst/>
            </a:prstGeom>
            <a:noFill/>
            <a:ln w="9525" cap="flat" cmpd="sng" algn="ctr">
              <a:solidFill>
                <a:srgbClr val="4D4D4D">
                  <a:lumMod val="50000"/>
                </a:srgbClr>
              </a:solidFill>
              <a:prstDash val="lgDash"/>
              <a:tailEnd type="none" w="lg" len="lg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>
            <a:xfrm flipV="1">
              <a:off x="6274768" y="1173935"/>
              <a:ext cx="930365" cy="674892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none" w="lg" len="lg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>
            <a:xfrm flipV="1">
              <a:off x="7117203" y="1243767"/>
              <a:ext cx="970" cy="217132"/>
            </a:xfrm>
            <a:prstGeom prst="straightConnector1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med" len="sm"/>
              <a:tailEnd type="stealth" w="med" len="sm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7170997" y="1348936"/>
              <a:ext cx="106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</a:rPr>
                <a:t>Offset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43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imaging as an optical BPM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pic>
        <p:nvPicPr>
          <p:cNvPr id="4" name="Picture 3" descr="-0.850_Average_ProfilesCentere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29" y="3255113"/>
            <a:ext cx="3286983" cy="2999469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44588" y="1119209"/>
            <a:ext cx="3555413" cy="2364243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55A0"/>
              </a:buClr>
            </a:pPr>
            <a:r>
              <a:rPr lang="en-US" sz="2600" dirty="0" smtClean="0"/>
              <a:t>Slit: </a:t>
            </a:r>
            <a:r>
              <a:rPr lang="en-US" sz="2600" b="1" dirty="0" smtClean="0"/>
              <a:t>56um </a:t>
            </a:r>
          </a:p>
          <a:p>
            <a:pPr>
              <a:buClr>
                <a:srgbClr val="0055A0"/>
              </a:buClr>
            </a:pPr>
            <a:r>
              <a:rPr lang="en-US" sz="2600" dirty="0" smtClean="0"/>
              <a:t>Beam size:</a:t>
            </a:r>
            <a:r>
              <a:rPr lang="en-US" sz="2600" b="1" dirty="0" smtClean="0"/>
              <a:t> 1um</a:t>
            </a:r>
          </a:p>
          <a:p>
            <a:pPr>
              <a:buClr>
                <a:srgbClr val="0055A0"/>
              </a:buClr>
            </a:pPr>
            <a:r>
              <a:rPr lang="en-US" sz="2600" dirty="0"/>
              <a:t>30 shots </a:t>
            </a:r>
            <a:r>
              <a:rPr lang="en-US" sz="2600" dirty="0" smtClean="0"/>
              <a:t>statistics</a:t>
            </a:r>
            <a:endParaRPr lang="en-US" sz="2600" b="1" dirty="0" smtClean="0"/>
          </a:p>
          <a:p>
            <a:pPr>
              <a:buClr>
                <a:srgbClr val="0055A0"/>
              </a:buClr>
            </a:pPr>
            <a:r>
              <a:rPr lang="en-US" sz="2600" b="1" dirty="0" smtClean="0"/>
              <a:t>Position resolution: about 1um </a:t>
            </a:r>
            <a:endParaRPr lang="en-US" sz="2600" b="1" dirty="0"/>
          </a:p>
          <a:p>
            <a:pPr>
              <a:buClr>
                <a:srgbClr val="0055A0"/>
              </a:buClr>
            </a:pPr>
            <a:r>
              <a:rPr lang="en-US" sz="2600" dirty="0"/>
              <a:t>S</a:t>
            </a:r>
            <a:r>
              <a:rPr lang="en-US" sz="2600" dirty="0" smtClean="0"/>
              <a:t>teering </a:t>
            </a:r>
            <a:r>
              <a:rPr lang="en-US" sz="2600" dirty="0"/>
              <a:t>magnet to scan the beam inside the </a:t>
            </a:r>
            <a:r>
              <a:rPr lang="en-US" sz="2600" dirty="0" smtClean="0"/>
              <a:t>slit</a:t>
            </a:r>
            <a:endParaRPr lang="en-US" sz="2800" dirty="0">
              <a:solidFill>
                <a:srgbClr val="0055A0"/>
              </a:solidFill>
            </a:endParaRPr>
          </a:p>
          <a:p>
            <a:pPr>
              <a:buClr>
                <a:srgbClr val="0055A0"/>
              </a:buClr>
            </a:pPr>
            <a:endParaRPr lang="en-US" sz="2800" dirty="0">
              <a:solidFill>
                <a:srgbClr val="0055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91680" y="4122818"/>
            <a:ext cx="704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4D4D4D">
                    <a:lumMod val="50000"/>
                  </a:srgbClr>
                </a:solidFill>
              </a:rPr>
              <a:t>P</a:t>
            </a:r>
            <a:r>
              <a:rPr lang="en-US" sz="2000" baseline="-25000" dirty="0" err="1" smtClean="0">
                <a:solidFill>
                  <a:srgbClr val="4D4D4D">
                    <a:lumMod val="50000"/>
                  </a:srgbClr>
                </a:solidFill>
              </a:rPr>
              <a:t>max</a:t>
            </a:r>
            <a:endParaRPr lang="en-US" sz="2000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37334" y="5147913"/>
            <a:ext cx="704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262626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262626"/>
                </a:solidFill>
              </a:rPr>
              <a:t>min</a:t>
            </a:r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3396" y="3561405"/>
            <a:ext cx="2129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4D4D4D">
                    <a:lumMod val="50000"/>
                  </a:srgbClr>
                </a:solidFill>
              </a:rPr>
              <a:t>Steering -0.85A</a:t>
            </a:r>
            <a:endParaRPr lang="en-US" sz="1600" dirty="0">
              <a:solidFill>
                <a:srgbClr val="4D4D4D">
                  <a:lumMod val="50000"/>
                </a:srgb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582676" y="603328"/>
            <a:ext cx="5561324" cy="5393646"/>
            <a:chOff x="3582676" y="990600"/>
            <a:chExt cx="5561324" cy="5393646"/>
          </a:xfrm>
        </p:grpSpPr>
        <p:pic>
          <p:nvPicPr>
            <p:cNvPr id="3" name="Picture 2" descr="ODR_BPM_AllFiles_ScanZV1FF_Result_Thib_def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2676" y="990600"/>
              <a:ext cx="5561324" cy="539364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679844" y="1569438"/>
              <a:ext cx="43764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262626"/>
                  </a:solidFill>
                </a:rPr>
                <a:t>Asymmetry = (</a:t>
              </a:r>
              <a:r>
                <a:rPr lang="en-US" sz="2000" dirty="0" err="1">
                  <a:solidFill>
                    <a:srgbClr val="262626"/>
                  </a:solidFill>
                </a:rPr>
                <a:t>P</a:t>
              </a:r>
              <a:r>
                <a:rPr lang="en-US" sz="2000" baseline="-25000" dirty="0" err="1" smtClean="0">
                  <a:solidFill>
                    <a:srgbClr val="262626"/>
                  </a:solidFill>
                </a:rPr>
                <a:t>min</a:t>
              </a:r>
              <a:r>
                <a:rPr lang="en-US" sz="2000" dirty="0" err="1" smtClean="0">
                  <a:solidFill>
                    <a:srgbClr val="262626"/>
                  </a:solidFill>
                </a:rPr>
                <a:t>-P</a:t>
              </a:r>
              <a:r>
                <a:rPr lang="en-US" sz="2000" baseline="-25000" dirty="0" err="1" smtClean="0">
                  <a:solidFill>
                    <a:srgbClr val="262626"/>
                  </a:solidFill>
                </a:rPr>
                <a:t>max</a:t>
              </a:r>
              <a:r>
                <a:rPr lang="en-US" sz="2000" dirty="0" smtClean="0">
                  <a:solidFill>
                    <a:srgbClr val="262626"/>
                  </a:solidFill>
                </a:rPr>
                <a:t>)/(</a:t>
              </a:r>
              <a:r>
                <a:rPr lang="en-US" sz="2000" dirty="0" err="1">
                  <a:solidFill>
                    <a:srgbClr val="262626"/>
                  </a:solidFill>
                </a:rPr>
                <a:t>P</a:t>
              </a:r>
              <a:r>
                <a:rPr lang="en-US" sz="2000" baseline="-25000" dirty="0" err="1" smtClean="0">
                  <a:solidFill>
                    <a:srgbClr val="262626"/>
                  </a:solidFill>
                </a:rPr>
                <a:t>max</a:t>
              </a:r>
              <a:r>
                <a:rPr lang="en-US" sz="2000" dirty="0" err="1" smtClean="0">
                  <a:solidFill>
                    <a:srgbClr val="262626"/>
                  </a:solidFill>
                </a:rPr>
                <a:t>+P</a:t>
              </a:r>
              <a:r>
                <a:rPr lang="en-US" sz="2000" baseline="-25000" dirty="0" err="1" smtClean="0">
                  <a:solidFill>
                    <a:srgbClr val="262626"/>
                  </a:solidFill>
                </a:rPr>
                <a:t>min</a:t>
              </a:r>
              <a:r>
                <a:rPr lang="en-US" sz="2000" dirty="0" smtClean="0">
                  <a:solidFill>
                    <a:srgbClr val="262626"/>
                  </a:solidFill>
                </a:rPr>
                <a:t>)</a:t>
              </a:r>
              <a:endParaRPr lang="en-US" sz="2000" dirty="0">
                <a:solidFill>
                  <a:srgbClr val="262626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72279" y="2493197"/>
              <a:ext cx="2199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D329DD"/>
                  </a:solidFill>
                </a:rPr>
                <a:t>Resolution ~1um 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355845" y="2074333"/>
              <a:ext cx="0" cy="3335867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triangle" w="med" len="sm"/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417301" y="4963247"/>
              <a:ext cx="2199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FF"/>
                  </a:solidFill>
                </a:rPr>
                <a:t>Range 45um 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5410934" y="2663923"/>
              <a:ext cx="0" cy="273509"/>
            </a:xfrm>
            <a:prstGeom prst="straightConnector1">
              <a:avLst/>
            </a:prstGeom>
            <a:ln w="25400">
              <a:solidFill>
                <a:srgbClr val="D329DD"/>
              </a:solidFill>
              <a:headEnd type="triangle" w="med" len="sm"/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235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for beam size measurements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08517" y="1089247"/>
            <a:ext cx="8575040" cy="107866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US" dirty="0" smtClean="0"/>
              <a:t>The </a:t>
            </a:r>
            <a:r>
              <a:rPr lang="en-US" b="1" dirty="0" smtClean="0"/>
              <a:t>beam size </a:t>
            </a:r>
            <a:r>
              <a:rPr lang="en-US" dirty="0" smtClean="0"/>
              <a:t>is extracted from the </a:t>
            </a:r>
            <a:r>
              <a:rPr lang="en-US" b="1" dirty="0" smtClean="0"/>
              <a:t>visibility </a:t>
            </a:r>
            <a:r>
              <a:rPr lang="en-US" b="1" dirty="0" err="1" smtClean="0"/>
              <a:t>I</a:t>
            </a:r>
            <a:r>
              <a:rPr lang="en-US" b="1" baseline="-25000" dirty="0" err="1" smtClean="0"/>
              <a:t>min</a:t>
            </a:r>
            <a:r>
              <a:rPr lang="en-US" b="1" dirty="0" smtClean="0"/>
              <a:t>/I</a:t>
            </a:r>
            <a:r>
              <a:rPr lang="en-US" b="1" baseline="-25000" dirty="0" smtClean="0"/>
              <a:t>max </a:t>
            </a:r>
            <a:r>
              <a:rPr lang="en-US" dirty="0" smtClean="0"/>
              <a:t>of the projected vertical component of the ODR </a:t>
            </a:r>
            <a:r>
              <a:rPr lang="en-US" b="1" dirty="0" smtClean="0"/>
              <a:t>angular distribution</a:t>
            </a:r>
            <a:endParaRPr lang="en-US" dirty="0" smtClean="0"/>
          </a:p>
        </p:txBody>
      </p:sp>
      <p:pic>
        <p:nvPicPr>
          <p:cNvPr id="52" name="Picture 51" descr="Screen Shot 2016-09-21 at 9.17.29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473" y="2051180"/>
            <a:ext cx="2494193" cy="2159798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442660" y="2316231"/>
            <a:ext cx="1554579" cy="1548534"/>
            <a:chOff x="5164973" y="3036777"/>
            <a:chExt cx="1554579" cy="1548534"/>
          </a:xfrm>
        </p:grpSpPr>
        <p:sp>
          <p:nvSpPr>
            <p:cNvPr id="54" name="Parallelogram 53"/>
            <p:cNvSpPr/>
            <p:nvPr/>
          </p:nvSpPr>
          <p:spPr>
            <a:xfrm rot="16200000">
              <a:off x="5565970" y="2942100"/>
              <a:ext cx="639234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5" name="Parallelogram 54"/>
            <p:cNvSpPr/>
            <p:nvPr/>
          </p:nvSpPr>
          <p:spPr>
            <a:xfrm rot="16200000">
              <a:off x="5578804" y="3857307"/>
              <a:ext cx="627421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V="1">
              <a:off x="6299881" y="3225239"/>
              <a:ext cx="419671" cy="302779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stealth" w="lg" len="lg"/>
            </a:ln>
            <a:effectLst/>
          </p:spPr>
        </p:cxnSp>
        <p:cxnSp>
          <p:nvCxnSpPr>
            <p:cNvPr id="57" name="Straight Arrow Connector 56"/>
            <p:cNvCxnSpPr/>
            <p:nvPr/>
          </p:nvCxnSpPr>
          <p:spPr>
            <a:xfrm flipV="1">
              <a:off x="5905516" y="3699964"/>
              <a:ext cx="0" cy="150571"/>
            </a:xfrm>
            <a:prstGeom prst="straightConnector1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solid"/>
              <a:headEnd type="none" w="med" len="sm"/>
              <a:tailEnd type="triangle" w="sm" len="sm"/>
            </a:ln>
            <a:effectLst/>
          </p:spPr>
        </p:cxnSp>
        <p:sp>
          <p:nvSpPr>
            <p:cNvPr id="58" name="Rectangle 57"/>
            <p:cNvSpPr/>
            <p:nvPr/>
          </p:nvSpPr>
          <p:spPr>
            <a:xfrm>
              <a:off x="5471294" y="3314079"/>
              <a:ext cx="835516" cy="1031836"/>
            </a:xfrm>
            <a:prstGeom prst="rect">
              <a:avLst/>
            </a:prstGeom>
            <a:gradFill flip="none" rotWithShape="1">
              <a:gsLst>
                <a:gs pos="13000">
                  <a:srgbClr val="0000FF"/>
                </a:gs>
                <a:gs pos="74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9" name="Parallelogram 58"/>
            <p:cNvSpPr/>
            <p:nvPr/>
          </p:nvSpPr>
          <p:spPr>
            <a:xfrm rot="16200000">
              <a:off x="5571222" y="3387008"/>
              <a:ext cx="632376" cy="864207"/>
            </a:xfrm>
            <a:prstGeom prst="parallelogram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flipV="1">
              <a:off x="5164973" y="3666789"/>
              <a:ext cx="930365" cy="674892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none" w="lg" len="lg"/>
            </a:ln>
            <a:effectLst/>
          </p:spPr>
        </p:cxnSp>
        <p:grpSp>
          <p:nvGrpSpPr>
            <p:cNvPr id="61" name="Group 60"/>
            <p:cNvGrpSpPr/>
            <p:nvPr/>
          </p:nvGrpSpPr>
          <p:grpSpPr>
            <a:xfrm>
              <a:off x="5595043" y="3469806"/>
              <a:ext cx="604558" cy="665157"/>
              <a:chOff x="2037197" y="4675309"/>
              <a:chExt cx="1597454" cy="1583267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 flipH="1" flipV="1">
                <a:off x="2456296" y="4788639"/>
                <a:ext cx="758826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2835924" y="4675309"/>
                <a:ext cx="0" cy="1583267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4" name="Straight Connector 63"/>
              <p:cNvCxnSpPr/>
              <p:nvPr/>
            </p:nvCxnSpPr>
            <p:spPr>
              <a:xfrm flipH="1" flipV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2037197" y="5466943"/>
                <a:ext cx="159745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6" name="Straight Connector 65"/>
              <p:cNvCxnSpPr/>
              <p:nvPr/>
            </p:nvCxnSpPr>
            <p:spPr>
              <a:xfrm flipH="1" flipV="1">
                <a:off x="2129271" y="5083826"/>
                <a:ext cx="1406525" cy="7620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7" name="Straight Connector 66"/>
              <p:cNvCxnSpPr/>
              <p:nvPr/>
            </p:nvCxnSpPr>
            <p:spPr>
              <a:xfrm flipH="1">
                <a:off x="2156759" y="5058426"/>
                <a:ext cx="1363162" cy="809625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8" name="Straight Connector 67"/>
              <p:cNvCxnSpPr/>
              <p:nvPr/>
            </p:nvCxnSpPr>
            <p:spPr>
              <a:xfrm flipH="1">
                <a:off x="2062597" y="5242576"/>
                <a:ext cx="1546224" cy="4318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9" name="Straight Connector 68"/>
              <p:cNvCxnSpPr/>
              <p:nvPr/>
            </p:nvCxnSpPr>
            <p:spPr>
              <a:xfrm flipH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2621396" y="4713985"/>
                <a:ext cx="431800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71" name="Straight Connector 70"/>
              <p:cNvCxnSpPr/>
              <p:nvPr/>
            </p:nvCxnSpPr>
            <p:spPr>
              <a:xfrm flipH="1" flipV="1">
                <a:off x="2653146" y="4713985"/>
                <a:ext cx="375806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2421371" y="4788639"/>
                <a:ext cx="823481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2039942" y="5266918"/>
                <a:ext cx="1568879" cy="407458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sp>
            <p:nvSpPr>
              <p:cNvPr id="74" name="Oval 73"/>
              <p:cNvSpPr/>
              <p:nvPr/>
            </p:nvSpPr>
            <p:spPr>
              <a:xfrm>
                <a:off x="2731473" y="5347087"/>
                <a:ext cx="225743" cy="239712"/>
              </a:xfrm>
              <a:prstGeom prst="ellipse">
                <a:avLst/>
              </a:prstGeom>
              <a:solidFill>
                <a:srgbClr val="0000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17422" y="4092931"/>
            <a:ext cx="457955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n </a:t>
            </a:r>
            <a:r>
              <a:rPr lang="en-US" b="1" dirty="0" smtClean="0"/>
              <a:t>horizontal slit </a:t>
            </a:r>
            <a:r>
              <a:rPr lang="en-US" dirty="0" smtClean="0"/>
              <a:t>is used to measure a </a:t>
            </a:r>
            <a:r>
              <a:rPr lang="en-US" b="1" dirty="0" smtClean="0"/>
              <a:t>vertical beam size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e use a </a:t>
            </a:r>
            <a:r>
              <a:rPr lang="en-US" dirty="0"/>
              <a:t>polarizer </a:t>
            </a:r>
            <a:r>
              <a:rPr lang="en-US" dirty="0" smtClean="0"/>
              <a:t>to select only the </a:t>
            </a:r>
            <a:r>
              <a:rPr lang="en-US" b="1" dirty="0"/>
              <a:t>vertically polarized ODR </a:t>
            </a:r>
            <a:r>
              <a:rPr lang="en-US" b="1" dirty="0" smtClean="0"/>
              <a:t>photons</a:t>
            </a:r>
            <a:r>
              <a:rPr lang="en-US" dirty="0" smtClean="0"/>
              <a:t> and 40nm BW </a:t>
            </a:r>
            <a:r>
              <a:rPr lang="en-US" b="1" dirty="0" smtClean="0"/>
              <a:t>filters</a:t>
            </a:r>
            <a:r>
              <a:rPr lang="en-US" dirty="0" smtClean="0"/>
              <a:t> to select the </a:t>
            </a:r>
            <a:r>
              <a:rPr lang="en-US" b="1" dirty="0" smtClean="0"/>
              <a:t>wavelength</a:t>
            </a:r>
            <a:endParaRPr lang="en-US" dirty="0" smtClean="0"/>
          </a:p>
        </p:txBody>
      </p:sp>
      <p:sp>
        <p:nvSpPr>
          <p:cNvPr id="76" name="TextBox 75"/>
          <p:cNvSpPr txBox="1"/>
          <p:nvPr/>
        </p:nvSpPr>
        <p:spPr>
          <a:xfrm>
            <a:off x="5093218" y="2163682"/>
            <a:ext cx="38522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angular distribution </a:t>
            </a:r>
            <a:r>
              <a:rPr lang="en-US" dirty="0" smtClean="0"/>
              <a:t>is obtained using a camera located at the focal plane of an optical </a:t>
            </a:r>
            <a:r>
              <a:rPr lang="en-US" b="1" dirty="0" smtClean="0"/>
              <a:t>lens</a:t>
            </a:r>
            <a:r>
              <a:rPr lang="en-US" dirty="0" smtClean="0"/>
              <a:t> (effective infinity)</a:t>
            </a:r>
            <a:endParaRPr lang="en-US" dirty="0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6947385" y="3635034"/>
            <a:ext cx="0" cy="1532467"/>
          </a:xfrm>
          <a:prstGeom prst="straightConnector1">
            <a:avLst/>
          </a:prstGeom>
          <a:noFill/>
          <a:ln w="25400" cap="flat" cmpd="sng" algn="ctr">
            <a:solidFill>
              <a:srgbClr val="0055A0">
                <a:lumMod val="60000"/>
                <a:lumOff val="40000"/>
              </a:srgbClr>
            </a:solidFill>
            <a:prstDash val="solid"/>
            <a:headEnd type="arrow"/>
            <a:tailEnd type="arrow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8" name="Straight Connector 77"/>
          <p:cNvCxnSpPr/>
          <p:nvPr/>
        </p:nvCxnSpPr>
        <p:spPr>
          <a:xfrm>
            <a:off x="5423385" y="4388565"/>
            <a:ext cx="3014133" cy="0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dash"/>
          </a:ln>
          <a:effectLst/>
        </p:spPr>
      </p:cxnSp>
      <p:cxnSp>
        <p:nvCxnSpPr>
          <p:cNvPr id="79" name="Straight Connector 78"/>
          <p:cNvCxnSpPr/>
          <p:nvPr/>
        </p:nvCxnSpPr>
        <p:spPr>
          <a:xfrm flipV="1">
            <a:off x="5458164" y="3889037"/>
            <a:ext cx="3005663" cy="1012822"/>
          </a:xfrm>
          <a:prstGeom prst="line">
            <a:avLst/>
          </a:prstGeom>
          <a:noFill/>
          <a:ln w="9525" cap="flat" cmpd="sng" algn="ctr">
            <a:solidFill>
              <a:srgbClr val="4D4D4D">
                <a:lumMod val="50000"/>
              </a:srgbClr>
            </a:solidFill>
            <a:prstDash val="sysDot"/>
          </a:ln>
          <a:effectLst/>
        </p:spPr>
      </p:cxnSp>
      <p:cxnSp>
        <p:nvCxnSpPr>
          <p:cNvPr id="80" name="Straight Connector 79"/>
          <p:cNvCxnSpPr/>
          <p:nvPr/>
        </p:nvCxnSpPr>
        <p:spPr>
          <a:xfrm>
            <a:off x="8437518" y="3682659"/>
            <a:ext cx="0" cy="1362075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</a:ln>
          <a:effectLst/>
        </p:spPr>
      </p:cxnSp>
      <p:cxnSp>
        <p:nvCxnSpPr>
          <p:cNvPr id="81" name="Straight Connector 80"/>
          <p:cNvCxnSpPr/>
          <p:nvPr/>
        </p:nvCxnSpPr>
        <p:spPr>
          <a:xfrm flipH="1">
            <a:off x="5431855" y="3933485"/>
            <a:ext cx="1520824" cy="455081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82" name="Straight Connector 81"/>
          <p:cNvCxnSpPr/>
          <p:nvPr/>
        </p:nvCxnSpPr>
        <p:spPr>
          <a:xfrm flipH="1" flipV="1">
            <a:off x="5431855" y="4388566"/>
            <a:ext cx="1515530" cy="440268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83" name="Straight Connector 82"/>
          <p:cNvCxnSpPr/>
          <p:nvPr/>
        </p:nvCxnSpPr>
        <p:spPr>
          <a:xfrm flipH="1">
            <a:off x="6947385" y="3889035"/>
            <a:ext cx="1490133" cy="44449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84" name="Straight Connector 83"/>
          <p:cNvCxnSpPr/>
          <p:nvPr/>
        </p:nvCxnSpPr>
        <p:spPr>
          <a:xfrm flipH="1">
            <a:off x="6947386" y="4828834"/>
            <a:ext cx="1490132" cy="0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85" name="Straight Connector 84"/>
          <p:cNvCxnSpPr/>
          <p:nvPr/>
        </p:nvCxnSpPr>
        <p:spPr>
          <a:xfrm flipH="1" flipV="1">
            <a:off x="5423385" y="3933484"/>
            <a:ext cx="3014134" cy="895349"/>
          </a:xfrm>
          <a:prstGeom prst="line">
            <a:avLst/>
          </a:prstGeom>
          <a:noFill/>
          <a:ln w="9525" cap="flat" cmpd="sng" algn="ctr">
            <a:solidFill>
              <a:srgbClr val="4D4D4D">
                <a:lumMod val="50000"/>
              </a:srgbClr>
            </a:solidFill>
            <a:prstDash val="sysDot"/>
          </a:ln>
          <a:effectLst/>
        </p:spPr>
      </p:cxnSp>
      <p:sp>
        <p:nvSpPr>
          <p:cNvPr id="86" name="TextBox 85"/>
          <p:cNvSpPr txBox="1"/>
          <p:nvPr/>
        </p:nvSpPr>
        <p:spPr>
          <a:xfrm>
            <a:off x="5092314" y="3464762"/>
            <a:ext cx="1762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Arial"/>
              </a:rPr>
              <a:t>ODR source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Arial"/>
              </a:rPr>
              <a:t>Aperture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890024" y="5124627"/>
            <a:ext cx="695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D9DFF"/>
                </a:solidFill>
                <a:latin typeface="Arial"/>
              </a:rPr>
              <a:t>Lens</a:t>
            </a:r>
            <a:endParaRPr lang="en-US" sz="1400" dirty="0">
              <a:solidFill>
                <a:srgbClr val="2D9DFF"/>
              </a:solidFill>
              <a:latin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488192" y="5044734"/>
            <a:ext cx="1457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Arial"/>
              </a:rPr>
              <a:t>CCD camera</a:t>
            </a:r>
          </a:p>
          <a:p>
            <a:r>
              <a:rPr lang="en-US" sz="1400" dirty="0" smtClean="0">
                <a:solidFill>
                  <a:srgbClr val="262626"/>
                </a:solidFill>
                <a:latin typeface="Arial"/>
              </a:rPr>
              <a:t>On </a:t>
            </a:r>
            <a:r>
              <a:rPr lang="en-US" sz="1400" dirty="0" smtClean="0">
                <a:solidFill>
                  <a:srgbClr val="0055A0">
                    <a:lumMod val="60000"/>
                    <a:lumOff val="40000"/>
                  </a:srgbClr>
                </a:solidFill>
                <a:latin typeface="Arial"/>
              </a:rPr>
              <a:t>focal</a:t>
            </a:r>
            <a:r>
              <a:rPr lang="en-US" sz="1400" dirty="0" smtClean="0">
                <a:solidFill>
                  <a:srgbClr val="262626"/>
                </a:solidFill>
                <a:latin typeface="Arial"/>
              </a:rPr>
              <a:t> plane</a:t>
            </a:r>
            <a:endParaRPr lang="en-US" sz="1400" dirty="0">
              <a:solidFill>
                <a:srgbClr val="262626"/>
              </a:solidFill>
              <a:latin typeface="Arial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flipH="1">
            <a:off x="5428680" y="3762034"/>
            <a:ext cx="1520824" cy="455081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90" name="Straight Connector 89"/>
          <p:cNvCxnSpPr/>
          <p:nvPr/>
        </p:nvCxnSpPr>
        <p:spPr>
          <a:xfrm flipH="1" flipV="1">
            <a:off x="5431855" y="4217115"/>
            <a:ext cx="1515530" cy="440268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91" name="Straight Connector 90"/>
          <p:cNvCxnSpPr/>
          <p:nvPr/>
        </p:nvCxnSpPr>
        <p:spPr>
          <a:xfrm flipH="1" flipV="1">
            <a:off x="6947386" y="3762034"/>
            <a:ext cx="1490132" cy="127001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92" name="Straight Connector 91"/>
          <p:cNvCxnSpPr/>
          <p:nvPr/>
        </p:nvCxnSpPr>
        <p:spPr>
          <a:xfrm flipH="1" flipV="1">
            <a:off x="6933629" y="4657383"/>
            <a:ext cx="1503889" cy="171451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93" name="Straight Connector 92"/>
          <p:cNvCxnSpPr/>
          <p:nvPr/>
        </p:nvCxnSpPr>
        <p:spPr>
          <a:xfrm flipH="1">
            <a:off x="5428680" y="4111284"/>
            <a:ext cx="1520824" cy="455081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94" name="Straight Connector 93"/>
          <p:cNvCxnSpPr/>
          <p:nvPr/>
        </p:nvCxnSpPr>
        <p:spPr>
          <a:xfrm flipH="1" flipV="1">
            <a:off x="5431855" y="4566365"/>
            <a:ext cx="1515530" cy="440268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95" name="Straight Connector 94"/>
          <p:cNvCxnSpPr/>
          <p:nvPr/>
        </p:nvCxnSpPr>
        <p:spPr>
          <a:xfrm flipH="1">
            <a:off x="6933629" y="4828834"/>
            <a:ext cx="1490132" cy="177799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96" name="Straight Connector 95"/>
          <p:cNvCxnSpPr/>
          <p:nvPr/>
        </p:nvCxnSpPr>
        <p:spPr>
          <a:xfrm flipH="1">
            <a:off x="6933629" y="3889035"/>
            <a:ext cx="1503889" cy="225424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sp>
        <p:nvSpPr>
          <p:cNvPr id="97" name="Oval 96"/>
          <p:cNvSpPr/>
          <p:nvPr/>
        </p:nvSpPr>
        <p:spPr>
          <a:xfrm>
            <a:off x="5406348" y="4001215"/>
            <a:ext cx="51014" cy="774699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FFFFFF"/>
              </a:gs>
              <a:gs pos="51000">
                <a:srgbClr val="0000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8" name="Straight Connector 97"/>
          <p:cNvCxnSpPr/>
          <p:nvPr/>
        </p:nvCxnSpPr>
        <p:spPr>
          <a:xfrm flipH="1">
            <a:off x="8539118" y="3889035"/>
            <a:ext cx="2" cy="499530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stealth"/>
            <a:tailEnd type="stealth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8475618" y="3975815"/>
            <a:ext cx="336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d</a:t>
            </a:r>
            <a:endParaRPr lang="en-US" sz="140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graphicFrame>
        <p:nvGraphicFramePr>
          <p:cNvPr id="100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992742"/>
              </p:ext>
            </p:extLst>
          </p:nvPr>
        </p:nvGraphicFramePr>
        <p:xfrm>
          <a:off x="6473660" y="5698930"/>
          <a:ext cx="1322163" cy="231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9" name="Equation" r:id="rId4" imgW="1016000" imgH="177800" progId="Equation.3">
                  <p:embed/>
                </p:oleObj>
              </mc:Choice>
              <mc:Fallback>
                <p:oleObj name="Equation" r:id="rId4" imgW="10160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73660" y="5698930"/>
                        <a:ext cx="1322163" cy="2313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" name="Objec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277759"/>
              </p:ext>
            </p:extLst>
          </p:nvPr>
        </p:nvGraphicFramePr>
        <p:xfrm>
          <a:off x="7690514" y="4077416"/>
          <a:ext cx="219075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0" name="Equation" r:id="rId6" imgW="127000" imgH="177800" progId="Equation.3">
                  <p:embed/>
                </p:oleObj>
              </mc:Choice>
              <mc:Fallback>
                <p:oleObj name="Equation" r:id="rId6" imgW="1270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90514" y="4077416"/>
                        <a:ext cx="219075" cy="306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" name="Freeform 101"/>
          <p:cNvSpPr/>
          <p:nvPr/>
        </p:nvSpPr>
        <p:spPr>
          <a:xfrm>
            <a:off x="7585349" y="4174784"/>
            <a:ext cx="45719" cy="225425"/>
          </a:xfrm>
          <a:custGeom>
            <a:avLst/>
            <a:gdLst>
              <a:gd name="connsiteX0" fmla="*/ 0 w 66675"/>
              <a:gd name="connsiteY0" fmla="*/ 0 h 196850"/>
              <a:gd name="connsiteX1" fmla="*/ 53975 w 66675"/>
              <a:gd name="connsiteY1" fmla="*/ 98425 h 196850"/>
              <a:gd name="connsiteX2" fmla="*/ 66675 w 66675"/>
              <a:gd name="connsiteY2" fmla="*/ 196850 h 196850"/>
              <a:gd name="connsiteX3" fmla="*/ 66675 w 66675"/>
              <a:gd name="connsiteY3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5" h="196850">
                <a:moveTo>
                  <a:pt x="0" y="0"/>
                </a:moveTo>
                <a:cubicBezTo>
                  <a:pt x="21431" y="32808"/>
                  <a:pt x="42863" y="65617"/>
                  <a:pt x="53975" y="98425"/>
                </a:cubicBezTo>
                <a:cubicBezTo>
                  <a:pt x="65088" y="131233"/>
                  <a:pt x="66675" y="196850"/>
                  <a:pt x="66675" y="196850"/>
                </a:cubicBezTo>
                <a:lnTo>
                  <a:pt x="66675" y="196850"/>
                </a:lnTo>
              </a:path>
            </a:pathLst>
          </a:cu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795823" y="4347100"/>
            <a:ext cx="215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D9DFF"/>
                </a:solidFill>
                <a:latin typeface="Arial"/>
              </a:rPr>
              <a:t>f</a:t>
            </a:r>
            <a:endParaRPr lang="en-US" sz="1400" b="1" dirty="0">
              <a:solidFill>
                <a:srgbClr val="2D9DFF"/>
              </a:solidFill>
              <a:latin typeface="Arial"/>
            </a:endParaRPr>
          </a:p>
        </p:txBody>
      </p:sp>
      <p:graphicFrame>
        <p:nvGraphicFramePr>
          <p:cNvPr id="10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2898397"/>
              </p:ext>
            </p:extLst>
          </p:nvPr>
        </p:nvGraphicFramePr>
        <p:xfrm>
          <a:off x="5870347" y="3699932"/>
          <a:ext cx="321053" cy="249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1" name="Équation" r:id="rId8" imgW="228600" imgH="177800" progId="Equation.3">
                  <p:embed/>
                </p:oleObj>
              </mc:Choice>
              <mc:Fallback>
                <p:oleObj name="Équation" r:id="rId8" imgW="2286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347" y="3699932"/>
                        <a:ext cx="321053" cy="2498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" name="TextBox 104"/>
          <p:cNvSpPr txBox="1"/>
          <p:nvPr/>
        </p:nvSpPr>
        <p:spPr>
          <a:xfrm>
            <a:off x="5214892" y="5415283"/>
            <a:ext cx="1441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Angular magnification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6287531" y="3762034"/>
            <a:ext cx="0" cy="1362075"/>
          </a:xfrm>
          <a:prstGeom prst="line">
            <a:avLst/>
          </a:prstGeom>
          <a:noFill/>
          <a:ln w="69850" cap="flat" cmpd="sng" algn="ctr">
            <a:solidFill>
              <a:srgbClr val="0055A0">
                <a:lumMod val="60000"/>
                <a:lumOff val="40000"/>
                <a:alpha val="55000"/>
              </a:srgbClr>
            </a:solidFill>
            <a:prstDash val="solid"/>
          </a:ln>
          <a:effectLst/>
        </p:spPr>
      </p:cxnSp>
      <p:sp>
        <p:nvSpPr>
          <p:cNvPr id="107" name="TextBox 106"/>
          <p:cNvSpPr txBox="1"/>
          <p:nvPr/>
        </p:nvSpPr>
        <p:spPr>
          <a:xfrm>
            <a:off x="5302995" y="4875387"/>
            <a:ext cx="943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55A0">
                    <a:lumMod val="40000"/>
                    <a:lumOff val="60000"/>
                  </a:srgbClr>
                </a:solidFill>
                <a:latin typeface="Arial"/>
              </a:rPr>
              <a:t>Polarizer</a:t>
            </a:r>
            <a:endParaRPr lang="en-US" sz="1400" dirty="0">
              <a:solidFill>
                <a:srgbClr val="0055A0">
                  <a:lumMod val="40000"/>
                  <a:lumOff val="60000"/>
                </a:srgbClr>
              </a:solidFill>
              <a:latin typeface="Arial"/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>
            <a:off x="6532323" y="3762034"/>
            <a:ext cx="0" cy="1362075"/>
          </a:xfrm>
          <a:prstGeom prst="line">
            <a:avLst/>
          </a:prstGeom>
          <a:noFill/>
          <a:ln w="69850" cap="flat" cmpd="sng" algn="ctr">
            <a:solidFill>
              <a:srgbClr val="0000FF">
                <a:alpha val="55000"/>
              </a:srgbClr>
            </a:solidFill>
            <a:prstDash val="solid"/>
          </a:ln>
          <a:effectLst/>
        </p:spPr>
      </p:cxnSp>
      <p:sp>
        <p:nvSpPr>
          <p:cNvPr id="109" name="TextBox 108"/>
          <p:cNvSpPr txBox="1"/>
          <p:nvPr/>
        </p:nvSpPr>
        <p:spPr>
          <a:xfrm>
            <a:off x="6290471" y="5106288"/>
            <a:ext cx="732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Arial"/>
              </a:rPr>
              <a:t>Filter</a:t>
            </a:r>
            <a:endParaRPr lang="en-US" sz="14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10" name="Rounded Rectangle 109"/>
          <p:cNvSpPr/>
          <p:nvPr/>
        </p:nvSpPr>
        <p:spPr>
          <a:xfrm>
            <a:off x="5093219" y="2102526"/>
            <a:ext cx="3832226" cy="3918129"/>
          </a:xfrm>
          <a:prstGeom prst="roundRect">
            <a:avLst>
              <a:gd name="adj" fmla="val 5304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285274" y="2117114"/>
            <a:ext cx="4711700" cy="3918129"/>
          </a:xfrm>
          <a:prstGeom prst="roundRect">
            <a:avLst>
              <a:gd name="adj" fmla="val 5304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19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86" grpId="0"/>
      <p:bldP spid="87" grpId="0"/>
      <p:bldP spid="88" grpId="0"/>
      <p:bldP spid="97" grpId="0" animBg="1"/>
      <p:bldP spid="99" grpId="0"/>
      <p:bldP spid="102" grpId="0" animBg="1"/>
      <p:bldP spid="103" grpId="0"/>
      <p:bldP spid="105" grpId="0"/>
      <p:bldP spid="107" grpId="0"/>
      <p:bldP spid="109" grpId="0"/>
      <p:bldP spid="110" grpId="0" animBg="1"/>
      <p:bldP spid="1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otBeamDivergence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401" y="3471329"/>
            <a:ext cx="4456451" cy="3014133"/>
          </a:xfrm>
          <a:prstGeom prst="rect">
            <a:avLst/>
          </a:prstGeom>
        </p:spPr>
      </p:pic>
      <p:pic>
        <p:nvPicPr>
          <p:cNvPr id="3" name="Picture 2" descr="PlotBeamSiz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467" y="656184"/>
            <a:ext cx="4455948" cy="301379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angular distribution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5" name="Content Placeholder 6"/>
          <p:cNvSpPr txBox="1">
            <a:spLocks/>
          </p:cNvSpPr>
          <p:nvPr/>
        </p:nvSpPr>
        <p:spPr>
          <a:xfrm>
            <a:off x="364063" y="1325606"/>
            <a:ext cx="4394199" cy="46674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US" dirty="0" smtClean="0"/>
              <a:t>Both </a:t>
            </a:r>
            <a:r>
              <a:rPr lang="en-US" b="1" dirty="0" smtClean="0"/>
              <a:t>beam size</a:t>
            </a:r>
            <a:r>
              <a:rPr lang="en-US" dirty="0" smtClean="0"/>
              <a:t> and </a:t>
            </a:r>
            <a:r>
              <a:rPr lang="en-US" b="1" dirty="0" smtClean="0"/>
              <a:t>beam</a:t>
            </a:r>
            <a:r>
              <a:rPr lang="en-US" dirty="0" smtClean="0"/>
              <a:t> </a:t>
            </a:r>
            <a:r>
              <a:rPr lang="en-US" b="1" dirty="0" smtClean="0"/>
              <a:t>divergence</a:t>
            </a:r>
            <a:r>
              <a:rPr lang="en-US" dirty="0" smtClean="0"/>
              <a:t> have an effect on the </a:t>
            </a:r>
            <a:r>
              <a:rPr lang="en-US" b="1" dirty="0" smtClean="0"/>
              <a:t>visibility</a:t>
            </a:r>
            <a:r>
              <a:rPr lang="en-US" dirty="0" smtClean="0"/>
              <a:t> of the ODR pattern</a:t>
            </a:r>
          </a:p>
          <a:p>
            <a:pPr marL="36576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36576" indent="0">
              <a:buFont typeface="Arial" panose="020B0604020202020204" pitchFamily="34" charset="0"/>
              <a:buNone/>
            </a:pPr>
            <a:r>
              <a:rPr lang="en-US" dirty="0" smtClean="0"/>
              <a:t>In the </a:t>
            </a:r>
            <a:r>
              <a:rPr lang="en-US" b="1" dirty="0" smtClean="0"/>
              <a:t>ATF2 </a:t>
            </a:r>
            <a:r>
              <a:rPr lang="en-US" dirty="0" smtClean="0"/>
              <a:t>case, using low emittance beams the impact of the beam </a:t>
            </a:r>
            <a:r>
              <a:rPr lang="en-US" b="1" dirty="0" smtClean="0"/>
              <a:t>divergence</a:t>
            </a:r>
            <a:r>
              <a:rPr lang="en-US" dirty="0" smtClean="0"/>
              <a:t> (</a:t>
            </a:r>
            <a:r>
              <a:rPr lang="en-US" dirty="0" err="1" smtClean="0"/>
              <a:t>nrad</a:t>
            </a:r>
            <a:r>
              <a:rPr lang="en-US" dirty="0" smtClean="0"/>
              <a:t>) on the visibility is </a:t>
            </a:r>
            <a:r>
              <a:rPr lang="en-US" b="1" dirty="0" smtClean="0"/>
              <a:t>negligible</a:t>
            </a:r>
            <a:r>
              <a:rPr lang="en-US" dirty="0" smtClean="0"/>
              <a:t> compared to the </a:t>
            </a:r>
            <a:r>
              <a:rPr lang="en-US" b="1" dirty="0" smtClean="0"/>
              <a:t>beam size</a:t>
            </a:r>
            <a:endParaRPr lang="en-US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24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angular distribution at ATF2</a:t>
            </a:r>
            <a:endParaRPr lang="en-US" sz="3600" dirty="0">
              <a:solidFill>
                <a:srgbClr val="0055A0"/>
              </a:solidFill>
            </a:endParaRPr>
          </a:p>
        </p:txBody>
      </p:sp>
      <p:pic>
        <p:nvPicPr>
          <p:cNvPr id="3" name="Picture 2" descr="jitter_Average_Histo2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172" y="1236483"/>
            <a:ext cx="2954380" cy="2869228"/>
          </a:xfrm>
          <a:prstGeom prst="rect">
            <a:avLst/>
          </a:prstGeom>
        </p:spPr>
      </p:pic>
      <p:pic>
        <p:nvPicPr>
          <p:cNvPr id="4" name="Picture 3" descr="jitter_Average_Histo2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828" y="1236483"/>
            <a:ext cx="2954380" cy="2869229"/>
          </a:xfrm>
          <a:prstGeom prst="rect">
            <a:avLst/>
          </a:prstGeom>
        </p:spPr>
      </p:pic>
      <p:pic>
        <p:nvPicPr>
          <p:cNvPr id="5" name="Picture 4" descr="jitter_Average_Histo2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6484"/>
            <a:ext cx="2954380" cy="28692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0499" y="1103447"/>
            <a:ext cx="868484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55A0"/>
                </a:solidFill>
              </a:rPr>
              <a:t>Beam 1um (100images)</a:t>
            </a:r>
            <a:endParaRPr lang="en-US" sz="1400" b="1" dirty="0">
              <a:solidFill>
                <a:srgbClr val="0055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1402" y="1096678"/>
            <a:ext cx="227560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55A0"/>
                </a:solidFill>
              </a:rPr>
              <a:t>Beam 18um (</a:t>
            </a:r>
            <a:r>
              <a:rPr lang="en-US" sz="1400" b="1" dirty="0">
                <a:solidFill>
                  <a:srgbClr val="0055A0"/>
                </a:solidFill>
              </a:rPr>
              <a:t>100images)</a:t>
            </a:r>
          </a:p>
          <a:p>
            <a:endParaRPr lang="en-US" sz="1400" b="1" dirty="0">
              <a:solidFill>
                <a:srgbClr val="0055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53221" y="1095189"/>
            <a:ext cx="259212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55A0"/>
                </a:solidFill>
              </a:rPr>
              <a:t>Beam </a:t>
            </a:r>
            <a:r>
              <a:rPr lang="en-US" sz="1400" b="1" dirty="0">
                <a:solidFill>
                  <a:srgbClr val="0055A0"/>
                </a:solidFill>
              </a:rPr>
              <a:t>30um (100images)</a:t>
            </a:r>
          </a:p>
          <a:p>
            <a:endParaRPr lang="en-US" sz="1400" b="1" dirty="0">
              <a:solidFill>
                <a:srgbClr val="0055A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55007" y="67770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2000" dirty="0">
                <a:solidFill>
                  <a:srgbClr val="0053A1"/>
                </a:solidFill>
              </a:rPr>
              <a:t>Filter:450nm Slit:105um Mask:202um  Electron beam @ 1.3GeV ,1.2nC</a:t>
            </a:r>
            <a:r>
              <a:rPr lang="en-US" sz="3600" dirty="0">
                <a:solidFill>
                  <a:srgbClr val="0053A1"/>
                </a:solidFill>
              </a:rPr>
              <a:t/>
            </a:r>
            <a:br>
              <a:rPr lang="en-US" sz="3600" dirty="0">
                <a:solidFill>
                  <a:srgbClr val="0053A1"/>
                </a:solidFill>
              </a:rPr>
            </a:br>
            <a:endParaRPr lang="en-US" sz="3600" dirty="0">
              <a:solidFill>
                <a:srgbClr val="0053A1"/>
              </a:solidFill>
            </a:endParaRPr>
          </a:p>
        </p:txBody>
      </p:sp>
      <p:pic>
        <p:nvPicPr>
          <p:cNvPr id="10" name="Picture 9" descr="jitter_Average_Profile_Vertical_Centered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828" y="4428911"/>
            <a:ext cx="3103828" cy="1555575"/>
          </a:xfrm>
          <a:prstGeom prst="rect">
            <a:avLst/>
          </a:prstGeom>
        </p:spPr>
      </p:pic>
      <p:pic>
        <p:nvPicPr>
          <p:cNvPr id="11" name="Picture 10" descr="jitter_Average_Profile_Vertical_Centered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172" y="4428911"/>
            <a:ext cx="3103828" cy="1555575"/>
          </a:xfrm>
          <a:prstGeom prst="rect">
            <a:avLst/>
          </a:prstGeom>
        </p:spPr>
      </p:pic>
      <p:pic>
        <p:nvPicPr>
          <p:cNvPr id="12" name="Picture 11" descr="jitter_Average_Profile_Vertical_Centered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8911"/>
            <a:ext cx="3103828" cy="15555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3767" y="4213063"/>
            <a:ext cx="868484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55A0"/>
                </a:solidFill>
              </a:rPr>
              <a:t>Beam 1um</a:t>
            </a:r>
            <a:endParaRPr lang="en-US" sz="1400" b="1" dirty="0">
              <a:solidFill>
                <a:srgbClr val="0055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34670" y="4206294"/>
            <a:ext cx="130120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55A0"/>
                </a:solidFill>
              </a:rPr>
              <a:t>Beam 18um</a:t>
            </a:r>
            <a:endParaRPr lang="en-US" sz="1400" b="1" dirty="0">
              <a:solidFill>
                <a:srgbClr val="0055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6489" y="4204805"/>
            <a:ext cx="130120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55A0"/>
                </a:solidFill>
              </a:rPr>
              <a:t>Beam 30um</a:t>
            </a:r>
            <a:endParaRPr lang="en-US" sz="1400" b="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5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26108" y="950786"/>
            <a:ext cx="776289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Motivations and Goals:</a:t>
            </a:r>
          </a:p>
          <a:p>
            <a:endParaRPr lang="it-IT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Develop a non-invasive transverse profile station for CLIC/ILC beams that can be scaled up</a:t>
            </a:r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Develop, install and test a combined Optical Transition Radiation (OTR) and Optical Diffraction Radiation (ODR) emittance station at ATF2 at High Energy Accelerator Research Organisation (KEK)</a:t>
            </a:r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To optimize sensitivity to micron and sub-micron beam sizes, we plan to observe ODR/OTR in the visible and far-UV wavelength range, down to approximately 200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0405" y="190625"/>
            <a:ext cx="3084163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2550A3"/>
                </a:solidFill>
              </a:rPr>
              <a:t>Overview</a:t>
            </a:r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0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0" r="7284"/>
          <a:stretch/>
        </p:blipFill>
        <p:spPr>
          <a:xfrm>
            <a:off x="4716630" y="1818440"/>
            <a:ext cx="4427370" cy="42916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4" t="6193" r="6766" b="2556"/>
          <a:stretch/>
        </p:blipFill>
        <p:spPr>
          <a:xfrm>
            <a:off x="-1" y="1818440"/>
            <a:ext cx="4827871" cy="410018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beam size measurement</a:t>
            </a:r>
            <a:endParaRPr lang="en-US" sz="3600" dirty="0">
              <a:solidFill>
                <a:srgbClr val="0055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3705" y="865468"/>
            <a:ext cx="4484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ATF2 ODR interference measurement for different target and mask combination</a:t>
            </a:r>
          </a:p>
          <a:p>
            <a:pPr algn="ctr"/>
            <a:r>
              <a:rPr lang="en-US" sz="2000" dirty="0" smtClean="0"/>
              <a:t> at 450 nm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18925" y="1019356"/>
            <a:ext cx="4483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ATF2 ODR interference measured profiles for different beam sizes at 450nm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9005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DR at ATF2 upgrade</a:t>
            </a:r>
            <a:endParaRPr lang="en-US" sz="3600" dirty="0">
              <a:solidFill>
                <a:srgbClr val="0055A0"/>
              </a:solidFill>
            </a:endParaRPr>
          </a:p>
        </p:txBody>
      </p:sp>
      <p:pic>
        <p:nvPicPr>
          <p:cNvPr id="3" name="Picture 2" descr="Pl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995" y="927679"/>
            <a:ext cx="5505147" cy="372342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7230" y="1454224"/>
            <a:ext cx="33617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Upgrading the setup to perform </a:t>
            </a:r>
            <a:r>
              <a:rPr lang="en-US" sz="2400" b="1" dirty="0" smtClean="0"/>
              <a:t>UV/Far-UV (200nm) </a:t>
            </a:r>
            <a:r>
              <a:rPr lang="en-US" sz="2400" b="1" dirty="0"/>
              <a:t>angular beam size measurement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234074" y="4154658"/>
            <a:ext cx="82380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US" sz="2400" b="1" dirty="0"/>
              <a:t>F</a:t>
            </a:r>
            <a:r>
              <a:rPr lang="en-US" sz="2400" b="1" dirty="0" smtClean="0"/>
              <a:t>rom visible range to UV </a:t>
            </a:r>
          </a:p>
          <a:p>
            <a:pPr marL="379476" indent="-342900">
              <a:buFont typeface="Arial"/>
              <a:buChar char="•"/>
            </a:pPr>
            <a:r>
              <a:rPr lang="en-US" sz="2400" dirty="0"/>
              <a:t>E</a:t>
            </a:r>
            <a:r>
              <a:rPr lang="en-US" sz="2400" dirty="0" smtClean="0"/>
              <a:t>nhance the sensitivity: (I</a:t>
            </a:r>
            <a:r>
              <a:rPr lang="en-US" sz="2400" baseline="-25000" dirty="0" smtClean="0"/>
              <a:t>min</a:t>
            </a:r>
            <a:r>
              <a:rPr lang="en-US" sz="2400" dirty="0" smtClean="0"/>
              <a:t>/I</a:t>
            </a:r>
            <a:r>
              <a:rPr lang="en-US" sz="2400" baseline="-25000" dirty="0" smtClean="0"/>
              <a:t>max</a:t>
            </a:r>
            <a:r>
              <a:rPr lang="en-US" sz="2400" dirty="0" smtClean="0"/>
              <a:t>)</a:t>
            </a:r>
          </a:p>
          <a:p>
            <a:pPr marL="379476" indent="-342900">
              <a:buFont typeface="Arial"/>
              <a:buChar char="•"/>
            </a:pPr>
            <a:r>
              <a:rPr lang="en-US" sz="2400" dirty="0" smtClean="0"/>
              <a:t>Imply the use of a smaller slit to respect the rule:</a:t>
            </a:r>
          </a:p>
          <a:p>
            <a:pPr marL="379476" indent="-342900">
              <a:buFont typeface="Arial"/>
              <a:buChar char="•"/>
            </a:pPr>
            <a:r>
              <a:rPr lang="en-US" sz="2400" dirty="0" smtClean="0"/>
              <a:t>Give the possibility to </a:t>
            </a:r>
            <a:r>
              <a:rPr lang="en-US" sz="2400" b="1" dirty="0" smtClean="0"/>
              <a:t>measure smaller beam sizes</a:t>
            </a:r>
            <a:r>
              <a:rPr lang="en-US" sz="2400" dirty="0" smtClean="0"/>
              <a:t>!</a:t>
            </a:r>
          </a:p>
          <a:p>
            <a:pPr marL="379476" indent="-342900">
              <a:buFont typeface="Arial"/>
              <a:buChar char="•"/>
            </a:pPr>
            <a:r>
              <a:rPr lang="en-US" sz="2400" dirty="0" smtClean="0"/>
              <a:t>Optical line under </a:t>
            </a:r>
            <a:r>
              <a:rPr lang="en-US" sz="2400" b="1" dirty="0" smtClean="0"/>
              <a:t>1mBar</a:t>
            </a:r>
            <a:r>
              <a:rPr lang="en-US" sz="2400" dirty="0" smtClean="0"/>
              <a:t> </a:t>
            </a:r>
            <a:r>
              <a:rPr lang="en-US" sz="2400" b="1" dirty="0" smtClean="0"/>
              <a:t>vacuum</a:t>
            </a:r>
            <a:r>
              <a:rPr lang="en-US" sz="2400" dirty="0" smtClean="0"/>
              <a:t> needed</a:t>
            </a:r>
            <a:r>
              <a:rPr lang="en-US" sz="2400" dirty="0" smtClean="0">
                <a:solidFill>
                  <a:srgbClr val="0055A0"/>
                </a:solidFill>
              </a:rPr>
              <a:t>. </a:t>
            </a:r>
            <a:endParaRPr lang="en-US" sz="2400" dirty="0">
              <a:solidFill>
                <a:srgbClr val="0055A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957434" y="3537148"/>
            <a:ext cx="948267" cy="96096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137531"/>
              </p:ext>
            </p:extLst>
          </p:nvPr>
        </p:nvGraphicFramePr>
        <p:xfrm>
          <a:off x="6844533" y="4722232"/>
          <a:ext cx="921118" cy="71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Equation" r:id="rId4" imgW="457200" imgH="355600" progId="Equation.3">
                  <p:embed/>
                </p:oleObj>
              </mc:Choice>
              <mc:Fallback>
                <p:oleObj name="Equation" r:id="rId4" imgW="457200" imgH="355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44533" y="4722232"/>
                        <a:ext cx="921118" cy="71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96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530405" y="728526"/>
            <a:ext cx="7252309" cy="6129474"/>
            <a:chOff x="601764" y="720426"/>
            <a:chExt cx="7252309" cy="6129474"/>
          </a:xfrm>
        </p:grpSpPr>
        <p:sp>
          <p:nvSpPr>
            <p:cNvPr id="2" name="Rectangle 1"/>
            <p:cNvSpPr/>
            <p:nvPr/>
          </p:nvSpPr>
          <p:spPr>
            <a:xfrm rot="10800000">
              <a:off x="3573541" y="2160839"/>
              <a:ext cx="1618639" cy="455002"/>
            </a:xfrm>
            <a:prstGeom prst="rect">
              <a:avLst/>
            </a:prstGeom>
            <a:solidFill>
              <a:schemeClr val="accent2">
                <a:alpha val="99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3" name="Straight Connector 2"/>
            <p:cNvCxnSpPr/>
            <p:nvPr/>
          </p:nvCxnSpPr>
          <p:spPr>
            <a:xfrm rot="5400000">
              <a:off x="3532373" y="1963484"/>
              <a:ext cx="757771" cy="749300"/>
            </a:xfrm>
            <a:prstGeom prst="line">
              <a:avLst/>
            </a:prstGeom>
            <a:ln w="82550">
              <a:solidFill>
                <a:schemeClr val="accent6">
                  <a:lumMod val="60000"/>
                  <a:lumOff val="40000"/>
                  <a:alpha val="62000"/>
                </a:schemeClr>
              </a:solidFill>
            </a:ln>
            <a:effectLst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rot="5400000">
              <a:off x="1804436" y="2370904"/>
              <a:ext cx="768915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6717054" y="1983758"/>
              <a:ext cx="806547" cy="1264165"/>
              <a:chOff x="3834378" y="2516033"/>
              <a:chExt cx="806547" cy="1264165"/>
            </a:xfrm>
          </p:grpSpPr>
          <p:sp>
            <p:nvSpPr>
              <p:cNvPr id="6" name="Rectangle 5"/>
              <p:cNvSpPr/>
              <p:nvPr/>
            </p:nvSpPr>
            <p:spPr>
              <a:xfrm rot="16200000">
                <a:off x="3666951" y="2683460"/>
                <a:ext cx="1141401" cy="806547"/>
              </a:xfrm>
              <a:prstGeom prst="rect">
                <a:avLst/>
              </a:prstGeom>
              <a:solidFill>
                <a:srgbClr val="3366FF">
                  <a:alpha val="99000"/>
                </a:srgb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 rot="16200000">
                <a:off x="4175205" y="3515194"/>
                <a:ext cx="122765" cy="407244"/>
              </a:xfrm>
              <a:prstGeom prst="rect">
                <a:avLst/>
              </a:prstGeom>
              <a:solidFill>
                <a:schemeClr val="accent6">
                  <a:lumMod val="50000"/>
                  <a:alpha val="99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 rot="5400000">
              <a:off x="3928194" y="3475453"/>
              <a:ext cx="1" cy="708881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 rot="-2700000">
              <a:off x="6842364" y="6365976"/>
              <a:ext cx="781356" cy="132388"/>
            </a:xfrm>
            <a:prstGeom prst="rect">
              <a:avLst/>
            </a:prstGeom>
            <a:solidFill>
              <a:schemeClr val="bg1">
                <a:lumMod val="85000"/>
                <a:alpha val="99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10800000">
              <a:off x="4780533" y="5091952"/>
              <a:ext cx="1618639" cy="455002"/>
            </a:xfrm>
            <a:prstGeom prst="rect">
              <a:avLst/>
            </a:prstGeom>
            <a:solidFill>
              <a:schemeClr val="accent2">
                <a:alpha val="99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10800000">
              <a:off x="5410748" y="5029242"/>
              <a:ext cx="662929" cy="600349"/>
            </a:xfrm>
            <a:prstGeom prst="rect">
              <a:avLst/>
            </a:prstGeom>
            <a:solidFill>
              <a:srgbClr val="3366FF">
                <a:alpha val="99000"/>
              </a:srgb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10800000">
              <a:off x="5298987" y="5117354"/>
              <a:ext cx="111758" cy="407244"/>
            </a:xfrm>
            <a:prstGeom prst="rect">
              <a:avLst/>
            </a:prstGeom>
            <a:solidFill>
              <a:schemeClr val="accent6">
                <a:lumMod val="50000"/>
                <a:alpha val="99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 rot="5400000">
              <a:off x="-341831" y="4300526"/>
              <a:ext cx="3859243" cy="248133"/>
            </a:xfrm>
            <a:prstGeom prst="rightArrow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15745" y="4667882"/>
              <a:ext cx="11360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Angular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82293" y="2091892"/>
              <a:ext cx="93489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262626"/>
                  </a:solidFill>
                </a:rPr>
                <a:t>PCO</a:t>
              </a:r>
            </a:p>
            <a:p>
              <a:r>
                <a:rPr lang="en-US" sz="1600" dirty="0">
                  <a:solidFill>
                    <a:srgbClr val="262626"/>
                  </a:solidFill>
                </a:rPr>
                <a:t>DICAM</a:t>
              </a:r>
            </a:p>
            <a:p>
              <a:r>
                <a:rPr lang="en-US" sz="1200" dirty="0">
                  <a:solidFill>
                    <a:srgbClr val="262626"/>
                  </a:solidFill>
                </a:rPr>
                <a:t>Intensified</a:t>
              </a:r>
            </a:p>
            <a:p>
              <a:r>
                <a:rPr lang="en-US" sz="1200" dirty="0">
                  <a:solidFill>
                    <a:srgbClr val="262626"/>
                  </a:solidFill>
                </a:rPr>
                <a:t>Camera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422952" y="5082960"/>
              <a:ext cx="8541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262626"/>
                  </a:solidFill>
                </a:rPr>
                <a:t>PCO</a:t>
              </a:r>
            </a:p>
            <a:p>
              <a:r>
                <a:rPr lang="en-US" sz="1200" dirty="0" err="1">
                  <a:solidFill>
                    <a:srgbClr val="262626"/>
                  </a:solidFill>
                </a:rPr>
                <a:t>sCMOS</a:t>
              </a:r>
              <a:endParaRPr lang="en-US" sz="1200" dirty="0">
                <a:solidFill>
                  <a:srgbClr val="262626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97915" y="1639252"/>
              <a:ext cx="11561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Imaging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25527" y="3455483"/>
              <a:ext cx="9348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Filter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Wheel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25093" y="1421775"/>
              <a:ext cx="10230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5F5F5F">
                      <a:lumMod val="75000"/>
                    </a:srgbClr>
                  </a:solidFill>
                </a:rPr>
                <a:t>Beam</a:t>
              </a:r>
            </a:p>
            <a:p>
              <a:r>
                <a:rPr lang="en-US" dirty="0">
                  <a:solidFill>
                    <a:srgbClr val="5F5F5F">
                      <a:lumMod val="75000"/>
                    </a:srgbClr>
                  </a:solidFill>
                </a:rPr>
                <a:t>Splitter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51501" y="1614426"/>
              <a:ext cx="8731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55A0"/>
                  </a:solidFill>
                </a:rPr>
                <a:t>Mirror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15691" y="1383093"/>
              <a:ext cx="18030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55A0"/>
                  </a:solidFill>
                </a:rPr>
                <a:t>Lens</a:t>
              </a:r>
              <a:endParaRPr lang="en-US" dirty="0">
                <a:solidFill>
                  <a:srgbClr val="0055A0"/>
                </a:solidFill>
              </a:endParaRPr>
            </a:p>
            <a:p>
              <a:pPr algn="ctr"/>
              <a:r>
                <a:rPr lang="en-US" dirty="0">
                  <a:solidFill>
                    <a:srgbClr val="0055A0"/>
                  </a:solidFill>
                </a:rPr>
                <a:t>F: </a:t>
              </a:r>
              <a:r>
                <a:rPr lang="en-US" dirty="0" smtClean="0">
                  <a:solidFill>
                    <a:srgbClr val="0055A0"/>
                  </a:solidFill>
                </a:rPr>
                <a:t>400mm</a:t>
              </a:r>
              <a:endParaRPr lang="en-US" dirty="0">
                <a:solidFill>
                  <a:srgbClr val="0055A0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2700000">
              <a:off x="1102351" y="6365976"/>
              <a:ext cx="781356" cy="132388"/>
            </a:xfrm>
            <a:prstGeom prst="rect">
              <a:avLst/>
            </a:prstGeom>
            <a:solidFill>
              <a:schemeClr val="bg1">
                <a:lumMod val="85000"/>
                <a:alpha val="99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2700000">
              <a:off x="3528414" y="5347489"/>
              <a:ext cx="781356" cy="132388"/>
            </a:xfrm>
            <a:prstGeom prst="rect">
              <a:avLst/>
            </a:prstGeom>
            <a:solidFill>
              <a:schemeClr val="bg1">
                <a:lumMod val="85000"/>
                <a:alpha val="99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729506" y="2435403"/>
              <a:ext cx="573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55A0"/>
                  </a:solidFill>
                </a:rPr>
                <a:t>2%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19548" y="2691378"/>
              <a:ext cx="6568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55A0"/>
                  </a:solidFill>
                </a:rPr>
                <a:t>98%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5400000" flipV="1">
              <a:off x="3901485" y="3067547"/>
              <a:ext cx="0" cy="64958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792540" y="3060466"/>
              <a:ext cx="1756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55A0"/>
                  </a:solidFill>
                </a:rPr>
                <a:t>Lens</a:t>
              </a:r>
            </a:p>
            <a:p>
              <a:pPr algn="ctr"/>
              <a:r>
                <a:rPr lang="en-US" dirty="0" smtClean="0">
                  <a:solidFill>
                    <a:srgbClr val="0055A0"/>
                  </a:solidFill>
                </a:rPr>
                <a:t> F</a:t>
              </a:r>
              <a:r>
                <a:rPr lang="en-US" dirty="0">
                  <a:solidFill>
                    <a:srgbClr val="0055A0"/>
                  </a:solidFill>
                </a:rPr>
                <a:t>: </a:t>
              </a:r>
              <a:r>
                <a:rPr lang="en-US" dirty="0" smtClean="0">
                  <a:solidFill>
                    <a:srgbClr val="0055A0"/>
                  </a:solidFill>
                </a:rPr>
                <a:t>200mm</a:t>
              </a:r>
              <a:endParaRPr lang="en-US" dirty="0">
                <a:solidFill>
                  <a:srgbClr val="0055A0"/>
                </a:solidFill>
              </a:endParaRPr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4051081" y="5184729"/>
              <a:ext cx="715724" cy="289376"/>
            </a:xfrm>
            <a:prstGeom prst="rightArrow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Right Arrow 28"/>
            <p:cNvSpPr/>
            <p:nvPr/>
          </p:nvSpPr>
          <p:spPr>
            <a:xfrm rot="5400000">
              <a:off x="2782723" y="2693300"/>
              <a:ext cx="2237480" cy="243849"/>
            </a:xfrm>
            <a:prstGeom prst="rightArrow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 rot="10800000">
              <a:off x="3514463" y="1350532"/>
              <a:ext cx="781356" cy="132388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99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90085" y="1198613"/>
              <a:ext cx="11375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55A0"/>
                  </a:solidFill>
                </a:rPr>
                <a:t>Polarizer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89801" y="6417683"/>
              <a:ext cx="8731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55A0"/>
                  </a:solidFill>
                </a:rPr>
                <a:t>Mirror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995600" y="5447238"/>
              <a:ext cx="10820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55A0"/>
                  </a:solidFill>
                </a:rPr>
                <a:t>3 inches Mirror</a:t>
              </a:r>
              <a:endParaRPr lang="en-US" dirty="0">
                <a:solidFill>
                  <a:srgbClr val="0055A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965207" y="5619676"/>
              <a:ext cx="1673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55A0"/>
                  </a:solidFill>
                </a:rPr>
                <a:t>Linear stage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92230" y="720426"/>
              <a:ext cx="18657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55A0"/>
                  </a:solidFill>
                </a:rPr>
                <a:t>UV nitrogen tank</a:t>
              </a:r>
              <a:endParaRPr lang="en-US" dirty="0">
                <a:solidFill>
                  <a:srgbClr val="0055A0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 rot="16200000">
              <a:off x="3587627" y="4003352"/>
              <a:ext cx="662929" cy="600349"/>
            </a:xfrm>
            <a:prstGeom prst="rect">
              <a:avLst/>
            </a:prstGeom>
            <a:solidFill>
              <a:srgbClr val="3366FF">
                <a:alpha val="99000"/>
              </a:srgb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556808" y="4009701"/>
              <a:ext cx="11490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262626"/>
                  </a:solidFill>
                </a:rPr>
                <a:t>Hamamatsu Intensifier</a:t>
              </a:r>
              <a:endParaRPr lang="en-US" sz="1400" dirty="0">
                <a:solidFill>
                  <a:srgbClr val="262626"/>
                </a:solidFill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rot="5400000">
              <a:off x="3662363" y="4809811"/>
              <a:ext cx="517509" cy="232326"/>
            </a:xfrm>
            <a:prstGeom prst="rightArrow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9" name="Right Arrow 38"/>
            <p:cNvSpPr/>
            <p:nvPr/>
          </p:nvSpPr>
          <p:spPr>
            <a:xfrm rot="10800000">
              <a:off x="1662928" y="2246836"/>
              <a:ext cx="445551" cy="248136"/>
            </a:xfrm>
            <a:prstGeom prst="rightArrow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 flipV="1">
              <a:off x="4441386" y="4998659"/>
              <a:ext cx="2452" cy="67478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618917" y="4410631"/>
              <a:ext cx="1756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55A0"/>
                  </a:solidFill>
                </a:rPr>
                <a:t>Lens</a:t>
              </a:r>
            </a:p>
            <a:p>
              <a:pPr algn="ctr"/>
              <a:r>
                <a:rPr lang="en-US" dirty="0" smtClean="0">
                  <a:solidFill>
                    <a:srgbClr val="0055A0"/>
                  </a:solidFill>
                </a:rPr>
                <a:t> F</a:t>
              </a:r>
              <a:r>
                <a:rPr lang="en-US" dirty="0">
                  <a:solidFill>
                    <a:srgbClr val="0055A0"/>
                  </a:solidFill>
                </a:rPr>
                <a:t>: </a:t>
              </a:r>
              <a:r>
                <a:rPr lang="en-US" dirty="0" smtClean="0">
                  <a:solidFill>
                    <a:srgbClr val="0055A0"/>
                  </a:solidFill>
                </a:rPr>
                <a:t>75mm</a:t>
              </a:r>
              <a:endParaRPr lang="en-US" dirty="0">
                <a:solidFill>
                  <a:srgbClr val="0055A0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-2700000">
              <a:off x="4333781" y="2290438"/>
              <a:ext cx="781356" cy="132388"/>
            </a:xfrm>
            <a:prstGeom prst="rect">
              <a:avLst/>
            </a:prstGeom>
            <a:solidFill>
              <a:schemeClr val="bg1">
                <a:lumMod val="85000"/>
                <a:alpha val="99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3" name="Right Arrow 42"/>
            <p:cNvSpPr/>
            <p:nvPr/>
          </p:nvSpPr>
          <p:spPr>
            <a:xfrm rot="10800000">
              <a:off x="2274361" y="2246838"/>
              <a:ext cx="1411587" cy="248133"/>
            </a:xfrm>
            <a:prstGeom prst="rightArrow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 rot="-2700000">
              <a:off x="1086107" y="2271940"/>
              <a:ext cx="781356" cy="132388"/>
            </a:xfrm>
            <a:prstGeom prst="rect">
              <a:avLst/>
            </a:prstGeom>
            <a:solidFill>
              <a:schemeClr val="bg1">
                <a:lumMod val="85000"/>
                <a:alpha val="99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1684291" y="6260489"/>
              <a:ext cx="5328184" cy="248133"/>
            </a:xfrm>
            <a:prstGeom prst="rightArrow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6" name="Right Arrow 45"/>
            <p:cNvSpPr/>
            <p:nvPr/>
          </p:nvSpPr>
          <p:spPr>
            <a:xfrm rot="16200000">
              <a:off x="5604431" y="4713765"/>
              <a:ext cx="3032762" cy="248133"/>
            </a:xfrm>
            <a:prstGeom prst="rightArrow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 rot="5400000">
              <a:off x="7111054" y="2941472"/>
              <a:ext cx="1" cy="708881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004475" y="3051790"/>
              <a:ext cx="9348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Filter</a:t>
              </a:r>
            </a:p>
            <a:p>
              <a:r>
                <a:rPr lang="en-US" dirty="0" smtClean="0">
                  <a:solidFill>
                    <a:srgbClr val="0000FF"/>
                  </a:solidFill>
                </a:rPr>
                <a:t>flipper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390085" y="1103261"/>
              <a:ext cx="3411957" cy="3630535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189424" y="6480568"/>
              <a:ext cx="8731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55A0"/>
                  </a:solidFill>
                </a:rPr>
                <a:t>Mirror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01764" y="1987247"/>
              <a:ext cx="8731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55A0"/>
                  </a:solidFill>
                </a:rPr>
                <a:t>Mirror</a:t>
              </a:r>
            </a:p>
          </p:txBody>
        </p:sp>
      </p:grpSp>
      <p:sp>
        <p:nvSpPr>
          <p:cNvPr id="5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DR at ATF2 upgrade</a:t>
            </a:r>
            <a:endParaRPr lang="en-US" sz="3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1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5064"/>
            <a:ext cx="4695175" cy="45536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932" y="1351054"/>
            <a:ext cx="4693630" cy="455211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Synchrotron Radiation contribution</a:t>
            </a:r>
            <a:endParaRPr lang="en-US" sz="3600" dirty="0">
              <a:solidFill>
                <a:srgbClr val="0055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747" y="1150999"/>
            <a:ext cx="4151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TR angular distribution </a:t>
            </a:r>
            <a:r>
              <a:rPr lang="en-US" sz="2000" b="1" dirty="0" smtClean="0"/>
              <a:t>without</a:t>
            </a:r>
            <a:r>
              <a:rPr lang="en-US" sz="2000" dirty="0" smtClean="0"/>
              <a:t> mask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970396" y="1145009"/>
            <a:ext cx="3880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TR </a:t>
            </a:r>
            <a:r>
              <a:rPr lang="en-US" sz="2000" dirty="0"/>
              <a:t>angular distribution </a:t>
            </a:r>
            <a:r>
              <a:rPr lang="en-US" sz="2000" b="1" dirty="0" smtClean="0"/>
              <a:t>with</a:t>
            </a:r>
            <a:r>
              <a:rPr lang="en-US" sz="2000" dirty="0" smtClean="0"/>
              <a:t> mask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0919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Summary</a:t>
            </a:r>
            <a:endParaRPr lang="en-US" sz="3600" dirty="0">
              <a:solidFill>
                <a:srgbClr val="0055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9227" y="991908"/>
            <a:ext cx="823806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US" sz="2800" b="1" dirty="0" smtClean="0">
                <a:solidFill>
                  <a:srgbClr val="0055A0"/>
                </a:solidFill>
              </a:rPr>
              <a:t>OTR achievements</a:t>
            </a:r>
          </a:p>
          <a:p>
            <a:pPr marL="379476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Sub-micrometer beam size sensitivity has been demonstrated </a:t>
            </a:r>
          </a:p>
          <a:p>
            <a:pPr marL="379476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Emittance measurement by </a:t>
            </a:r>
            <a:r>
              <a:rPr lang="en-GB" sz="2400" dirty="0"/>
              <a:t>the OTR PSF method are in good agreement with </a:t>
            </a:r>
            <a:r>
              <a:rPr lang="en-GB" sz="2400" dirty="0" smtClean="0"/>
              <a:t>the measurements </a:t>
            </a:r>
            <a:r>
              <a:rPr lang="en-GB" sz="2400" dirty="0"/>
              <a:t>performed by conventional multi-</a:t>
            </a:r>
            <a:r>
              <a:rPr lang="en-GB" sz="2400" dirty="0" err="1"/>
              <a:t>otr</a:t>
            </a:r>
            <a:r>
              <a:rPr lang="en-GB" sz="2400" dirty="0"/>
              <a:t> </a:t>
            </a:r>
            <a:r>
              <a:rPr lang="en-GB" sz="2400" dirty="0" smtClean="0"/>
              <a:t>system installed at ATF</a:t>
            </a:r>
          </a:p>
          <a:p>
            <a:pPr marL="379476" indent="-342900">
              <a:buFont typeface="Arial" panose="020B0604020202020204" pitchFamily="34" charset="0"/>
              <a:buChar char="•"/>
            </a:pPr>
            <a:endParaRPr lang="en-GB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49227" y="2959605"/>
            <a:ext cx="82380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US" sz="2800" b="1" dirty="0" smtClean="0">
                <a:solidFill>
                  <a:srgbClr val="0055A0"/>
                </a:solidFill>
              </a:rPr>
              <a:t>ODR achievements</a:t>
            </a:r>
          </a:p>
          <a:p>
            <a:pPr marL="379476" indent="-342900">
              <a:buFont typeface="Arial" panose="020B0604020202020204" pitchFamily="34" charset="0"/>
              <a:buChar char="•"/>
            </a:pPr>
            <a:r>
              <a:rPr lang="en-US" sz="2400" dirty="0"/>
              <a:t>P</a:t>
            </a:r>
            <a:r>
              <a:rPr lang="en-US" sz="2400" dirty="0" smtClean="0"/>
              <a:t>ossibility to use DR as an optical beam position monitor has been tested</a:t>
            </a:r>
          </a:p>
          <a:p>
            <a:pPr marL="379476" indent="-342900">
              <a:buFont typeface="Arial" panose="020B0604020202020204" pitchFamily="34" charset="0"/>
              <a:buChar char="•"/>
            </a:pPr>
            <a:r>
              <a:rPr lang="en-US" sz="2400" dirty="0"/>
              <a:t>Sensitivity to beam size of tenth of micrometers has beam </a:t>
            </a:r>
            <a:r>
              <a:rPr lang="en-US" sz="2400" dirty="0" smtClean="0"/>
              <a:t>demonstrated</a:t>
            </a:r>
          </a:p>
          <a:p>
            <a:pPr marL="379476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Mask contribution to block synchrotron radiation has been observed</a:t>
            </a:r>
          </a:p>
          <a:p>
            <a:pPr marL="379476" indent="-342900">
              <a:buFont typeface="Arial" panose="020B0604020202020204" pitchFamily="34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58865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45395" y="1849773"/>
            <a:ext cx="6440021" cy="7884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2550A3"/>
                </a:solidFill>
              </a:rPr>
              <a:t>Thank you for your attention!</a:t>
            </a:r>
            <a:endParaRPr lang="en-US" sz="4000" b="1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9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45395" y="1849773"/>
            <a:ext cx="6440021" cy="7884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2550A3"/>
                </a:solidFill>
              </a:rPr>
              <a:t>Backup slides</a:t>
            </a:r>
            <a:endParaRPr lang="en-US" sz="4000" b="1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36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SR contribution</a:t>
            </a:r>
            <a:endParaRPr lang="en-US" sz="3600" dirty="0">
              <a:solidFill>
                <a:srgbClr val="0055A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3" t="8255" r="9256" b="3358"/>
          <a:stretch/>
        </p:blipFill>
        <p:spPr>
          <a:xfrm>
            <a:off x="811476" y="1941067"/>
            <a:ext cx="7083263" cy="41220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88519" y="1324621"/>
            <a:ext cx="7287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TR angular profile </a:t>
            </a:r>
            <a:r>
              <a:rPr lang="en-US" sz="2000" b="1" dirty="0" smtClean="0"/>
              <a:t>before </a:t>
            </a:r>
            <a:r>
              <a:rPr lang="en-US" sz="2000" dirty="0" smtClean="0"/>
              <a:t>(a) and </a:t>
            </a:r>
            <a:r>
              <a:rPr lang="en-US" sz="2000" b="1" dirty="0" smtClean="0"/>
              <a:t>after</a:t>
            </a:r>
            <a:r>
              <a:rPr lang="en-US" sz="2000" dirty="0" smtClean="0"/>
              <a:t> (b) beam orbit optimization</a:t>
            </a:r>
            <a:r>
              <a:rPr lang="en-US" sz="2000" b="1" dirty="0" smtClean="0"/>
              <a:t> 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957655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5"/>
          <a:stretch/>
        </p:blipFill>
        <p:spPr>
          <a:xfrm>
            <a:off x="1848889" y="1656677"/>
            <a:ext cx="5059469" cy="4492016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beam size measurement</a:t>
            </a:r>
            <a:endParaRPr lang="en-US" sz="3600" dirty="0">
              <a:solidFill>
                <a:srgbClr val="0055A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41571" y="923530"/>
            <a:ext cx="6030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Quad scan in same condition then TR PSF, </a:t>
            </a:r>
          </a:p>
          <a:p>
            <a:pPr algn="ctr"/>
            <a:r>
              <a:rPr lang="en-US" dirty="0" smtClean="0"/>
              <a:t>beam </a:t>
            </a:r>
            <a:r>
              <a:rPr lang="en-US" dirty="0"/>
              <a:t>size range </a:t>
            </a:r>
            <a:r>
              <a:rPr lang="en-US" dirty="0" smtClean="0"/>
              <a:t>0.8 um </a:t>
            </a:r>
            <a:r>
              <a:rPr lang="en-US" dirty="0"/>
              <a:t>to </a:t>
            </a:r>
            <a:r>
              <a:rPr lang="en-US" dirty="0" smtClean="0"/>
              <a:t>10 um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135290" y="6153048"/>
                <a:ext cx="842396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dirty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=450 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GB" sz="1600" dirty="0" smtClean="0"/>
                  <a:t>, mask</a:t>
                </a:r>
                <a14:m>
                  <m:oMath xmlns:m="http://schemas.openxmlformats.org/officeDocument/2006/math"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156.0 µ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600" dirty="0" smtClean="0"/>
                  <a:t>, target </a:t>
                </a:r>
                <a14:m>
                  <m:oMath xmlns:m="http://schemas.openxmlformats.org/officeDocument/2006/math"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49.7µ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600" dirty="0" smtClean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290" y="6153048"/>
                <a:ext cx="8423967" cy="338554"/>
              </a:xfrm>
              <a:prstGeom prst="rect">
                <a:avLst/>
              </a:prstGeom>
              <a:blipFill rotWithShape="0">
                <a:blip r:embed="rId3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73653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DR simulations</a:t>
            </a:r>
            <a:endParaRPr lang="en-US" sz="3600" dirty="0">
              <a:solidFill>
                <a:srgbClr val="0055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66641" y="1888983"/>
                <a:ext cx="842396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dirty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=450 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GB" sz="1600" dirty="0" smtClean="0"/>
                  <a:t>, mask</a:t>
                </a:r>
                <a14:m>
                  <m:oMath xmlns:m="http://schemas.openxmlformats.org/officeDocument/2006/math"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582.0 µ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600" dirty="0" smtClean="0"/>
                  <a:t>, target </a:t>
                </a:r>
                <a14:m>
                  <m:oMath xmlns:m="http://schemas.openxmlformats.org/officeDocument/2006/math"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201.7 µ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600" dirty="0" smtClean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41" y="1888983"/>
                <a:ext cx="8423967" cy="338554"/>
              </a:xfrm>
              <a:prstGeom prst="rect">
                <a:avLst/>
              </a:prstGeom>
              <a:blipFill rotWithShape="0">
                <a:blip r:embed="rId3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387835" y="5557446"/>
                <a:ext cx="26530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kern="800" dirty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𝑉𝑖𝑠𝑖𝑏𝑖𝑙𝑖𝑡𝑦</m:t>
                      </m:r>
                      <m:r>
                        <a:rPr lang="en-GB" i="1" kern="800" dirty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type m:val="lin"/>
                          <m:ctrlPr>
                            <a:rPr lang="en-GB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r>
                        <a:rPr lang="en-GB" i="1" kern="800" dirty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835" y="5557446"/>
                <a:ext cx="2653034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118333" r="-3678" b="-18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/>
          <p:cNvGrpSpPr/>
          <p:nvPr/>
        </p:nvGrpSpPr>
        <p:grpSpPr>
          <a:xfrm>
            <a:off x="83166" y="2209460"/>
            <a:ext cx="9060834" cy="3358692"/>
            <a:chOff x="83166" y="2499922"/>
            <a:chExt cx="9060834" cy="335869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5" t="9192" r="9535" b="2164"/>
            <a:stretch/>
          </p:blipFill>
          <p:spPr>
            <a:xfrm>
              <a:off x="83166" y="2499922"/>
              <a:ext cx="4201538" cy="327310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9" t="7798" r="7952"/>
            <a:stretch/>
          </p:blipFill>
          <p:spPr>
            <a:xfrm>
              <a:off x="4284704" y="2499922"/>
              <a:ext cx="4859296" cy="335869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633868" y="3525786"/>
              <a:ext cx="131735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/>
                <a:t>Target size</a:t>
              </a:r>
              <a:endParaRPr lang="en-GB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739891" y="4494603"/>
                  <a:ext cx="1216230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0" i="1" kern="800" dirty="0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kern="800" dirty="0" smtClean="0"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b="0" i="1" kern="800" dirty="0" smtClean="0">
                                <a:effectLst/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891" y="4494603"/>
                  <a:ext cx="1216230" cy="4001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739891" y="2600565"/>
                  <a:ext cx="1300036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0" i="1" kern="800" dirty="0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kern="800" dirty="0" smtClean="0"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b="0" i="1" kern="800" dirty="0" smtClean="0">
                                <a:effectLst/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891" y="2600565"/>
                  <a:ext cx="1300036" cy="40011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/>
            <p:cNvCxnSpPr/>
            <p:nvPr/>
          </p:nvCxnSpPr>
          <p:spPr>
            <a:xfrm>
              <a:off x="1643605" y="4780344"/>
              <a:ext cx="625033" cy="21991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1643605" y="2685327"/>
              <a:ext cx="544010" cy="10417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-206724" y="754541"/>
                <a:ext cx="9659667" cy="7101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kern="800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  <m:r>
                          <a:rPr lang="en-GB" b="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b="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i="1" kern="80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i="1" kern="8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lang="en-GB" i="1" kern="8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GB" i="1" kern="800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  <m:d>
                                  <m:dPr>
                                    <m:ctrlP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𝑓</m:t>
                                    </m:r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  <m:sSub>
                                      <m:sSub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sup>
                            </m:sSup>
                          </m:num>
                          <m:den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  <m:r>
                          <a:rPr lang="en-GB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 kern="8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lang="en-GB" i="1" kern="8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GB" i="1" kern="800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  <m:d>
                                  <m:dPr>
                                    <m:ctrlP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𝑓</m:t>
                                    </m:r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  <m:sSub>
                                      <m:sSub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sup>
                            </m:sSup>
                          </m:num>
                          <m:den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GB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sSup>
                      <m:sSupPr>
                        <m:ctrlPr>
                          <a:rPr lang="en-GB" i="1" kern="80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i="1" kern="8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n-GB" i="1" kern="80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i="1" kern="8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lang="en-GB" i="1" kern="8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GB" i="1" kern="800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  <m:d>
                                  <m:dPr>
                                    <m:ctrlP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𝑓</m:t>
                                    </m:r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  <m:sSub>
                                      <m:sSub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sup>
                            </m:sSup>
                          </m:num>
                          <m:den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  <m:r>
                          <a:rPr lang="en-GB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 kern="8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lang="en-GB" i="1" kern="8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GB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GB" i="1" kern="800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  <m:d>
                                  <m:dPr>
                                    <m:ctrlP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𝑓</m:t>
                                    </m:r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r>
                                      <a:rPr lang="en-GB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  <m:sSub>
                                      <m:sSubPr>
                                        <m:ctrlP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GB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sup>
                            </m:sSup>
                          </m:num>
                          <m:den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GB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GB" dirty="0" smtClean="0"/>
                  <a:t> [1]</a:t>
                </a:r>
                <a:endParaRPr lang="en-GB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6724" y="754541"/>
                <a:ext cx="9659667" cy="71019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739891" y="5622157"/>
                <a:ext cx="1581908" cy="6971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kern="800" dirty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𝐼</m:t>
                      </m:r>
                      <m:r>
                        <a:rPr lang="en-GB" sz="2000" i="1" kern="800" dirty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GB" sz="2000" i="1" kern="800" dirty="0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GB" sz="2000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2000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Sup>
                            <m:sSubSupPr>
                              <m:ctrlPr>
                                <a:rPr lang="en-GB" sz="200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891" y="5622157"/>
                <a:ext cx="1581908" cy="69711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811144" y="5682494"/>
                <a:ext cx="343761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=5000</m:t>
                      </m:r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=130 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1144" y="5682494"/>
                <a:ext cx="3437614" cy="64633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4539635" y="1560993"/>
            <a:ext cx="4638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 dirty="0" smtClean="0"/>
              <a:t>Simulated Visibility vs Gaussian beam size</a:t>
            </a:r>
          </a:p>
          <a:p>
            <a:pPr algn="ctr"/>
            <a:r>
              <a:rPr lang="en-GB" sz="2000" b="1" dirty="0"/>
              <a:t>f</a:t>
            </a:r>
            <a:r>
              <a:rPr lang="en-GB" sz="2000" b="1" dirty="0" smtClean="0"/>
              <a:t>or different target slit sizes</a:t>
            </a:r>
            <a:endParaRPr lang="en-GB" sz="2000" b="1" dirty="0"/>
          </a:p>
        </p:txBody>
      </p:sp>
      <p:sp>
        <p:nvSpPr>
          <p:cNvPr id="21" name="Rectangle 20"/>
          <p:cNvSpPr/>
          <p:nvPr/>
        </p:nvSpPr>
        <p:spPr>
          <a:xfrm>
            <a:off x="401247" y="1540203"/>
            <a:ext cx="38163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 dirty="0" smtClean="0"/>
              <a:t>DR profile for different beam size</a:t>
            </a:r>
            <a:r>
              <a:rPr lang="en-GB" sz="2000" b="1" dirty="0"/>
              <a:t>s</a:t>
            </a:r>
            <a:endParaRPr lang="en-GB" sz="2000" b="1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815835" y="6351391"/>
            <a:ext cx="66392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500" dirty="0"/>
              <a:t>[1] A. </a:t>
            </a:r>
            <a:r>
              <a:rPr lang="en-GB" sz="1500" dirty="0" err="1"/>
              <a:t>Cianchi</a:t>
            </a:r>
            <a:r>
              <a:rPr lang="en-GB" sz="1500" dirty="0"/>
              <a:t> et al., </a:t>
            </a:r>
            <a:r>
              <a:rPr lang="en-GB" sz="1500" i="1" dirty="0"/>
              <a:t>Non-intercepting electron beam size monitor using optical diffraction radiation interference</a:t>
            </a:r>
            <a:r>
              <a:rPr lang="en-GB" sz="1500" dirty="0"/>
              <a:t>, Phys. Rev. ST </a:t>
            </a:r>
            <a:r>
              <a:rPr lang="en-GB" sz="1500" dirty="0" err="1"/>
              <a:t>Accel</a:t>
            </a:r>
            <a:r>
              <a:rPr lang="en-GB" sz="1500" dirty="0"/>
              <a:t>. Beams 14,102803 (2011)</a:t>
            </a:r>
          </a:p>
        </p:txBody>
      </p:sp>
    </p:spTree>
    <p:extLst>
      <p:ext uri="{BB962C8B-B14F-4D97-AF65-F5344CB8AC3E}">
        <p14:creationId xmlns:p14="http://schemas.microsoft.com/office/powerpoint/2010/main" val="1122591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3084163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2550A3"/>
                </a:solidFill>
              </a:rPr>
              <a:t>Overview</a:t>
            </a:r>
            <a:endParaRPr lang="en-US" sz="3600" dirty="0">
              <a:solidFill>
                <a:srgbClr val="2550A3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556450"/>
              </p:ext>
            </p:extLst>
          </p:nvPr>
        </p:nvGraphicFramePr>
        <p:xfrm>
          <a:off x="839101" y="1086522"/>
          <a:ext cx="7175649" cy="4590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1883"/>
                <a:gridCol w="2391883"/>
                <a:gridCol w="2391883"/>
              </a:tblGrid>
              <a:tr h="419922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Manpower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24796">
                <a:tc>
                  <a:txBody>
                    <a:bodyPr/>
                    <a:lstStyle/>
                    <a:p>
                      <a:r>
                        <a:rPr lang="en-GB" dirty="0" smtClean="0"/>
                        <a:t>RHUL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Karataev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Scientific coordination</a:t>
                      </a:r>
                    </a:p>
                    <a:p>
                      <a:r>
                        <a:rPr lang="en-GB" dirty="0" smtClean="0"/>
                        <a:t>Beam</a:t>
                      </a:r>
                      <a:r>
                        <a:rPr lang="en-GB" baseline="0" dirty="0" smtClean="0"/>
                        <a:t> tests</a:t>
                      </a:r>
                      <a:endParaRPr lang="en-GB" dirty="0"/>
                    </a:p>
                  </a:txBody>
                  <a:tcPr/>
                </a:tc>
              </a:tr>
              <a:tr h="72479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M. Bergamaschi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Simulations, Beam</a:t>
                      </a:r>
                      <a:r>
                        <a:rPr lang="en-GB" baseline="0" dirty="0" smtClean="0"/>
                        <a:t> test, Instrumentation</a:t>
                      </a:r>
                      <a:endParaRPr lang="en-GB" dirty="0"/>
                    </a:p>
                  </a:txBody>
                  <a:tcPr/>
                </a:tc>
              </a:tr>
              <a:tr h="72479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K.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Kruchinin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Beam</a:t>
                      </a:r>
                      <a:r>
                        <a:rPr lang="en-GB" baseline="0" dirty="0" smtClean="0"/>
                        <a:t> test, Instrumentation</a:t>
                      </a:r>
                      <a:endParaRPr lang="en-GB" dirty="0" smtClean="0"/>
                    </a:p>
                  </a:txBody>
                  <a:tcPr/>
                </a:tc>
              </a:tr>
              <a:tr h="724796">
                <a:tc>
                  <a:txBody>
                    <a:bodyPr/>
                    <a:lstStyle/>
                    <a:p>
                      <a:r>
                        <a:rPr lang="en-GB" smtClean="0"/>
                        <a:t>CERN BI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R. </a:t>
                      </a:r>
                      <a:r>
                        <a:rPr lang="en-GB" dirty="0" err="1" smtClean="0"/>
                        <a:t>Kieffer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Beam</a:t>
                      </a:r>
                      <a:r>
                        <a:rPr lang="en-GB" baseline="0" dirty="0" smtClean="0"/>
                        <a:t> test, Instrumentation</a:t>
                      </a:r>
                      <a:endParaRPr lang="en-GB" dirty="0" smtClean="0"/>
                    </a:p>
                  </a:txBody>
                  <a:tcPr/>
                </a:tc>
              </a:tr>
              <a:tr h="4199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S. </a:t>
                      </a:r>
                      <a:r>
                        <a:rPr lang="en-GB" dirty="0" err="1" smtClean="0"/>
                        <a:t>Mazzoni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Overall coordination</a:t>
                      </a:r>
                    </a:p>
                    <a:p>
                      <a:r>
                        <a:rPr lang="en-GB" dirty="0" smtClean="0"/>
                        <a:t>Beam test</a:t>
                      </a:r>
                      <a:endParaRPr lang="en-GB" dirty="0"/>
                    </a:p>
                  </a:txBody>
                  <a:tcPr/>
                </a:tc>
              </a:tr>
              <a:tr h="43142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Lefevre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19922">
                <a:tc>
                  <a:txBody>
                    <a:bodyPr/>
                    <a:lstStyle/>
                    <a:p>
                      <a:r>
                        <a:rPr lang="en-GB" dirty="0" smtClean="0"/>
                        <a:t>KEK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Aryshev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Beam test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081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Arrow Connector 120"/>
          <p:cNvCxnSpPr/>
          <p:nvPr/>
        </p:nvCxnSpPr>
        <p:spPr>
          <a:xfrm flipH="1">
            <a:off x="2088102" y="4993266"/>
            <a:ext cx="941728" cy="8640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/>
          <p:cNvGrpSpPr/>
          <p:nvPr/>
        </p:nvGrpSpPr>
        <p:grpSpPr>
          <a:xfrm>
            <a:off x="607009" y="670791"/>
            <a:ext cx="8719828" cy="5851835"/>
            <a:chOff x="323301" y="984079"/>
            <a:chExt cx="8719828" cy="5851835"/>
          </a:xfrm>
        </p:grpSpPr>
        <p:pic>
          <p:nvPicPr>
            <p:cNvPr id="114" name="Picture 113" descr="Screen Shot 2016-09-16 at 8.35.54 PM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01" y="984079"/>
              <a:ext cx="3131657" cy="5719969"/>
            </a:xfrm>
            <a:prstGeom prst="rect">
              <a:avLst/>
            </a:prstGeom>
          </p:spPr>
        </p:pic>
        <p:pic>
          <p:nvPicPr>
            <p:cNvPr id="115" name="Picture 114" descr="Screen Shot 2016-03-03 at 12.02.13 PM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9736" y="1057914"/>
              <a:ext cx="3831938" cy="5778000"/>
            </a:xfrm>
            <a:prstGeom prst="rect">
              <a:avLst/>
            </a:prstGeom>
          </p:spPr>
        </p:pic>
        <p:sp>
          <p:nvSpPr>
            <p:cNvPr id="116" name="TextBox 115"/>
            <p:cNvSpPr txBox="1"/>
            <p:nvPr/>
          </p:nvSpPr>
          <p:spPr>
            <a:xfrm>
              <a:off x="3086231" y="3994146"/>
              <a:ext cx="1693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Slit 1   201.7um</a:t>
              </a:r>
              <a:endParaRPr lang="en-US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081664" y="4394918"/>
              <a:ext cx="1693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Slit 2   100.6um</a:t>
              </a:r>
              <a:endParaRPr lang="en-US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3086231" y="4782786"/>
              <a:ext cx="1693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Slit 3   77.2um</a:t>
              </a:r>
              <a:endParaRPr lang="en-US" dirty="0"/>
            </a:p>
          </p:txBody>
        </p:sp>
        <p:cxnSp>
          <p:nvCxnSpPr>
            <p:cNvPr id="119" name="Straight Arrow Connector 118"/>
            <p:cNvCxnSpPr/>
            <p:nvPr/>
          </p:nvCxnSpPr>
          <p:spPr>
            <a:xfrm flipH="1">
              <a:off x="2088102" y="4218786"/>
              <a:ext cx="941728" cy="8640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H="1">
              <a:off x="2088102" y="4613106"/>
              <a:ext cx="941728" cy="8640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 flipH="1">
              <a:off x="2088102" y="5407986"/>
              <a:ext cx="941728" cy="8640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7040420" y="3995514"/>
              <a:ext cx="1693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Slit 1   399um</a:t>
              </a:r>
              <a:endParaRPr lang="en-US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035853" y="4396286"/>
              <a:ext cx="1693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Slit 2   198.9um</a:t>
              </a:r>
              <a:endParaRPr lang="en-US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7040420" y="4784154"/>
              <a:ext cx="1693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Slit 3   149.2um</a:t>
              </a:r>
              <a:endParaRPr lang="en-US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7040420" y="5184926"/>
              <a:ext cx="20027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Slit 4   100um</a:t>
              </a:r>
              <a:endParaRPr lang="en-US" dirty="0"/>
            </a:p>
          </p:txBody>
        </p:sp>
        <p:cxnSp>
          <p:nvCxnSpPr>
            <p:cNvPr id="127" name="Straight Arrow Connector 126"/>
            <p:cNvCxnSpPr/>
            <p:nvPr/>
          </p:nvCxnSpPr>
          <p:spPr>
            <a:xfrm flipH="1">
              <a:off x="6042291" y="4220154"/>
              <a:ext cx="941728" cy="8640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 flipH="1">
              <a:off x="6042291" y="4614474"/>
              <a:ext cx="941728" cy="8640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/>
            <p:nvPr/>
          </p:nvCxnSpPr>
          <p:spPr>
            <a:xfrm flipH="1">
              <a:off x="6042291" y="4994634"/>
              <a:ext cx="941728" cy="8640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/>
            <p:nvPr/>
          </p:nvCxnSpPr>
          <p:spPr>
            <a:xfrm flipH="1">
              <a:off x="6046858" y="5409354"/>
              <a:ext cx="941728" cy="8640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ectangle 130"/>
            <p:cNvSpPr/>
            <p:nvPr/>
          </p:nvSpPr>
          <p:spPr>
            <a:xfrm>
              <a:off x="4101987" y="5205114"/>
              <a:ext cx="1782426" cy="163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Straight Connector 131"/>
            <p:cNvCxnSpPr/>
            <p:nvPr/>
          </p:nvCxnSpPr>
          <p:spPr>
            <a:xfrm>
              <a:off x="5423349" y="5205114"/>
              <a:ext cx="0" cy="101984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H="1">
              <a:off x="5423350" y="6143699"/>
              <a:ext cx="790546" cy="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flipH="1" flipV="1">
              <a:off x="5667363" y="5377253"/>
              <a:ext cx="311583" cy="3163"/>
            </a:xfrm>
            <a:prstGeom prst="line">
              <a:avLst/>
            </a:prstGeom>
            <a:ln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 134"/>
            <p:cNvSpPr/>
            <p:nvPr/>
          </p:nvSpPr>
          <p:spPr>
            <a:xfrm>
              <a:off x="5650812" y="5389459"/>
              <a:ext cx="334484" cy="1348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6" name="Straight Connector 135"/>
            <p:cNvCxnSpPr/>
            <p:nvPr/>
          </p:nvCxnSpPr>
          <p:spPr>
            <a:xfrm>
              <a:off x="5154866" y="5184926"/>
              <a:ext cx="0" cy="1468653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flipH="1">
              <a:off x="5150299" y="6644054"/>
              <a:ext cx="748887" cy="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H="1">
              <a:off x="5423350" y="6224954"/>
              <a:ext cx="790546" cy="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H="1">
              <a:off x="6236121" y="6224954"/>
              <a:ext cx="246359" cy="0"/>
            </a:xfrm>
            <a:prstGeom prst="line">
              <a:avLst/>
            </a:prstGeom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V="1">
              <a:off x="6010445" y="6237654"/>
              <a:ext cx="0" cy="396875"/>
            </a:xfrm>
            <a:prstGeom prst="line">
              <a:avLst/>
            </a:prstGeom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2832573" y="2267132"/>
              <a:ext cx="166779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TARGET</a:t>
              </a:r>
            </a:p>
            <a:p>
              <a:r>
                <a:rPr lang="en-US" dirty="0" smtClean="0"/>
                <a:t>Mirrored areas</a:t>
              </a:r>
            </a:p>
            <a:p>
              <a:r>
                <a:rPr lang="en-US" dirty="0" smtClean="0"/>
                <a:t>6x4mm</a:t>
              </a:r>
              <a:r>
                <a:rPr lang="en-US" baseline="30000" dirty="0" smtClean="0"/>
                <a:t>2</a:t>
              </a:r>
              <a:r>
                <a:rPr lang="en-US" dirty="0" smtClean="0"/>
                <a:t> around slits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6668478" y="2233676"/>
              <a:ext cx="16933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MASK</a:t>
              </a:r>
            </a:p>
            <a:p>
              <a:r>
                <a:rPr lang="en-US" dirty="0" smtClean="0"/>
                <a:t>Fully Mirrored</a:t>
              </a:r>
            </a:p>
          </p:txBody>
        </p:sp>
        <p:cxnSp>
          <p:nvCxnSpPr>
            <p:cNvPr id="143" name="Straight Connector 142"/>
            <p:cNvCxnSpPr/>
            <p:nvPr/>
          </p:nvCxnSpPr>
          <p:spPr>
            <a:xfrm>
              <a:off x="5446337" y="5133122"/>
              <a:ext cx="0" cy="101984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>
              <a:off x="3086231" y="5183558"/>
              <a:ext cx="1693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Slit 4   49.57um </a:t>
              </a:r>
              <a:endParaRPr lang="en-US" dirty="0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5668444" y="5233689"/>
              <a:ext cx="334484" cy="1348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5650656" y="5008256"/>
              <a:ext cx="334484" cy="1348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5641131" y="4851658"/>
              <a:ext cx="334484" cy="1348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653350" y="4625717"/>
              <a:ext cx="334484" cy="1348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5643825" y="4466136"/>
              <a:ext cx="334484" cy="1348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650561" y="4083942"/>
              <a:ext cx="334484" cy="1348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5645244" y="4247374"/>
              <a:ext cx="334484" cy="1348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3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Target details</a:t>
            </a:r>
            <a:endParaRPr lang="en-US" sz="3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150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light intensity with different mask</a:t>
            </a:r>
            <a:endParaRPr lang="en-US" sz="3600" dirty="0">
              <a:solidFill>
                <a:srgbClr val="0055A0"/>
              </a:solidFill>
            </a:endParaRPr>
          </a:p>
        </p:txBody>
      </p:sp>
      <p:pic>
        <p:nvPicPr>
          <p:cNvPr id="3" name="Picture 2" descr="IntensityStudy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33" y="679893"/>
            <a:ext cx="6754577" cy="45684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16200000">
            <a:off x="7977890" y="4907999"/>
            <a:ext cx="173567" cy="152400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 rot="10800000">
            <a:off x="7616610" y="5541940"/>
            <a:ext cx="552441" cy="264573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16603" y="4605316"/>
            <a:ext cx="552441" cy="292100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3544" y="4647059"/>
            <a:ext cx="701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ODRI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56202" y="4862628"/>
            <a:ext cx="600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ODR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416727" y="5018062"/>
            <a:ext cx="725339" cy="0"/>
          </a:xfrm>
          <a:prstGeom prst="straightConnector1">
            <a:avLst/>
          </a:prstGeom>
          <a:noFill/>
          <a:ln w="15875" cap="flat" cmpd="sng" algn="ctr">
            <a:solidFill>
              <a:srgbClr val="4D4D4D">
                <a:lumMod val="50000"/>
              </a:srgbClr>
            </a:solidFill>
            <a:prstDash val="solid"/>
            <a:tailEnd type="triangle" w="sm" len="sm"/>
          </a:ln>
          <a:effectLst/>
        </p:spPr>
      </p:cxnSp>
      <p:sp>
        <p:nvSpPr>
          <p:cNvPr id="10" name="Rectangle 9"/>
          <p:cNvSpPr/>
          <p:nvPr/>
        </p:nvSpPr>
        <p:spPr>
          <a:xfrm rot="16200000">
            <a:off x="8000249" y="5390599"/>
            <a:ext cx="150283" cy="152400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7954077" y="3162407"/>
            <a:ext cx="221194" cy="152400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 rot="10800000">
            <a:off x="7616611" y="3747134"/>
            <a:ext cx="552441" cy="295265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16603" y="2841201"/>
            <a:ext cx="552441" cy="286809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83486" y="2848727"/>
            <a:ext cx="701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ODRI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56202" y="3098513"/>
            <a:ext cx="600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ODR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416727" y="3253947"/>
            <a:ext cx="725339" cy="0"/>
          </a:xfrm>
          <a:prstGeom prst="straightConnector1">
            <a:avLst/>
          </a:prstGeom>
          <a:noFill/>
          <a:ln w="15875" cap="flat" cmpd="sng" algn="ctr">
            <a:solidFill>
              <a:srgbClr val="4D4D4D">
                <a:lumMod val="50000"/>
              </a:srgbClr>
            </a:solidFill>
            <a:prstDash val="solid"/>
            <a:tailEnd type="triangle" w="sm" len="sm"/>
          </a:ln>
          <a:effectLst/>
        </p:spPr>
      </p:cxnSp>
      <p:sp>
        <p:nvSpPr>
          <p:cNvPr id="17" name="Rectangle 16"/>
          <p:cNvSpPr/>
          <p:nvPr/>
        </p:nvSpPr>
        <p:spPr>
          <a:xfrm rot="16200000">
            <a:off x="7964794" y="3560338"/>
            <a:ext cx="221194" cy="152400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8021945" y="1540501"/>
            <a:ext cx="78308" cy="152400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 rot="10800000">
            <a:off x="7602320" y="1898222"/>
            <a:ext cx="552441" cy="440262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602311" y="1137285"/>
            <a:ext cx="552441" cy="440262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8154758" y="1822026"/>
            <a:ext cx="3" cy="609596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22" name="Straight Connector 21"/>
          <p:cNvCxnSpPr/>
          <p:nvPr/>
        </p:nvCxnSpPr>
        <p:spPr>
          <a:xfrm flipH="1">
            <a:off x="8154752" y="1045210"/>
            <a:ext cx="3" cy="609596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23" name="Straight Connector 22"/>
          <p:cNvCxnSpPr/>
          <p:nvPr/>
        </p:nvCxnSpPr>
        <p:spPr>
          <a:xfrm>
            <a:off x="7602306" y="1898222"/>
            <a:ext cx="3" cy="533400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24" name="Straight Connector 23"/>
          <p:cNvCxnSpPr/>
          <p:nvPr/>
        </p:nvCxnSpPr>
        <p:spPr>
          <a:xfrm>
            <a:off x="7602306" y="1045210"/>
            <a:ext cx="5" cy="532337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900631" y="1986063"/>
            <a:ext cx="701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Mask</a:t>
            </a:r>
          </a:p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202um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45145" y="1996600"/>
            <a:ext cx="701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Target</a:t>
            </a:r>
          </a:p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105um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7402435" y="1736565"/>
            <a:ext cx="1057122" cy="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tailEnd type="triangle" w="lg" len="lg"/>
          </a:ln>
          <a:effectLst/>
        </p:spPr>
      </p:cxnSp>
      <p:cxnSp>
        <p:nvCxnSpPr>
          <p:cNvPr id="28" name="Straight Connector 27"/>
          <p:cNvCxnSpPr/>
          <p:nvPr/>
        </p:nvCxnSpPr>
        <p:spPr>
          <a:xfrm flipH="1">
            <a:off x="8154758" y="3520882"/>
            <a:ext cx="3" cy="609596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 flipH="1">
            <a:off x="8154752" y="2744066"/>
            <a:ext cx="3" cy="609596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30" name="Straight Connector 29"/>
          <p:cNvCxnSpPr/>
          <p:nvPr/>
        </p:nvCxnSpPr>
        <p:spPr>
          <a:xfrm>
            <a:off x="7602306" y="3747135"/>
            <a:ext cx="3" cy="383343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31" name="Straight Connector 30"/>
          <p:cNvCxnSpPr/>
          <p:nvPr/>
        </p:nvCxnSpPr>
        <p:spPr>
          <a:xfrm>
            <a:off x="7602306" y="2744066"/>
            <a:ext cx="5" cy="383944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6900631" y="3684919"/>
            <a:ext cx="701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Mask</a:t>
            </a:r>
          </a:p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405um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80669" y="3704337"/>
            <a:ext cx="701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Target</a:t>
            </a:r>
          </a:p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105um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402435" y="3435421"/>
            <a:ext cx="1057122" cy="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tailEnd type="triangle" w="lg" len="lg"/>
          </a:ln>
          <a:effectLst/>
        </p:spPr>
      </p:cxnSp>
      <p:cxnSp>
        <p:nvCxnSpPr>
          <p:cNvPr id="35" name="Straight Connector 34"/>
          <p:cNvCxnSpPr/>
          <p:nvPr/>
        </p:nvCxnSpPr>
        <p:spPr>
          <a:xfrm flipH="1">
            <a:off x="8154759" y="5391658"/>
            <a:ext cx="2" cy="533400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36" name="Straight Connector 35"/>
          <p:cNvCxnSpPr/>
          <p:nvPr/>
        </p:nvCxnSpPr>
        <p:spPr>
          <a:xfrm flipH="1">
            <a:off x="8154752" y="4538646"/>
            <a:ext cx="4" cy="532337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37" name="Straight Connector 36"/>
          <p:cNvCxnSpPr/>
          <p:nvPr/>
        </p:nvCxnSpPr>
        <p:spPr>
          <a:xfrm>
            <a:off x="7602306" y="5541941"/>
            <a:ext cx="3" cy="383117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38" name="Straight Connector 37"/>
          <p:cNvCxnSpPr/>
          <p:nvPr/>
        </p:nvCxnSpPr>
        <p:spPr>
          <a:xfrm>
            <a:off x="7602306" y="4538646"/>
            <a:ext cx="0" cy="358770"/>
          </a:xfrm>
          <a:prstGeom prst="line">
            <a:avLst/>
          </a:prstGeom>
          <a:noFill/>
          <a:ln w="317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6900631" y="5479499"/>
            <a:ext cx="701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Mask</a:t>
            </a:r>
          </a:p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405um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80669" y="5498917"/>
            <a:ext cx="701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Target</a:t>
            </a:r>
          </a:p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220um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7402435" y="5230001"/>
            <a:ext cx="1057122" cy="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tailEnd type="triangle" w="lg" len="lg"/>
          </a:ln>
          <a:effectLst/>
        </p:spPr>
      </p:cxnSp>
      <p:sp>
        <p:nvSpPr>
          <p:cNvPr id="42" name="Rounded Rectangle 41"/>
          <p:cNvSpPr/>
          <p:nvPr/>
        </p:nvSpPr>
        <p:spPr>
          <a:xfrm>
            <a:off x="6836937" y="930096"/>
            <a:ext cx="2143098" cy="1603126"/>
          </a:xfrm>
          <a:prstGeom prst="roundRect">
            <a:avLst>
              <a:gd name="adj" fmla="val 6270"/>
            </a:avLst>
          </a:pr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6836937" y="2677151"/>
            <a:ext cx="2143098" cy="1603126"/>
          </a:xfrm>
          <a:prstGeom prst="roundRect">
            <a:avLst>
              <a:gd name="adj" fmla="val 6270"/>
            </a:avLst>
          </a:prstGeom>
          <a:noFill/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6836937" y="4429867"/>
            <a:ext cx="2143098" cy="1603126"/>
          </a:xfrm>
          <a:prstGeom prst="roundRect">
            <a:avLst>
              <a:gd name="adj" fmla="val 6270"/>
            </a:avLst>
          </a:prstGeom>
          <a:noFill/>
          <a:ln w="9525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02379" y="1303723"/>
            <a:ext cx="701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ODRI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941910" y="1451747"/>
            <a:ext cx="600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DDDDD">
                    <a:lumMod val="10000"/>
                  </a:srgbClr>
                </a:solidFill>
                <a:latin typeface="Arial"/>
              </a:rPr>
              <a:t>ODR</a:t>
            </a:r>
            <a:endParaRPr lang="en-US" sz="1200" dirty="0">
              <a:solidFill>
                <a:srgbClr val="DDDDDD">
                  <a:lumMod val="10000"/>
                </a:srgbClr>
              </a:solidFill>
              <a:latin typeface="Arial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7402435" y="1619881"/>
            <a:ext cx="725339" cy="0"/>
          </a:xfrm>
          <a:prstGeom prst="straightConnector1">
            <a:avLst/>
          </a:prstGeom>
          <a:noFill/>
          <a:ln w="15875" cap="flat" cmpd="sng" algn="ctr">
            <a:solidFill>
              <a:srgbClr val="4D4D4D">
                <a:lumMod val="50000"/>
              </a:srgbClr>
            </a:solidFill>
            <a:prstDash val="solid"/>
            <a:tailEnd type="triangle" w="sm" len="sm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8383139" y="1583897"/>
            <a:ext cx="600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latin typeface="Arial"/>
              </a:rPr>
              <a:t>Beam</a:t>
            </a:r>
            <a:endParaRPr lang="en-US" sz="12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49" name="Rectangle 48"/>
          <p:cNvSpPr/>
          <p:nvPr/>
        </p:nvSpPr>
        <p:spPr>
          <a:xfrm rot="16200000">
            <a:off x="8021945" y="1784979"/>
            <a:ext cx="78308" cy="152400"/>
          </a:xfrm>
          <a:prstGeom prst="rect">
            <a:avLst/>
          </a:prstGeom>
          <a:gradFill flip="none" rotWithShape="1">
            <a:gsLst>
              <a:gs pos="16000">
                <a:srgbClr val="0000FF">
                  <a:alpha val="37000"/>
                </a:srgbClr>
              </a:gs>
              <a:gs pos="75000">
                <a:srgbClr val="FFFFFF">
                  <a:alpha val="37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377918" y="3278779"/>
            <a:ext cx="600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latin typeface="Arial"/>
              </a:rPr>
              <a:t>Beam</a:t>
            </a:r>
            <a:endParaRPr lang="en-US" sz="12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401281" y="5078375"/>
            <a:ext cx="600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latin typeface="Arial"/>
              </a:rPr>
              <a:t>Beam</a:t>
            </a:r>
            <a:endParaRPr lang="en-US" sz="12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80939" y="5302703"/>
            <a:ext cx="60262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With a distance of 12.5cm between Mask and Target at 1.3GeV the </a:t>
            </a:r>
            <a:r>
              <a:rPr lang="en-US" sz="2000" b="1" dirty="0" smtClean="0"/>
              <a:t>ODR Interference </a:t>
            </a:r>
            <a:r>
              <a:rPr lang="en-US" sz="2000" dirty="0" smtClean="0"/>
              <a:t>is </a:t>
            </a:r>
            <a:r>
              <a:rPr lang="en-US" sz="2000" b="1" dirty="0" smtClean="0"/>
              <a:t>constructive</a:t>
            </a:r>
            <a:r>
              <a:rPr lang="en-US" sz="2000" dirty="0" smtClean="0"/>
              <a:t> and increases</a:t>
            </a:r>
            <a:r>
              <a:rPr lang="en-US" sz="2000" b="1" dirty="0" smtClean="0"/>
              <a:t> integrated image intensity</a:t>
            </a:r>
            <a:endParaRPr lang="en-US" sz="2000" dirty="0"/>
          </a:p>
        </p:txBody>
      </p:sp>
      <p:sp>
        <p:nvSpPr>
          <p:cNvPr id="53" name="TextBox 52"/>
          <p:cNvSpPr txBox="1"/>
          <p:nvPr/>
        </p:nvSpPr>
        <p:spPr>
          <a:xfrm>
            <a:off x="1217142" y="1104397"/>
            <a:ext cx="1531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55A0"/>
                </a:solidFill>
                <a:latin typeface="Arial"/>
              </a:rPr>
              <a:t>Filter</a:t>
            </a:r>
            <a:r>
              <a:rPr lang="en-US" dirty="0" smtClean="0">
                <a:solidFill>
                  <a:srgbClr val="0055A0"/>
                </a:solidFill>
                <a:latin typeface="Arial"/>
              </a:rPr>
              <a:t>: 450nm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436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418" y="-18439"/>
            <a:ext cx="8828582" cy="78043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ATF2 ODR Optical line upgrade (</a:t>
            </a:r>
            <a:r>
              <a:rPr lang="en-US" sz="3200" dirty="0"/>
              <a:t>O</a:t>
            </a:r>
            <a:r>
              <a:rPr lang="en-US" sz="3200" dirty="0" smtClean="0"/>
              <a:t>ctober 2016)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5897811" y="5140154"/>
            <a:ext cx="1618639" cy="455002"/>
          </a:xfrm>
          <a:prstGeom prst="rect">
            <a:avLst/>
          </a:prstGeom>
          <a:solidFill>
            <a:schemeClr val="accent2">
              <a:alpha val="99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59595" y="1287111"/>
            <a:ext cx="6024880" cy="5274058"/>
          </a:xfrm>
          <a:prstGeom prst="roundRect">
            <a:avLst>
              <a:gd name="adj" fmla="val 6270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2142950" y="2683459"/>
            <a:ext cx="1141401" cy="806547"/>
          </a:xfrm>
          <a:prstGeom prst="rect">
            <a:avLst/>
          </a:prstGeom>
          <a:solidFill>
            <a:srgbClr val="3366FF">
              <a:alpha val="99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705273" y="2032932"/>
            <a:ext cx="757771" cy="749300"/>
          </a:xfrm>
          <a:prstGeom prst="line">
            <a:avLst/>
          </a:prstGeom>
          <a:ln w="82550">
            <a:solidFill>
              <a:schemeClr val="accent6">
                <a:lumMod val="60000"/>
                <a:lumOff val="40000"/>
                <a:alpha val="62000"/>
              </a:schemeClr>
            </a:solidFill>
          </a:ln>
          <a:effec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329427" y="4316124"/>
            <a:ext cx="768915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6200000">
            <a:off x="2651204" y="3515194"/>
            <a:ext cx="122765" cy="407244"/>
          </a:xfrm>
          <a:prstGeom prst="rect">
            <a:avLst/>
          </a:prstGeom>
          <a:solidFill>
            <a:schemeClr val="accent6">
              <a:lumMod val="50000"/>
              <a:alpha val="9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856354" y="5391272"/>
            <a:ext cx="1" cy="708881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5276065" y="2316286"/>
            <a:ext cx="1299179" cy="248133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3932437">
            <a:off x="6372075" y="2317729"/>
            <a:ext cx="781356" cy="132388"/>
          </a:xfrm>
          <a:prstGeom prst="rect">
            <a:avLst/>
          </a:prstGeom>
          <a:solidFill>
            <a:schemeClr val="bg1">
              <a:lumMod val="85000"/>
              <a:alpha val="99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16200000">
            <a:off x="6365702" y="5219840"/>
            <a:ext cx="662929" cy="600349"/>
          </a:xfrm>
          <a:prstGeom prst="rect">
            <a:avLst/>
          </a:prstGeom>
          <a:solidFill>
            <a:srgbClr val="3366FF">
              <a:alpha val="99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6649729" y="4929047"/>
            <a:ext cx="111758" cy="407244"/>
          </a:xfrm>
          <a:prstGeom prst="rect">
            <a:avLst/>
          </a:prstGeom>
          <a:solidFill>
            <a:schemeClr val="accent6">
              <a:lumMod val="50000"/>
              <a:alpha val="9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5400000">
            <a:off x="5443125" y="3696538"/>
            <a:ext cx="2512371" cy="248133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37635" y="2184984"/>
            <a:ext cx="1136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Angular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75616" y="2624166"/>
            <a:ext cx="9348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62626"/>
                </a:solidFill>
              </a:rPr>
              <a:t>PCO</a:t>
            </a:r>
          </a:p>
          <a:p>
            <a:r>
              <a:rPr lang="en-US" sz="1600" dirty="0" smtClean="0">
                <a:solidFill>
                  <a:srgbClr val="262626"/>
                </a:solidFill>
              </a:rPr>
              <a:t>DICAM</a:t>
            </a:r>
          </a:p>
          <a:p>
            <a:r>
              <a:rPr lang="en-US" sz="1200" dirty="0" smtClean="0">
                <a:solidFill>
                  <a:srgbClr val="262626"/>
                </a:solidFill>
              </a:rPr>
              <a:t>Intensified</a:t>
            </a:r>
          </a:p>
          <a:p>
            <a:r>
              <a:rPr lang="en-US" sz="1200" dirty="0" smtClean="0">
                <a:solidFill>
                  <a:srgbClr val="262626"/>
                </a:solidFill>
              </a:rPr>
              <a:t>Camera</a:t>
            </a:r>
            <a:endParaRPr lang="en-US" sz="1200" dirty="0">
              <a:solidFill>
                <a:srgbClr val="26262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51003" y="5239860"/>
            <a:ext cx="854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262626"/>
                </a:solidFill>
              </a:rPr>
              <a:t>PCO</a:t>
            </a:r>
          </a:p>
          <a:p>
            <a:r>
              <a:rPr lang="en-US" sz="1200" dirty="0" err="1" smtClean="0">
                <a:solidFill>
                  <a:srgbClr val="262626"/>
                </a:solidFill>
              </a:rPr>
              <a:t>sCMOS</a:t>
            </a:r>
            <a:endParaRPr lang="en-US" sz="1200" dirty="0">
              <a:solidFill>
                <a:srgbClr val="26262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43245" y="6128533"/>
            <a:ext cx="1156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Imaging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5773" y="4744941"/>
            <a:ext cx="934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Filter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Wheel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18116" y="1736998"/>
            <a:ext cx="1023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5F5F5F">
                    <a:lumMod val="75000"/>
                  </a:srgbClr>
                </a:solidFill>
              </a:rPr>
              <a:t>Beam</a:t>
            </a:r>
          </a:p>
          <a:p>
            <a:r>
              <a:rPr lang="en-US" dirty="0" smtClean="0">
                <a:solidFill>
                  <a:srgbClr val="5F5F5F">
                    <a:lumMod val="75000"/>
                  </a:srgbClr>
                </a:solidFill>
              </a:rPr>
              <a:t>Splitter</a:t>
            </a:r>
            <a:endParaRPr lang="en-US" dirty="0">
              <a:solidFill>
                <a:srgbClr val="5F5F5F">
                  <a:lumMod val="75000"/>
                </a:srgb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23378" y="1965817"/>
            <a:ext cx="87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Mirror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49361" y="3884460"/>
            <a:ext cx="1803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55A0"/>
                </a:solidFill>
              </a:rPr>
              <a:t>Lens </a:t>
            </a:r>
            <a:r>
              <a:rPr lang="en-US" dirty="0" err="1">
                <a:solidFill>
                  <a:srgbClr val="0055A0"/>
                </a:solidFill>
              </a:rPr>
              <a:t>achromat</a:t>
            </a:r>
            <a:endParaRPr lang="en-US" dirty="0" smtClean="0">
              <a:solidFill>
                <a:srgbClr val="0055A0"/>
              </a:solidFill>
            </a:endParaRPr>
          </a:p>
          <a:p>
            <a:r>
              <a:rPr lang="en-US" dirty="0" smtClean="0">
                <a:solidFill>
                  <a:srgbClr val="0055A0"/>
                </a:solidFill>
              </a:rPr>
              <a:t>F: 100mm</a:t>
            </a:r>
            <a:endParaRPr lang="en-US" dirty="0">
              <a:solidFill>
                <a:srgbClr val="0055A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442804" y="2047053"/>
            <a:ext cx="228489" cy="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 rot="13932437">
            <a:off x="2238670" y="5674369"/>
            <a:ext cx="781356" cy="132388"/>
          </a:xfrm>
          <a:prstGeom prst="rect">
            <a:avLst/>
          </a:prstGeom>
          <a:solidFill>
            <a:schemeClr val="bg1">
              <a:lumMod val="85000"/>
              <a:alpha val="99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rot="8561316">
            <a:off x="4701315" y="5770899"/>
            <a:ext cx="781356" cy="132388"/>
          </a:xfrm>
          <a:prstGeom prst="rect">
            <a:avLst/>
          </a:prstGeom>
          <a:solidFill>
            <a:schemeClr val="bg1">
              <a:lumMod val="85000"/>
              <a:alpha val="99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76065" y="2013997"/>
            <a:ext cx="57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2%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295558" y="2316286"/>
            <a:ext cx="656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98%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5849328" y="2124272"/>
            <a:ext cx="0" cy="64958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546507" y="1419980"/>
            <a:ext cx="1733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Lens achromat</a:t>
            </a:r>
          </a:p>
          <a:p>
            <a:r>
              <a:rPr lang="en-US" dirty="0" smtClean="0">
                <a:solidFill>
                  <a:srgbClr val="0055A0"/>
                </a:solidFill>
              </a:rPr>
              <a:t>F: 100mm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1" name="Right Arrow 40"/>
          <p:cNvSpPr/>
          <p:nvPr/>
        </p:nvSpPr>
        <p:spPr>
          <a:xfrm rot="16200000">
            <a:off x="1883615" y="4618084"/>
            <a:ext cx="1692285" cy="248135"/>
          </a:xfrm>
          <a:prstGeom prst="rightArrow">
            <a:avLst/>
          </a:prstGeom>
          <a:solidFill>
            <a:srgbClr val="0000FF">
              <a:alpha val="2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ight Arrow 42"/>
          <p:cNvSpPr/>
          <p:nvPr/>
        </p:nvSpPr>
        <p:spPr>
          <a:xfrm flipH="1">
            <a:off x="2734263" y="5588294"/>
            <a:ext cx="1054906" cy="248133"/>
          </a:xfrm>
          <a:prstGeom prst="rightArrow">
            <a:avLst/>
          </a:prstGeom>
          <a:solidFill>
            <a:srgbClr val="0000FF">
              <a:alpha val="2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 rot="10800000">
            <a:off x="3888357" y="5587554"/>
            <a:ext cx="1108894" cy="248136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Right Arrow 44"/>
          <p:cNvSpPr/>
          <p:nvPr/>
        </p:nvSpPr>
        <p:spPr>
          <a:xfrm rot="5400000">
            <a:off x="3107280" y="3611089"/>
            <a:ext cx="3934211" cy="243896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 rot="10800000">
            <a:off x="4687364" y="1419980"/>
            <a:ext cx="781356" cy="132388"/>
          </a:xfrm>
          <a:prstGeom prst="rect">
            <a:avLst/>
          </a:prstGeom>
          <a:solidFill>
            <a:schemeClr val="accent5">
              <a:lumMod val="60000"/>
              <a:lumOff val="40000"/>
              <a:alpha val="99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62985" y="1268061"/>
            <a:ext cx="1137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Polarizer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07301" y="5845696"/>
            <a:ext cx="87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Mirror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932844" y="5873790"/>
            <a:ext cx="87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Mirror</a:t>
            </a:r>
          </a:p>
        </p:txBody>
      </p:sp>
      <p:sp>
        <p:nvSpPr>
          <p:cNvPr id="53" name="TextBox 52"/>
          <p:cNvSpPr txBox="1"/>
          <p:nvPr/>
        </p:nvSpPr>
        <p:spPr>
          <a:xfrm rot="16200000">
            <a:off x="6259845" y="5058104"/>
            <a:ext cx="167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Linear stage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19926" y="803377"/>
            <a:ext cx="8847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AIM: Synchronous Imaging and Angular acquisition for position filtering in angular. 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78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055A0"/>
                </a:solidFill>
              </a:rPr>
              <a:t>OTR-ODR experiment at KEK ATF2</a:t>
            </a: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 t="8861" r="1113"/>
          <a:stretch/>
        </p:blipFill>
        <p:spPr>
          <a:xfrm>
            <a:off x="0" y="1635485"/>
            <a:ext cx="9144000" cy="421699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826972" y="1228672"/>
            <a:ext cx="4060748" cy="1327410"/>
            <a:chOff x="1826972" y="841074"/>
            <a:chExt cx="4060748" cy="1327410"/>
          </a:xfrm>
        </p:grpSpPr>
        <p:sp>
          <p:nvSpPr>
            <p:cNvPr id="4" name="Oval 3"/>
            <p:cNvSpPr/>
            <p:nvPr/>
          </p:nvSpPr>
          <p:spPr>
            <a:xfrm>
              <a:off x="3464560" y="1838960"/>
              <a:ext cx="235960" cy="32952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Down Arrow 6"/>
            <p:cNvSpPr/>
            <p:nvPr/>
          </p:nvSpPr>
          <p:spPr>
            <a:xfrm>
              <a:off x="3541982" y="1193799"/>
              <a:ext cx="80840" cy="609907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itle 1"/>
            <p:cNvSpPr txBox="1">
              <a:spLocks/>
            </p:cNvSpPr>
            <p:nvPr/>
          </p:nvSpPr>
          <p:spPr>
            <a:xfrm>
              <a:off x="1826972" y="841074"/>
              <a:ext cx="4060748" cy="366479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/>
                <a:t>ODR/OTR experiment location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6847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ontent Placeholder 2"/>
          <p:cNvSpPr txBox="1">
            <a:spLocks/>
          </p:cNvSpPr>
          <p:nvPr/>
        </p:nvSpPr>
        <p:spPr>
          <a:xfrm>
            <a:off x="530405" y="1132265"/>
            <a:ext cx="8344654" cy="129632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The tank installed in February</a:t>
            </a:r>
            <a:r>
              <a:rPr kumimoji="0" lang="en-US" sz="2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2016 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at the virtual interaction point of ATF2 where</a:t>
            </a:r>
            <a:r>
              <a:rPr kumimoji="0" lang="en-US" sz="2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vertical beam can be focused to &lt; 1um </a:t>
            </a:r>
          </a:p>
        </p:txBody>
      </p:sp>
      <p:pic>
        <p:nvPicPr>
          <p:cNvPr id="86" name="Picture 85" descr="IMG_0440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267" y="2267229"/>
            <a:ext cx="6129781" cy="4086520"/>
          </a:xfrm>
          <a:prstGeom prst="rect">
            <a:avLst/>
          </a:prstGeom>
        </p:spPr>
      </p:pic>
      <p:sp>
        <p:nvSpPr>
          <p:cNvPr id="94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055A0"/>
                </a:solidFill>
              </a:rPr>
              <a:t>OTR-ODR experiment at KEK ATF2</a:t>
            </a:r>
          </a:p>
          <a:p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5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055A0"/>
                </a:solidFill>
              </a:rPr>
              <a:t>OTR-ODR experiment at KEK ATF2</a:t>
            </a: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463"/>
            <a:ext cx="9326209" cy="608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>
                <a:solidFill>
                  <a:srgbClr val="0055A0"/>
                </a:solidFill>
              </a:rPr>
              <a:t>Optical </a:t>
            </a:r>
            <a:r>
              <a:rPr lang="en-US" sz="3600" dirty="0" smtClean="0">
                <a:solidFill>
                  <a:srgbClr val="0055A0"/>
                </a:solidFill>
              </a:rPr>
              <a:t>Transition Radiation (OTR)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084702" y="3879324"/>
            <a:ext cx="3828599" cy="2397760"/>
            <a:chOff x="5078699" y="1219200"/>
            <a:chExt cx="3828599" cy="2397760"/>
          </a:xfrm>
        </p:grpSpPr>
        <p:grpSp>
          <p:nvGrpSpPr>
            <p:cNvPr id="6" name="Group 5"/>
            <p:cNvGrpSpPr/>
            <p:nvPr/>
          </p:nvGrpSpPr>
          <p:grpSpPr>
            <a:xfrm>
              <a:off x="5078699" y="1853614"/>
              <a:ext cx="3828599" cy="1438321"/>
              <a:chOff x="5078699" y="1853614"/>
              <a:chExt cx="3828599" cy="1438321"/>
            </a:xfrm>
          </p:grpSpPr>
          <p:sp>
            <p:nvSpPr>
              <p:cNvPr id="7" name="object 2"/>
              <p:cNvSpPr txBox="1"/>
              <p:nvPr/>
            </p:nvSpPr>
            <p:spPr>
              <a:xfrm>
                <a:off x="5078699" y="1853614"/>
                <a:ext cx="864235" cy="52070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5080">
                  <a:lnSpc>
                    <a:spcPts val="2100"/>
                  </a:lnSpc>
                </a:pPr>
                <a:r>
                  <a:rPr sz="1800" spc="-15" dirty="0">
                    <a:solidFill>
                      <a:srgbClr val="2D9DFF"/>
                    </a:solidFill>
                    <a:latin typeface="Arial"/>
                    <a:cs typeface="Arial"/>
                  </a:rPr>
                  <a:t>Forward OTR</a:t>
                </a:r>
                <a:endParaRPr sz="1800" dirty="0">
                  <a:latin typeface="Arial"/>
                  <a:cs typeface="Arial"/>
                </a:endParaRPr>
              </a:p>
            </p:txBody>
          </p:sp>
          <p:sp>
            <p:nvSpPr>
              <p:cNvPr id="8" name="object 3"/>
              <p:cNvSpPr txBox="1"/>
              <p:nvPr/>
            </p:nvSpPr>
            <p:spPr>
              <a:xfrm>
                <a:off x="6872588" y="3037935"/>
                <a:ext cx="622935" cy="25400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</a:pPr>
                <a:r>
                  <a:rPr sz="1800" dirty="0">
                    <a:solidFill>
                      <a:srgbClr val="0000FF"/>
                    </a:solidFill>
                    <a:latin typeface="Arial"/>
                    <a:cs typeface="Arial"/>
                  </a:rPr>
                  <a:t>Beam</a:t>
                </a:r>
                <a:endParaRPr sz="1800" dirty="0">
                  <a:latin typeface="Arial"/>
                  <a:cs typeface="Arial"/>
                </a:endParaRPr>
              </a:p>
            </p:txBody>
          </p:sp>
          <p:sp>
            <p:nvSpPr>
              <p:cNvPr id="9" name="object 4"/>
              <p:cNvSpPr txBox="1"/>
              <p:nvPr/>
            </p:nvSpPr>
            <p:spPr>
              <a:xfrm>
                <a:off x="5095087" y="2853270"/>
                <a:ext cx="749935" cy="25400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</a:pPr>
                <a:r>
                  <a:rPr sz="1800" dirty="0">
                    <a:solidFill>
                      <a:srgbClr val="595959"/>
                    </a:solidFill>
                    <a:latin typeface="Arial"/>
                    <a:cs typeface="Arial"/>
                  </a:rPr>
                  <a:t>Screen</a:t>
                </a:r>
                <a:endParaRPr sz="1800">
                  <a:latin typeface="Arial"/>
                  <a:cs typeface="Arial"/>
                </a:endParaRPr>
              </a:p>
            </p:txBody>
          </p:sp>
          <p:sp>
            <p:nvSpPr>
              <p:cNvPr id="10" name="object 5"/>
              <p:cNvSpPr/>
              <p:nvPr/>
            </p:nvSpPr>
            <p:spPr>
              <a:xfrm>
                <a:off x="6491789" y="2348041"/>
                <a:ext cx="1236980" cy="332105"/>
              </a:xfrm>
              <a:custGeom>
                <a:avLst/>
                <a:gdLst/>
                <a:ahLst/>
                <a:cxnLst/>
                <a:rect l="l" t="t" r="r" b="b"/>
                <a:pathLst>
                  <a:path w="1236979" h="332105">
                    <a:moveTo>
                      <a:pt x="1236722" y="331658"/>
                    </a:moveTo>
                    <a:lnTo>
                      <a:pt x="0" y="0"/>
                    </a:lnTo>
                  </a:path>
                </a:pathLst>
              </a:custGeom>
              <a:ln w="12699">
                <a:solidFill>
                  <a:srgbClr val="3232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6"/>
              <p:cNvSpPr txBox="1"/>
              <p:nvPr/>
            </p:nvSpPr>
            <p:spPr>
              <a:xfrm>
                <a:off x="7877963" y="2485108"/>
                <a:ext cx="1029335" cy="52070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5080">
                  <a:lnSpc>
                    <a:spcPts val="2100"/>
                  </a:lnSpc>
                </a:pPr>
                <a:r>
                  <a:rPr sz="1800" dirty="0">
                    <a:solidFill>
                      <a:srgbClr val="2D9DFF"/>
                    </a:solidFill>
                    <a:latin typeface="Arial"/>
                    <a:cs typeface="Arial"/>
                  </a:rPr>
                  <a:t>Backward </a:t>
                </a:r>
                <a:r>
                  <a:rPr sz="1800" spc="-15" dirty="0">
                    <a:solidFill>
                      <a:srgbClr val="2D9DFF"/>
                    </a:solidFill>
                    <a:latin typeface="Arial"/>
                    <a:cs typeface="Arial"/>
                  </a:rPr>
                  <a:t>OTR</a:t>
                </a:r>
                <a:endParaRPr sz="1800" dirty="0">
                  <a:latin typeface="Arial"/>
                  <a:cs typeface="Arial"/>
                </a:endParaRPr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44" t="17778" r="4778" b="47259"/>
            <a:stretch/>
          </p:blipFill>
          <p:spPr>
            <a:xfrm>
              <a:off x="5618480" y="1219200"/>
              <a:ext cx="3088640" cy="2397760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4142165" y="1186118"/>
            <a:ext cx="4655184" cy="2484523"/>
            <a:chOff x="634847" y="3769218"/>
            <a:chExt cx="4655184" cy="2484523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78" t="59704" r="14444" b="13332"/>
            <a:stretch/>
          </p:blipFill>
          <p:spPr>
            <a:xfrm>
              <a:off x="634847" y="4191261"/>
              <a:ext cx="4460240" cy="1849120"/>
            </a:xfrm>
            <a:prstGeom prst="rect">
              <a:avLst/>
            </a:prstGeom>
          </p:spPr>
        </p:pic>
        <p:sp>
          <p:nvSpPr>
            <p:cNvPr id="13" name="object 2"/>
            <p:cNvSpPr txBox="1"/>
            <p:nvPr/>
          </p:nvSpPr>
          <p:spPr>
            <a:xfrm>
              <a:off x="4480559" y="5023307"/>
              <a:ext cx="229235" cy="254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800" dirty="0">
                  <a:solidFill>
                    <a:srgbClr val="0000FF"/>
                  </a:solidFill>
                  <a:latin typeface="Arial"/>
                  <a:cs typeface="Arial"/>
                </a:rPr>
                <a:t>e-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14" name="object 3"/>
            <p:cNvSpPr/>
            <p:nvPr/>
          </p:nvSpPr>
          <p:spPr>
            <a:xfrm>
              <a:off x="4481273" y="4909804"/>
              <a:ext cx="153035" cy="165735"/>
            </a:xfrm>
            <a:custGeom>
              <a:avLst/>
              <a:gdLst/>
              <a:ahLst/>
              <a:cxnLst/>
              <a:rect l="l" t="t" r="r" b="b"/>
              <a:pathLst>
                <a:path w="153034" h="165735">
                  <a:moveTo>
                    <a:pt x="63840" y="0"/>
                  </a:moveTo>
                  <a:lnTo>
                    <a:pt x="27714" y="18073"/>
                  </a:lnTo>
                  <a:lnTo>
                    <a:pt x="4878" y="52925"/>
                  </a:lnTo>
                  <a:lnTo>
                    <a:pt x="0" y="82260"/>
                  </a:lnTo>
                  <a:lnTo>
                    <a:pt x="135" y="87244"/>
                  </a:lnTo>
                  <a:lnTo>
                    <a:pt x="12304" y="127016"/>
                  </a:lnTo>
                  <a:lnTo>
                    <a:pt x="41508" y="154969"/>
                  </a:lnTo>
                  <a:lnTo>
                    <a:pt x="83936" y="165335"/>
                  </a:lnTo>
                  <a:lnTo>
                    <a:pt x="96599" y="162840"/>
                  </a:lnTo>
                  <a:lnTo>
                    <a:pt x="128955" y="142306"/>
                  </a:lnTo>
                  <a:lnTo>
                    <a:pt x="148967" y="104907"/>
                  </a:lnTo>
                  <a:lnTo>
                    <a:pt x="152976" y="72324"/>
                  </a:lnTo>
                  <a:lnTo>
                    <a:pt x="150400" y="58907"/>
                  </a:lnTo>
                  <a:lnTo>
                    <a:pt x="130800" y="24772"/>
                  </a:lnTo>
                  <a:lnTo>
                    <a:pt x="95240" y="3918"/>
                  </a:lnTo>
                  <a:lnTo>
                    <a:pt x="63840" y="0"/>
                  </a:lnTo>
                  <a:close/>
                </a:path>
              </a:pathLst>
            </a:custGeom>
            <a:solidFill>
              <a:srgbClr val="043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4"/>
            <p:cNvSpPr txBox="1"/>
            <p:nvPr/>
          </p:nvSpPr>
          <p:spPr>
            <a:xfrm>
              <a:off x="1341099" y="5553550"/>
              <a:ext cx="955040" cy="6921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243204">
                <a:lnSpc>
                  <a:spcPct val="100000"/>
                </a:lnSpc>
              </a:pPr>
              <a:r>
                <a:rPr sz="2550" i="1" spc="-5" dirty="0">
                  <a:latin typeface="Symbol"/>
                  <a:cs typeface="Symbol"/>
                </a:rPr>
                <a:t></a:t>
              </a:r>
              <a:r>
                <a:rPr sz="2175" baseline="-24904" dirty="0">
                  <a:latin typeface="Times New Roman"/>
                  <a:cs typeface="Times New Roman"/>
                </a:rPr>
                <a:t>1 </a:t>
              </a:r>
              <a:r>
                <a:rPr sz="2175" spc="7" baseline="-24904" dirty="0">
                  <a:latin typeface="Times New Roman"/>
                  <a:cs typeface="Times New Roman"/>
                </a:rPr>
                <a:t> </a:t>
              </a:r>
              <a:r>
                <a:rPr sz="2500" dirty="0">
                  <a:latin typeface="Symbol"/>
                  <a:cs typeface="Symbol"/>
                </a:rPr>
                <a:t></a:t>
              </a:r>
              <a:r>
                <a:rPr sz="2500" spc="-330" dirty="0">
                  <a:latin typeface="Times New Roman"/>
                  <a:cs typeface="Times New Roman"/>
                </a:rPr>
                <a:t> </a:t>
              </a:r>
              <a:r>
                <a:rPr sz="2500" dirty="0">
                  <a:latin typeface="Times New Roman"/>
                  <a:cs typeface="Times New Roman"/>
                </a:rPr>
                <a:t>1</a:t>
              </a:r>
              <a:endParaRPr sz="2500">
                <a:latin typeface="Times New Roman"/>
                <a:cs typeface="Times New Roman"/>
              </a:endParaRPr>
            </a:p>
            <a:p>
              <a:pPr marL="12700">
                <a:lnSpc>
                  <a:spcPct val="100000"/>
                </a:lnSpc>
                <a:spcBef>
                  <a:spcPts val="720"/>
                </a:spcBef>
              </a:pPr>
              <a:r>
                <a:rPr sz="1800" spc="-150" dirty="0">
                  <a:solidFill>
                    <a:srgbClr val="262626"/>
                  </a:solidFill>
                  <a:latin typeface="Arial"/>
                  <a:cs typeface="Arial"/>
                </a:rPr>
                <a:t>V</a:t>
              </a:r>
              <a:r>
                <a:rPr sz="1800" dirty="0">
                  <a:solidFill>
                    <a:srgbClr val="262626"/>
                  </a:solidFill>
                  <a:latin typeface="Arial"/>
                  <a:cs typeface="Arial"/>
                </a:rPr>
                <a:t>acuum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16" name="object 5"/>
            <p:cNvSpPr txBox="1"/>
            <p:nvPr/>
          </p:nvSpPr>
          <p:spPr>
            <a:xfrm>
              <a:off x="2662969" y="5553841"/>
              <a:ext cx="729615" cy="3778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2450" i="1" spc="120" dirty="0">
                  <a:latin typeface="Symbol"/>
                  <a:cs typeface="Symbol"/>
                </a:rPr>
                <a:t></a:t>
              </a:r>
              <a:r>
                <a:rPr sz="2100" baseline="-23809" dirty="0">
                  <a:latin typeface="Times New Roman"/>
                  <a:cs typeface="Times New Roman"/>
                </a:rPr>
                <a:t>2 </a:t>
              </a:r>
              <a:r>
                <a:rPr sz="2100" spc="157" baseline="-23809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Symbol"/>
                  <a:cs typeface="Symbol"/>
                </a:rPr>
                <a:t></a:t>
              </a:r>
              <a:r>
                <a:rPr sz="2400" spc="-31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1</a:t>
              </a:r>
            </a:p>
          </p:txBody>
        </p:sp>
        <p:sp>
          <p:nvSpPr>
            <p:cNvPr id="17" name="object 6"/>
            <p:cNvSpPr txBox="1"/>
            <p:nvPr/>
          </p:nvSpPr>
          <p:spPr>
            <a:xfrm>
              <a:off x="3816893" y="5566359"/>
              <a:ext cx="847090" cy="6794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5240">
                <a:lnSpc>
                  <a:spcPct val="100000"/>
                </a:lnSpc>
              </a:pPr>
              <a:r>
                <a:rPr sz="2550" i="1" spc="-5" dirty="0">
                  <a:latin typeface="Symbol"/>
                  <a:cs typeface="Symbol"/>
                </a:rPr>
                <a:t></a:t>
              </a:r>
              <a:r>
                <a:rPr sz="2175" baseline="-24904" dirty="0">
                  <a:latin typeface="Times New Roman"/>
                  <a:cs typeface="Times New Roman"/>
                </a:rPr>
                <a:t>1 </a:t>
              </a:r>
              <a:r>
                <a:rPr sz="2175" spc="7" baseline="-24904" dirty="0">
                  <a:latin typeface="Times New Roman"/>
                  <a:cs typeface="Times New Roman"/>
                </a:rPr>
                <a:t> </a:t>
              </a:r>
              <a:r>
                <a:rPr sz="2500" dirty="0">
                  <a:latin typeface="Symbol"/>
                  <a:cs typeface="Symbol"/>
                </a:rPr>
                <a:t></a:t>
              </a:r>
              <a:r>
                <a:rPr sz="2500" spc="-330" dirty="0">
                  <a:latin typeface="Times New Roman"/>
                  <a:cs typeface="Times New Roman"/>
                </a:rPr>
                <a:t> </a:t>
              </a:r>
              <a:r>
                <a:rPr sz="2500" dirty="0">
                  <a:latin typeface="Times New Roman"/>
                  <a:cs typeface="Times New Roman"/>
                </a:rPr>
                <a:t>1</a:t>
              </a:r>
              <a:endParaRPr sz="2500">
                <a:latin typeface="Times New Roman"/>
                <a:cs typeface="Times New Roman"/>
              </a:endParaRPr>
            </a:p>
            <a:p>
              <a:pPr marL="12700">
                <a:lnSpc>
                  <a:spcPct val="100000"/>
                </a:lnSpc>
                <a:spcBef>
                  <a:spcPts val="615"/>
                </a:spcBef>
              </a:pPr>
              <a:r>
                <a:rPr sz="1800" spc="-150" dirty="0">
                  <a:solidFill>
                    <a:srgbClr val="262626"/>
                  </a:solidFill>
                  <a:latin typeface="Arial"/>
                  <a:cs typeface="Arial"/>
                </a:rPr>
                <a:t>V</a:t>
              </a:r>
              <a:r>
                <a:rPr sz="1800" dirty="0">
                  <a:solidFill>
                    <a:srgbClr val="262626"/>
                  </a:solidFill>
                  <a:latin typeface="Arial"/>
                  <a:cs typeface="Arial"/>
                </a:rPr>
                <a:t>acuum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18" name="object 7"/>
            <p:cNvSpPr txBox="1"/>
            <p:nvPr/>
          </p:nvSpPr>
          <p:spPr>
            <a:xfrm>
              <a:off x="2651114" y="5999741"/>
              <a:ext cx="749935" cy="254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800" dirty="0">
                  <a:solidFill>
                    <a:srgbClr val="7F7F7F"/>
                  </a:solidFill>
                  <a:latin typeface="Arial"/>
                  <a:cs typeface="Arial"/>
                </a:rPr>
                <a:t>Screen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19" name="object 8"/>
            <p:cNvSpPr txBox="1"/>
            <p:nvPr/>
          </p:nvSpPr>
          <p:spPr>
            <a:xfrm>
              <a:off x="884599" y="3769218"/>
              <a:ext cx="1385570" cy="5207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>
                <a:lnSpc>
                  <a:spcPts val="2100"/>
                </a:lnSpc>
              </a:pPr>
              <a:r>
                <a:rPr sz="1800" dirty="0">
                  <a:solidFill>
                    <a:srgbClr val="2D9DFF"/>
                  </a:solidFill>
                  <a:latin typeface="Arial"/>
                  <a:cs typeface="Arial"/>
                </a:rPr>
                <a:t>Backward </a:t>
              </a:r>
              <a:r>
                <a:rPr sz="1800" spc="-15" dirty="0">
                  <a:solidFill>
                    <a:srgbClr val="2D9DFF"/>
                  </a:solidFill>
                  <a:latin typeface="Arial"/>
                  <a:cs typeface="Arial"/>
                </a:rPr>
                <a:t>OTR</a:t>
              </a:r>
              <a:r>
                <a:rPr sz="1800" spc="-5" dirty="0">
                  <a:solidFill>
                    <a:srgbClr val="2D9DFF"/>
                  </a:solidFill>
                  <a:latin typeface="Arial"/>
                  <a:cs typeface="Arial"/>
                </a:rPr>
                <a:t> </a:t>
              </a:r>
              <a:r>
                <a:rPr sz="1800" dirty="0">
                  <a:solidFill>
                    <a:srgbClr val="2D9DFF"/>
                  </a:solidFill>
                  <a:latin typeface="Arial"/>
                  <a:cs typeface="Arial"/>
                </a:rPr>
                <a:t>pho</a:t>
              </a:r>
              <a:r>
                <a:rPr sz="1800" spc="-5" dirty="0">
                  <a:solidFill>
                    <a:srgbClr val="2D9DFF"/>
                  </a:solidFill>
                  <a:latin typeface="Arial"/>
                  <a:cs typeface="Arial"/>
                </a:rPr>
                <a:t>t</a:t>
              </a:r>
              <a:r>
                <a:rPr sz="1800" dirty="0">
                  <a:solidFill>
                    <a:srgbClr val="2D9DFF"/>
                  </a:solidFill>
                  <a:latin typeface="Arial"/>
                  <a:cs typeface="Arial"/>
                </a:rPr>
                <a:t>ons</a:t>
              </a:r>
              <a:endParaRPr sz="1800" dirty="0">
                <a:latin typeface="Arial"/>
                <a:cs typeface="Arial"/>
              </a:endParaRPr>
            </a:p>
          </p:txBody>
        </p:sp>
        <p:sp>
          <p:nvSpPr>
            <p:cNvPr id="20" name="object 9"/>
            <p:cNvSpPr txBox="1"/>
            <p:nvPr/>
          </p:nvSpPr>
          <p:spPr>
            <a:xfrm>
              <a:off x="3904461" y="3769218"/>
              <a:ext cx="1385570" cy="5207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>
                <a:lnSpc>
                  <a:spcPts val="2100"/>
                </a:lnSpc>
              </a:pPr>
              <a:r>
                <a:rPr sz="1800" spc="-15" dirty="0">
                  <a:solidFill>
                    <a:srgbClr val="2D9DFF"/>
                  </a:solidFill>
                  <a:latin typeface="Arial"/>
                  <a:cs typeface="Arial"/>
                </a:rPr>
                <a:t>Forward OTR</a:t>
              </a:r>
              <a:r>
                <a:rPr sz="1800" spc="-5" dirty="0">
                  <a:solidFill>
                    <a:srgbClr val="2D9DFF"/>
                  </a:solidFill>
                  <a:latin typeface="Arial"/>
                  <a:cs typeface="Arial"/>
                </a:rPr>
                <a:t> </a:t>
              </a:r>
              <a:r>
                <a:rPr sz="1800" dirty="0">
                  <a:solidFill>
                    <a:srgbClr val="2D9DFF"/>
                  </a:solidFill>
                  <a:latin typeface="Arial"/>
                  <a:cs typeface="Arial"/>
                </a:rPr>
                <a:t>pho</a:t>
              </a:r>
              <a:r>
                <a:rPr sz="1800" spc="-5" dirty="0">
                  <a:solidFill>
                    <a:srgbClr val="2D9DFF"/>
                  </a:solidFill>
                  <a:latin typeface="Arial"/>
                  <a:cs typeface="Arial"/>
                </a:rPr>
                <a:t>t</a:t>
              </a:r>
              <a:r>
                <a:rPr sz="1800" dirty="0">
                  <a:solidFill>
                    <a:srgbClr val="2D9DFF"/>
                  </a:solidFill>
                  <a:latin typeface="Arial"/>
                  <a:cs typeface="Arial"/>
                </a:rPr>
                <a:t>ons</a:t>
              </a:r>
              <a:endParaRPr sz="1800" dirty="0">
                <a:latin typeface="Arial"/>
                <a:cs typeface="Arial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78571" y="4047748"/>
            <a:ext cx="46264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090"/>
            <a:r>
              <a:rPr lang="en-GB" sz="2000" b="1" dirty="0"/>
              <a:t>The transverse component </a:t>
            </a:r>
            <a:r>
              <a:rPr lang="en-GB" sz="2000" b="1" dirty="0" smtClean="0"/>
              <a:t>of the </a:t>
            </a:r>
            <a:r>
              <a:rPr lang="en-GB" sz="2000" b="1" dirty="0"/>
              <a:t>particle electric </a:t>
            </a:r>
            <a:r>
              <a:rPr lang="en-GB" sz="2000" b="1" dirty="0" smtClean="0"/>
              <a:t>field </a:t>
            </a:r>
            <a:r>
              <a:rPr lang="en-GB" sz="2000" dirty="0" smtClean="0"/>
              <a:t>produces </a:t>
            </a:r>
            <a:r>
              <a:rPr lang="en-GB" sz="2000" dirty="0"/>
              <a:t>surface </a:t>
            </a:r>
            <a:r>
              <a:rPr lang="en-GB" sz="2000" b="1" dirty="0" smtClean="0"/>
              <a:t>polarization currents </a:t>
            </a:r>
            <a:r>
              <a:rPr lang="en-GB" sz="2000" dirty="0"/>
              <a:t>on the dielectric </a:t>
            </a:r>
            <a:r>
              <a:rPr lang="en-GB" sz="2000" dirty="0" smtClean="0"/>
              <a:t>target. Target’s </a:t>
            </a:r>
            <a:r>
              <a:rPr lang="en-GB" sz="2000" dirty="0"/>
              <a:t>atoms are </a:t>
            </a:r>
            <a:r>
              <a:rPr lang="en-GB" sz="2000" dirty="0" smtClean="0"/>
              <a:t>polarized, their </a:t>
            </a:r>
            <a:r>
              <a:rPr lang="en-GB" sz="2000" b="1" dirty="0"/>
              <a:t>relaxation </a:t>
            </a:r>
            <a:r>
              <a:rPr lang="en-GB" sz="2000" dirty="0"/>
              <a:t>lead to </a:t>
            </a:r>
            <a:r>
              <a:rPr lang="en-GB" sz="2000" dirty="0" smtClean="0"/>
              <a:t>the emission of OTR </a:t>
            </a:r>
            <a:r>
              <a:rPr lang="en-GB" sz="2000" dirty="0"/>
              <a:t>photons (femtosecond time response)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54605" y="1255448"/>
            <a:ext cx="409481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As predicted in 1946 by Frank </a:t>
            </a:r>
            <a:r>
              <a:rPr lang="en-GB" sz="2000" dirty="0" smtClean="0"/>
              <a:t>and Ginzburg</a:t>
            </a:r>
            <a:r>
              <a:rPr lang="en-GB" sz="2000" baseline="30000" dirty="0" smtClean="0"/>
              <a:t>1</a:t>
            </a:r>
            <a:r>
              <a:rPr lang="en-GB" sz="2000" dirty="0" smtClean="0"/>
              <a:t>, </a:t>
            </a:r>
            <a:r>
              <a:rPr lang="en-GB" sz="2000" b="1" dirty="0" smtClean="0"/>
              <a:t>Optical </a:t>
            </a:r>
            <a:r>
              <a:rPr lang="en-GB" sz="2000" b="1" dirty="0"/>
              <a:t>Transition Radiation </a:t>
            </a:r>
            <a:r>
              <a:rPr lang="en-GB" sz="2000" dirty="0"/>
              <a:t>is a </a:t>
            </a:r>
            <a:r>
              <a:rPr lang="en-GB" sz="2000" dirty="0" smtClean="0"/>
              <a:t>broadband electromagnetic </a:t>
            </a:r>
            <a:r>
              <a:rPr lang="en-GB" sz="2000" dirty="0"/>
              <a:t>field emitted by a </a:t>
            </a:r>
            <a:r>
              <a:rPr lang="en-GB" sz="2000" dirty="0" smtClean="0"/>
              <a:t>relativistic charged </a:t>
            </a:r>
            <a:r>
              <a:rPr lang="en-GB" sz="2000" dirty="0"/>
              <a:t>particle when it crosses </a:t>
            </a:r>
            <a:r>
              <a:rPr lang="en-GB" sz="2000" dirty="0" smtClean="0"/>
              <a:t>boundary between two mediums </a:t>
            </a:r>
            <a:r>
              <a:rPr lang="en-GB" sz="2000" dirty="0"/>
              <a:t>of different </a:t>
            </a:r>
            <a:r>
              <a:rPr lang="en-GB" sz="2000" dirty="0" smtClean="0"/>
              <a:t>dielectric constants</a:t>
            </a:r>
            <a:r>
              <a:rPr lang="en-GB" sz="2000" dirty="0"/>
              <a:t>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54710" y="6221720"/>
            <a:ext cx="62615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8A9ABF"/>
                </a:solidFill>
              </a:rPr>
              <a:t>1 V</a:t>
            </a:r>
            <a:r>
              <a:rPr lang="en-GB" sz="1600" dirty="0">
                <a:solidFill>
                  <a:srgbClr val="8A9ABF"/>
                </a:solidFill>
              </a:rPr>
              <a:t>. L. </a:t>
            </a:r>
            <a:r>
              <a:rPr lang="en-GB" sz="1600" dirty="0" err="1">
                <a:solidFill>
                  <a:srgbClr val="8A9ABF"/>
                </a:solidFill>
              </a:rPr>
              <a:t>Ginzburg</a:t>
            </a:r>
            <a:r>
              <a:rPr lang="en-GB" sz="1600" dirty="0">
                <a:solidFill>
                  <a:srgbClr val="8A9ABF"/>
                </a:solidFill>
              </a:rPr>
              <a:t> and I. M. Frank, </a:t>
            </a:r>
            <a:r>
              <a:rPr lang="en-GB" sz="1600" dirty="0" err="1">
                <a:solidFill>
                  <a:srgbClr val="8A9ABF"/>
                </a:solidFill>
              </a:rPr>
              <a:t>Zh</a:t>
            </a:r>
            <a:r>
              <a:rPr lang="en-GB" sz="1600" dirty="0">
                <a:solidFill>
                  <a:srgbClr val="8A9ABF"/>
                </a:solidFill>
              </a:rPr>
              <a:t>. </a:t>
            </a:r>
            <a:r>
              <a:rPr lang="en-GB" sz="1600" dirty="0" err="1">
                <a:solidFill>
                  <a:srgbClr val="8A9ABF"/>
                </a:solidFill>
              </a:rPr>
              <a:t>Éksp</a:t>
            </a:r>
            <a:r>
              <a:rPr lang="en-GB" sz="1600" dirty="0">
                <a:solidFill>
                  <a:srgbClr val="8A9ABF"/>
                </a:solidFill>
              </a:rPr>
              <a:t>. </a:t>
            </a:r>
            <a:r>
              <a:rPr lang="en-GB" sz="1600" dirty="0" err="1" smtClean="0">
                <a:solidFill>
                  <a:srgbClr val="8A9ABF"/>
                </a:solidFill>
              </a:rPr>
              <a:t>Teor</a:t>
            </a:r>
            <a:r>
              <a:rPr lang="en-GB" sz="1600" dirty="0" smtClean="0">
                <a:solidFill>
                  <a:srgbClr val="8A9ABF"/>
                </a:solidFill>
              </a:rPr>
              <a:t>. </a:t>
            </a:r>
            <a:r>
              <a:rPr lang="en-GB" sz="1600" dirty="0" err="1" smtClean="0">
                <a:solidFill>
                  <a:srgbClr val="8A9ABF"/>
                </a:solidFill>
              </a:rPr>
              <a:t>Fiz</a:t>
            </a:r>
            <a:r>
              <a:rPr lang="en-GB" sz="1600" dirty="0">
                <a:solidFill>
                  <a:srgbClr val="8A9ABF"/>
                </a:solidFill>
              </a:rPr>
              <a:t>. </a:t>
            </a:r>
            <a:r>
              <a:rPr lang="en-GB" sz="1600" b="1" dirty="0">
                <a:solidFill>
                  <a:srgbClr val="8A9ABF"/>
                </a:solidFill>
              </a:rPr>
              <a:t>16</a:t>
            </a:r>
            <a:r>
              <a:rPr lang="en-GB" sz="1600" dirty="0">
                <a:solidFill>
                  <a:srgbClr val="8A9ABF"/>
                </a:solidFill>
              </a:rPr>
              <a:t>, </a:t>
            </a:r>
            <a:r>
              <a:rPr lang="en-GB" sz="1600" dirty="0" smtClean="0">
                <a:solidFill>
                  <a:srgbClr val="8A9ABF"/>
                </a:solidFill>
              </a:rPr>
              <a:t>15 (1946</a:t>
            </a:r>
            <a:r>
              <a:rPr lang="en-GB" sz="1600" dirty="0">
                <a:solidFill>
                  <a:srgbClr val="8A9ABF"/>
                </a:solidFill>
              </a:rPr>
              <a:t>); J. Phys. (Moscow) </a:t>
            </a:r>
            <a:r>
              <a:rPr lang="en-GB" sz="1600" b="1" dirty="0">
                <a:solidFill>
                  <a:srgbClr val="8A9ABF"/>
                </a:solidFill>
              </a:rPr>
              <a:t>9</a:t>
            </a:r>
            <a:r>
              <a:rPr lang="en-GB" sz="1600" dirty="0">
                <a:solidFill>
                  <a:srgbClr val="8A9ABF"/>
                </a:solidFill>
              </a:rPr>
              <a:t>, 353 (1945</a:t>
            </a:r>
            <a:r>
              <a:rPr lang="en-GB" sz="1600" dirty="0" smtClean="0">
                <a:solidFill>
                  <a:srgbClr val="8A9ABF"/>
                </a:solidFill>
              </a:rPr>
              <a:t>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6404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187446"/>
            <a:ext cx="5703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A Gaussian fit works fine </a:t>
            </a:r>
            <a:r>
              <a:rPr lang="en-GB" sz="2000" dirty="0"/>
              <a:t>down to </a:t>
            </a:r>
            <a:r>
              <a:rPr lang="en-GB" sz="2000" dirty="0" smtClean="0"/>
              <a:t>approximately 10 </a:t>
            </a:r>
            <a:r>
              <a:rPr lang="en-GB" sz="2000" dirty="0"/>
              <a:t>microns beam </a:t>
            </a:r>
            <a:r>
              <a:rPr lang="en-GB" sz="2000" dirty="0" smtClean="0"/>
              <a:t>size.</a:t>
            </a:r>
          </a:p>
          <a:p>
            <a:r>
              <a:rPr lang="en-GB" sz="2000" dirty="0" smtClean="0"/>
              <a:t>As </a:t>
            </a:r>
            <a:r>
              <a:rPr lang="en-GB" sz="2000" dirty="0"/>
              <a:t>the beam size </a:t>
            </a:r>
            <a:r>
              <a:rPr lang="en-GB" sz="2000" dirty="0" smtClean="0"/>
              <a:t>decreases, the </a:t>
            </a:r>
            <a:r>
              <a:rPr lang="en-GB" sz="2000" dirty="0"/>
              <a:t>projected </a:t>
            </a:r>
            <a:r>
              <a:rPr lang="en-GB" sz="2000" dirty="0" smtClean="0"/>
              <a:t>OTR vertical polarization </a:t>
            </a:r>
            <a:r>
              <a:rPr lang="en-GB" sz="2000" dirty="0"/>
              <a:t>component </a:t>
            </a:r>
            <a:r>
              <a:rPr lang="en-GB" sz="2000" dirty="0" smtClean="0"/>
              <a:t>is dominated </a:t>
            </a:r>
            <a:r>
              <a:rPr lang="en-GB" sz="2000" dirty="0"/>
              <a:t>by the </a:t>
            </a:r>
            <a:r>
              <a:rPr lang="en-GB" sz="2000" dirty="0" smtClean="0"/>
              <a:t>point spread </a:t>
            </a:r>
            <a:r>
              <a:rPr lang="en-GB" sz="2000" dirty="0"/>
              <a:t>function PSF of </a:t>
            </a:r>
            <a:r>
              <a:rPr lang="en-GB" sz="2000" dirty="0" smtClean="0"/>
              <a:t>the OTR =&gt; smaller </a:t>
            </a:r>
            <a:r>
              <a:rPr lang="en-GB" sz="2000" dirty="0"/>
              <a:t>beam </a:t>
            </a:r>
            <a:r>
              <a:rPr lang="en-GB" sz="2000" dirty="0" smtClean="0"/>
              <a:t>sizes using </a:t>
            </a:r>
            <a:r>
              <a:rPr lang="en-GB" sz="2000" dirty="0"/>
              <a:t>the visibility (</a:t>
            </a:r>
            <a:r>
              <a:rPr lang="en-GB" sz="2000" dirty="0" err="1"/>
              <a:t>Imin</a:t>
            </a:r>
            <a:r>
              <a:rPr lang="en-GB" sz="2000" dirty="0"/>
              <a:t>/Imax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19449" y="308959"/>
            <a:ext cx="9183750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OTR Point Spread Function (PSF) for beam size measurements</a:t>
            </a:r>
            <a:endParaRPr lang="en-US" sz="3600" dirty="0">
              <a:solidFill>
                <a:srgbClr val="2550A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733"/>
          <a:stretch/>
        </p:blipFill>
        <p:spPr>
          <a:xfrm>
            <a:off x="-204396" y="833808"/>
            <a:ext cx="6314739" cy="32656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9139" y="1366169"/>
            <a:ext cx="1763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Beam size 42 um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5305975" y="2818728"/>
            <a:ext cx="4042419" cy="3211000"/>
            <a:chOff x="5305975" y="2818728"/>
            <a:chExt cx="4042419" cy="3211000"/>
          </a:xfrm>
        </p:grpSpPr>
        <p:grpSp>
          <p:nvGrpSpPr>
            <p:cNvPr id="9" name="Group 8"/>
            <p:cNvGrpSpPr/>
            <p:nvPr/>
          </p:nvGrpSpPr>
          <p:grpSpPr>
            <a:xfrm>
              <a:off x="5305975" y="2818728"/>
              <a:ext cx="4042419" cy="3211000"/>
              <a:chOff x="5305975" y="2818728"/>
              <a:chExt cx="4042419" cy="3211000"/>
            </a:xfrm>
          </p:grpSpPr>
          <p:pic>
            <p:nvPicPr>
              <p:cNvPr id="6" name="Picture 5" descr="IncreasingBeamSizeInfinitePlay.gif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05975" y="2818728"/>
                <a:ext cx="4042419" cy="3211000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5791200" y="3286760"/>
                <a:ext cx="1229360" cy="142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5727291" y="3219380"/>
              <a:ext cx="167632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Beam size from 0.6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8825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roup 220"/>
          <p:cNvGrpSpPr/>
          <p:nvPr/>
        </p:nvGrpSpPr>
        <p:grpSpPr>
          <a:xfrm>
            <a:off x="1369754" y="962006"/>
            <a:ext cx="5864166" cy="5654987"/>
            <a:chOff x="1501834" y="266343"/>
            <a:chExt cx="5864166" cy="5654987"/>
          </a:xfrm>
        </p:grpSpPr>
        <p:pic>
          <p:nvPicPr>
            <p:cNvPr id="210" name="Picture 209"/>
            <p:cNvPicPr>
              <a:picLocks noChangeAspect="1"/>
            </p:cNvPicPr>
            <p:nvPr/>
          </p:nvPicPr>
          <p:blipFill rotWithShape="1">
            <a:blip r:embed="rId3"/>
            <a:srcRect t="5578" r="28201"/>
            <a:stretch/>
          </p:blipFill>
          <p:spPr>
            <a:xfrm>
              <a:off x="2183169" y="574121"/>
              <a:ext cx="4959311" cy="5347209"/>
            </a:xfrm>
            <a:prstGeom prst="rect">
              <a:avLst/>
            </a:prstGeom>
          </p:spPr>
        </p:pic>
        <p:grpSp>
          <p:nvGrpSpPr>
            <p:cNvPr id="220" name="Group 219"/>
            <p:cNvGrpSpPr/>
            <p:nvPr/>
          </p:nvGrpSpPr>
          <p:grpSpPr>
            <a:xfrm>
              <a:off x="1501834" y="266343"/>
              <a:ext cx="5864166" cy="5514062"/>
              <a:chOff x="1501834" y="266343"/>
              <a:chExt cx="5864166" cy="5514062"/>
            </a:xfrm>
          </p:grpSpPr>
          <p:sp>
            <p:nvSpPr>
              <p:cNvPr id="211" name="TextBox 210"/>
              <p:cNvSpPr txBox="1"/>
              <p:nvPr/>
            </p:nvSpPr>
            <p:spPr>
              <a:xfrm>
                <a:off x="2152689" y="5029200"/>
                <a:ext cx="641311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700" dirty="0" smtClean="0"/>
                  <a:t>Lens</a:t>
                </a:r>
                <a:endParaRPr lang="en-GB" sz="1700" dirty="0"/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>
                <a:off x="3483649" y="5164852"/>
                <a:ext cx="1332191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700" dirty="0" smtClean="0"/>
                  <a:t>Aluminium coating</a:t>
                </a:r>
                <a:endParaRPr lang="en-GB" sz="1700" dirty="0"/>
              </a:p>
            </p:txBody>
          </p:sp>
          <p:sp>
            <p:nvSpPr>
              <p:cNvPr id="213" name="TextBox 212"/>
              <p:cNvSpPr txBox="1"/>
              <p:nvPr/>
            </p:nvSpPr>
            <p:spPr>
              <a:xfrm>
                <a:off x="5515647" y="4356259"/>
                <a:ext cx="1332191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700" dirty="0" err="1" smtClean="0"/>
                  <a:t>sCMOS</a:t>
                </a:r>
                <a:endParaRPr lang="en-GB" sz="1700" dirty="0" smtClean="0"/>
              </a:p>
              <a:p>
                <a:pPr algn="ctr"/>
                <a:r>
                  <a:rPr lang="en-GB" sz="1700" dirty="0" smtClean="0"/>
                  <a:t>Camera</a:t>
                </a:r>
                <a:endParaRPr lang="en-GB" sz="1700" dirty="0"/>
              </a:p>
            </p:txBody>
          </p:sp>
          <p:sp>
            <p:nvSpPr>
              <p:cNvPr id="214" name="TextBox 213"/>
              <p:cNvSpPr txBox="1"/>
              <p:nvPr/>
            </p:nvSpPr>
            <p:spPr>
              <a:xfrm>
                <a:off x="5586768" y="3348922"/>
                <a:ext cx="1332191" cy="877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700" dirty="0" smtClean="0"/>
                  <a:t>Linear Translational stage</a:t>
                </a:r>
                <a:endParaRPr lang="en-GB" sz="1700" dirty="0"/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6033809" y="266344"/>
                <a:ext cx="1332191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700" dirty="0" smtClean="0"/>
                  <a:t>Quadrupole</a:t>
                </a:r>
              </a:p>
              <a:p>
                <a:pPr algn="ctr"/>
                <a:r>
                  <a:rPr lang="en-GB" sz="1700" dirty="0" smtClean="0"/>
                  <a:t>QM14FF</a:t>
                </a:r>
                <a:endParaRPr lang="en-GB" sz="1700" dirty="0"/>
              </a:p>
            </p:txBody>
          </p:sp>
          <p:sp>
            <p:nvSpPr>
              <p:cNvPr id="217" name="TextBox 216"/>
              <p:cNvSpPr txBox="1"/>
              <p:nvPr/>
            </p:nvSpPr>
            <p:spPr>
              <a:xfrm>
                <a:off x="1959649" y="266343"/>
                <a:ext cx="1332191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700" dirty="0" smtClean="0"/>
                  <a:t>Quadrupole</a:t>
                </a:r>
              </a:p>
              <a:p>
                <a:pPr algn="ctr"/>
                <a:r>
                  <a:rPr lang="en-GB" sz="1700" dirty="0" smtClean="0"/>
                  <a:t>QM1FF</a:t>
                </a:r>
                <a:endParaRPr lang="en-GB" sz="1700" dirty="0"/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5515646" y="1042746"/>
                <a:ext cx="1332191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700" dirty="0" smtClean="0"/>
                  <a:t>BPM</a:t>
                </a:r>
                <a:endParaRPr lang="en-GB" sz="1700" dirty="0"/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1501834" y="1012701"/>
                <a:ext cx="1332191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700" dirty="0" smtClean="0"/>
                  <a:t>BPM</a:t>
                </a:r>
                <a:endParaRPr lang="en-GB" sz="1700" dirty="0"/>
              </a:p>
            </p:txBody>
          </p:sp>
        </p:grpSp>
      </p:grpSp>
      <p:sp>
        <p:nvSpPr>
          <p:cNvPr id="22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OTR experiment at ATF2</a:t>
            </a:r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82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5329</TotalTime>
  <Words>1427</Words>
  <Application>Microsoft Office PowerPoint</Application>
  <PresentationFormat>On-screen Show (4:3)</PresentationFormat>
  <Paragraphs>303</Paragraphs>
  <Slides>32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Optima</vt:lpstr>
      <vt:lpstr>Symbol</vt:lpstr>
      <vt:lpstr>Times New Roman</vt:lpstr>
      <vt:lpstr>Office Theme</vt:lpstr>
      <vt:lpstr>CERNCobranding4-3</vt:lpstr>
      <vt:lpstr>Equation</vt:lpstr>
      <vt:lpstr>Équation</vt:lpstr>
      <vt:lpstr>ODR/OTR emittance station  at ATF2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ATF2 ODR Optical line upgrade (October 2016)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Bergamaschi</dc:creator>
  <cp:lastModifiedBy>Michele Bergamaschi</cp:lastModifiedBy>
  <cp:revision>157</cp:revision>
  <dcterms:created xsi:type="dcterms:W3CDTF">2015-05-21T10:14:37Z</dcterms:created>
  <dcterms:modified xsi:type="dcterms:W3CDTF">2017-06-29T08:33:49Z</dcterms:modified>
</cp:coreProperties>
</file>