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73" r:id="rId3"/>
    <p:sldId id="284" r:id="rId4"/>
    <p:sldId id="286" r:id="rId5"/>
    <p:sldId id="269" r:id="rId6"/>
    <p:sldId id="263" r:id="rId7"/>
    <p:sldId id="267" r:id="rId8"/>
    <p:sldId id="264" r:id="rId9"/>
    <p:sldId id="268" r:id="rId10"/>
    <p:sldId id="287" r:id="rId11"/>
    <p:sldId id="265" r:id="rId12"/>
    <p:sldId id="270" r:id="rId13"/>
    <p:sldId id="262" r:id="rId14"/>
    <p:sldId id="271" r:id="rId15"/>
    <p:sldId id="275" r:id="rId16"/>
    <p:sldId id="283" r:id="rId17"/>
    <p:sldId id="282" r:id="rId18"/>
    <p:sldId id="293" r:id="rId19"/>
    <p:sldId id="292" r:id="rId20"/>
    <p:sldId id="294" r:id="rId21"/>
    <p:sldId id="296" r:id="rId22"/>
    <p:sldId id="297" r:id="rId23"/>
    <p:sldId id="298" r:id="rId24"/>
    <p:sldId id="290" r:id="rId25"/>
    <p:sldId id="281" r:id="rId26"/>
    <p:sldId id="288" r:id="rId27"/>
    <p:sldId id="291" r:id="rId28"/>
    <p:sldId id="276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  <a:srgbClr val="F3900D"/>
    <a:srgbClr val="F9B223"/>
    <a:srgbClr val="E9CB49"/>
    <a:srgbClr val="00FFFF"/>
    <a:srgbClr val="008000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68" autoAdjust="0"/>
  </p:normalViewPr>
  <p:slideViewPr>
    <p:cSldViewPr snapToGrid="0" snapToObjects="1">
      <p:cViewPr>
        <p:scale>
          <a:sx n="75" d="100"/>
          <a:sy n="75" d="100"/>
        </p:scale>
        <p:origin x="142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485751781027388E-2"/>
          <c:y val="5.0925925925925923E-2"/>
          <c:w val="0.8809026996625422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v>Ic RRP 1.9K</c:v>
          </c:tx>
          <c:spPr>
            <a:ln>
              <a:solidFill>
                <a:schemeClr val="accent1"/>
              </a:solidFill>
              <a:prstDash val="sysDash"/>
            </a:ln>
          </c:spPr>
          <c:marker>
            <c:symbol val="none"/>
          </c:marker>
          <c:xVal>
            <c:numRef>
              <c:f>'Ic fits'!$A$14:$A$36</c:f>
              <c:numCache>
                <c:formatCode>General</c:formatCode>
                <c:ptCount val="23"/>
                <c:pt idx="0">
                  <c:v>21</c:v>
                </c:pt>
                <c:pt idx="1">
                  <c:v>20.5</c:v>
                </c:pt>
                <c:pt idx="2">
                  <c:v>20</c:v>
                </c:pt>
                <c:pt idx="3">
                  <c:v>19.5</c:v>
                </c:pt>
                <c:pt idx="4">
                  <c:v>19</c:v>
                </c:pt>
                <c:pt idx="5">
                  <c:v>18.5</c:v>
                </c:pt>
                <c:pt idx="6">
                  <c:v>18</c:v>
                </c:pt>
                <c:pt idx="7">
                  <c:v>17.5</c:v>
                </c:pt>
                <c:pt idx="8">
                  <c:v>17</c:v>
                </c:pt>
                <c:pt idx="9">
                  <c:v>16.5</c:v>
                </c:pt>
                <c:pt idx="10">
                  <c:v>16</c:v>
                </c:pt>
                <c:pt idx="11">
                  <c:v>15.5</c:v>
                </c:pt>
                <c:pt idx="12">
                  <c:v>15</c:v>
                </c:pt>
                <c:pt idx="13">
                  <c:v>14.5</c:v>
                </c:pt>
                <c:pt idx="14">
                  <c:v>14</c:v>
                </c:pt>
                <c:pt idx="15">
                  <c:v>13.5</c:v>
                </c:pt>
                <c:pt idx="16">
                  <c:v>13</c:v>
                </c:pt>
                <c:pt idx="17">
                  <c:v>12.5</c:v>
                </c:pt>
                <c:pt idx="18">
                  <c:v>12</c:v>
                </c:pt>
                <c:pt idx="19">
                  <c:v>11.5</c:v>
                </c:pt>
                <c:pt idx="20">
                  <c:v>11</c:v>
                </c:pt>
                <c:pt idx="21">
                  <c:v>10.5</c:v>
                </c:pt>
                <c:pt idx="22">
                  <c:v>10</c:v>
                </c:pt>
              </c:numCache>
            </c:numRef>
          </c:xVal>
          <c:yVal>
            <c:numRef>
              <c:f>'Ic fits'!$G$14:$G$36</c:f>
              <c:numCache>
                <c:formatCode>0.0</c:formatCode>
                <c:ptCount val="23"/>
                <c:pt idx="0">
                  <c:v>8.4570898922531477</c:v>
                </c:pt>
                <c:pt idx="1">
                  <c:v>9.9462992795870377</c:v>
                </c:pt>
                <c:pt idx="2">
                  <c:v>11.579130311674733</c:v>
                </c:pt>
                <c:pt idx="3">
                  <c:v>13.361827715443685</c:v>
                </c:pt>
                <c:pt idx="4">
                  <c:v>15.301146435881957</c:v>
                </c:pt>
                <c:pt idx="5">
                  <c:v>17.404409876116489</c:v>
                </c:pt>
                <c:pt idx="6">
                  <c:v>19.679576675763705</c:v>
                </c:pt>
                <c:pt idx="7">
                  <c:v>22.135317566117134</c:v>
                </c:pt>
                <c:pt idx="8">
                  <c:v>24.781104172128774</c:v>
                </c:pt>
                <c:pt idx="9">
                  <c:v>27.627312046207777</c:v>
                </c:pt>
                <c:pt idx="10">
                  <c:v>30.68534074201375</c:v>
                </c:pt>
                <c:pt idx="11">
                  <c:v>33.967754400217437</c:v>
                </c:pt>
                <c:pt idx="12">
                  <c:v>37.488447166409159</c:v>
                </c:pt>
                <c:pt idx="13">
                  <c:v>41.262838853325285</c:v>
                </c:pt>
                <c:pt idx="14">
                  <c:v>45.308107676625376</c:v>
                </c:pt>
                <c:pt idx="15">
                  <c:v>49.643468747981295</c:v>
                </c:pt>
                <c:pt idx="16">
                  <c:v>54.290509458310304</c:v>
                </c:pt>
                <c:pt idx="17">
                  <c:v>59.273596149575283</c:v>
                </c:pt>
                <c:pt idx="18">
                  <c:v>64.620370873212863</c:v>
                </c:pt>
                <c:pt idx="19">
                  <c:v>70.362363027043173</c:v>
                </c:pt>
                <c:pt idx="20">
                  <c:v>76.535748926511602</c:v>
                </c:pt>
                <c:pt idx="21">
                  <c:v>83.182303908681902</c:v>
                </c:pt>
                <c:pt idx="22">
                  <c:v>90.350607917190459</c:v>
                </c:pt>
              </c:numCache>
            </c:numRef>
          </c:yVal>
          <c:smooth val="0"/>
        </c:ser>
        <c:ser>
          <c:idx val="6"/>
          <c:order val="1"/>
          <c:tx>
            <c:v>Ic RRP 4.2K</c:v>
          </c:tx>
          <c:spPr>
            <a:ln>
              <a:solidFill>
                <a:schemeClr val="accent2"/>
              </a:solidFill>
              <a:prstDash val="dash"/>
            </a:ln>
          </c:spPr>
          <c:marker>
            <c:symbol val="none"/>
          </c:marker>
          <c:xVal>
            <c:numRef>
              <c:f>'Ic fits'!$A$14:$A$36</c:f>
              <c:numCache>
                <c:formatCode>General</c:formatCode>
                <c:ptCount val="23"/>
                <c:pt idx="0">
                  <c:v>21</c:v>
                </c:pt>
                <c:pt idx="1">
                  <c:v>20.5</c:v>
                </c:pt>
                <c:pt idx="2">
                  <c:v>20</c:v>
                </c:pt>
                <c:pt idx="3">
                  <c:v>19.5</c:v>
                </c:pt>
                <c:pt idx="4">
                  <c:v>19</c:v>
                </c:pt>
                <c:pt idx="5">
                  <c:v>18.5</c:v>
                </c:pt>
                <c:pt idx="6">
                  <c:v>18</c:v>
                </c:pt>
                <c:pt idx="7">
                  <c:v>17.5</c:v>
                </c:pt>
                <c:pt idx="8">
                  <c:v>17</c:v>
                </c:pt>
                <c:pt idx="9">
                  <c:v>16.5</c:v>
                </c:pt>
                <c:pt idx="10">
                  <c:v>16</c:v>
                </c:pt>
                <c:pt idx="11">
                  <c:v>15.5</c:v>
                </c:pt>
                <c:pt idx="12">
                  <c:v>15</c:v>
                </c:pt>
                <c:pt idx="13">
                  <c:v>14.5</c:v>
                </c:pt>
                <c:pt idx="14">
                  <c:v>14</c:v>
                </c:pt>
                <c:pt idx="15">
                  <c:v>13.5</c:v>
                </c:pt>
                <c:pt idx="16">
                  <c:v>13</c:v>
                </c:pt>
                <c:pt idx="17">
                  <c:v>12.5</c:v>
                </c:pt>
                <c:pt idx="18">
                  <c:v>12</c:v>
                </c:pt>
                <c:pt idx="19">
                  <c:v>11.5</c:v>
                </c:pt>
                <c:pt idx="20">
                  <c:v>11</c:v>
                </c:pt>
                <c:pt idx="21">
                  <c:v>10.5</c:v>
                </c:pt>
                <c:pt idx="22">
                  <c:v>10</c:v>
                </c:pt>
              </c:numCache>
            </c:numRef>
          </c:xVal>
          <c:yVal>
            <c:numRef>
              <c:f>'Ic fits'!$C$14:$C$36</c:f>
              <c:numCache>
                <c:formatCode>0.0</c:formatCode>
                <c:ptCount val="23"/>
                <c:pt idx="0">
                  <c:v>3.5379658510613781</c:v>
                </c:pt>
                <c:pt idx="1">
                  <c:v>4.5293926927915429</c:v>
                </c:pt>
                <c:pt idx="2">
                  <c:v>5.6586873316764992</c:v>
                </c:pt>
                <c:pt idx="3">
                  <c:v>6.9316099227715515</c:v>
                </c:pt>
                <c:pt idx="4">
                  <c:v>8.3543855390619193</c:v>
                </c:pt>
                <c:pt idx="5">
                  <c:v>9.9337569234579792</c:v>
                </c:pt>
                <c:pt idx="6">
                  <c:v>11.677044946850778</c:v>
                </c:pt>
                <c:pt idx="7">
                  <c:v>13.592218157523883</c:v>
                </c:pt>
                <c:pt idx="8">
                  <c:v>15.687973105089958</c:v>
                </c:pt>
                <c:pt idx="9">
                  <c:v>17.973827495106029</c:v>
                </c:pt>
                <c:pt idx="10">
                  <c:v>20.46022870051603</c:v>
                </c:pt>
                <c:pt idx="11">
                  <c:v>23.158680752260544</c:v>
                </c:pt>
                <c:pt idx="12">
                  <c:v>26.081893693019587</c:v>
                </c:pt>
                <c:pt idx="13">
                  <c:v>29.243960158328697</c:v>
                </c:pt>
                <c:pt idx="14">
                  <c:v>32.660565321069939</c:v>
                </c:pt>
                <c:pt idx="15">
                  <c:v>36.349237999289592</c:v>
                </c:pt>
                <c:pt idx="16">
                  <c:v>40.329652924123927</c:v>
                </c:pt>
                <c:pt idx="17">
                  <c:v>44.623997093122775</c:v>
                </c:pt>
                <c:pt idx="18">
                  <c:v>49.257417078752283</c:v>
                </c:pt>
                <c:pt idx="19">
                  <c:v>54.258569534220719</c:v>
                </c:pt>
                <c:pt idx="20">
                  <c:v>59.660304544086003</c:v>
                </c:pt>
                <c:pt idx="21">
                  <c:v>65.500521807706306</c:v>
                </c:pt>
                <c:pt idx="22">
                  <c:v>71.823254287116455</c:v>
                </c:pt>
              </c:numCache>
            </c:numRef>
          </c:yVal>
          <c:smooth val="0"/>
        </c:ser>
        <c:ser>
          <c:idx val="7"/>
          <c:order val="2"/>
          <c:tx>
            <c:strRef>
              <c:f>'40x 1mm strand 1;1'!$A$64</c:f>
              <c:strCache>
                <c:ptCount val="1"/>
                <c:pt idx="0">
                  <c:v>RMC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diamond"/>
            <c:size val="5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xVal>
            <c:numRef>
              <c:f>'40x 1mm strand 1;1'!$M$64:$N$64</c:f>
              <c:numCache>
                <c:formatCode>General</c:formatCode>
                <c:ptCount val="2"/>
                <c:pt idx="0">
                  <c:v>14.8</c:v>
                </c:pt>
                <c:pt idx="1">
                  <c:v>16.5</c:v>
                </c:pt>
              </c:numCache>
            </c:numRef>
          </c:xVal>
          <c:yVal>
            <c:numRef>
              <c:f>'40x 1mm strand 1;1'!$G$64:$H$64</c:f>
              <c:numCache>
                <c:formatCode>General</c:formatCode>
                <c:ptCount val="2"/>
                <c:pt idx="0">
                  <c:v>17.5</c:v>
                </c:pt>
                <c:pt idx="1">
                  <c:v>19.5</c:v>
                </c:pt>
              </c:numCache>
            </c:numRef>
          </c:yVal>
          <c:smooth val="0"/>
        </c:ser>
        <c:ser>
          <c:idx val="9"/>
          <c:order val="3"/>
          <c:tx>
            <c:strRef>
              <c:f>'40x 1mm strand 1;1'!$A$65</c:f>
              <c:strCache>
                <c:ptCount val="1"/>
                <c:pt idx="0">
                  <c:v>FRESCA2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triangle"/>
            <c:size val="5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marker>
          <c:xVal>
            <c:numRef>
              <c:f>('40x 1mm strand 1;1'!$L$65,'40x 1mm strand 1;1'!$L$66:$N$66)</c:f>
              <c:numCache>
                <c:formatCode>General</c:formatCode>
                <c:ptCount val="4"/>
                <c:pt idx="0">
                  <c:v>13.32</c:v>
                </c:pt>
                <c:pt idx="1">
                  <c:v>15.47</c:v>
                </c:pt>
                <c:pt idx="2">
                  <c:v>16.760000000000002</c:v>
                </c:pt>
                <c:pt idx="3">
                  <c:v>18.059999999999999</c:v>
                </c:pt>
              </c:numCache>
            </c:numRef>
          </c:xVal>
          <c:yVal>
            <c:numRef>
              <c:f>('40x 1mm strand 1;1'!$F$65,'40x 1mm strand 1;1'!$F$66:$H$66)</c:f>
              <c:numCache>
                <c:formatCode>General</c:formatCode>
                <c:ptCount val="4"/>
                <c:pt idx="0">
                  <c:v>10.82</c:v>
                </c:pt>
                <c:pt idx="1">
                  <c:v>12.78</c:v>
                </c:pt>
                <c:pt idx="2">
                  <c:v>14</c:v>
                </c:pt>
                <c:pt idx="3">
                  <c:v>15.2</c:v>
                </c:pt>
              </c:numCache>
            </c:numRef>
          </c:yVal>
          <c:smooth val="0"/>
        </c:ser>
        <c:ser>
          <c:idx val="1"/>
          <c:order val="4"/>
          <c:tx>
            <c:v>Design 1</c:v>
          </c:tx>
          <c:spPr>
            <a:ln>
              <a:solidFill>
                <a:schemeClr val="accent4"/>
              </a:solidFill>
            </a:ln>
          </c:spPr>
          <c:marker>
            <c:symbol val="squar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('40x 1mm strand 1;1'!$L$31,'40x 1mm strand 1;1'!$K$32:$N$32)</c:f>
              <c:numCache>
                <c:formatCode>0.00</c:formatCode>
                <c:ptCount val="5"/>
                <c:pt idx="0" formatCode="General">
                  <c:v>16.78</c:v>
                </c:pt>
                <c:pt idx="1">
                  <c:v>1.629999999999912</c:v>
                </c:pt>
                <c:pt idx="2">
                  <c:v>16.330900243309003</c:v>
                </c:pt>
                <c:pt idx="3" formatCode="General">
                  <c:v>18.2</c:v>
                </c:pt>
                <c:pt idx="4" formatCode="General">
                  <c:v>19.850000000000001</c:v>
                </c:pt>
              </c:numCache>
            </c:numRef>
          </c:xVal>
          <c:yVal>
            <c:numRef>
              <c:f>('40x 1mm strand 1;1'!$F$31,'40x 1mm strand 1;1'!$E$32:$H$32)</c:f>
              <c:numCache>
                <c:formatCode>General</c:formatCode>
                <c:ptCount val="5"/>
                <c:pt idx="0">
                  <c:v>10.1</c:v>
                </c:pt>
                <c:pt idx="1">
                  <c:v>0</c:v>
                </c:pt>
                <c:pt idx="2" formatCode="0.00">
                  <c:v>9.8006001622060026</c:v>
                </c:pt>
                <c:pt idx="3" formatCode="0.00">
                  <c:v>11.04666666666666</c:v>
                </c:pt>
                <c:pt idx="4" formatCode="0.00">
                  <c:v>12.146666666666654</c:v>
                </c:pt>
              </c:numCache>
            </c:numRef>
          </c:yVal>
          <c:smooth val="0"/>
        </c:ser>
        <c:ser>
          <c:idx val="4"/>
          <c:order val="5"/>
          <c:tx>
            <c:v>eRMC 1</c:v>
          </c:tx>
          <c:spPr>
            <a:ln>
              <a:solidFill>
                <a:schemeClr val="accent4"/>
              </a:solidFill>
              <a:prstDash val="dash"/>
            </a:ln>
          </c:spPr>
          <c:marker>
            <c:symbol val="square"/>
            <c:size val="5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('40x 1mm strand 1;1'!$L$42,'40x 1mm strand 1;1'!$K$43:$N$43)</c:f>
              <c:numCache>
                <c:formatCode>0.00</c:formatCode>
                <c:ptCount val="5"/>
                <c:pt idx="0">
                  <c:v>15.19</c:v>
                </c:pt>
                <c:pt idx="1">
                  <c:v>1.5099999999999909</c:v>
                </c:pt>
                <c:pt idx="2">
                  <c:v>15.76</c:v>
                </c:pt>
                <c:pt idx="3">
                  <c:v>17.399999999999999</c:v>
                </c:pt>
                <c:pt idx="4">
                  <c:v>19</c:v>
                </c:pt>
              </c:numCache>
            </c:numRef>
          </c:xVal>
          <c:yVal>
            <c:numRef>
              <c:f>('40x 1mm strand 1;1'!$F$42,'40x 1mm strand 1;1'!$E$43:$H$43)</c:f>
              <c:numCache>
                <c:formatCode>General</c:formatCode>
                <c:ptCount val="5"/>
                <c:pt idx="0">
                  <c:v>12</c:v>
                </c:pt>
                <c:pt idx="1">
                  <c:v>0</c:v>
                </c:pt>
                <c:pt idx="2">
                  <c:v>12.5</c:v>
                </c:pt>
                <c:pt idx="3" formatCode="0.00">
                  <c:v>13.938596491228068</c:v>
                </c:pt>
                <c:pt idx="4" formatCode="0.00">
                  <c:v>15.342105263157894</c:v>
                </c:pt>
              </c:numCache>
            </c:numRef>
          </c:yVal>
          <c:smooth val="0"/>
        </c:ser>
        <c:ser>
          <c:idx val="2"/>
          <c:order val="6"/>
          <c:tx>
            <c:v>Design 2</c:v>
          </c:tx>
          <c:marker>
            <c:symbol val="square"/>
            <c:size val="5"/>
          </c:marker>
          <c:xVal>
            <c:numRef>
              <c:f>('40x 1mm strand 1;1'!$L$38,'40x 1mm strand 1;1'!$K$39:$N$39)</c:f>
              <c:numCache>
                <c:formatCode>0.00</c:formatCode>
                <c:ptCount val="5"/>
                <c:pt idx="0" formatCode="General">
                  <c:v>16.54</c:v>
                </c:pt>
                <c:pt idx="1">
                  <c:v>1.9733333333333558</c:v>
                </c:pt>
                <c:pt idx="2">
                  <c:v>16.166157605375684</c:v>
                </c:pt>
                <c:pt idx="3" formatCode="General">
                  <c:v>17.8</c:v>
                </c:pt>
                <c:pt idx="4" formatCode="General">
                  <c:v>19.399999999999999</c:v>
                </c:pt>
              </c:numCache>
            </c:numRef>
          </c:xVal>
          <c:yVal>
            <c:numRef>
              <c:f>('40x 1mm strand 1;1'!$F$38,'40x 1mm strand 1;1'!$E$39:$H$39)</c:f>
              <c:numCache>
                <c:formatCode>General</c:formatCode>
                <c:ptCount val="5"/>
                <c:pt idx="0">
                  <c:v>11.4</c:v>
                </c:pt>
                <c:pt idx="1">
                  <c:v>0</c:v>
                </c:pt>
                <c:pt idx="2" formatCode="0.0">
                  <c:v>11.107427691163579</c:v>
                </c:pt>
                <c:pt idx="3" formatCode="0.00">
                  <c:v>12.386086956521742</c:v>
                </c:pt>
                <c:pt idx="4" formatCode="0.00">
                  <c:v>13.638260869565221</c:v>
                </c:pt>
              </c:numCache>
            </c:numRef>
          </c:yVal>
          <c:smooth val="0"/>
        </c:ser>
        <c:ser>
          <c:idx val="3"/>
          <c:order val="7"/>
          <c:tx>
            <c:v>eRMC 2</c:v>
          </c:tx>
          <c:spPr>
            <a:ln>
              <a:solidFill>
                <a:schemeClr val="accent3"/>
              </a:solidFill>
              <a:prstDash val="dash"/>
            </a:ln>
          </c:spPr>
          <c:marker>
            <c:symbol val="squar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('40x 1mm strand 1;1'!$K$45:$N$45,'40x 1mm strand 1;1'!$L$44)</c:f>
              <c:numCache>
                <c:formatCode>0.00</c:formatCode>
                <c:ptCount val="5"/>
                <c:pt idx="0">
                  <c:v>1.3177777777777777</c:v>
                </c:pt>
                <c:pt idx="1">
                  <c:v>14.91</c:v>
                </c:pt>
                <c:pt idx="2">
                  <c:v>17.149999999999999</c:v>
                </c:pt>
                <c:pt idx="3">
                  <c:v>18.7</c:v>
                </c:pt>
                <c:pt idx="4">
                  <c:v>24.32</c:v>
                </c:pt>
              </c:numCache>
            </c:numRef>
          </c:xVal>
          <c:yVal>
            <c:numRef>
              <c:f>('40x 1mm strand 1;1'!$E$45:$H$45,'40x 1mm strand 1;1'!$F$44)</c:f>
              <c:numCache>
                <c:formatCode>General</c:formatCode>
                <c:ptCount val="5"/>
                <c:pt idx="0">
                  <c:v>0</c:v>
                </c:pt>
                <c:pt idx="1">
                  <c:v>13</c:v>
                </c:pt>
                <c:pt idx="2" formatCode="0.00">
                  <c:v>15.142401700318809</c:v>
                </c:pt>
                <c:pt idx="3" formatCode="0.00">
                  <c:v>16.624867162592984</c:v>
                </c:pt>
                <c:pt idx="4">
                  <c:v>22</c:v>
                </c:pt>
              </c:numCache>
            </c:numRef>
          </c:yVal>
          <c:smooth val="0"/>
        </c:ser>
        <c:ser>
          <c:idx val="5"/>
          <c:order val="8"/>
          <c:tx>
            <c:v>Design 3</c:v>
          </c:tx>
          <c:marker>
            <c:symbol val="square"/>
            <c:size val="5"/>
          </c:marker>
          <c:xVal>
            <c:numRef>
              <c:f>'40x 1mm strand 1;1'!$K$55:$N$55</c:f>
              <c:numCache>
                <c:formatCode>0.00</c:formatCode>
                <c:ptCount val="4"/>
                <c:pt idx="0">
                  <c:v>2.0200000000000014</c:v>
                </c:pt>
                <c:pt idx="1">
                  <c:v>16.09</c:v>
                </c:pt>
                <c:pt idx="2">
                  <c:v>17.95</c:v>
                </c:pt>
                <c:pt idx="3">
                  <c:v>19.600000000000001</c:v>
                </c:pt>
              </c:numCache>
            </c:numRef>
          </c:xVal>
          <c:yVal>
            <c:numRef>
              <c:f>'40x 1mm strand 1;1'!$E$55:$H$55</c:f>
              <c:numCache>
                <c:formatCode>0.0</c:formatCode>
                <c:ptCount val="4"/>
                <c:pt idx="0" formatCode="General">
                  <c:v>0</c:v>
                </c:pt>
                <c:pt idx="1">
                  <c:v>10.5</c:v>
                </c:pt>
                <c:pt idx="2" formatCode="0.00">
                  <c:v>11.888059701492537</c:v>
                </c:pt>
                <c:pt idx="3" formatCode="0.00">
                  <c:v>13.119402985074629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444096"/>
        <c:axId val="183446840"/>
      </c:scatterChart>
      <c:valAx>
        <c:axId val="183444096"/>
        <c:scaling>
          <c:orientation val="minMax"/>
          <c:max val="21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Bpeak [T]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83446840"/>
        <c:crosses val="autoZero"/>
        <c:crossBetween val="midCat"/>
      </c:valAx>
      <c:valAx>
        <c:axId val="183446840"/>
        <c:scaling>
          <c:orientation val="minMax"/>
          <c:max val="20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 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834440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8.5279166666666684E-2"/>
          <c:y val="5.9568849206349209E-2"/>
          <c:w val="0.16083800505050505"/>
          <c:h val="0.43682896825396828"/>
        </c:manualLayout>
      </c:layout>
      <c:overlay val="0"/>
      <c:spPr>
        <a:solidFill>
          <a:sysClr val="window" lastClr="FFFFFF"/>
        </a:solidFill>
        <a:ln>
          <a:solidFill>
            <a:schemeClr val="accent1"/>
          </a:solidFill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485751781027388E-2"/>
          <c:y val="5.0925925925925923E-2"/>
          <c:w val="0.8809026996625422"/>
          <c:h val="0.8416746864975212"/>
        </c:manualLayout>
      </c:layout>
      <c:scatterChart>
        <c:scatterStyle val="lineMarker"/>
        <c:varyColors val="0"/>
        <c:ser>
          <c:idx val="6"/>
          <c:order val="0"/>
          <c:tx>
            <c:v>Ic HF 4.2K</c:v>
          </c:tx>
          <c:spPr>
            <a:ln>
              <a:solidFill>
                <a:schemeClr val="accent2"/>
              </a:solidFill>
              <a:prstDash val="dash"/>
            </a:ln>
          </c:spPr>
          <c:marker>
            <c:symbol val="none"/>
          </c:marker>
          <c:xVal>
            <c:numRef>
              <c:f>'Ic fits'!$A$14:$A$36</c:f>
              <c:numCache>
                <c:formatCode>General</c:formatCode>
                <c:ptCount val="23"/>
                <c:pt idx="0">
                  <c:v>21</c:v>
                </c:pt>
                <c:pt idx="1">
                  <c:v>20.5</c:v>
                </c:pt>
                <c:pt idx="2">
                  <c:v>20</c:v>
                </c:pt>
                <c:pt idx="3">
                  <c:v>19.5</c:v>
                </c:pt>
                <c:pt idx="4">
                  <c:v>19</c:v>
                </c:pt>
                <c:pt idx="5">
                  <c:v>18.5</c:v>
                </c:pt>
                <c:pt idx="6">
                  <c:v>18</c:v>
                </c:pt>
                <c:pt idx="7">
                  <c:v>17.5</c:v>
                </c:pt>
                <c:pt idx="8">
                  <c:v>17</c:v>
                </c:pt>
                <c:pt idx="9">
                  <c:v>16.5</c:v>
                </c:pt>
                <c:pt idx="10">
                  <c:v>16</c:v>
                </c:pt>
                <c:pt idx="11">
                  <c:v>15.5</c:v>
                </c:pt>
                <c:pt idx="12">
                  <c:v>15</c:v>
                </c:pt>
                <c:pt idx="13">
                  <c:v>14.5</c:v>
                </c:pt>
                <c:pt idx="14">
                  <c:v>14</c:v>
                </c:pt>
                <c:pt idx="15">
                  <c:v>13.5</c:v>
                </c:pt>
                <c:pt idx="16">
                  <c:v>13</c:v>
                </c:pt>
                <c:pt idx="17">
                  <c:v>12.5</c:v>
                </c:pt>
                <c:pt idx="18">
                  <c:v>12</c:v>
                </c:pt>
                <c:pt idx="19">
                  <c:v>11.5</c:v>
                </c:pt>
                <c:pt idx="20">
                  <c:v>11</c:v>
                </c:pt>
                <c:pt idx="21">
                  <c:v>10.5</c:v>
                </c:pt>
                <c:pt idx="22">
                  <c:v>10</c:v>
                </c:pt>
              </c:numCache>
            </c:numRef>
          </c:xVal>
          <c:yVal>
            <c:numRef>
              <c:f>'Ic fits'!$C$14:$C$36</c:f>
              <c:numCache>
                <c:formatCode>0.0</c:formatCode>
                <c:ptCount val="23"/>
                <c:pt idx="0">
                  <c:v>3.5379658510613781</c:v>
                </c:pt>
                <c:pt idx="1">
                  <c:v>4.5293926927915429</c:v>
                </c:pt>
                <c:pt idx="2">
                  <c:v>5.6586873316764992</c:v>
                </c:pt>
                <c:pt idx="3">
                  <c:v>6.9316099227715515</c:v>
                </c:pt>
                <c:pt idx="4">
                  <c:v>8.3543855390619193</c:v>
                </c:pt>
                <c:pt idx="5">
                  <c:v>9.9337569234579792</c:v>
                </c:pt>
                <c:pt idx="6">
                  <c:v>11.677044946850778</c:v>
                </c:pt>
                <c:pt idx="7">
                  <c:v>13.592218157523883</c:v>
                </c:pt>
                <c:pt idx="8">
                  <c:v>15.687973105089958</c:v>
                </c:pt>
                <c:pt idx="9">
                  <c:v>17.973827495106029</c:v>
                </c:pt>
                <c:pt idx="10">
                  <c:v>20.46022870051603</c:v>
                </c:pt>
                <c:pt idx="11">
                  <c:v>23.158680752260544</c:v>
                </c:pt>
                <c:pt idx="12">
                  <c:v>26.081893693019587</c:v>
                </c:pt>
                <c:pt idx="13">
                  <c:v>29.243960158328697</c:v>
                </c:pt>
                <c:pt idx="14">
                  <c:v>32.660565321069939</c:v>
                </c:pt>
                <c:pt idx="15">
                  <c:v>36.349237999289592</c:v>
                </c:pt>
                <c:pt idx="16">
                  <c:v>40.329652924123927</c:v>
                </c:pt>
                <c:pt idx="17">
                  <c:v>44.623997093122775</c:v>
                </c:pt>
                <c:pt idx="18">
                  <c:v>49.257417078752283</c:v>
                </c:pt>
                <c:pt idx="19">
                  <c:v>54.258569534220719</c:v>
                </c:pt>
                <c:pt idx="20">
                  <c:v>59.660304544086003</c:v>
                </c:pt>
                <c:pt idx="21">
                  <c:v>65.500521807706306</c:v>
                </c:pt>
                <c:pt idx="22">
                  <c:v>71.823254287116455</c:v>
                </c:pt>
              </c:numCache>
            </c:numRef>
          </c:yVal>
          <c:smooth val="0"/>
        </c:ser>
        <c:ser>
          <c:idx val="5"/>
          <c:order val="1"/>
          <c:tx>
            <c:v>Ic LF 4.2K</c:v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none"/>
          </c:marker>
          <c:xVal>
            <c:numRef>
              <c:f>'Ic fits'!$A$26:$A$36</c:f>
              <c:numCache>
                <c:formatCode>General</c:formatCode>
                <c:ptCount val="11"/>
                <c:pt idx="0">
                  <c:v>15</c:v>
                </c:pt>
                <c:pt idx="1">
                  <c:v>14.5</c:v>
                </c:pt>
                <c:pt idx="2">
                  <c:v>14</c:v>
                </c:pt>
                <c:pt idx="3">
                  <c:v>13.5</c:v>
                </c:pt>
                <c:pt idx="4">
                  <c:v>13</c:v>
                </c:pt>
                <c:pt idx="5">
                  <c:v>12.5</c:v>
                </c:pt>
                <c:pt idx="6">
                  <c:v>12</c:v>
                </c:pt>
                <c:pt idx="7">
                  <c:v>11.5</c:v>
                </c:pt>
                <c:pt idx="8">
                  <c:v>11</c:v>
                </c:pt>
                <c:pt idx="9">
                  <c:v>10.5</c:v>
                </c:pt>
                <c:pt idx="10">
                  <c:v>10</c:v>
                </c:pt>
              </c:numCache>
            </c:numRef>
          </c:xVal>
          <c:yVal>
            <c:numRef>
              <c:f>'Ic fits'!$E$26:$E$36</c:f>
              <c:numCache>
                <c:formatCode>0.0</c:formatCode>
                <c:ptCount val="11"/>
                <c:pt idx="0">
                  <c:v>9.9111196033474407</c:v>
                </c:pt>
                <c:pt idx="1">
                  <c:v>11.112704860164902</c:v>
                </c:pt>
                <c:pt idx="2">
                  <c:v>12.411014822006571</c:v>
                </c:pt>
                <c:pt idx="3">
                  <c:v>13.812710439730044</c:v>
                </c:pt>
                <c:pt idx="4">
                  <c:v>15.325268111167089</c:v>
                </c:pt>
                <c:pt idx="5">
                  <c:v>16.95711889538665</c:v>
                </c:pt>
                <c:pt idx="6">
                  <c:v>18.717818489925865</c:v>
                </c:pt>
                <c:pt idx="7">
                  <c:v>20.618256423003867</c:v>
                </c:pt>
                <c:pt idx="8">
                  <c:v>22.670915726752675</c:v>
                </c:pt>
                <c:pt idx="9">
                  <c:v>24.890198286928388</c:v>
                </c:pt>
                <c:pt idx="10">
                  <c:v>27.292836629104254</c:v>
                </c:pt>
              </c:numCache>
            </c:numRef>
          </c:yVal>
          <c:smooth val="0"/>
        </c:ser>
        <c:ser>
          <c:idx val="0"/>
          <c:order val="2"/>
          <c:tx>
            <c:v>Ic HF 1.9K</c:v>
          </c:tx>
          <c:spPr>
            <a:ln>
              <a:solidFill>
                <a:schemeClr val="accent1"/>
              </a:solidFill>
              <a:prstDash val="dash"/>
            </a:ln>
          </c:spPr>
          <c:marker>
            <c:symbol val="none"/>
          </c:marker>
          <c:xVal>
            <c:numRef>
              <c:f>'Ic fits'!$A$14:$A$36</c:f>
              <c:numCache>
                <c:formatCode>General</c:formatCode>
                <c:ptCount val="23"/>
                <c:pt idx="0">
                  <c:v>21</c:v>
                </c:pt>
                <c:pt idx="1">
                  <c:v>20.5</c:v>
                </c:pt>
                <c:pt idx="2">
                  <c:v>20</c:v>
                </c:pt>
                <c:pt idx="3">
                  <c:v>19.5</c:v>
                </c:pt>
                <c:pt idx="4">
                  <c:v>19</c:v>
                </c:pt>
                <c:pt idx="5">
                  <c:v>18.5</c:v>
                </c:pt>
                <c:pt idx="6">
                  <c:v>18</c:v>
                </c:pt>
                <c:pt idx="7">
                  <c:v>17.5</c:v>
                </c:pt>
                <c:pt idx="8">
                  <c:v>17</c:v>
                </c:pt>
                <c:pt idx="9">
                  <c:v>16.5</c:v>
                </c:pt>
                <c:pt idx="10">
                  <c:v>16</c:v>
                </c:pt>
                <c:pt idx="11">
                  <c:v>15.5</c:v>
                </c:pt>
                <c:pt idx="12">
                  <c:v>15</c:v>
                </c:pt>
                <c:pt idx="13">
                  <c:v>14.5</c:v>
                </c:pt>
                <c:pt idx="14">
                  <c:v>14</c:v>
                </c:pt>
                <c:pt idx="15">
                  <c:v>13.5</c:v>
                </c:pt>
                <c:pt idx="16">
                  <c:v>13</c:v>
                </c:pt>
                <c:pt idx="17">
                  <c:v>12.5</c:v>
                </c:pt>
                <c:pt idx="18">
                  <c:v>12</c:v>
                </c:pt>
                <c:pt idx="19">
                  <c:v>11.5</c:v>
                </c:pt>
                <c:pt idx="20">
                  <c:v>11</c:v>
                </c:pt>
                <c:pt idx="21">
                  <c:v>10.5</c:v>
                </c:pt>
                <c:pt idx="22">
                  <c:v>10</c:v>
                </c:pt>
              </c:numCache>
            </c:numRef>
          </c:xVal>
          <c:yVal>
            <c:numRef>
              <c:f>'Ic fits'!$G$14:$G$36</c:f>
              <c:numCache>
                <c:formatCode>0.0</c:formatCode>
                <c:ptCount val="23"/>
                <c:pt idx="0">
                  <c:v>8.4570898922531477</c:v>
                </c:pt>
                <c:pt idx="1">
                  <c:v>9.9462992795870377</c:v>
                </c:pt>
                <c:pt idx="2">
                  <c:v>11.579130311674733</c:v>
                </c:pt>
                <c:pt idx="3">
                  <c:v>13.361827715443685</c:v>
                </c:pt>
                <c:pt idx="4">
                  <c:v>15.301146435881957</c:v>
                </c:pt>
                <c:pt idx="5">
                  <c:v>17.404409876116489</c:v>
                </c:pt>
                <c:pt idx="6">
                  <c:v>19.679576675763705</c:v>
                </c:pt>
                <c:pt idx="7">
                  <c:v>22.135317566117134</c:v>
                </c:pt>
                <c:pt idx="8">
                  <c:v>24.781104172128774</c:v>
                </c:pt>
                <c:pt idx="9">
                  <c:v>27.627312046207777</c:v>
                </c:pt>
                <c:pt idx="10">
                  <c:v>30.68534074201375</c:v>
                </c:pt>
                <c:pt idx="11">
                  <c:v>33.967754400217437</c:v>
                </c:pt>
                <c:pt idx="12">
                  <c:v>37.488447166409159</c:v>
                </c:pt>
                <c:pt idx="13">
                  <c:v>41.262838853325285</c:v>
                </c:pt>
                <c:pt idx="14">
                  <c:v>45.308107676625376</c:v>
                </c:pt>
                <c:pt idx="15">
                  <c:v>49.643468747981295</c:v>
                </c:pt>
                <c:pt idx="16">
                  <c:v>54.290509458310304</c:v>
                </c:pt>
                <c:pt idx="17">
                  <c:v>59.273596149575283</c:v>
                </c:pt>
                <c:pt idx="18">
                  <c:v>64.620370873212863</c:v>
                </c:pt>
                <c:pt idx="19">
                  <c:v>70.362363027043173</c:v>
                </c:pt>
                <c:pt idx="20">
                  <c:v>76.535748926511602</c:v>
                </c:pt>
                <c:pt idx="21">
                  <c:v>83.182303908681902</c:v>
                </c:pt>
                <c:pt idx="22">
                  <c:v>90.350607917190459</c:v>
                </c:pt>
              </c:numCache>
            </c:numRef>
          </c:yVal>
          <c:smooth val="0"/>
        </c:ser>
        <c:ser>
          <c:idx val="7"/>
          <c:order val="3"/>
          <c:tx>
            <c:v>Ic LF 1.9K</c:v>
          </c:tx>
          <c:spPr>
            <a:ln>
              <a:solidFill>
                <a:schemeClr val="accent1"/>
              </a:solidFill>
              <a:prstDash val="sysDash"/>
            </a:ln>
          </c:spPr>
          <c:marker>
            <c:symbol val="none"/>
          </c:marker>
          <c:xVal>
            <c:numRef>
              <c:f>'Ic fits'!$A$24:$A$36</c:f>
              <c:numCache>
                <c:formatCode>General</c:formatCode>
                <c:ptCount val="13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  <c:pt idx="10">
                  <c:v>11</c:v>
                </c:pt>
                <c:pt idx="11">
                  <c:v>10.5</c:v>
                </c:pt>
                <c:pt idx="12">
                  <c:v>10</c:v>
                </c:pt>
              </c:numCache>
            </c:numRef>
          </c:xVal>
          <c:yVal>
            <c:numRef>
              <c:f>'Ic fits'!$I$24:$I$36</c:f>
              <c:numCache>
                <c:formatCode>0.0</c:formatCode>
                <c:ptCount val="13"/>
                <c:pt idx="0">
                  <c:v>11.66042948196522</c:v>
                </c:pt>
                <c:pt idx="1">
                  <c:v>12.907746672082625</c:v>
                </c:pt>
                <c:pt idx="2">
                  <c:v>14.245609923235477</c:v>
                </c:pt>
                <c:pt idx="3">
                  <c:v>15.679878764263604</c:v>
                </c:pt>
                <c:pt idx="4">
                  <c:v>17.217080917117645</c:v>
                </c:pt>
                <c:pt idx="5">
                  <c:v>18.864518124232884</c:v>
                </c:pt>
                <c:pt idx="6">
                  <c:v>20.630393594157908</c:v>
                </c:pt>
                <c:pt idx="7">
                  <c:v>22.523966536838604</c:v>
                </c:pt>
                <c:pt idx="8">
                  <c:v>24.555740931820882</c:v>
                </c:pt>
                <c:pt idx="9">
                  <c:v>26.737697950276399</c:v>
                </c:pt>
                <c:pt idx="10">
                  <c:v>29.083584592074409</c:v>
                </c:pt>
                <c:pt idx="11">
                  <c:v>31.609275485299118</c:v>
                </c:pt>
                <c:pt idx="12">
                  <c:v>34.333231008532373</c:v>
                </c:pt>
              </c:numCache>
            </c:numRef>
          </c:yVal>
          <c:smooth val="0"/>
        </c:ser>
        <c:ser>
          <c:idx val="2"/>
          <c:order val="4"/>
          <c:tx>
            <c:v>Design 4</c:v>
          </c:tx>
          <c:marker>
            <c:symbol val="square"/>
            <c:size val="5"/>
          </c:marker>
          <c:xVal>
            <c:numRef>
              <c:f>(Graded!$Q$4:$T$4,Graded!$R$3,Graded!$W$4:$AA$4,Graded!$Y$3)</c:f>
              <c:numCache>
                <c:formatCode>General</c:formatCode>
                <c:ptCount val="11"/>
                <c:pt idx="0">
                  <c:v>2.6800000000000139</c:v>
                </c:pt>
                <c:pt idx="1">
                  <c:v>17.32</c:v>
                </c:pt>
                <c:pt idx="2">
                  <c:v>17.8</c:v>
                </c:pt>
                <c:pt idx="3">
                  <c:v>19.399999999999999</c:v>
                </c:pt>
                <c:pt idx="4" formatCode="0.00">
                  <c:v>16.100000000000001</c:v>
                </c:pt>
                <c:pt idx="6" formatCode="0.00">
                  <c:v>1.1099999999999977</c:v>
                </c:pt>
                <c:pt idx="7">
                  <c:v>12.99</c:v>
                </c:pt>
                <c:pt idx="8" formatCode="0.00">
                  <c:v>13.85</c:v>
                </c:pt>
                <c:pt idx="9" formatCode="0.00">
                  <c:v>15.05</c:v>
                </c:pt>
                <c:pt idx="10" formatCode="0.00">
                  <c:v>12</c:v>
                </c:pt>
              </c:numCache>
            </c:numRef>
          </c:xVal>
          <c:yVal>
            <c:numRef>
              <c:f>(Graded!$E$4:$H$4,Graded!$F$3,Graded!$I$4:$M$4,Graded!$K$3)</c:f>
              <c:numCache>
                <c:formatCode>0.0</c:formatCode>
                <c:ptCount val="11"/>
                <c:pt idx="0" formatCode="General">
                  <c:v>0</c:v>
                </c:pt>
                <c:pt idx="1">
                  <c:v>12</c:v>
                </c:pt>
                <c:pt idx="2" formatCode="0.00">
                  <c:v>12.39344262295082</c:v>
                </c:pt>
                <c:pt idx="3" formatCode="0.00">
                  <c:v>13.704918032786885</c:v>
                </c:pt>
                <c:pt idx="4">
                  <c:v>11</c:v>
                </c:pt>
                <c:pt idx="6" formatCode="0">
                  <c:v>0</c:v>
                </c:pt>
                <c:pt idx="7">
                  <c:v>12</c:v>
                </c:pt>
                <c:pt idx="8" formatCode="0.00">
                  <c:v>12.868686868686869</c:v>
                </c:pt>
                <c:pt idx="9" formatCode="0.00">
                  <c:v>14.080808080808081</c:v>
                </c:pt>
                <c:pt idx="10">
                  <c:v>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517072"/>
        <c:axId val="202517464"/>
      </c:scatterChart>
      <c:valAx>
        <c:axId val="202517072"/>
        <c:scaling>
          <c:orientation val="minMax"/>
          <c:max val="20"/>
          <c:min val="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Bpeak [T]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02517464"/>
        <c:crosses val="autoZero"/>
        <c:crossBetween val="midCat"/>
      </c:valAx>
      <c:valAx>
        <c:axId val="202517464"/>
        <c:scaling>
          <c:orientation val="minMax"/>
          <c:max val="16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 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025170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385058117735278"/>
          <c:y val="0.59258477690288713"/>
          <c:w val="0.15032224351158335"/>
          <c:h val="0.23666981627296588"/>
        </c:manualLayout>
      </c:layout>
      <c:overlay val="0"/>
      <c:spPr>
        <a:solidFill>
          <a:sysClr val="window" lastClr="FFFFFF"/>
        </a:solidFill>
        <a:ln>
          <a:solidFill>
            <a:schemeClr val="accent1"/>
          </a:solidFill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534106612023635"/>
          <c:y val="4.7499914138510416E-2"/>
          <c:w val="0.86774706325047757"/>
          <c:h val="0.84635138531644705"/>
        </c:manualLayout>
      </c:layout>
      <c:scatterChart>
        <c:scatterStyle val="lineMarker"/>
        <c:varyColors val="0"/>
        <c:ser>
          <c:idx val="6"/>
          <c:order val="0"/>
          <c:tx>
            <c:strRef>
              <c:f>RMM_Paramtrization!$U$11</c:f>
              <c:strCache>
                <c:ptCount val="1"/>
                <c:pt idx="0">
                  <c:v>LF, 4.2 K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RMM_Paramtrization!$T$13:$T$31</c:f>
              <c:numCache>
                <c:formatCode>0.00</c:formatCode>
                <c:ptCount val="19"/>
                <c:pt idx="0">
                  <c:v>19</c:v>
                </c:pt>
                <c:pt idx="1">
                  <c:v>18.5</c:v>
                </c:pt>
                <c:pt idx="2">
                  <c:v>18</c:v>
                </c:pt>
                <c:pt idx="3">
                  <c:v>17.5</c:v>
                </c:pt>
                <c:pt idx="4">
                  <c:v>17</c:v>
                </c:pt>
                <c:pt idx="5">
                  <c:v>16.5</c:v>
                </c:pt>
                <c:pt idx="6">
                  <c:v>16</c:v>
                </c:pt>
                <c:pt idx="7">
                  <c:v>15.5</c:v>
                </c:pt>
                <c:pt idx="8">
                  <c:v>15</c:v>
                </c:pt>
                <c:pt idx="9">
                  <c:v>14.5</c:v>
                </c:pt>
                <c:pt idx="10">
                  <c:v>14</c:v>
                </c:pt>
                <c:pt idx="11">
                  <c:v>13.5</c:v>
                </c:pt>
                <c:pt idx="12">
                  <c:v>13</c:v>
                </c:pt>
                <c:pt idx="13">
                  <c:v>12.5</c:v>
                </c:pt>
                <c:pt idx="14">
                  <c:v>12</c:v>
                </c:pt>
                <c:pt idx="15">
                  <c:v>11.5</c:v>
                </c:pt>
                <c:pt idx="16">
                  <c:v>11</c:v>
                </c:pt>
                <c:pt idx="17">
                  <c:v>10.5</c:v>
                </c:pt>
                <c:pt idx="18">
                  <c:v>10</c:v>
                </c:pt>
              </c:numCache>
            </c:numRef>
          </c:xVal>
          <c:yVal>
            <c:numRef>
              <c:f>RMM_Paramtrization!$U$13:$U$31</c:f>
              <c:numCache>
                <c:formatCode>0.00</c:formatCode>
                <c:ptCount val="19"/>
                <c:pt idx="0">
                  <c:v>3.9664359736703387</c:v>
                </c:pt>
                <c:pt idx="1">
                  <c:v>4.700858710913022</c:v>
                </c:pt>
                <c:pt idx="2">
                  <c:v>5.5070035191194346</c:v>
                </c:pt>
                <c:pt idx="3">
                  <c:v>6.3874532810405888</c:v>
                </c:pt>
                <c:pt idx="4">
                  <c:v>7.3449736510289405</c:v>
                </c:pt>
                <c:pt idx="5">
                  <c:v>8.382530295064436</c:v>
                </c:pt>
                <c:pt idx="6">
                  <c:v>9.5033081106753396</c:v>
                </c:pt>
                <c:pt idx="7">
                  <c:v>10.710732688045855</c:v>
                </c:pt>
                <c:pt idx="8">
                  <c:v>12.008494311200074</c:v>
                </c:pt>
                <c:pt idx="9">
                  <c:v>13.400574841242747</c:v>
                </c:pt>
                <c:pt idx="10">
                  <c:v>14.891277872915794</c:v>
                </c:pt>
                <c:pt idx="11">
                  <c:v>16.485262611911288</c:v>
                </c:pt>
                <c:pt idx="12">
                  <c:v>18.187581984169313</c:v>
                </c:pt>
                <c:pt idx="13">
                  <c:v>20.003725560418392</c:v>
                </c:pt>
                <c:pt idx="14">
                  <c:v>21.939667959972176</c:v>
                </c:pt>
                <c:pt idx="15">
                  <c:v>24.00192348750479</c:v>
                </c:pt>
                <c:pt idx="16">
                  <c:v>26.197607855009348</c:v>
                </c:pt>
                <c:pt idx="17">
                  <c:v>28.534507947653371</c:v>
                </c:pt>
                <c:pt idx="18">
                  <c:v>31.021160705325144</c:v>
                </c:pt>
              </c:numCache>
            </c:numRef>
          </c:yVal>
          <c:smooth val="0"/>
        </c:ser>
        <c:ser>
          <c:idx val="7"/>
          <c:order val="1"/>
          <c:tx>
            <c:strRef>
              <c:f>RMM_Paramtrization!$V$11</c:f>
              <c:strCache>
                <c:ptCount val="1"/>
                <c:pt idx="0">
                  <c:v>HF,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RMM_Paramtrization!$T$13:$T$31</c:f>
              <c:numCache>
                <c:formatCode>0.00</c:formatCode>
                <c:ptCount val="19"/>
                <c:pt idx="0">
                  <c:v>19</c:v>
                </c:pt>
                <c:pt idx="1">
                  <c:v>18.5</c:v>
                </c:pt>
                <c:pt idx="2">
                  <c:v>18</c:v>
                </c:pt>
                <c:pt idx="3">
                  <c:v>17.5</c:v>
                </c:pt>
                <c:pt idx="4">
                  <c:v>17</c:v>
                </c:pt>
                <c:pt idx="5">
                  <c:v>16.5</c:v>
                </c:pt>
                <c:pt idx="6">
                  <c:v>16</c:v>
                </c:pt>
                <c:pt idx="7">
                  <c:v>15.5</c:v>
                </c:pt>
                <c:pt idx="8">
                  <c:v>15</c:v>
                </c:pt>
                <c:pt idx="9">
                  <c:v>14.5</c:v>
                </c:pt>
                <c:pt idx="10">
                  <c:v>14</c:v>
                </c:pt>
                <c:pt idx="11">
                  <c:v>13.5</c:v>
                </c:pt>
                <c:pt idx="12">
                  <c:v>13</c:v>
                </c:pt>
                <c:pt idx="13">
                  <c:v>12.5</c:v>
                </c:pt>
                <c:pt idx="14">
                  <c:v>12</c:v>
                </c:pt>
                <c:pt idx="15">
                  <c:v>11.5</c:v>
                </c:pt>
                <c:pt idx="16">
                  <c:v>11</c:v>
                </c:pt>
                <c:pt idx="17">
                  <c:v>10.5</c:v>
                </c:pt>
                <c:pt idx="18">
                  <c:v>10</c:v>
                </c:pt>
              </c:numCache>
            </c:numRef>
          </c:xVal>
          <c:yVal>
            <c:numRef>
              <c:f>RMM_Paramtrization!$V$13:$V$31</c:f>
              <c:numCache>
                <c:formatCode>0.00</c:formatCode>
                <c:ptCount val="19"/>
                <c:pt idx="0">
                  <c:v>5.3351875341576918</c:v>
                </c:pt>
                <c:pt idx="1">
                  <c:v>6.3230474311909877</c:v>
                </c:pt>
                <c:pt idx="2">
                  <c:v>7.4073795015984993</c:v>
                </c:pt>
                <c:pt idx="3">
                  <c:v>8.5916579383199032</c:v>
                </c:pt>
                <c:pt idx="4">
                  <c:v>9.8796027773580413</c:v>
                </c:pt>
                <c:pt idx="5">
                  <c:v>11.275203087053281</c:v>
                </c:pt>
                <c:pt idx="6">
                  <c:v>12.782742820481676</c:v>
                </c:pt>
                <c:pt idx="7">
                  <c:v>14.406829682436451</c:v>
                </c:pt>
                <c:pt idx="8">
                  <c:v>16.152427413024224</c:v>
                </c:pt>
                <c:pt idx="9">
                  <c:v>18.024891947868266</c:v>
                </c:pt>
                <c:pt idx="10">
                  <c:v>20.030011981194715</c:v>
                </c:pt>
                <c:pt idx="11">
                  <c:v>22.174054533646917</c:v>
                </c:pt>
                <c:pt idx="12">
                  <c:v>24.463816212472643</c:v>
                </c:pt>
                <c:pt idx="13">
                  <c:v>26.906680948614731</c:v>
                </c:pt>
                <c:pt idx="14">
                  <c:v>29.510685103858687</c:v>
                </c:pt>
                <c:pt idx="15">
                  <c:v>32.284590961857091</c:v>
                </c:pt>
                <c:pt idx="16">
                  <c:v>35.237969749316846</c:v>
                </c:pt>
                <c:pt idx="17">
                  <c:v>38.381295476899247</c:v>
                </c:pt>
                <c:pt idx="18">
                  <c:v>41.72605104148559</c:v>
                </c:pt>
              </c:numCache>
            </c:numRef>
          </c:yVal>
          <c:smooth val="0"/>
        </c:ser>
        <c:ser>
          <c:idx val="10"/>
          <c:order val="2"/>
          <c:tx>
            <c:strRef>
              <c:f>'11T_FRESCA_grading'!$A$10</c:f>
              <c:strCache>
                <c:ptCount val="1"/>
                <c:pt idx="0">
                  <c:v>Design 5 (iron pole)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'11T_FRESCA_grading'!$J$12:$J$15</c:f>
              <c:numCache>
                <c:formatCode>General</c:formatCode>
                <c:ptCount val="4"/>
                <c:pt idx="0">
                  <c:v>15.9795</c:v>
                </c:pt>
                <c:pt idx="1">
                  <c:v>19.4299</c:v>
                </c:pt>
                <c:pt idx="2">
                  <c:v>22.870200000000001</c:v>
                </c:pt>
              </c:numCache>
            </c:numRef>
          </c:xVal>
          <c:yVal>
            <c:numRef>
              <c:f>'11T_FRESCA_grading'!$B$12:$B$15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12</c:v>
                </c:pt>
              </c:numCache>
            </c:numRef>
          </c:yVal>
          <c:smooth val="0"/>
        </c:ser>
        <c:ser>
          <c:idx val="11"/>
          <c:order val="3"/>
          <c:tx>
            <c:strRef>
              <c:f>'11T_FRESCA_grading'!$A$10</c:f>
              <c:strCache>
                <c:ptCount val="1"/>
                <c:pt idx="0">
                  <c:v>Design 5 (iron pole)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'11T_FRESCA_grading'!$L$12:$L$15</c:f>
              <c:numCache>
                <c:formatCode>General</c:formatCode>
                <c:ptCount val="4"/>
                <c:pt idx="0">
                  <c:v>12.6821</c:v>
                </c:pt>
                <c:pt idx="1">
                  <c:v>15.345499999999999</c:v>
                </c:pt>
                <c:pt idx="2">
                  <c:v>17.999199999999998</c:v>
                </c:pt>
              </c:numCache>
            </c:numRef>
          </c:xVal>
          <c:yVal>
            <c:numRef>
              <c:f>'11T_FRESCA_grading'!$B$12:$B$15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12</c:v>
                </c:pt>
              </c:numCache>
            </c:numRef>
          </c:yVal>
          <c:smooth val="0"/>
        </c:ser>
        <c:ser>
          <c:idx val="3"/>
          <c:order val="4"/>
          <c:tx>
            <c:strRef>
              <c:f>RMM_Paramtrization!$U$11</c:f>
              <c:strCache>
                <c:ptCount val="1"/>
                <c:pt idx="0">
                  <c:v>LF, 4.2 K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RMM_Paramtrization!$T$13:$T$31</c:f>
              <c:numCache>
                <c:formatCode>0.00</c:formatCode>
                <c:ptCount val="19"/>
                <c:pt idx="0">
                  <c:v>19</c:v>
                </c:pt>
                <c:pt idx="1">
                  <c:v>18.5</c:v>
                </c:pt>
                <c:pt idx="2">
                  <c:v>18</c:v>
                </c:pt>
                <c:pt idx="3">
                  <c:v>17.5</c:v>
                </c:pt>
                <c:pt idx="4">
                  <c:v>17</c:v>
                </c:pt>
                <c:pt idx="5">
                  <c:v>16.5</c:v>
                </c:pt>
                <c:pt idx="6">
                  <c:v>16</c:v>
                </c:pt>
                <c:pt idx="7">
                  <c:v>15.5</c:v>
                </c:pt>
                <c:pt idx="8">
                  <c:v>15</c:v>
                </c:pt>
                <c:pt idx="9">
                  <c:v>14.5</c:v>
                </c:pt>
                <c:pt idx="10">
                  <c:v>14</c:v>
                </c:pt>
                <c:pt idx="11">
                  <c:v>13.5</c:v>
                </c:pt>
                <c:pt idx="12">
                  <c:v>13</c:v>
                </c:pt>
                <c:pt idx="13">
                  <c:v>12.5</c:v>
                </c:pt>
                <c:pt idx="14">
                  <c:v>12</c:v>
                </c:pt>
                <c:pt idx="15">
                  <c:v>11.5</c:v>
                </c:pt>
                <c:pt idx="16">
                  <c:v>11</c:v>
                </c:pt>
                <c:pt idx="17">
                  <c:v>10.5</c:v>
                </c:pt>
                <c:pt idx="18">
                  <c:v>10</c:v>
                </c:pt>
              </c:numCache>
            </c:numRef>
          </c:xVal>
          <c:yVal>
            <c:numRef>
              <c:f>RMM_Paramtrization!$U$13:$U$31</c:f>
              <c:numCache>
                <c:formatCode>0.00</c:formatCode>
                <c:ptCount val="19"/>
                <c:pt idx="0">
                  <c:v>3.9664359736703387</c:v>
                </c:pt>
                <c:pt idx="1">
                  <c:v>4.700858710913022</c:v>
                </c:pt>
                <c:pt idx="2">
                  <c:v>5.5070035191194346</c:v>
                </c:pt>
                <c:pt idx="3">
                  <c:v>6.3874532810405888</c:v>
                </c:pt>
                <c:pt idx="4">
                  <c:v>7.3449736510289405</c:v>
                </c:pt>
                <c:pt idx="5">
                  <c:v>8.382530295064436</c:v>
                </c:pt>
                <c:pt idx="6">
                  <c:v>9.5033081106753396</c:v>
                </c:pt>
                <c:pt idx="7">
                  <c:v>10.710732688045855</c:v>
                </c:pt>
                <c:pt idx="8">
                  <c:v>12.008494311200074</c:v>
                </c:pt>
                <c:pt idx="9">
                  <c:v>13.400574841242747</c:v>
                </c:pt>
                <c:pt idx="10">
                  <c:v>14.891277872915794</c:v>
                </c:pt>
                <c:pt idx="11">
                  <c:v>16.485262611911288</c:v>
                </c:pt>
                <c:pt idx="12">
                  <c:v>18.187581984169313</c:v>
                </c:pt>
                <c:pt idx="13">
                  <c:v>20.003725560418392</c:v>
                </c:pt>
                <c:pt idx="14">
                  <c:v>21.939667959972176</c:v>
                </c:pt>
                <c:pt idx="15">
                  <c:v>24.00192348750479</c:v>
                </c:pt>
                <c:pt idx="16">
                  <c:v>26.197607855009348</c:v>
                </c:pt>
                <c:pt idx="17">
                  <c:v>28.534507947653371</c:v>
                </c:pt>
                <c:pt idx="18">
                  <c:v>31.021160705325144</c:v>
                </c:pt>
              </c:numCache>
            </c:numRef>
          </c:yVal>
          <c:smooth val="0"/>
        </c:ser>
        <c:ser>
          <c:idx val="0"/>
          <c:order val="5"/>
          <c:tx>
            <c:strRef>
              <c:f>RMM_Paramtrization!$V$11</c:f>
              <c:strCache>
                <c:ptCount val="1"/>
                <c:pt idx="0">
                  <c:v>HF,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RMM_Paramtrization!$T$13:$T$31</c:f>
              <c:numCache>
                <c:formatCode>0.00</c:formatCode>
                <c:ptCount val="19"/>
                <c:pt idx="0">
                  <c:v>19</c:v>
                </c:pt>
                <c:pt idx="1">
                  <c:v>18.5</c:v>
                </c:pt>
                <c:pt idx="2">
                  <c:v>18</c:v>
                </c:pt>
                <c:pt idx="3">
                  <c:v>17.5</c:v>
                </c:pt>
                <c:pt idx="4">
                  <c:v>17</c:v>
                </c:pt>
                <c:pt idx="5">
                  <c:v>16.5</c:v>
                </c:pt>
                <c:pt idx="6">
                  <c:v>16</c:v>
                </c:pt>
                <c:pt idx="7">
                  <c:v>15.5</c:v>
                </c:pt>
                <c:pt idx="8">
                  <c:v>15</c:v>
                </c:pt>
                <c:pt idx="9">
                  <c:v>14.5</c:v>
                </c:pt>
                <c:pt idx="10">
                  <c:v>14</c:v>
                </c:pt>
                <c:pt idx="11">
                  <c:v>13.5</c:v>
                </c:pt>
                <c:pt idx="12">
                  <c:v>13</c:v>
                </c:pt>
                <c:pt idx="13">
                  <c:v>12.5</c:v>
                </c:pt>
                <c:pt idx="14">
                  <c:v>12</c:v>
                </c:pt>
                <c:pt idx="15">
                  <c:v>11.5</c:v>
                </c:pt>
                <c:pt idx="16">
                  <c:v>11</c:v>
                </c:pt>
                <c:pt idx="17">
                  <c:v>10.5</c:v>
                </c:pt>
                <c:pt idx="18">
                  <c:v>10</c:v>
                </c:pt>
              </c:numCache>
            </c:numRef>
          </c:xVal>
          <c:yVal>
            <c:numRef>
              <c:f>RMM_Paramtrization!$V$13:$V$31</c:f>
              <c:numCache>
                <c:formatCode>0.00</c:formatCode>
                <c:ptCount val="19"/>
                <c:pt idx="0">
                  <c:v>5.3351875341576918</c:v>
                </c:pt>
                <c:pt idx="1">
                  <c:v>6.3230474311909877</c:v>
                </c:pt>
                <c:pt idx="2">
                  <c:v>7.4073795015984993</c:v>
                </c:pt>
                <c:pt idx="3">
                  <c:v>8.5916579383199032</c:v>
                </c:pt>
                <c:pt idx="4">
                  <c:v>9.8796027773580413</c:v>
                </c:pt>
                <c:pt idx="5">
                  <c:v>11.275203087053281</c:v>
                </c:pt>
                <c:pt idx="6">
                  <c:v>12.782742820481676</c:v>
                </c:pt>
                <c:pt idx="7">
                  <c:v>14.406829682436451</c:v>
                </c:pt>
                <c:pt idx="8">
                  <c:v>16.152427413024224</c:v>
                </c:pt>
                <c:pt idx="9">
                  <c:v>18.024891947868266</c:v>
                </c:pt>
                <c:pt idx="10">
                  <c:v>20.030011981194715</c:v>
                </c:pt>
                <c:pt idx="11">
                  <c:v>22.174054533646917</c:v>
                </c:pt>
                <c:pt idx="12">
                  <c:v>24.463816212472643</c:v>
                </c:pt>
                <c:pt idx="13">
                  <c:v>26.906680948614731</c:v>
                </c:pt>
                <c:pt idx="14">
                  <c:v>29.510685103858687</c:v>
                </c:pt>
                <c:pt idx="15">
                  <c:v>32.284590961857091</c:v>
                </c:pt>
                <c:pt idx="16">
                  <c:v>35.237969749316846</c:v>
                </c:pt>
                <c:pt idx="17">
                  <c:v>38.381295476899247</c:v>
                </c:pt>
                <c:pt idx="18">
                  <c:v>41.72605104148559</c:v>
                </c:pt>
              </c:numCache>
            </c:numRef>
          </c:yVal>
          <c:smooth val="0"/>
        </c:ser>
        <c:ser>
          <c:idx val="4"/>
          <c:order val="6"/>
          <c:tx>
            <c:strRef>
              <c:f>'11T_FRESCA_grading'!$A$10</c:f>
              <c:strCache>
                <c:ptCount val="1"/>
                <c:pt idx="0">
                  <c:v>Design 5 (iron pole)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'11T_FRESCA_grading'!$J$12:$J$15</c:f>
              <c:numCache>
                <c:formatCode>General</c:formatCode>
                <c:ptCount val="4"/>
                <c:pt idx="0">
                  <c:v>15.9795</c:v>
                </c:pt>
                <c:pt idx="1">
                  <c:v>19.4299</c:v>
                </c:pt>
                <c:pt idx="2">
                  <c:v>22.870200000000001</c:v>
                </c:pt>
              </c:numCache>
            </c:numRef>
          </c:xVal>
          <c:yVal>
            <c:numRef>
              <c:f>'11T_FRESCA_grading'!$B$12:$B$15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12</c:v>
                </c:pt>
              </c:numCache>
            </c:numRef>
          </c:yVal>
          <c:smooth val="0"/>
        </c:ser>
        <c:ser>
          <c:idx val="5"/>
          <c:order val="7"/>
          <c:tx>
            <c:strRef>
              <c:f>'11T_FRESCA_grading'!$A$10</c:f>
              <c:strCache>
                <c:ptCount val="1"/>
                <c:pt idx="0">
                  <c:v>Design 5 (iron pole)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'11T_FRESCA_grading'!$L$12:$L$15</c:f>
              <c:numCache>
                <c:formatCode>General</c:formatCode>
                <c:ptCount val="4"/>
                <c:pt idx="0">
                  <c:v>12.6821</c:v>
                </c:pt>
                <c:pt idx="1">
                  <c:v>15.345499999999999</c:v>
                </c:pt>
                <c:pt idx="2">
                  <c:v>17.999199999999998</c:v>
                </c:pt>
              </c:numCache>
            </c:numRef>
          </c:xVal>
          <c:yVal>
            <c:numRef>
              <c:f>'11T_FRESCA_grading'!$B$12:$B$15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518248"/>
        <c:axId val="202518640"/>
      </c:scatterChart>
      <c:valAx>
        <c:axId val="202518248"/>
        <c:scaling>
          <c:orientation val="minMax"/>
          <c:max val="19"/>
          <c:min val="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Bapplied 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18640"/>
        <c:crosses val="autoZero"/>
        <c:crossBetween val="midCat"/>
      </c:valAx>
      <c:valAx>
        <c:axId val="202518640"/>
        <c:scaling>
          <c:orientation val="minMax"/>
          <c:max val="12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 (kA)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18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12931072732079851"/>
          <c:y val="5.5236381166639884E-2"/>
          <c:w val="0.27261933813028771"/>
          <c:h val="0.2216605067223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58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RMM – Magnetic 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3605349"/>
            <a:ext cx="8226854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dirty="0" smtClean="0"/>
              <a:t>E. Rochepault, S. Izquierdo Bermudez – 21/07/2015</a:t>
            </a:r>
          </a:p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374" y="1325606"/>
            <a:ext cx="3960026" cy="4667421"/>
          </a:xfrm>
        </p:spPr>
        <p:txBody>
          <a:bodyPr>
            <a:normAutofit/>
          </a:bodyPr>
          <a:lstStyle/>
          <a:p>
            <a:r>
              <a:rPr lang="en-US" sz="2000" dirty="0"/>
              <a:t>RMM prototype cable</a:t>
            </a:r>
          </a:p>
          <a:p>
            <a:r>
              <a:rPr lang="en-US" sz="2000" dirty="0" smtClean="0"/>
              <a:t>10 mm bore tube</a:t>
            </a:r>
          </a:p>
          <a:p>
            <a:r>
              <a:rPr lang="en-US" sz="2000" dirty="0" smtClean="0"/>
              <a:t>3 pancakes</a:t>
            </a:r>
          </a:p>
          <a:p>
            <a:r>
              <a:rPr lang="en-US" sz="2000" dirty="0" smtClean="0"/>
              <a:t>150 turns</a:t>
            </a:r>
          </a:p>
          <a:p>
            <a:r>
              <a:rPr lang="en-US" sz="2000" dirty="0" smtClean="0"/>
              <a:t>11.0 kA</a:t>
            </a:r>
          </a:p>
          <a:p>
            <a:r>
              <a:rPr lang="en-US" sz="2000" dirty="0" smtClean="0"/>
              <a:t>16 T bore field</a:t>
            </a:r>
          </a:p>
          <a:p>
            <a:r>
              <a:rPr lang="en-US" sz="2000" dirty="0" smtClean="0"/>
              <a:t>10 % margin</a:t>
            </a:r>
          </a:p>
          <a:p>
            <a:r>
              <a:rPr lang="en-US" sz="2000" dirty="0" smtClean="0"/>
              <a:t>17.8 </a:t>
            </a:r>
            <a:r>
              <a:rPr lang="en-US" sz="2000" dirty="0"/>
              <a:t>T short sample limit at 4.2K</a:t>
            </a:r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46567" t="9594" r="1154" b="25148"/>
          <a:stretch/>
        </p:blipFill>
        <p:spPr>
          <a:xfrm>
            <a:off x="4669101" y="1173935"/>
            <a:ext cx="4444975" cy="433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4706246"/>
              </p:ext>
            </p:extLst>
          </p:nvPr>
        </p:nvGraphicFramePr>
        <p:xfrm>
          <a:off x="596760" y="1080116"/>
          <a:ext cx="792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Load-lines comparison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3258104" y="3035730"/>
            <a:ext cx="1365610" cy="2080260"/>
          </a:xfrm>
          <a:custGeom>
            <a:avLst/>
            <a:gdLst>
              <a:gd name="connsiteX0" fmla="*/ 0 w 1668780"/>
              <a:gd name="connsiteY0" fmla="*/ 0 h 2080260"/>
              <a:gd name="connsiteX1" fmla="*/ 327660 w 1668780"/>
              <a:gd name="connsiteY1" fmla="*/ 495300 h 2080260"/>
              <a:gd name="connsiteX2" fmla="*/ 891540 w 1668780"/>
              <a:gd name="connsiteY2" fmla="*/ 1196340 h 2080260"/>
              <a:gd name="connsiteX3" fmla="*/ 1211580 w 1668780"/>
              <a:gd name="connsiteY3" fmla="*/ 1592580 h 2080260"/>
              <a:gd name="connsiteX4" fmla="*/ 1668780 w 1668780"/>
              <a:gd name="connsiteY4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780" h="2080260">
                <a:moveTo>
                  <a:pt x="0" y="0"/>
                </a:moveTo>
                <a:cubicBezTo>
                  <a:pt x="89535" y="147955"/>
                  <a:pt x="179070" y="295910"/>
                  <a:pt x="327660" y="495300"/>
                </a:cubicBezTo>
                <a:cubicBezTo>
                  <a:pt x="476250" y="694690"/>
                  <a:pt x="891540" y="1196340"/>
                  <a:pt x="891540" y="1196340"/>
                </a:cubicBezTo>
                <a:cubicBezTo>
                  <a:pt x="1038860" y="1379220"/>
                  <a:pt x="1082040" y="1445260"/>
                  <a:pt x="1211580" y="1592580"/>
                </a:cubicBezTo>
                <a:cubicBezTo>
                  <a:pt x="1341120" y="1739900"/>
                  <a:pt x="1504950" y="1910080"/>
                  <a:pt x="1668780" y="2080260"/>
                </a:cubicBezTo>
              </a:path>
            </a:pathLst>
          </a:custGeom>
          <a:noFill/>
          <a:ln w="19050">
            <a:solidFill>
              <a:schemeClr val="accent5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224217" y="4236720"/>
            <a:ext cx="1630680" cy="342900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"/>
          <p:cNvSpPr txBox="1"/>
          <p:nvPr/>
        </p:nvSpPr>
        <p:spPr>
          <a:xfrm rot="20913133">
            <a:off x="4604313" y="4408536"/>
            <a:ext cx="1173668" cy="40386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accent5"/>
                </a:solidFill>
              </a:rPr>
              <a:t>10% margin</a:t>
            </a:r>
            <a:endParaRPr lang="en-US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3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options using grading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57200" y="3653591"/>
            <a:ext cx="2743200" cy="1866675"/>
          </a:xfrm>
        </p:spPr>
        <p:txBody>
          <a:bodyPr anchor="t">
            <a:normAutofit/>
          </a:bodyPr>
          <a:lstStyle/>
          <a:p>
            <a:r>
              <a:rPr lang="en-US" b="1" u="sng" dirty="0" smtClean="0"/>
              <a:t>High Field (HF) cable: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40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mm diameter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Width = 21.32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1:1 </a:t>
            </a:r>
            <a:r>
              <a:rPr lang="en-US" dirty="0" err="1" smtClean="0"/>
              <a:t>Cu:Sc</a:t>
            </a:r>
            <a:r>
              <a:rPr lang="en-US" dirty="0" smtClean="0"/>
              <a:t>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78% packing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5% cabling degradation</a:t>
            </a:r>
            <a:endParaRPr lang="en-US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4258733" y="3653591"/>
            <a:ext cx="3810000" cy="227307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 smtClean="0"/>
              <a:t>Low Field (HF) cable: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19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mm diameter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Width = </a:t>
            </a:r>
            <a:r>
              <a:rPr lang="en-US" dirty="0" smtClean="0"/>
              <a:t>10.13 mm = 21.26/2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1:1.5 </a:t>
            </a:r>
            <a:r>
              <a:rPr lang="en-US" dirty="0" err="1" smtClean="0"/>
              <a:t>Cu:Sc</a:t>
            </a:r>
            <a:r>
              <a:rPr lang="en-US" dirty="0" smtClean="0"/>
              <a:t>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78% packing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5% cabling degradation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793" y="1325606"/>
            <a:ext cx="4224480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grading</a:t>
            </a:r>
            <a:endParaRPr lang="en-US" sz="2000" dirty="0"/>
          </a:p>
          <a:p>
            <a:r>
              <a:rPr lang="en-US" sz="2000" dirty="0"/>
              <a:t>10 mm bore tube</a:t>
            </a:r>
          </a:p>
          <a:p>
            <a:r>
              <a:rPr lang="en-US" sz="2000" dirty="0"/>
              <a:t>2 double </a:t>
            </a:r>
            <a:r>
              <a:rPr lang="en-US" sz="2000" dirty="0" smtClean="0"/>
              <a:t>pancakes in the HF region + 2 4-pancakes in the LF region</a:t>
            </a:r>
            <a:endParaRPr lang="en-US" sz="2000" dirty="0"/>
          </a:p>
          <a:p>
            <a:r>
              <a:rPr lang="en-US" sz="2000" dirty="0" smtClean="0"/>
              <a:t>34+128=162 </a:t>
            </a:r>
            <a:r>
              <a:rPr lang="en-US" sz="2000" dirty="0"/>
              <a:t>turns</a:t>
            </a:r>
          </a:p>
          <a:p>
            <a:r>
              <a:rPr lang="en-US" sz="2000" dirty="0" smtClean="0"/>
              <a:t>10.9 </a:t>
            </a:r>
            <a:r>
              <a:rPr lang="en-US" sz="2000" dirty="0"/>
              <a:t>kA</a:t>
            </a:r>
          </a:p>
          <a:p>
            <a:r>
              <a:rPr lang="en-US" sz="2000" dirty="0"/>
              <a:t>16.0 T bore field</a:t>
            </a:r>
          </a:p>
          <a:p>
            <a:r>
              <a:rPr lang="en-US" sz="2000" dirty="0" smtClean="0"/>
              <a:t>Margins: 10% (HF) – 14% (LF) </a:t>
            </a:r>
          </a:p>
          <a:p>
            <a:r>
              <a:rPr lang="en-US" sz="2000" dirty="0" smtClean="0"/>
              <a:t>short </a:t>
            </a:r>
            <a:r>
              <a:rPr lang="en-US" sz="2000" dirty="0"/>
              <a:t>sample </a:t>
            </a:r>
            <a:r>
              <a:rPr lang="en-US" sz="2000" dirty="0" smtClean="0"/>
              <a:t>limits </a:t>
            </a:r>
            <a:r>
              <a:rPr lang="en-US" sz="2000" dirty="0"/>
              <a:t>at </a:t>
            </a:r>
            <a:r>
              <a:rPr lang="en-US" sz="2000" dirty="0" smtClean="0"/>
              <a:t>4.2K: 17.8 T (HF) – 15.0 T (LF)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2420"/>
          <a:stretch/>
        </p:blipFill>
        <p:spPr>
          <a:xfrm>
            <a:off x="4402983" y="1600199"/>
            <a:ext cx="4680000" cy="444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0360" y="3962960"/>
            <a:ext cx="2323656" cy="170440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709160" y="5356860"/>
            <a:ext cx="944880" cy="68336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709160" y="3962960"/>
            <a:ext cx="1981200" cy="1393900"/>
          </a:xfrm>
          <a:prstGeom prst="line">
            <a:avLst/>
          </a:prstGeom>
          <a:ln w="31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654040" y="5667368"/>
            <a:ext cx="3359976" cy="372858"/>
          </a:xfrm>
          <a:prstGeom prst="line">
            <a:avLst/>
          </a:prstGeom>
          <a:ln w="31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3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lines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438184"/>
              </p:ext>
            </p:extLst>
          </p:nvPr>
        </p:nvGraphicFramePr>
        <p:xfrm>
          <a:off x="457200" y="1379220"/>
          <a:ext cx="8226853" cy="4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4861560" y="3177540"/>
            <a:ext cx="1630680" cy="533400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112520" y="2979420"/>
            <a:ext cx="1744980" cy="731520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 rot="20517518">
            <a:off x="5357083" y="3349356"/>
            <a:ext cx="1173668" cy="40386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accent5"/>
                </a:solidFill>
              </a:rPr>
              <a:t>10% margin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4" name="TextBox 1"/>
          <p:cNvSpPr txBox="1"/>
          <p:nvPr/>
        </p:nvSpPr>
        <p:spPr>
          <a:xfrm rot="20191609">
            <a:off x="1547082" y="3296014"/>
            <a:ext cx="1173668" cy="40386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accent5"/>
                </a:solidFill>
              </a:rPr>
              <a:t>15% margin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5" name="TextBox 1"/>
          <p:cNvSpPr txBox="1"/>
          <p:nvPr/>
        </p:nvSpPr>
        <p:spPr>
          <a:xfrm rot="20191609">
            <a:off x="1080776" y="2975609"/>
            <a:ext cx="1173668" cy="40386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rgbClr val="92D050"/>
                </a:solidFill>
              </a:rPr>
              <a:t>LF load-line</a:t>
            </a:r>
            <a:endParaRPr lang="en-US" sz="1100" dirty="0">
              <a:solidFill>
                <a:srgbClr val="92D050"/>
              </a:solidFill>
            </a:endParaRPr>
          </a:p>
        </p:txBody>
      </p:sp>
      <p:sp>
        <p:nvSpPr>
          <p:cNvPr id="16" name="TextBox 1"/>
          <p:cNvSpPr txBox="1"/>
          <p:nvPr/>
        </p:nvSpPr>
        <p:spPr>
          <a:xfrm rot="20444267">
            <a:off x="1547081" y="4142070"/>
            <a:ext cx="1173668" cy="40386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sz="1100" dirty="0" smtClean="0">
                <a:solidFill>
                  <a:srgbClr val="92D050"/>
                </a:solidFill>
              </a:rPr>
              <a:t>F load-line</a:t>
            </a:r>
            <a:endParaRPr lang="en-US" sz="11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options using grading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57200" y="3653591"/>
            <a:ext cx="2743200" cy="1866675"/>
          </a:xfrm>
        </p:spPr>
        <p:txBody>
          <a:bodyPr anchor="t">
            <a:normAutofit/>
          </a:bodyPr>
          <a:lstStyle/>
          <a:p>
            <a:r>
              <a:rPr lang="en-US" b="1" u="sng" dirty="0" smtClean="0"/>
              <a:t>High Field (HF) cable: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29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mm diameter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Width = 14.85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1:1 </a:t>
            </a:r>
            <a:r>
              <a:rPr lang="en-US" dirty="0" err="1" smtClean="0"/>
              <a:t>Cu:Sc</a:t>
            </a:r>
            <a:r>
              <a:rPr lang="en-US" dirty="0" smtClean="0"/>
              <a:t>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78% packing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5% cabling degradation</a:t>
            </a:r>
            <a:endParaRPr lang="en-US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4258733" y="3653591"/>
            <a:ext cx="3810000" cy="227307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 smtClean="0"/>
              <a:t>Low Field (LF) cable: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40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0.7 mm diameter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Width = </a:t>
            </a:r>
            <a:r>
              <a:rPr lang="en-US" dirty="0" smtClean="0"/>
              <a:t>14.85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1:1.2 </a:t>
            </a:r>
            <a:r>
              <a:rPr lang="en-US" dirty="0" err="1" smtClean="0"/>
              <a:t>Cu:Sc</a:t>
            </a:r>
            <a:r>
              <a:rPr lang="en-US" dirty="0" smtClean="0"/>
              <a:t>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78% packing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5% cabling degradation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12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42986" t="14074" r="1751" b="27996"/>
          <a:stretch/>
        </p:blipFill>
        <p:spPr>
          <a:xfrm>
            <a:off x="4447205" y="1662544"/>
            <a:ext cx="4128760" cy="419733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505200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grading</a:t>
            </a:r>
            <a:endParaRPr lang="en-US" sz="2000" dirty="0"/>
          </a:p>
          <a:p>
            <a:r>
              <a:rPr lang="en-US" sz="2000" dirty="0" smtClean="0"/>
              <a:t>5mm </a:t>
            </a:r>
            <a:r>
              <a:rPr lang="en-US" sz="2000" dirty="0"/>
              <a:t>bore tube</a:t>
            </a:r>
          </a:p>
          <a:p>
            <a:r>
              <a:rPr lang="en-US" sz="2000" dirty="0"/>
              <a:t>2 double </a:t>
            </a:r>
            <a:endParaRPr lang="en-US" sz="2000" dirty="0" smtClean="0"/>
          </a:p>
          <a:p>
            <a:r>
              <a:rPr lang="en-US" sz="2000" dirty="0" smtClean="0"/>
              <a:t>19+68 = 87 </a:t>
            </a:r>
            <a:r>
              <a:rPr lang="en-US" sz="2000" dirty="0"/>
              <a:t>turns</a:t>
            </a:r>
          </a:p>
          <a:p>
            <a:r>
              <a:rPr lang="en-US" sz="2000" dirty="0" smtClean="0"/>
              <a:t>8 </a:t>
            </a:r>
            <a:r>
              <a:rPr lang="en-US" sz="2000" dirty="0"/>
              <a:t>kA</a:t>
            </a:r>
          </a:p>
          <a:p>
            <a:r>
              <a:rPr lang="en-US" sz="2000" dirty="0"/>
              <a:t>16.0 T bore field</a:t>
            </a:r>
          </a:p>
          <a:p>
            <a:r>
              <a:rPr lang="en-US" sz="2000" dirty="0" smtClean="0"/>
              <a:t>Margins: 10% (HF) – 22% (LF) </a:t>
            </a:r>
          </a:p>
          <a:p>
            <a:r>
              <a:rPr lang="en-US" sz="2000" dirty="0" smtClean="0"/>
              <a:t>short </a:t>
            </a:r>
            <a:r>
              <a:rPr lang="en-US" sz="2000" dirty="0"/>
              <a:t>sample </a:t>
            </a:r>
            <a:r>
              <a:rPr lang="en-US" sz="2000" dirty="0" smtClean="0"/>
              <a:t>limits </a:t>
            </a:r>
            <a:r>
              <a:rPr lang="en-US" sz="2000" dirty="0"/>
              <a:t>at </a:t>
            </a:r>
            <a:r>
              <a:rPr lang="en-US" sz="2000" dirty="0" smtClean="0"/>
              <a:t>4.2K: 17.4  T (HF) –  15.7 T (LF)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93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Load 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870338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080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38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188" y="1937353"/>
            <a:ext cx="2939240" cy="2200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996910"/>
            <a:ext cx="8659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Protection very challenging!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What are the requirements for RMM?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Protection </a:t>
            </a:r>
            <a:r>
              <a:rPr lang="en-GB" dirty="0" smtClean="0"/>
              <a:t>with quench heaters and/or CLIQ +  dump?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610919" y="2358770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Design 4</a:t>
            </a:r>
          </a:p>
        </p:txBody>
      </p:sp>
      <p:sp>
        <p:nvSpPr>
          <p:cNvPr id="6" name="Rectangle 5"/>
          <p:cNvSpPr/>
          <p:nvPr/>
        </p:nvSpPr>
        <p:spPr>
          <a:xfrm>
            <a:off x="179512" y="4137854"/>
            <a:ext cx="4172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If we want to protect only with a dump: 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508626"/>
              </p:ext>
            </p:extLst>
          </p:nvPr>
        </p:nvGraphicFramePr>
        <p:xfrm>
          <a:off x="628906" y="4586655"/>
          <a:ext cx="7140386" cy="1280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4110"/>
                <a:gridCol w="704784"/>
                <a:gridCol w="849379"/>
                <a:gridCol w="855663"/>
                <a:gridCol w="806450"/>
              </a:tblGrid>
              <a:tr h="31872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4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5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62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MIITs to reach 300K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--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58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58/17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28/16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Max. Voltage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(kV)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</a:t>
                      </a:r>
                      <a:r>
                        <a:rPr lang="en-GB" sz="1200" b="1" i="0" u="none" strike="noStrike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dump</a:t>
                      </a:r>
                      <a:r>
                        <a:rPr lang="en-GB" sz="12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for </a:t>
                      </a:r>
                      <a:r>
                        <a:rPr lang="en-GB" sz="1200" b="1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V</a:t>
                      </a:r>
                      <a:r>
                        <a:rPr lang="en-GB" sz="1200" b="1" i="0" u="none" strike="noStrike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max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(kJ/m)</a:t>
                      </a:r>
                      <a:endParaRPr lang="en-GB" sz="12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92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125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Time</a:t>
                      </a:r>
                      <a:r>
                        <a:rPr lang="en-GB" sz="1200" b="1" u="none" strike="noStrike" baseline="0" dirty="0" smtClean="0">
                          <a:effectLst/>
                        </a:rPr>
                        <a:t> for detection + validation + dump effective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(MJ/m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3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9844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MIITs discharge if "only dump" for 1 m length magnet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59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55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35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46546"/>
              </p:ext>
            </p:extLst>
          </p:nvPr>
        </p:nvGraphicFramePr>
        <p:xfrm>
          <a:off x="654306" y="2397230"/>
          <a:ext cx="3694114" cy="1473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838"/>
                <a:gridCol w="747713"/>
                <a:gridCol w="806450"/>
                <a:gridCol w="855663"/>
                <a:gridCol w="806450"/>
              </a:tblGrid>
              <a:tr h="31872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4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5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62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cu2sc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--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1/1.5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1/0.7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>
                          <a:effectLst/>
                        </a:rPr>
                        <a:t>L</a:t>
                      </a:r>
                      <a:r>
                        <a:rPr lang="en-GB" sz="1200" b="1" u="none" strike="noStrike" baseline="-25000" dirty="0" err="1">
                          <a:effectLst/>
                        </a:rPr>
                        <a:t>d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</a:t>
                      </a:r>
                      <a:r>
                        <a:rPr lang="en-GB" sz="1200" b="1" u="none" strike="noStrike" dirty="0" err="1">
                          <a:effectLst/>
                        </a:rPr>
                        <a:t>mH</a:t>
                      </a:r>
                      <a:r>
                        <a:rPr lang="en-GB" sz="1200" b="1" u="none" strike="noStrike" dirty="0">
                          <a:effectLst/>
                        </a:rPr>
                        <a:t>/m)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42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40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64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E</a:t>
                      </a:r>
                      <a:endParaRPr lang="en-GB" sz="12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(kJ/m)</a:t>
                      </a:r>
                      <a:endParaRPr lang="en-GB" sz="12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2699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2500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2600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E</a:t>
                      </a:r>
                      <a:r>
                        <a:rPr lang="en-GB" sz="1200" b="1" u="none" strike="noStrike" baseline="-25000" dirty="0">
                          <a:effectLst/>
                        </a:rPr>
                        <a:t>d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(MJ/m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3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90.5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146 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152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>
                          <a:effectLst/>
                        </a:rPr>
                        <a:t>J</a:t>
                      </a:r>
                      <a:r>
                        <a:rPr lang="en-GB" sz="1200" b="1" u="none" strike="noStrike" baseline="-25000" dirty="0" err="1">
                          <a:effectLst/>
                        </a:rPr>
                        <a:t>cu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700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 694/1217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702/953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>
                          <a:effectLst/>
                        </a:rPr>
                        <a:t>J</a:t>
                      </a:r>
                      <a:r>
                        <a:rPr lang="en-GB" sz="1200" b="1" u="none" strike="noStrike" baseline="-25000" dirty="0" err="1">
                          <a:effectLst/>
                        </a:rPr>
                        <a:t>eng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350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 347/730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351/520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3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3790091"/>
          </a:xfrm>
        </p:spPr>
        <p:txBody>
          <a:bodyPr>
            <a:normAutofit fontScale="850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 smtClean="0"/>
              <a:t>B</a:t>
            </a:r>
            <a:r>
              <a:rPr lang="en-GB" baseline="-25000" dirty="0" smtClean="0"/>
              <a:t>o</a:t>
            </a:r>
            <a:r>
              <a:rPr lang="en-GB" dirty="0" smtClean="0"/>
              <a:t> </a:t>
            </a:r>
            <a:r>
              <a:rPr lang="en-GB" dirty="0" smtClean="0"/>
              <a:t>= 16 T at 4.2 K with 10 % margin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Strand available or easy to procure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Winding should start January 2017 (cable should be ready for insulation two months before)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“Accelerator size”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Coil w~70 mm 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Outer magnet diameter &lt; 800 mm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Field Quality: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n</a:t>
            </a:r>
            <a:r>
              <a:rPr lang="en-GB" dirty="0" smtClean="0"/>
              <a:t> due to saturation &lt; 300 units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Can be protected without dump? Not clear requirements set in terms of </a:t>
            </a:r>
            <a:r>
              <a:rPr lang="en-GB" dirty="0" smtClean="0"/>
              <a:t>protection.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610" y="5267368"/>
            <a:ext cx="741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Remark: Very difficult to satisfy all of them at the same time, we will need to set priorities!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758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/>
          </p:nvPr>
        </p:nvGraphicFramePr>
        <p:xfrm>
          <a:off x="179512" y="3834669"/>
          <a:ext cx="8856984" cy="2232664"/>
        </p:xfrm>
        <a:graphic>
          <a:graphicData uri="http://schemas.openxmlformats.org/drawingml/2006/table">
            <a:tbl>
              <a:tblPr/>
              <a:tblGrid>
                <a:gridCol w="4038982"/>
                <a:gridCol w="1310593"/>
                <a:gridCol w="1779217"/>
                <a:gridCol w="1728192"/>
              </a:tblGrid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LHC</a:t>
                      </a:r>
                      <a:r>
                        <a:rPr lang="en-GB" sz="1600" b="1" i="0" u="none" strike="noStrike" baseline="0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 MB dipole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DS-11T </a:t>
                      </a:r>
                      <a:endParaRPr lang="en-GB" sz="1600" b="1" i="0" u="none" strike="noStrike" dirty="0" smtClean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dipole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MQXF </a:t>
                      </a:r>
                      <a:endParaRPr lang="en-GB" sz="1600" b="1" i="0" u="none" strike="noStrike" dirty="0" smtClean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quadrupole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Field (T) /Gradient (T/m)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8.3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11.2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132.5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Peak field in the conductor at I</a:t>
                      </a:r>
                      <a:r>
                        <a:rPr lang="en-GB" sz="1600" b="1" i="0" u="none" strike="noStrike" baseline="-2500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nom</a:t>
                      </a:r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 (B</a:t>
                      </a:r>
                      <a:r>
                        <a:rPr lang="en-GB" sz="1600" b="1" i="0" u="none" strike="noStrike" baseline="-2500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p</a:t>
                      </a:r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), T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8.6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11.6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11.4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Engineering current density (</a:t>
                      </a:r>
                      <a:r>
                        <a:rPr kumimoji="0" lang="en-GB" sz="1600" b="1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GB" sz="1600" b="1" i="0" u="none" strike="noStrike" kern="1200" baseline="-25000" dirty="0" err="1">
                          <a:solidFill>
                            <a:srgbClr val="0C377B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eng</a:t>
                      </a:r>
                      <a:r>
                        <a:rPr kumimoji="0" lang="en-GB" sz="1600" b="1" i="0" u="none" strike="noStrike" kern="1200" dirty="0">
                          <a:solidFill>
                            <a:srgbClr val="0C377B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, A/mm</a:t>
                      </a:r>
                      <a:r>
                        <a:rPr lang="en-GB" sz="1600" b="1" i="0" u="none" strike="noStrike" baseline="30000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730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Stored energy at </a:t>
                      </a:r>
                      <a:r>
                        <a:rPr lang="en-GB" sz="1600" b="1" i="0" u="none" strike="noStrike" dirty="0" err="1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I</a:t>
                      </a:r>
                      <a:r>
                        <a:rPr lang="en-GB" sz="1600" b="1" i="0" u="none" strike="noStrike" baseline="-25000" dirty="0" err="1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nom</a:t>
                      </a:r>
                      <a:r>
                        <a:rPr lang="en-GB" sz="1600" b="1" i="0" u="none" strike="noStrike" baseline="-25000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,</a:t>
                      </a:r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 MJ/m</a:t>
                      </a:r>
                      <a:r>
                        <a:rPr lang="en-GB" sz="1600" b="1" i="0" u="none" strike="noStrike" baseline="30000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Differential inductance at I</a:t>
                      </a:r>
                      <a:r>
                        <a:rPr lang="en-GB" sz="1600" b="1" i="0" u="none" strike="noStrike" baseline="-2500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nom</a:t>
                      </a:r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, mH/m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6.9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11.7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8.21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Magnetic length, m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14.3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2 x 5.3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4x4.2/2x7.15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Temperature margin, K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1.8-6.5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4.5-14.5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5.0-14.0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497" y="1173935"/>
            <a:ext cx="2463941" cy="246124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032878"/>
              </p:ext>
            </p:extLst>
          </p:nvPr>
        </p:nvGraphicFramePr>
        <p:xfrm>
          <a:off x="654306" y="1508230"/>
          <a:ext cx="3694114" cy="1473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838"/>
                <a:gridCol w="747713"/>
                <a:gridCol w="806450"/>
                <a:gridCol w="855663"/>
                <a:gridCol w="806450"/>
              </a:tblGrid>
              <a:tr h="31872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4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5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62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cu2sc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--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1/1.5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1/0.7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>
                          <a:effectLst/>
                        </a:rPr>
                        <a:t>L</a:t>
                      </a:r>
                      <a:r>
                        <a:rPr lang="en-GB" sz="1200" b="1" u="none" strike="noStrike" baseline="-25000" dirty="0" err="1">
                          <a:effectLst/>
                        </a:rPr>
                        <a:t>d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</a:t>
                      </a:r>
                      <a:r>
                        <a:rPr lang="en-GB" sz="1200" b="1" u="none" strike="noStrike" dirty="0" err="1">
                          <a:effectLst/>
                        </a:rPr>
                        <a:t>mH</a:t>
                      </a:r>
                      <a:r>
                        <a:rPr lang="en-GB" sz="1200" b="1" u="none" strike="noStrike" dirty="0">
                          <a:effectLst/>
                        </a:rPr>
                        <a:t>/m)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42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40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64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E</a:t>
                      </a:r>
                      <a:endParaRPr lang="en-GB" sz="12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>
                          <a:effectLst/>
                        </a:rPr>
                        <a:t>(kJ/m)</a:t>
                      </a:r>
                      <a:endParaRPr lang="en-GB" sz="1200" b="1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2699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2500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2600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E</a:t>
                      </a:r>
                      <a:r>
                        <a:rPr lang="en-GB" sz="1200" b="1" u="none" strike="noStrike" baseline="-25000" dirty="0">
                          <a:effectLst/>
                        </a:rPr>
                        <a:t>d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(MJ/m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3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90.5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146 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152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>
                          <a:effectLst/>
                        </a:rPr>
                        <a:t>J</a:t>
                      </a:r>
                      <a:r>
                        <a:rPr lang="en-GB" sz="1200" b="1" u="none" strike="noStrike" baseline="-25000" dirty="0" err="1">
                          <a:effectLst/>
                        </a:rPr>
                        <a:t>cu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700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 694/1217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702/953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>
                          <a:effectLst/>
                        </a:rPr>
                        <a:t>J</a:t>
                      </a:r>
                      <a:r>
                        <a:rPr lang="en-GB" sz="1200" b="1" u="none" strike="noStrike" baseline="-25000" dirty="0" err="1">
                          <a:effectLst/>
                        </a:rPr>
                        <a:t>eng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350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effectLst/>
                        </a:rPr>
                        <a:t> 347/730</a:t>
                      </a:r>
                      <a:endParaRPr lang="en-GB" sz="12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effectLst/>
                        </a:rPr>
                        <a:t>351/520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7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15" y="1897548"/>
            <a:ext cx="6878824" cy="38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5235" y="5564882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Todesco]</a:t>
            </a:r>
            <a:endParaRPr lang="en-GB" dirty="0">
              <a:solidFill>
                <a:srgbClr val="00B05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236856"/>
              </p:ext>
            </p:extLst>
          </p:nvPr>
        </p:nvGraphicFramePr>
        <p:xfrm>
          <a:off x="2969335" y="1210930"/>
          <a:ext cx="3694114" cy="7035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838"/>
                <a:gridCol w="747713"/>
                <a:gridCol w="806450"/>
                <a:gridCol w="855663"/>
                <a:gridCol w="806450"/>
              </a:tblGrid>
              <a:tr h="31872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4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5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w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(mm)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69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69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B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(T)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 16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16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3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286" y="1938160"/>
            <a:ext cx="6874252" cy="38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35235" y="5564882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Todesco]</a:t>
            </a:r>
            <a:endParaRPr lang="en-GB" dirty="0">
              <a:solidFill>
                <a:srgbClr val="00B05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315327"/>
              </p:ext>
            </p:extLst>
          </p:nvPr>
        </p:nvGraphicFramePr>
        <p:xfrm>
          <a:off x="2969335" y="1210930"/>
          <a:ext cx="3694114" cy="7035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838"/>
                <a:gridCol w="747713"/>
                <a:gridCol w="806450"/>
                <a:gridCol w="855663"/>
                <a:gridCol w="806450"/>
              </a:tblGrid>
              <a:tr h="31872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4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5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w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(mm)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69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69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 smtClean="0">
                          <a:effectLst/>
                        </a:rPr>
                        <a:t>J</a:t>
                      </a:r>
                      <a:r>
                        <a:rPr lang="en-GB" sz="1200" b="1" u="none" strike="noStrike" baseline="-25000" dirty="0" err="1" smtClean="0">
                          <a:effectLst/>
                        </a:rPr>
                        <a:t>overall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221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 254/497 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254/352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33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02" y="2338977"/>
            <a:ext cx="6261650" cy="322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222367"/>
              </p:ext>
            </p:extLst>
          </p:nvPr>
        </p:nvGraphicFramePr>
        <p:xfrm>
          <a:off x="2597406" y="1371446"/>
          <a:ext cx="3694114" cy="7035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838"/>
                <a:gridCol w="747713"/>
                <a:gridCol w="806450"/>
                <a:gridCol w="855663"/>
                <a:gridCol w="806450"/>
              </a:tblGrid>
              <a:tr h="31872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4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Design 5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E</a:t>
                      </a:r>
                      <a:r>
                        <a:rPr lang="en-GB" sz="1200" b="1" u="none" strike="noStrike" baseline="-25000" dirty="0">
                          <a:effectLst/>
                        </a:rPr>
                        <a:t>d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smtClean="0">
                          <a:effectLst/>
                        </a:rPr>
                        <a:t>(J/mm</a:t>
                      </a:r>
                      <a:r>
                        <a:rPr lang="en-GB" sz="1200" b="1" u="none" strike="noStrike" baseline="30000" dirty="0" smtClean="0">
                          <a:effectLst/>
                        </a:rPr>
                        <a:t>3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0.090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0.146</a:t>
                      </a:r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 smtClean="0">
                          <a:effectLst/>
                        </a:rPr>
                        <a:t>0.152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 err="1" smtClean="0">
                          <a:effectLst/>
                        </a:rPr>
                        <a:t>J</a:t>
                      </a:r>
                      <a:r>
                        <a:rPr lang="en-GB" sz="1200" b="1" u="none" strike="noStrike" baseline="-25000" dirty="0" err="1" smtClean="0">
                          <a:effectLst/>
                        </a:rPr>
                        <a:t>overall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u="none" strike="noStrike" dirty="0">
                          <a:effectLst/>
                        </a:rPr>
                        <a:t>(A/mm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221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 254/497 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dirty="0" smtClean="0"/>
                        <a:t>254/352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735235" y="5564882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Todesco]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“iron pole” solution is preferable, as the coil size can be reduced  (for the case of no-grading by 20 %) keeping b3 saturation &lt; 150 units.</a:t>
            </a:r>
          </a:p>
          <a:p>
            <a:r>
              <a:rPr lang="en-GB" dirty="0"/>
              <a:t>Important decisions to be taken:</a:t>
            </a:r>
          </a:p>
          <a:p>
            <a:pPr lvl="1"/>
            <a:r>
              <a:rPr lang="en-GB" dirty="0" smtClean="0"/>
              <a:t>Do we go for grading and “accelerator size” coil or known technology but big coil</a:t>
            </a:r>
            <a:r>
              <a:rPr lang="en-GB" dirty="0" smtClean="0"/>
              <a:t>?</a:t>
            </a:r>
          </a:p>
          <a:p>
            <a:pPr lvl="2"/>
            <a:r>
              <a:rPr lang="en-GB" dirty="0" smtClean="0"/>
              <a:t>If we go for grading:</a:t>
            </a:r>
          </a:p>
          <a:p>
            <a:pPr lvl="3"/>
            <a:r>
              <a:rPr lang="en-GB" dirty="0" smtClean="0"/>
              <a:t>quench protection is a real issue! It will be difficult with the available strands to find a combination that provides enough margin in the load line and in terms of quench protection.</a:t>
            </a:r>
            <a:endParaRPr lang="en-GB" dirty="0"/>
          </a:p>
          <a:p>
            <a:pPr lvl="3"/>
            <a:r>
              <a:rPr lang="en-GB" dirty="0" smtClean="0"/>
              <a:t>3D </a:t>
            </a:r>
            <a:r>
              <a:rPr lang="en-GB" dirty="0" smtClean="0"/>
              <a:t>magnetic analysis </a:t>
            </a:r>
            <a:r>
              <a:rPr lang="en-GB" dirty="0" smtClean="0"/>
              <a:t>to </a:t>
            </a:r>
            <a:r>
              <a:rPr lang="en-GB" dirty="0" smtClean="0"/>
              <a:t>start soon as it can have an impact on the </a:t>
            </a:r>
            <a:r>
              <a:rPr lang="en-GB" dirty="0" smtClean="0"/>
              <a:t>2D.</a:t>
            </a:r>
            <a:endParaRPr lang="en-GB" dirty="0" smtClean="0"/>
          </a:p>
          <a:p>
            <a:r>
              <a:rPr lang="en-GB" dirty="0" smtClean="0"/>
              <a:t>Next step:</a:t>
            </a:r>
          </a:p>
          <a:p>
            <a:pPr lvl="1"/>
            <a:r>
              <a:rPr lang="en-GB" dirty="0" smtClean="0"/>
              <a:t>First iteration on mechanics </a:t>
            </a:r>
            <a:r>
              <a:rPr lang="en-GB" dirty="0" smtClean="0"/>
              <a:t>for “Design 3” to </a:t>
            </a:r>
            <a:r>
              <a:rPr lang="en-GB" dirty="0" smtClean="0"/>
              <a:t>define</a:t>
            </a:r>
          </a:p>
          <a:p>
            <a:pPr lvl="2"/>
            <a:r>
              <a:rPr lang="en-GB" dirty="0" smtClean="0"/>
              <a:t>Minimum wall thickness of the bore</a:t>
            </a:r>
          </a:p>
          <a:p>
            <a:pPr lvl="2"/>
            <a:r>
              <a:rPr lang="en-GB" dirty="0" smtClean="0"/>
              <a:t>Minimum outer magnet radius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8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1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Protection – Reference for comparison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179512" y="3932640"/>
          <a:ext cx="8856984" cy="2232664"/>
        </p:xfrm>
        <a:graphic>
          <a:graphicData uri="http://schemas.openxmlformats.org/drawingml/2006/table">
            <a:tbl>
              <a:tblPr/>
              <a:tblGrid>
                <a:gridCol w="4038982"/>
                <a:gridCol w="1310593"/>
                <a:gridCol w="1779217"/>
                <a:gridCol w="1728192"/>
              </a:tblGrid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LHC</a:t>
                      </a:r>
                      <a:r>
                        <a:rPr lang="en-GB" sz="1600" b="1" i="0" u="none" strike="noStrike" baseline="0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 MB dipole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DS-11T </a:t>
                      </a:r>
                      <a:endParaRPr lang="en-GB" sz="1600" b="1" i="0" u="none" strike="noStrike" dirty="0" smtClean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dipole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MQXF </a:t>
                      </a:r>
                      <a:endParaRPr lang="en-GB" sz="1600" b="1" i="0" u="none" strike="noStrike" dirty="0" smtClean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quadrupole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Field (T) /Gradient (T/m)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8.3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11.2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132.5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Peak field in the conductor at I</a:t>
                      </a:r>
                      <a:r>
                        <a:rPr lang="en-GB" sz="1600" b="1" i="0" u="none" strike="noStrike" baseline="-2500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nom</a:t>
                      </a:r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 (B</a:t>
                      </a:r>
                      <a:r>
                        <a:rPr lang="en-GB" sz="1600" b="1" i="0" u="none" strike="noStrike" baseline="-2500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p</a:t>
                      </a:r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), T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8.6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11.6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11.4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Engineering current density (</a:t>
                      </a:r>
                      <a:r>
                        <a:rPr kumimoji="0" lang="en-GB" sz="1600" b="1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GB" sz="1600" b="1" i="0" u="none" strike="noStrike" kern="1200" baseline="-25000" dirty="0" err="1">
                          <a:solidFill>
                            <a:srgbClr val="0C377B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eng</a:t>
                      </a:r>
                      <a:r>
                        <a:rPr kumimoji="0" lang="en-GB" sz="1600" b="1" i="0" u="none" strike="noStrike" kern="1200" dirty="0">
                          <a:solidFill>
                            <a:srgbClr val="0C377B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, A/mm</a:t>
                      </a:r>
                      <a:r>
                        <a:rPr lang="en-GB" sz="1600" b="1" i="0" u="none" strike="noStrike" baseline="30000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730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Stored energy at </a:t>
                      </a:r>
                      <a:r>
                        <a:rPr lang="en-GB" sz="1600" b="1" i="0" u="none" strike="noStrike" dirty="0" err="1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I</a:t>
                      </a:r>
                      <a:r>
                        <a:rPr lang="en-GB" sz="1600" b="1" i="0" u="none" strike="noStrike" baseline="-25000" dirty="0" err="1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nom</a:t>
                      </a:r>
                      <a:r>
                        <a:rPr lang="en-GB" sz="1600" b="1" i="0" u="none" strike="noStrike" baseline="-25000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,</a:t>
                      </a:r>
                      <a:r>
                        <a:rPr lang="en-GB" sz="1600" b="1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 MJ/m</a:t>
                      </a:r>
                      <a:r>
                        <a:rPr lang="en-GB" sz="1600" b="1" i="0" u="none" strike="noStrike" baseline="30000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Differential inductance at I</a:t>
                      </a:r>
                      <a:r>
                        <a:rPr lang="en-GB" sz="1600" b="1" i="0" u="none" strike="noStrike" baseline="-2500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nom</a:t>
                      </a:r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, mH/m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6.9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11.7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8.21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Magnetic length, m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14.3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2 x 5.3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4x4.2/2x7.15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>
                          <a:solidFill>
                            <a:srgbClr val="0C377B"/>
                          </a:solidFill>
                          <a:effectLst/>
                          <a:latin typeface="Arial"/>
                        </a:rPr>
                        <a:t>Temperature margin, K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1.8-6.5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4.5-14.5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5.0-14.0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26</a:t>
            </a:fld>
            <a:endParaRPr lang="en-GB"/>
          </a:p>
        </p:txBody>
      </p:sp>
      <p:pic>
        <p:nvPicPr>
          <p:cNvPr id="16" name="図 4"/>
          <p:cNvPicPr>
            <a:picLocks noChangeAspect="1"/>
          </p:cNvPicPr>
          <p:nvPr/>
        </p:nvPicPr>
        <p:blipFill rotWithShape="1">
          <a:blip r:embed="rId2"/>
          <a:srcRect l="78123" t="53729" r="-8" b="16693"/>
          <a:stretch/>
        </p:blipFill>
        <p:spPr>
          <a:xfrm>
            <a:off x="5418559" y="1901890"/>
            <a:ext cx="1797893" cy="1821759"/>
          </a:xfrm>
          <a:prstGeom prst="rect">
            <a:avLst/>
          </a:prstGeom>
        </p:spPr>
      </p:pic>
      <p:pic>
        <p:nvPicPr>
          <p:cNvPr id="17" name="Picture 2" descr="D:\Work\QXF\Mechanics\2D\MQXF_150mm_aperture\v7_ref\pictures\MQXF_2d_mech_cross-section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76" y="1989312"/>
            <a:ext cx="1778395" cy="177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85426" y="1484784"/>
            <a:ext cx="81190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Comparing to the Main Bending LHC dipoles:</a:t>
            </a:r>
          </a:p>
          <a:p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High </a:t>
            </a:r>
            <a:r>
              <a:rPr lang="en-GB" b="1" dirty="0">
                <a:solidFill>
                  <a:srgbClr val="FF0000"/>
                </a:solidFill>
              </a:rPr>
              <a:t>stored energy density 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(</a:t>
            </a:r>
            <a:r>
              <a:rPr lang="en-GB" dirty="0"/>
              <a:t>compact winding for cost reduction)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Low </a:t>
            </a:r>
            <a:r>
              <a:rPr lang="en-GB" b="1" dirty="0">
                <a:solidFill>
                  <a:srgbClr val="FF0000"/>
                </a:solidFill>
              </a:rPr>
              <a:t>stabilizer </a:t>
            </a:r>
            <a:r>
              <a:rPr lang="en-GB" b="1" dirty="0" smtClean="0">
                <a:solidFill>
                  <a:srgbClr val="FF0000"/>
                </a:solidFill>
              </a:rPr>
              <a:t>fraction</a:t>
            </a:r>
          </a:p>
          <a:p>
            <a:r>
              <a:rPr lang="en-GB" dirty="0" smtClean="0"/>
              <a:t>(to </a:t>
            </a:r>
            <a:r>
              <a:rPr lang="en-GB" dirty="0"/>
              <a:t>achieve the desired margins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Large temperature margin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GB" dirty="0"/>
              <a:t>use Nb</a:t>
            </a:r>
            <a:r>
              <a:rPr lang="en-GB" baseline="-25000" dirty="0"/>
              <a:t>3</a:t>
            </a:r>
            <a:r>
              <a:rPr lang="en-GB" dirty="0"/>
              <a:t>Sn as superconductor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211635" y="768993"/>
            <a:ext cx="6624736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Main parameters for the high-field Nb</a:t>
            </a:r>
            <a:r>
              <a:rPr lang="en-GB" baseline="-25000" dirty="0" smtClean="0"/>
              <a:t>3</a:t>
            </a:r>
            <a:r>
              <a:rPr lang="en-GB" dirty="0" smtClean="0"/>
              <a:t>Sn magnets for the  </a:t>
            </a:r>
            <a:r>
              <a:rPr lang="en-GB" dirty="0"/>
              <a:t>LHC luminosity upgrade.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MIITs vs </a:t>
            </a:r>
            <a:r>
              <a:rPr lang="en-GB" dirty="0" err="1" smtClean="0"/>
              <a:t>Tmax</a:t>
            </a:r>
            <a:r>
              <a:rPr lang="en-GB" dirty="0" smtClean="0"/>
              <a:t> (Design 4)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228" y="1132076"/>
            <a:ext cx="6391250" cy="478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9466" t="18445" r="54267" b="18484"/>
          <a:stretch/>
        </p:blipFill>
        <p:spPr>
          <a:xfrm>
            <a:off x="120439" y="2239766"/>
            <a:ext cx="3898066" cy="3898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block position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6368" t="26713" r="41961" b="18813"/>
          <a:stretch/>
        </p:blipFill>
        <p:spPr>
          <a:xfrm>
            <a:off x="760287" y="4941869"/>
            <a:ext cx="750343" cy="74206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15863" t="16483" r="23125" b="16478"/>
          <a:stretch/>
        </p:blipFill>
        <p:spPr>
          <a:xfrm>
            <a:off x="4658353" y="2332374"/>
            <a:ext cx="3698663" cy="374518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05952" y="2876848"/>
            <a:ext cx="925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Bp</a:t>
            </a:r>
            <a:r>
              <a:rPr lang="en-GB" sz="1100" dirty="0" smtClean="0"/>
              <a:t>/Bo=1.09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346789" y="2876848"/>
            <a:ext cx="925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Bp</a:t>
            </a:r>
            <a:r>
              <a:rPr lang="en-GB" sz="1100" dirty="0" smtClean="0"/>
              <a:t>/Bo=1.03</a:t>
            </a:r>
            <a:endParaRPr lang="en-GB" sz="11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38866" y="3138458"/>
            <a:ext cx="0" cy="399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671077" y="3138458"/>
            <a:ext cx="0" cy="399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87609" y="2799182"/>
            <a:ext cx="10038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Bp</a:t>
            </a:r>
            <a:r>
              <a:rPr lang="en-GB" sz="1100" dirty="0" smtClean="0"/>
              <a:t>/Bo=0.957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828446" y="2799182"/>
            <a:ext cx="10038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Bp</a:t>
            </a:r>
            <a:r>
              <a:rPr lang="en-GB" sz="1100" dirty="0" smtClean="0"/>
              <a:t>/Bo=0.997</a:t>
            </a:r>
            <a:endParaRPr lang="en-GB" sz="11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020523" y="3060792"/>
            <a:ext cx="0" cy="399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152734" y="3060792"/>
            <a:ext cx="0" cy="399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l="23069" t="47324" r="23785" b="18532"/>
          <a:stretch/>
        </p:blipFill>
        <p:spPr>
          <a:xfrm>
            <a:off x="3334460" y="1092254"/>
            <a:ext cx="2076137" cy="122919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2157" t="31761" r="9063" b="48460"/>
          <a:stretch/>
        </p:blipFill>
        <p:spPr>
          <a:xfrm>
            <a:off x="5307916" y="5391398"/>
            <a:ext cx="461899" cy="29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2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Strand and cable parameters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All the designs (unless otherwise specified), consider the following parameters:</a:t>
            </a:r>
          </a:p>
          <a:p>
            <a:r>
              <a:rPr lang="en-GB" dirty="0" smtClean="0"/>
              <a:t>Strand diameter = 1 mm</a:t>
            </a:r>
          </a:p>
          <a:p>
            <a:r>
              <a:rPr lang="en-GB" dirty="0" err="1" smtClean="0"/>
              <a:t>Jc</a:t>
            </a:r>
            <a:r>
              <a:rPr lang="en-GB" dirty="0" smtClean="0"/>
              <a:t>(12T,4.2K,wo self-field) = 3000 A/mm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Bc2(12T,4.2K) </a:t>
            </a:r>
            <a:r>
              <a:rPr lang="en-GB" dirty="0"/>
              <a:t>= </a:t>
            </a:r>
            <a:r>
              <a:rPr lang="en-GB" dirty="0" smtClean="0"/>
              <a:t>25 T</a:t>
            </a:r>
            <a:endParaRPr lang="en-GB" baseline="30000" dirty="0"/>
          </a:p>
          <a:p>
            <a:r>
              <a:rPr lang="en-GB" dirty="0" smtClean="0"/>
              <a:t>Cu2Sc ratio = 1.0-2.0</a:t>
            </a:r>
          </a:p>
          <a:p>
            <a:r>
              <a:rPr lang="en-GB" dirty="0" smtClean="0"/>
              <a:t>Cable packing factor ~ 80 % </a:t>
            </a:r>
          </a:p>
          <a:p>
            <a:r>
              <a:rPr lang="en-GB" dirty="0" smtClean="0"/>
              <a:t>Cable degradation = 5 %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35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designs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3992944"/>
            <a:ext cx="82268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Remarks: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When to numbers are displayed: High Field/Low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3900D"/>
                </a:solidFill>
              </a:rPr>
              <a:t>Orange</a:t>
            </a:r>
            <a:r>
              <a:rPr lang="en-GB" dirty="0" smtClean="0"/>
              <a:t> = risk associated as strand procurement needed and/or coil technology to develop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 = Do not fulfil initial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Quench protection without dump might not be possible, but it is set as a lower priority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622054" y="3755713"/>
            <a:ext cx="681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GB" sz="1400" dirty="0" smtClean="0">
                <a:solidFill>
                  <a:srgbClr val="F3900D"/>
                </a:solidFill>
              </a:rPr>
              <a:t>HF/LF</a:t>
            </a:r>
            <a:endParaRPr lang="en-GB" sz="1400" dirty="0">
              <a:solidFill>
                <a:srgbClr val="F3900D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4307801"/>
              </p:ext>
            </p:extLst>
          </p:nvPr>
        </p:nvGraphicFramePr>
        <p:xfrm>
          <a:off x="332813" y="1159096"/>
          <a:ext cx="8603511" cy="2477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088"/>
                <a:gridCol w="847352"/>
                <a:gridCol w="738188"/>
                <a:gridCol w="992188"/>
                <a:gridCol w="915988"/>
                <a:gridCol w="1271588"/>
                <a:gridCol w="827306"/>
                <a:gridCol w="495082"/>
                <a:gridCol w="723900"/>
                <a:gridCol w="837831"/>
              </a:tblGrid>
              <a:tr h="4048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Strand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Grading?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Coil size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Field quality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Operating Parameters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Margins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D (mm)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Cu2Sc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--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(mm)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b3 sat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 smtClean="0">
                          <a:effectLst/>
                        </a:rPr>
                        <a:t>Inom</a:t>
                      </a:r>
                      <a:endParaRPr lang="en-GB" sz="16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(</a:t>
                      </a:r>
                      <a:r>
                        <a:rPr lang="en-GB" sz="1600" b="1" u="none" strike="noStrike" dirty="0">
                          <a:effectLst/>
                        </a:rPr>
                        <a:t>kA)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Bo</a:t>
                      </a:r>
                    </a:p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(</a:t>
                      </a:r>
                      <a:r>
                        <a:rPr lang="en-GB" sz="1600" b="1" u="none" strike="noStrike" dirty="0">
                          <a:effectLst/>
                        </a:rPr>
                        <a:t>T)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 smtClean="0">
                          <a:effectLst/>
                        </a:rPr>
                        <a:t>Bp</a:t>
                      </a:r>
                      <a:endParaRPr lang="en-GB" sz="16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(</a:t>
                      </a:r>
                      <a:r>
                        <a:rPr lang="en-GB" sz="1600" b="1" u="none" strike="noStrike" dirty="0">
                          <a:effectLst/>
                        </a:rPr>
                        <a:t>T)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%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Design 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&gt;120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&lt;10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Design 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120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&lt;10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9.8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16.1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16.3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Design 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&lt;150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11.1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16.2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Design 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96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&lt;150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11.1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15.9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15.9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2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Design 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smtClean="0">
                          <a:solidFill>
                            <a:srgbClr val="FF9933"/>
                          </a:solidFill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9933"/>
                          </a:solidFill>
                          <a:effectLst/>
                        </a:rPr>
                        <a:t>1/1.5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solidFill>
                            <a:srgbClr val="FF9933"/>
                          </a:solidFill>
                          <a:effectLst/>
                        </a:rPr>
                        <a:t>yes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&lt;150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10.9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16/12.7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10/14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2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Design 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rgbClr val="FF9933"/>
                          </a:solidFill>
                          <a:effectLst/>
                        </a:rPr>
                        <a:t>1/0.7</a:t>
                      </a:r>
                      <a:endParaRPr lang="en-GB" sz="1600" b="0" i="0" u="none" strike="noStrike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9933"/>
                          </a:solidFill>
                          <a:effectLst/>
                        </a:rPr>
                        <a:t>1/1.2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9933"/>
                          </a:solidFill>
                          <a:effectLst/>
                        </a:rPr>
                        <a:t>yes</a:t>
                      </a:r>
                      <a:endParaRPr lang="en-GB" sz="1600" b="0" i="0" u="none" strike="noStrike" dirty="0">
                        <a:solidFill>
                          <a:srgbClr val="FF99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&lt;150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16/12.7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10/22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83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options using a RMM prototype cable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57200" y="3653592"/>
            <a:ext cx="2743200" cy="1451808"/>
          </a:xfrm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40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mm diameter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1:1 </a:t>
            </a:r>
            <a:r>
              <a:rPr lang="en-US" dirty="0" err="1" smtClean="0"/>
              <a:t>Cu:Sc</a:t>
            </a:r>
            <a:r>
              <a:rPr lang="en-US" dirty="0" smtClean="0"/>
              <a:t>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78% packing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5% cabling degradation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9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50" y="1325606"/>
            <a:ext cx="3691782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RMM prototype cable</a:t>
            </a:r>
          </a:p>
          <a:p>
            <a:r>
              <a:rPr lang="en-US" sz="2000" dirty="0" smtClean="0"/>
              <a:t>10 mm bore tube</a:t>
            </a:r>
          </a:p>
          <a:p>
            <a:r>
              <a:rPr lang="en-US" sz="2000" dirty="0" smtClean="0"/>
              <a:t>2 double pancakes</a:t>
            </a:r>
          </a:p>
          <a:p>
            <a:r>
              <a:rPr lang="en-US" sz="2000" dirty="0"/>
              <a:t>2</a:t>
            </a:r>
            <a:r>
              <a:rPr lang="en-US" sz="2000" dirty="0" smtClean="0"/>
              <a:t>10 turns</a:t>
            </a:r>
          </a:p>
          <a:p>
            <a:r>
              <a:rPr lang="en-US" sz="2000" dirty="0" smtClean="0"/>
              <a:t>9.8 kA</a:t>
            </a:r>
          </a:p>
          <a:p>
            <a:r>
              <a:rPr lang="en-US" sz="2000" dirty="0" smtClean="0"/>
              <a:t>16.0 T bore field</a:t>
            </a:r>
          </a:p>
          <a:p>
            <a:r>
              <a:rPr lang="en-US" sz="2000" dirty="0" smtClean="0"/>
              <a:t>10 % margin</a:t>
            </a:r>
          </a:p>
          <a:p>
            <a:r>
              <a:rPr lang="en-US" sz="2000" dirty="0" smtClean="0"/>
              <a:t>18.2 T </a:t>
            </a:r>
            <a:r>
              <a:rPr lang="en-US" sz="2000" dirty="0"/>
              <a:t>short sample </a:t>
            </a:r>
            <a:r>
              <a:rPr lang="en-US" sz="2000" dirty="0" smtClean="0"/>
              <a:t>field at </a:t>
            </a:r>
            <a:r>
              <a:rPr lang="en-US" sz="2000" dirty="0"/>
              <a:t>4.2K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1502" y="1485117"/>
            <a:ext cx="4680000" cy="455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7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1 - </a:t>
            </a:r>
            <a:r>
              <a:rPr lang="en-US" dirty="0" err="1" smtClean="0"/>
              <a:t>eRMC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011" y="1325606"/>
            <a:ext cx="3725967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RMM prototype cable</a:t>
            </a:r>
          </a:p>
          <a:p>
            <a:r>
              <a:rPr lang="en-US" sz="2000" dirty="0" smtClean="0"/>
              <a:t>10 mm bore tube</a:t>
            </a:r>
          </a:p>
          <a:p>
            <a:r>
              <a:rPr lang="en-US" sz="2000" dirty="0" smtClean="0"/>
              <a:t>1 double pancakes</a:t>
            </a:r>
          </a:p>
          <a:p>
            <a:r>
              <a:rPr lang="en-US" sz="2000" dirty="0" smtClean="0"/>
              <a:t>110 turns</a:t>
            </a:r>
          </a:p>
          <a:p>
            <a:r>
              <a:rPr lang="en-US" sz="2000" dirty="0" smtClean="0"/>
              <a:t>13.9 </a:t>
            </a:r>
            <a:r>
              <a:rPr lang="en-US" sz="2000" dirty="0"/>
              <a:t>kA short sample current at 4.2 K</a:t>
            </a:r>
          </a:p>
          <a:p>
            <a:r>
              <a:rPr lang="en-US" sz="2000" dirty="0" smtClean="0"/>
              <a:t>17.4 T </a:t>
            </a:r>
            <a:r>
              <a:rPr lang="en-US" sz="2000" dirty="0"/>
              <a:t>short sample field at 4.2 K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8606" y="1471367"/>
            <a:ext cx="467677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115" y="1604730"/>
            <a:ext cx="4680000" cy="44227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374" y="1325606"/>
            <a:ext cx="3960026" cy="4667421"/>
          </a:xfrm>
        </p:spPr>
        <p:txBody>
          <a:bodyPr>
            <a:normAutofit/>
          </a:bodyPr>
          <a:lstStyle/>
          <a:p>
            <a:r>
              <a:rPr lang="en-US" sz="2000" dirty="0"/>
              <a:t>RMM prototype cable</a:t>
            </a:r>
          </a:p>
          <a:p>
            <a:r>
              <a:rPr lang="en-US" sz="2000" dirty="0" smtClean="0"/>
              <a:t>10 mm bore tube</a:t>
            </a:r>
          </a:p>
          <a:p>
            <a:r>
              <a:rPr lang="en-US" sz="2000" dirty="0" smtClean="0"/>
              <a:t>2 double pancakes</a:t>
            </a:r>
          </a:p>
          <a:p>
            <a:r>
              <a:rPr lang="en-US" sz="2000" dirty="0" smtClean="0"/>
              <a:t>170 turns</a:t>
            </a:r>
          </a:p>
          <a:p>
            <a:r>
              <a:rPr lang="en-US" sz="2000" dirty="0" smtClean="0"/>
              <a:t>11.1 kA</a:t>
            </a:r>
          </a:p>
          <a:p>
            <a:r>
              <a:rPr lang="en-US" sz="2000" dirty="0" smtClean="0"/>
              <a:t>16.0 T bore field</a:t>
            </a:r>
          </a:p>
          <a:p>
            <a:r>
              <a:rPr lang="en-US" sz="2000" dirty="0" smtClean="0"/>
              <a:t>9 % margin</a:t>
            </a:r>
          </a:p>
          <a:p>
            <a:r>
              <a:rPr lang="en-US" sz="2000" dirty="0" smtClean="0"/>
              <a:t>17.8 </a:t>
            </a:r>
            <a:r>
              <a:rPr lang="en-US" sz="2000" dirty="0"/>
              <a:t>T short sample limit at 4.2K</a:t>
            </a:r>
          </a:p>
          <a:p>
            <a:endParaRPr lang="en-US" sz="2000" dirty="0" smtClean="0"/>
          </a:p>
          <a:p>
            <a:pPr marL="36576" indent="0">
              <a:buNone/>
            </a:pPr>
            <a:r>
              <a:rPr lang="en-US" sz="2000" b="1" dirty="0" smtClean="0">
                <a:sym typeface="Wingdings" panose="05000000000000000000" pitchFamily="2" charset="2"/>
              </a:rPr>
              <a:t> 20 % gain in the # turns with an iron pole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86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2 - </a:t>
            </a:r>
            <a:r>
              <a:rPr lang="en-US" dirty="0" err="1" smtClean="0"/>
              <a:t>eRMC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011" y="1325606"/>
            <a:ext cx="3934389" cy="4667421"/>
          </a:xfrm>
        </p:spPr>
        <p:txBody>
          <a:bodyPr>
            <a:normAutofit/>
          </a:bodyPr>
          <a:lstStyle/>
          <a:p>
            <a:r>
              <a:rPr lang="en-US" sz="2000" dirty="0"/>
              <a:t>RMM prototype cable</a:t>
            </a:r>
          </a:p>
          <a:p>
            <a:r>
              <a:rPr lang="en-US" sz="2000" dirty="0" smtClean="0"/>
              <a:t>10 mm bore tube</a:t>
            </a:r>
          </a:p>
          <a:p>
            <a:r>
              <a:rPr lang="en-US" sz="2000" dirty="0" smtClean="0"/>
              <a:t>1 double pancakes</a:t>
            </a:r>
          </a:p>
          <a:p>
            <a:r>
              <a:rPr lang="en-US" sz="2000" dirty="0"/>
              <a:t>9</a:t>
            </a:r>
            <a:r>
              <a:rPr lang="en-US" sz="2000" dirty="0" smtClean="0"/>
              <a:t>0 turns</a:t>
            </a:r>
          </a:p>
          <a:p>
            <a:r>
              <a:rPr lang="en-US" sz="2000" dirty="0" smtClean="0"/>
              <a:t>13.4 </a:t>
            </a:r>
            <a:r>
              <a:rPr lang="en-US" sz="2000" dirty="0"/>
              <a:t>kA short sample </a:t>
            </a:r>
            <a:r>
              <a:rPr lang="en-US" sz="2000" dirty="0" smtClean="0"/>
              <a:t>current at </a:t>
            </a:r>
            <a:r>
              <a:rPr lang="en-US" sz="2000" dirty="0"/>
              <a:t>4.2 K</a:t>
            </a:r>
            <a:endParaRPr lang="en-US" sz="2000" dirty="0" smtClean="0"/>
          </a:p>
          <a:p>
            <a:r>
              <a:rPr lang="en-US" sz="2000" dirty="0" smtClean="0"/>
              <a:t>17.2 T </a:t>
            </a:r>
            <a:r>
              <a:rPr lang="en-US" sz="2000" dirty="0"/>
              <a:t>short sample </a:t>
            </a:r>
            <a:r>
              <a:rPr lang="en-US" sz="2000" dirty="0" smtClean="0"/>
              <a:t>field </a:t>
            </a:r>
            <a:r>
              <a:rPr lang="en-US" sz="2000" dirty="0"/>
              <a:t>at 4.2 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7/31/2015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282" y="1483857"/>
            <a:ext cx="4680000" cy="456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14928</TotalTime>
  <Words>1458</Words>
  <Application>Microsoft Office PowerPoint</Application>
  <PresentationFormat>On-screen Show (4:3)</PresentationFormat>
  <Paragraphs>518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CERNCorporate4-3</vt:lpstr>
      <vt:lpstr>RMM – Magnetic study</vt:lpstr>
      <vt:lpstr>Design constraints</vt:lpstr>
      <vt:lpstr>Strand and cable parameters </vt:lpstr>
      <vt:lpstr>Summary of the designs</vt:lpstr>
      <vt:lpstr>Design options using a RMM prototype cable</vt:lpstr>
      <vt:lpstr>Design 1 </vt:lpstr>
      <vt:lpstr>Design 1 - eRMC </vt:lpstr>
      <vt:lpstr>Design 2</vt:lpstr>
      <vt:lpstr>Design 2 - eRMC</vt:lpstr>
      <vt:lpstr>Design 3</vt:lpstr>
      <vt:lpstr>Load-lines comparison</vt:lpstr>
      <vt:lpstr>Design options using grading</vt:lpstr>
      <vt:lpstr>Design 4</vt:lpstr>
      <vt:lpstr>Load lines</vt:lpstr>
      <vt:lpstr>Design options using grading </vt:lpstr>
      <vt:lpstr>Design 5</vt:lpstr>
      <vt:lpstr>Load Line</vt:lpstr>
      <vt:lpstr>Protection</vt:lpstr>
      <vt:lpstr>Protection</vt:lpstr>
      <vt:lpstr>Protection</vt:lpstr>
      <vt:lpstr>Where are we?</vt:lpstr>
      <vt:lpstr>Where are we?</vt:lpstr>
      <vt:lpstr>Where are we?</vt:lpstr>
      <vt:lpstr>Summary</vt:lpstr>
      <vt:lpstr>Additional slides</vt:lpstr>
      <vt:lpstr>Protection – Reference for comparison</vt:lpstr>
      <vt:lpstr>MIITs vs Tmax (Design 4)</vt:lpstr>
      <vt:lpstr>Longitudinal block position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263</cp:revision>
  <cp:lastPrinted>2015-07-17T13:10:54Z</cp:lastPrinted>
  <dcterms:created xsi:type="dcterms:W3CDTF">2015-01-22T10:26:45Z</dcterms:created>
  <dcterms:modified xsi:type="dcterms:W3CDTF">2015-07-31T08:21:40Z</dcterms:modified>
</cp:coreProperties>
</file>