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73" r:id="rId3"/>
    <p:sldId id="301" r:id="rId4"/>
    <p:sldId id="284" r:id="rId5"/>
    <p:sldId id="310" r:id="rId6"/>
    <p:sldId id="313" r:id="rId7"/>
    <p:sldId id="314" r:id="rId8"/>
    <p:sldId id="315" r:id="rId9"/>
    <p:sldId id="309" r:id="rId10"/>
    <p:sldId id="311" r:id="rId11"/>
    <p:sldId id="312" r:id="rId12"/>
    <p:sldId id="299" r:id="rId13"/>
    <p:sldId id="303" r:id="rId14"/>
    <p:sldId id="317" r:id="rId15"/>
    <p:sldId id="318" r:id="rId16"/>
    <p:sldId id="305" r:id="rId17"/>
    <p:sldId id="306" r:id="rId18"/>
    <p:sldId id="307" r:id="rId19"/>
    <p:sldId id="296" r:id="rId20"/>
    <p:sldId id="297" r:id="rId21"/>
    <p:sldId id="298" r:id="rId2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933"/>
    <a:srgbClr val="F3900D"/>
    <a:srgbClr val="F9B223"/>
    <a:srgbClr val="E9CB49"/>
    <a:srgbClr val="00FFFF"/>
    <a:srgbClr val="008000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3" autoAdjust="0"/>
    <p:restoredTop sz="96568" autoAdjust="0"/>
  </p:normalViewPr>
  <p:slideViewPr>
    <p:cSldViewPr snapToGrid="0" snapToObjects="1">
      <p:cViewPr varScale="1">
        <p:scale>
          <a:sx n="73" d="100"/>
          <a:sy n="73" d="100"/>
        </p:scale>
        <p:origin x="84" y="1002"/>
      </p:cViewPr>
      <p:guideLst>
        <p:guide orient="horz" pos="2115"/>
        <p:guide pos="29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Projects\RMM\150714_RMM_ConductorParameter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86730921192646"/>
          <c:y val="3.0506026632612884E-2"/>
          <c:w val="0.7463982710895587"/>
          <c:h val="0.85401492888564379"/>
        </c:manualLayout>
      </c:layout>
      <c:scatterChart>
        <c:scatterStyle val="lineMarker"/>
        <c:varyColors val="0"/>
        <c:ser>
          <c:idx val="3"/>
          <c:order val="0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RMM_Paramtrization!$B$12:$B$30</c:f>
              <c:numCache>
                <c:formatCode>0.00</c:formatCode>
                <c:ptCount val="19"/>
                <c:pt idx="0">
                  <c:v>19.087338278689842</c:v>
                </c:pt>
                <c:pt idx="1">
                  <c:v>18.60350977827467</c:v>
                </c:pt>
                <c:pt idx="2">
                  <c:v>18.121260550098764</c:v>
                </c:pt>
                <c:pt idx="3">
                  <c:v>17.640647467520228</c:v>
                </c:pt>
                <c:pt idx="4">
                  <c:v>17.161731428406114</c:v>
                </c:pt>
                <c:pt idx="5">
                  <c:v>16.684577734746316</c:v>
                </c:pt>
                <c:pt idx="6">
                  <c:v>16.209256515863419</c:v>
                </c:pt>
                <c:pt idx="7">
                  <c:v>15.735843200972008</c:v>
                </c:pt>
                <c:pt idx="8">
                  <c:v>15.264419047668746</c:v>
                </c:pt>
                <c:pt idx="9">
                  <c:v>14.795071733883434</c:v>
                </c:pt>
                <c:pt idx="10">
                  <c:v>14.327896021906309</c:v>
                </c:pt>
                <c:pt idx="11">
                  <c:v>13.862994504343911</c:v>
                </c:pt>
                <c:pt idx="12">
                  <c:v>13.400478443260441</c:v>
                </c:pt>
                <c:pt idx="13">
                  <c:v>12.940468715347558</c:v>
                </c:pt>
                <c:pt idx="14">
                  <c:v>12.483096877743748</c:v>
                </c:pt>
                <c:pt idx="15">
                  <c:v>12.028506371099729</c:v>
                </c:pt>
                <c:pt idx="16">
                  <c:v>11.576853878654878</c:v>
                </c:pt>
                <c:pt idx="17">
                  <c:v>11.128310862434903</c:v>
                </c:pt>
                <c:pt idx="18">
                  <c:v>10.683065300170963</c:v>
                </c:pt>
              </c:numCache>
            </c:numRef>
          </c:xVal>
          <c:yVal>
            <c:numRef>
              <c:f>RMM_Paramtrization!$N$12:$N$30</c:f>
              <c:numCache>
                <c:formatCode>0.00</c:formatCode>
                <c:ptCount val="19"/>
                <c:pt idx="0">
                  <c:v>542.45146437563858</c:v>
                </c:pt>
                <c:pt idx="1">
                  <c:v>642.89142910281657</c:v>
                </c:pt>
                <c:pt idx="2">
                  <c:v>753.14013464431468</c:v>
                </c:pt>
                <c:pt idx="3">
                  <c:v>873.55081713955337</c:v>
                </c:pt>
                <c:pt idx="4">
                  <c:v>1004.5017086496088</c:v>
                </c:pt>
                <c:pt idx="5">
                  <c:v>1146.3983949104786</c:v>
                </c:pt>
                <c:pt idx="6">
                  <c:v>1299.6764438575997</c:v>
                </c:pt>
                <c:pt idx="7">
                  <c:v>1464.8043406560184</c:v>
                </c:pt>
                <c:pt idx="8">
                  <c:v>1642.286770112479</c:v>
                </c:pt>
                <c:pt idx="9">
                  <c:v>1832.668293238818</c:v>
                </c:pt>
                <c:pt idx="10">
                  <c:v>2036.5374714754148</c:v>
                </c:pt>
                <c:pt idx="11">
                  <c:v>2254.5314997668675</c:v>
                </c:pt>
                <c:pt idx="12">
                  <c:v>2487.3414184057128</c:v>
                </c:pt>
                <c:pt idx="13">
                  <c:v>2735.7179834107687</c:v>
                </c:pt>
                <c:pt idx="14">
                  <c:v>3000.4782862508719</c:v>
                </c:pt>
                <c:pt idx="15">
                  <c:v>3282.5132259934276</c:v>
                </c:pt>
                <c:pt idx="16">
                  <c:v>3582.7959504256105</c:v>
                </c:pt>
                <c:pt idx="17">
                  <c:v>3902.3913972623059</c:v>
                </c:pt>
                <c:pt idx="18">
                  <c:v>4242.4670820198189</c:v>
                </c:pt>
              </c:numCache>
            </c:numRef>
          </c:yVal>
          <c:smooth val="0"/>
        </c:ser>
        <c:ser>
          <c:idx val="0"/>
          <c:order val="1"/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RMM_Paramtrization!$B$12:$B$30</c:f>
              <c:numCache>
                <c:formatCode>0.00</c:formatCode>
                <c:ptCount val="19"/>
                <c:pt idx="0">
                  <c:v>19.087338278689842</c:v>
                </c:pt>
                <c:pt idx="1">
                  <c:v>18.60350977827467</c:v>
                </c:pt>
                <c:pt idx="2">
                  <c:v>18.121260550098764</c:v>
                </c:pt>
                <c:pt idx="3">
                  <c:v>17.640647467520228</c:v>
                </c:pt>
                <c:pt idx="4">
                  <c:v>17.161731428406114</c:v>
                </c:pt>
                <c:pt idx="5">
                  <c:v>16.684577734746316</c:v>
                </c:pt>
                <c:pt idx="6">
                  <c:v>16.209256515863419</c:v>
                </c:pt>
                <c:pt idx="7">
                  <c:v>15.735843200972008</c:v>
                </c:pt>
                <c:pt idx="8">
                  <c:v>15.264419047668746</c:v>
                </c:pt>
                <c:pt idx="9">
                  <c:v>14.795071733883434</c:v>
                </c:pt>
                <c:pt idx="10">
                  <c:v>14.327896021906309</c:v>
                </c:pt>
                <c:pt idx="11">
                  <c:v>13.862994504343911</c:v>
                </c:pt>
                <c:pt idx="12">
                  <c:v>13.400478443260441</c:v>
                </c:pt>
                <c:pt idx="13">
                  <c:v>12.940468715347558</c:v>
                </c:pt>
                <c:pt idx="14">
                  <c:v>12.483096877743748</c:v>
                </c:pt>
                <c:pt idx="15">
                  <c:v>12.028506371099729</c:v>
                </c:pt>
                <c:pt idx="16">
                  <c:v>11.576853878654878</c:v>
                </c:pt>
                <c:pt idx="17">
                  <c:v>11.128310862434903</c:v>
                </c:pt>
                <c:pt idx="18">
                  <c:v>10.683065300170963</c:v>
                </c:pt>
              </c:numCache>
            </c:numRef>
          </c:xVal>
          <c:yVal>
            <c:numRef>
              <c:f>RMM_Paramtrization!$Q$12:$Q$30</c:f>
              <c:numCache>
                <c:formatCode>0.00</c:formatCode>
                <c:ptCount val="19"/>
                <c:pt idx="0">
                  <c:v>515.32889115685657</c:v>
                </c:pt>
                <c:pt idx="1">
                  <c:v>610.74685764767571</c:v>
                </c:pt>
                <c:pt idx="2">
                  <c:v>715.48312791209889</c:v>
                </c:pt>
                <c:pt idx="3">
                  <c:v>829.87327628257572</c:v>
                </c:pt>
                <c:pt idx="4">
                  <c:v>954.2766232171283</c:v>
                </c:pt>
                <c:pt idx="5">
                  <c:v>1089.0784751649546</c:v>
                </c:pt>
                <c:pt idx="6">
                  <c:v>1234.6926216647196</c:v>
                </c:pt>
                <c:pt idx="7">
                  <c:v>1391.5641236232175</c:v>
                </c:pt>
                <c:pt idx="8">
                  <c:v>1560.1724316068548</c:v>
                </c:pt>
                <c:pt idx="9">
                  <c:v>1741.034878576877</c:v>
                </c:pt>
                <c:pt idx="10">
                  <c:v>1934.710597901644</c:v>
                </c:pt>
                <c:pt idx="11">
                  <c:v>2141.8049247785239</c:v>
                </c:pt>
                <c:pt idx="12">
                  <c:v>2362.9743474854272</c:v>
                </c:pt>
                <c:pt idx="13">
                  <c:v>2598.9320842402303</c:v>
                </c:pt>
                <c:pt idx="14">
                  <c:v>2850.4543719383282</c:v>
                </c:pt>
                <c:pt idx="15">
                  <c:v>3118.3875646937558</c:v>
                </c:pt>
                <c:pt idx="16">
                  <c:v>3403.6561529043297</c:v>
                </c:pt>
                <c:pt idx="17">
                  <c:v>3707.2718273991904</c:v>
                </c:pt>
                <c:pt idx="18">
                  <c:v>4030.3437279188279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7691232"/>
        <c:axId val="318918040"/>
      </c:scatterChart>
      <c:valAx>
        <c:axId val="317691232"/>
        <c:scaling>
          <c:orientation val="minMax"/>
          <c:max val="18"/>
          <c:min val="14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Bp(T)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8918040"/>
        <c:crosses val="autoZero"/>
        <c:crossBetween val="midCat"/>
      </c:valAx>
      <c:valAx>
        <c:axId val="318918040"/>
        <c:scaling>
          <c:orientation val="minMax"/>
          <c:max val="25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Jc (A/mm2)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76912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02060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476132141619452"/>
          <c:y val="6.0416666666666667E-2"/>
          <c:w val="0.80579437293982059"/>
          <c:h val="0.76697896940097676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'cable DB'!$AJ$3:$AJ$10</c:f>
              <c:numCache>
                <c:formatCode>0</c:formatCode>
                <c:ptCount val="8"/>
                <c:pt idx="0">
                  <c:v>347.28938437461539</c:v>
                </c:pt>
                <c:pt idx="1">
                  <c:v>427.76694823478454</c:v>
                </c:pt>
                <c:pt idx="6">
                  <c:v>375.13114936667318</c:v>
                </c:pt>
                <c:pt idx="7">
                  <c:v>462.06050104685585</c:v>
                </c:pt>
              </c:numCache>
            </c:numRef>
          </c:xVal>
          <c:yVal>
            <c:numRef>
              <c:f>'cable DB'!$AH$3:$AH$10</c:f>
              <c:numCache>
                <c:formatCode>0.000</c:formatCode>
                <c:ptCount val="8"/>
                <c:pt idx="0">
                  <c:v>6.1296193316819181E-2</c:v>
                </c:pt>
                <c:pt idx="1">
                  <c:v>6.1296193316819181E-2</c:v>
                </c:pt>
                <c:pt idx="6">
                  <c:v>5.6722150246289217E-2</c:v>
                </c:pt>
                <c:pt idx="7">
                  <c:v>5.6722150246289217E-2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0070C0"/>
              </a:solidFill>
              <a:ln>
                <a:noFill/>
              </a:ln>
            </c:spPr>
          </c:marker>
          <c:xVal>
            <c:numRef>
              <c:f>'cable DB'!$AJ$11:$AJ$17</c:f>
              <c:numCache>
                <c:formatCode>0</c:formatCode>
                <c:ptCount val="7"/>
                <c:pt idx="0">
                  <c:v>767.71075329114262</c:v>
                </c:pt>
                <c:pt idx="1">
                  <c:v>594.90299887008359</c:v>
                </c:pt>
                <c:pt idx="2">
                  <c:v>472.19539615143776</c:v>
                </c:pt>
                <c:pt idx="3">
                  <c:v>486.73193392768025</c:v>
                </c:pt>
                <c:pt idx="4">
                  <c:v>223.15893875526902</c:v>
                </c:pt>
                <c:pt idx="5">
                  <c:v>444.48889333377787</c:v>
                </c:pt>
                <c:pt idx="6">
                  <c:v>484.15939359970099</c:v>
                </c:pt>
              </c:numCache>
            </c:numRef>
          </c:xVal>
          <c:yVal>
            <c:numRef>
              <c:f>'cable DB'!$AH$11:$AH$17</c:f>
              <c:numCache>
                <c:formatCode>0.000</c:formatCode>
                <c:ptCount val="7"/>
                <c:pt idx="0">
                  <c:v>9.5134143783424552E-2</c:v>
                </c:pt>
                <c:pt idx="1">
                  <c:v>0.10644797193821066</c:v>
                </c:pt>
                <c:pt idx="2">
                  <c:v>0.12080793812048281</c:v>
                </c:pt>
                <c:pt idx="3">
                  <c:v>0.10879553725766428</c:v>
                </c:pt>
                <c:pt idx="4">
                  <c:v>0.12755337162238672</c:v>
                </c:pt>
                <c:pt idx="5">
                  <c:v>0.10799970705079462</c:v>
                </c:pt>
                <c:pt idx="6">
                  <c:v>8.8867323183428729E-2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3205632"/>
        <c:axId val="283208376"/>
      </c:scatterChart>
      <c:valAx>
        <c:axId val="283205632"/>
        <c:scaling>
          <c:orientation val="minMax"/>
          <c:max val="80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Ins.</a:t>
                </a:r>
                <a:r>
                  <a:rPr lang="en-US" baseline="0"/>
                  <a:t> cable </a:t>
                </a:r>
                <a:r>
                  <a:rPr lang="en-US"/>
                  <a:t>current density (A/mm</a:t>
                </a:r>
                <a:r>
                  <a:rPr lang="en-US" baseline="30000"/>
                  <a:t>2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283208376"/>
        <c:crosses val="autoZero"/>
        <c:crossBetween val="midCat"/>
        <c:majorUnit val="200"/>
        <c:minorUnit val="100"/>
      </c:valAx>
      <c:valAx>
        <c:axId val="283208376"/>
        <c:scaling>
          <c:orientation val="minMax"/>
          <c:max val="0.15000000000000002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Ins. cable energy density (J/mm</a:t>
                </a:r>
                <a:r>
                  <a:rPr lang="en-US" baseline="30000"/>
                  <a:t>3</a:t>
                </a:r>
                <a:r>
                  <a:rPr lang="en-US"/>
                  <a:t>)</a:t>
                </a:r>
              </a:p>
            </c:rich>
          </c:tx>
          <c:layout>
            <c:manualLayout>
              <c:xMode val="edge"/>
              <c:yMode val="edge"/>
              <c:x val="1.9141031117272072E-3"/>
              <c:y val="8.8900921972749333E-2"/>
            </c:manualLayout>
          </c:layout>
          <c:overlay val="0"/>
        </c:title>
        <c:numFmt formatCode="0.00" sourceLinked="0"/>
        <c:majorTickMark val="out"/>
        <c:minorTickMark val="none"/>
        <c:tickLblPos val="nextTo"/>
        <c:crossAx val="283205632"/>
        <c:crosses val="autoZero"/>
        <c:crossBetween val="midCat"/>
        <c:majorUnit val="5.000000000000001E-2"/>
        <c:minorUnit val="1.0000000000000002E-2"/>
      </c:valAx>
    </c:plotArea>
    <c:plotVisOnly val="1"/>
    <c:dispBlanksAs val="gap"/>
    <c:showDLblsOverMax val="0"/>
  </c:chart>
  <c:txPr>
    <a:bodyPr/>
    <a:lstStyle/>
    <a:p>
      <a:pPr>
        <a:defRPr sz="1400" b="0">
          <a:latin typeface="Times New Roman" pitchFamily="18" charset="0"/>
          <a:cs typeface="Times New Roman" pitchFamily="18" charset="0"/>
        </a:defRPr>
      </a:pPr>
      <a:endParaRPr lang="en-US"/>
    </a:p>
  </c:txPr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0.84995</cdr:x>
      <cdr:y>0.17727</cdr:y>
    </cdr:from>
    <cdr:to>
      <cdr:x>0.96442</cdr:x>
      <cdr:y>0.34816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277941" y="570135"/>
          <a:ext cx="710827" cy="5496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4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TQ</a:t>
          </a:r>
        </a:p>
        <a:p xmlns:a="http://schemas.openxmlformats.org/drawingml/2006/main">
          <a:pPr algn="ctr"/>
          <a:r>
            <a:rPr lang="en-US" sz="12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(18 ms)</a:t>
          </a:r>
        </a:p>
      </cdr:txBody>
    </cdr:sp>
  </cdr:relSizeAnchor>
  <cdr:relSizeAnchor xmlns:cdr="http://schemas.openxmlformats.org/drawingml/2006/chartDrawing">
    <cdr:from>
      <cdr:x>0.73092</cdr:x>
      <cdr:y>0.22813</cdr:y>
    </cdr:from>
    <cdr:to>
      <cdr:x>0.82731</cdr:x>
      <cdr:y>0.33256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538811" y="733730"/>
          <a:ext cx="598555" cy="3358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HQ</a:t>
          </a:r>
          <a:r>
            <a:rPr lang="en-US" sz="12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ctr"/>
          <a:r>
            <a:rPr lang="en-US" sz="12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(25</a:t>
          </a:r>
          <a:r>
            <a:rPr lang="en-US" sz="1200" baseline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2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ms)</a:t>
          </a:r>
        </a:p>
      </cdr:txBody>
    </cdr:sp>
  </cdr:relSizeAnchor>
  <cdr:relSizeAnchor xmlns:cdr="http://schemas.openxmlformats.org/drawingml/2006/chartDrawing">
    <cdr:from>
      <cdr:x>0.53994</cdr:x>
      <cdr:y>0.05115</cdr:y>
    </cdr:from>
    <cdr:to>
      <cdr:x>0.69456</cdr:x>
      <cdr:y>0.17457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352872" y="164522"/>
          <a:ext cx="960147" cy="3969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MQXF </a:t>
          </a:r>
        </a:p>
        <a:p xmlns:a="http://schemas.openxmlformats.org/drawingml/2006/main">
          <a:pPr algn="ctr"/>
          <a:r>
            <a:rPr lang="en-US" sz="12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(35 ms)</a:t>
          </a:r>
        </a:p>
      </cdr:txBody>
    </cdr:sp>
  </cdr:relSizeAnchor>
  <cdr:relSizeAnchor xmlns:cdr="http://schemas.openxmlformats.org/drawingml/2006/chartDrawing">
    <cdr:from>
      <cdr:x>0.62249</cdr:x>
      <cdr:y>0.15823</cdr:y>
    </cdr:from>
    <cdr:to>
      <cdr:x>0.72089</cdr:x>
      <cdr:y>0.32279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952752" y="476255"/>
          <a:ext cx="466756" cy="4953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11 T</a:t>
          </a:r>
        </a:p>
        <a:p xmlns:a="http://schemas.openxmlformats.org/drawingml/2006/main">
          <a:pPr algn="ctr"/>
          <a:r>
            <a:rPr lang="en-US" sz="12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(35 ms)</a:t>
          </a:r>
        </a:p>
      </cdr:txBody>
    </cdr:sp>
  </cdr:relSizeAnchor>
  <cdr:relSizeAnchor xmlns:cdr="http://schemas.openxmlformats.org/drawingml/2006/chartDrawing">
    <cdr:from>
      <cdr:x>0.26239</cdr:x>
      <cdr:y>0.20059</cdr:y>
    </cdr:from>
    <cdr:to>
      <cdr:x>0.43709</cdr:x>
      <cdr:y>0.33668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629349" y="645140"/>
          <a:ext cx="1084838" cy="437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FrescaII</a:t>
          </a:r>
        </a:p>
        <a:p xmlns:a="http://schemas.openxmlformats.org/drawingml/2006/main">
          <a:pPr algn="ctr"/>
          <a:r>
            <a:rPr lang="en-US" sz="12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(200 ms)</a:t>
          </a:r>
        </a:p>
      </cdr:txBody>
    </cdr:sp>
  </cdr:relSizeAnchor>
  <cdr:relSizeAnchor xmlns:cdr="http://schemas.openxmlformats.org/drawingml/2006/chartDrawing">
    <cdr:from>
      <cdr:x>0.48216</cdr:x>
      <cdr:y>0.58374</cdr:y>
    </cdr:from>
    <cdr:to>
      <cdr:x>0.63477</cdr:x>
      <cdr:y>0.68817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3040953" y="1879705"/>
          <a:ext cx="962496" cy="3362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MQXC </a:t>
          </a:r>
        </a:p>
        <a:p xmlns:a="http://schemas.openxmlformats.org/drawingml/2006/main">
          <a:pPr algn="ctr"/>
          <a:r>
            <a:rPr lang="en-US" sz="120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(200-100</a:t>
          </a:r>
          <a:r>
            <a:rPr lang="en-US" sz="1200" baseline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ms)</a:t>
          </a:r>
          <a:endParaRPr lang="en-US" sz="120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0.37439</cdr:x>
      <cdr:y>0.4189</cdr:y>
    </cdr:from>
    <cdr:to>
      <cdr:x>0.527</cdr:x>
      <cdr:y>0.52334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2361256" y="1348898"/>
          <a:ext cx="962495" cy="3363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LHC MB </a:t>
          </a:r>
          <a:r>
            <a:rPr lang="en-US" sz="120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(200-100 ms)</a:t>
          </a:r>
        </a:p>
      </cdr:txBody>
    </cdr:sp>
  </cdr:relSizeAnchor>
  <cdr:relSizeAnchor xmlns:cdr="http://schemas.openxmlformats.org/drawingml/2006/chartDrawing">
    <cdr:from>
      <cdr:x>0.47858</cdr:x>
      <cdr:y>0.13151</cdr:y>
    </cdr:from>
    <cdr:to>
      <cdr:x>0.57698</cdr:x>
      <cdr:y>0.29607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2971849" y="422981"/>
          <a:ext cx="611037" cy="529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HD2</a:t>
          </a:r>
        </a:p>
        <a:p xmlns:a="http://schemas.openxmlformats.org/drawingml/2006/main">
          <a:pPr algn="ctr"/>
          <a:r>
            <a:rPr lang="en-US" sz="12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(48 ms)</a:t>
          </a:r>
        </a:p>
      </cdr:txBody>
    </cdr:sp>
  </cdr:relSizeAnchor>
  <cdr:relSizeAnchor xmlns:cdr="http://schemas.openxmlformats.org/drawingml/2006/chartDrawing">
    <cdr:from>
      <cdr:x>0.53063</cdr:x>
      <cdr:y>0.30405</cdr:y>
    </cdr:from>
    <cdr:to>
      <cdr:x>0.62903</cdr:x>
      <cdr:y>0.46861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3295045" y="977904"/>
          <a:ext cx="611037" cy="5292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HFD</a:t>
          </a:r>
        </a:p>
        <a:p xmlns:a="http://schemas.openxmlformats.org/drawingml/2006/main">
          <a:pPr algn="ctr"/>
          <a:r>
            <a:rPr lang="en-US" sz="120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(43 ms)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8E4C-9CE3-4893-A690-D7E34E0FA916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4269-DB68-4CF8-93FC-E0E0F9F4617A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8EFD-823C-4D89-B8F7-A571BD4235DD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DFE4-65B3-440A-A6E5-1F8A31A497A4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313FC-9ACA-469F-80E7-B1D43B064D69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990D-4B41-4352-B8F2-3370DCA75E12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93384-DBCB-4A00-890B-626967EB040F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F64-8053-4CA8-A443-36AC316E8A38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event/395351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ERMC &amp; RMM – </a:t>
            </a:r>
            <a:br>
              <a:rPr lang="en-US" dirty="0" smtClean="0"/>
            </a:br>
            <a:r>
              <a:rPr lang="en-US" dirty="0" smtClean="0"/>
              <a:t>Magnet </a:t>
            </a:r>
            <a:r>
              <a:rPr lang="en-US" dirty="0" smtClean="0"/>
              <a:t>Parameters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3605349"/>
            <a:ext cx="8226854" cy="1201782"/>
          </a:xfrm>
        </p:spPr>
        <p:txBody>
          <a:bodyPr anchor="t">
            <a:normAutofit/>
          </a:bodyPr>
          <a:lstStyle/>
          <a:p>
            <a:pPr algn="ctr"/>
            <a:r>
              <a:rPr lang="en-US" dirty="0" smtClean="0"/>
              <a:t>E. Rochepault, S. Izquierdo Bermudez – </a:t>
            </a:r>
            <a:r>
              <a:rPr lang="en-US" dirty="0" smtClean="0"/>
              <a:t>13/09/2015</a:t>
            </a:r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760F31-EDB3-445F-A96A-680D7E6E3A72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Insulation thickness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667001"/>
            <a:ext cx="8226854" cy="3077596"/>
          </a:xfrm>
        </p:spPr>
        <p:txBody>
          <a:bodyPr>
            <a:noAutofit/>
          </a:bodyPr>
          <a:lstStyle/>
          <a:p>
            <a:r>
              <a:rPr lang="en-GB" sz="2800" dirty="0" smtClean="0"/>
              <a:t>927 experience in terms of breakdown voltage for Nb3Sn coils:</a:t>
            </a:r>
          </a:p>
          <a:p>
            <a:pPr marL="884682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SMC_3b#2 between 1.3  - 1.9kV</a:t>
            </a:r>
          </a:p>
          <a:p>
            <a:pPr marL="884682" lvl="2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RMC_Cu</a:t>
            </a:r>
            <a:r>
              <a:rPr lang="en-GB" sz="1600" dirty="0"/>
              <a:t>  between 2.6 - 2.9kV</a:t>
            </a:r>
          </a:p>
          <a:p>
            <a:pPr marL="884682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MQXFS_001 around 3.5kV</a:t>
            </a:r>
          </a:p>
          <a:p>
            <a:pPr marL="884682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MQXFS_101 around  </a:t>
            </a:r>
            <a:r>
              <a:rPr lang="en-GB" sz="1600" dirty="0" smtClean="0"/>
              <a:t>6.25kV</a:t>
            </a:r>
          </a:p>
          <a:p>
            <a:pPr marL="884682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11T#110 </a:t>
            </a:r>
            <a:r>
              <a:rPr lang="en-GB" sz="1600" dirty="0" smtClean="0"/>
              <a:t>&gt; 7kV </a:t>
            </a:r>
            <a:r>
              <a:rPr lang="en-GB" sz="1600" dirty="0"/>
              <a:t>(limit of the capacitor discharge generator)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For reference, </a:t>
            </a:r>
            <a:r>
              <a:rPr lang="en-GB" sz="2800" dirty="0" smtClean="0"/>
              <a:t>MQXC#2 (</a:t>
            </a:r>
            <a:r>
              <a:rPr lang="en-GB" sz="2800" dirty="0" err="1" smtClean="0"/>
              <a:t>NbTi</a:t>
            </a:r>
            <a:r>
              <a:rPr lang="en-GB" sz="2800" dirty="0"/>
              <a:t>)</a:t>
            </a:r>
            <a:r>
              <a:rPr lang="en-GB" sz="2800" dirty="0" smtClean="0"/>
              <a:t> </a:t>
            </a:r>
            <a:r>
              <a:rPr lang="en-GB" sz="2800" dirty="0"/>
              <a:t>was tested to a maximum value of 5 kV</a:t>
            </a:r>
          </a:p>
          <a:p>
            <a:pPr marL="884682" lvl="2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884682" lvl="2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884682" lvl="2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42011" y="4117136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http://indico.cern.ch/event/395351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1230357"/>
            <a:ext cx="8226854" cy="1436644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Conductor insulation for Hi-</a:t>
            </a:r>
            <a:r>
              <a:rPr lang="en-GB" dirty="0" err="1" smtClean="0"/>
              <a:t>Lumi</a:t>
            </a:r>
            <a:r>
              <a:rPr lang="en-GB" dirty="0" smtClean="0"/>
              <a:t> Magnets</a:t>
            </a:r>
          </a:p>
          <a:p>
            <a:pPr lvl="1"/>
            <a:r>
              <a:rPr lang="en-GB" dirty="0" smtClean="0"/>
              <a:t>11 T: 100 µm Mica-S2 glass</a:t>
            </a:r>
          </a:p>
          <a:p>
            <a:pPr lvl="1"/>
            <a:r>
              <a:rPr lang="en-GB" dirty="0" smtClean="0"/>
              <a:t>MQXF: 150 µm S2 glass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171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</a:p>
          <a:p>
            <a:pPr lvl="1"/>
            <a:r>
              <a:rPr lang="en-GB" dirty="0" smtClean="0"/>
              <a:t>Baseline insulation thickness </a:t>
            </a:r>
            <a:r>
              <a:rPr lang="en-GB" b="1" dirty="0">
                <a:solidFill>
                  <a:srgbClr val="FF0000"/>
                </a:solidFill>
              </a:rPr>
              <a:t>150 </a:t>
            </a:r>
            <a:r>
              <a:rPr lang="en-GB" b="1" dirty="0" smtClean="0">
                <a:solidFill>
                  <a:srgbClr val="FF0000"/>
                </a:solidFill>
              </a:rPr>
              <a:t>µm</a:t>
            </a:r>
          </a:p>
          <a:p>
            <a:pPr lvl="2"/>
            <a:r>
              <a:rPr lang="en-GB" dirty="0" smtClean="0"/>
              <a:t>Electrical robustness should be good enough, specially if we use Mica-S2 glass insulation</a:t>
            </a:r>
          </a:p>
          <a:p>
            <a:pPr lvl="2"/>
            <a:r>
              <a:rPr lang="en-GB" dirty="0" smtClean="0"/>
              <a:t>3 turns (out 150) less needed, to reach the same field (coil ~ 10 mm narrower)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05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Cable </a:t>
            </a:r>
            <a:r>
              <a:rPr lang="en-GB" dirty="0" smtClean="0"/>
              <a:t>geometry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19" y="1173935"/>
            <a:ext cx="8829381" cy="4667421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600" dirty="0" smtClean="0"/>
              <a:t>Baseline parameters </a:t>
            </a:r>
            <a:r>
              <a:rPr lang="en-US" sz="1600" b="1" dirty="0" smtClean="0">
                <a:solidFill>
                  <a:srgbClr val="FF0000"/>
                </a:solidFill>
              </a:rPr>
              <a:t>from </a:t>
            </a:r>
            <a:r>
              <a:rPr lang="en-US" sz="1600" b="1" dirty="0" err="1" smtClean="0">
                <a:solidFill>
                  <a:srgbClr val="FF0000"/>
                </a:solidFill>
              </a:rPr>
              <a:t>EuroCirCol</a:t>
            </a:r>
            <a:r>
              <a:rPr lang="en-US" sz="1600" dirty="0" smtClean="0"/>
              <a:t>:</a:t>
            </a:r>
          </a:p>
          <a:p>
            <a:pPr marL="36576" indent="0">
              <a:buNone/>
            </a:pPr>
            <a:endParaRPr lang="en-GB" sz="1600" dirty="0"/>
          </a:p>
          <a:p>
            <a:pPr lvl="0"/>
            <a:r>
              <a:rPr lang="en-US" sz="1600" dirty="0"/>
              <a:t>a “high-field” cable constituted of 40 wires that have a relatively large diameter (1-1.1 mm</a:t>
            </a:r>
            <a:r>
              <a:rPr lang="en-US" sz="1600" dirty="0" smtClean="0"/>
              <a:t>);</a:t>
            </a:r>
          </a:p>
          <a:p>
            <a:pPr lvl="1"/>
            <a:r>
              <a:rPr lang="en-GB" sz="1200" b="1" dirty="0"/>
              <a:t>Cable </a:t>
            </a:r>
            <a:r>
              <a:rPr lang="en-GB" sz="1200" b="1" dirty="0" smtClean="0"/>
              <a:t>w x t~ 21-23 x 1.82 mm</a:t>
            </a:r>
            <a:endParaRPr lang="en-US" sz="1600" dirty="0" smtClean="0"/>
          </a:p>
          <a:p>
            <a:pPr lvl="0"/>
            <a:r>
              <a:rPr lang="en-US" sz="1600" dirty="0" smtClean="0"/>
              <a:t>a “low field” cable constituted of 20 wires that have the same diameter as the wire used for the “high-field”. </a:t>
            </a:r>
            <a:r>
              <a:rPr lang="en-US" sz="1600" u="sng" dirty="0" smtClean="0">
                <a:solidFill>
                  <a:srgbClr val="FF0000"/>
                </a:solidFill>
              </a:rPr>
              <a:t>Non feasible to </a:t>
            </a:r>
            <a:r>
              <a:rPr lang="en-US" sz="1600" u="sng" dirty="0" smtClean="0">
                <a:solidFill>
                  <a:srgbClr val="FF0000"/>
                </a:solidFill>
              </a:rPr>
              <a:t>manufacture, some thinking needed.  </a:t>
            </a:r>
            <a:endParaRPr lang="en-US" sz="1600" u="sng" dirty="0" smtClean="0">
              <a:solidFill>
                <a:srgbClr val="FF0000"/>
              </a:solidFill>
            </a:endParaRP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A</a:t>
            </a:r>
            <a:r>
              <a:rPr lang="en-US" sz="1200" baseline="-25000" dirty="0" smtClean="0">
                <a:solidFill>
                  <a:srgbClr val="FF0000"/>
                </a:solidFill>
              </a:rPr>
              <a:t>HF</a:t>
            </a:r>
            <a:r>
              <a:rPr lang="en-US" sz="1200" dirty="0" smtClean="0">
                <a:solidFill>
                  <a:srgbClr val="FF0000"/>
                </a:solidFill>
              </a:rPr>
              <a:t> /</a:t>
            </a:r>
            <a:r>
              <a:rPr lang="en-US" sz="1200" dirty="0">
                <a:solidFill>
                  <a:srgbClr val="FF0000"/>
                </a:solidFill>
              </a:rPr>
              <a:t>A</a:t>
            </a:r>
            <a:r>
              <a:rPr lang="en-US" sz="1200" baseline="-25000" dirty="0" smtClean="0">
                <a:solidFill>
                  <a:srgbClr val="FF0000"/>
                </a:solidFill>
              </a:rPr>
              <a:t>LF</a:t>
            </a:r>
            <a:r>
              <a:rPr lang="en-US" sz="1200" dirty="0" smtClean="0">
                <a:solidFill>
                  <a:srgbClr val="FF0000"/>
                </a:solidFill>
              </a:rPr>
              <a:t> = </a:t>
            </a:r>
            <a:r>
              <a:rPr lang="en-US" sz="1200" dirty="0" smtClean="0">
                <a:solidFill>
                  <a:srgbClr val="FF0000"/>
                </a:solidFill>
              </a:rPr>
              <a:t>2</a:t>
            </a:r>
          </a:p>
          <a:p>
            <a:pPr lvl="1"/>
            <a:r>
              <a:rPr lang="en-GB" sz="1200" dirty="0" smtClean="0"/>
              <a:t>The low field cable will limit the design (see later with Etienne)</a:t>
            </a:r>
            <a:endParaRPr lang="en-GB" sz="1200" baseline="-25000" dirty="0">
              <a:solidFill>
                <a:srgbClr val="FF0000"/>
              </a:solidFill>
            </a:endParaRPr>
          </a:p>
          <a:p>
            <a:pPr lvl="1"/>
            <a:endParaRPr lang="en-US" sz="1200" dirty="0" smtClean="0">
              <a:solidFill>
                <a:srgbClr val="FF0000"/>
              </a:solidFill>
            </a:endParaRPr>
          </a:p>
          <a:p>
            <a:pPr marL="36576" lvl="0" indent="0"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  <a:p>
            <a:pPr marL="36576" lvl="0" indent="0">
              <a:buNone/>
            </a:pPr>
            <a:endParaRPr lang="en-US" sz="1600" dirty="0" smtClean="0"/>
          </a:p>
          <a:p>
            <a:pPr marL="36576" lvl="0" indent="0">
              <a:buNone/>
            </a:pPr>
            <a:endParaRPr lang="en-US" sz="1600" dirty="0"/>
          </a:p>
          <a:p>
            <a:pPr lvl="0"/>
            <a:r>
              <a:rPr lang="en-US" sz="1600" dirty="0" smtClean="0"/>
              <a:t>a </a:t>
            </a:r>
            <a:r>
              <a:rPr lang="en-US" sz="1600" dirty="0"/>
              <a:t>“low field” cable constituted of 40 wires that have relatively small diameter (0.7 mm); </a:t>
            </a:r>
            <a:r>
              <a:rPr lang="en-US" sz="1600" u="sng" dirty="0" smtClean="0">
                <a:solidFill>
                  <a:srgbClr val="FF0000"/>
                </a:solidFill>
              </a:rPr>
              <a:t>Feasible to manufacture</a:t>
            </a:r>
            <a:r>
              <a:rPr lang="en-US" sz="1600" u="sng" dirty="0" smtClean="0">
                <a:solidFill>
                  <a:srgbClr val="FF0000"/>
                </a:solidFill>
              </a:rPr>
              <a:t>? 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A</a:t>
            </a:r>
            <a:r>
              <a:rPr lang="en-US" sz="1200" baseline="-25000" dirty="0">
                <a:solidFill>
                  <a:srgbClr val="FF0000"/>
                </a:solidFill>
              </a:rPr>
              <a:t>HF</a:t>
            </a:r>
            <a:r>
              <a:rPr lang="en-US" sz="1200" dirty="0">
                <a:solidFill>
                  <a:srgbClr val="FF0000"/>
                </a:solidFill>
              </a:rPr>
              <a:t> /A</a:t>
            </a:r>
            <a:r>
              <a:rPr lang="en-US" sz="1200" baseline="-25000" dirty="0">
                <a:solidFill>
                  <a:srgbClr val="FF0000"/>
                </a:solidFill>
              </a:rPr>
              <a:t>LF</a:t>
            </a:r>
            <a:r>
              <a:rPr lang="en-US" sz="1200" dirty="0">
                <a:solidFill>
                  <a:srgbClr val="FF0000"/>
                </a:solidFill>
              </a:rPr>
              <a:t> = 2</a:t>
            </a:r>
          </a:p>
          <a:p>
            <a:pPr lvl="1"/>
            <a:r>
              <a:rPr lang="en-US" sz="1200" dirty="0" smtClean="0">
                <a:solidFill>
                  <a:srgbClr val="FF0000"/>
                </a:solidFill>
              </a:rPr>
              <a:t>Not </a:t>
            </a:r>
            <a:r>
              <a:rPr lang="en-US" sz="1200" dirty="0">
                <a:solidFill>
                  <a:srgbClr val="FF0000"/>
                </a:solidFill>
              </a:rPr>
              <a:t>very efficient</a:t>
            </a:r>
          </a:p>
          <a:p>
            <a:pPr lvl="1"/>
            <a:endParaRPr lang="en-GB" sz="1200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9563" y="7691825"/>
            <a:ext cx="2133600" cy="365125"/>
          </a:xfrm>
        </p:spPr>
        <p:txBody>
          <a:bodyPr/>
          <a:lstStyle/>
          <a:p>
            <a:fld id="{CE2313FC-9ACA-469F-80E7-B1D43B064D69}" type="datetime1">
              <a:rPr lang="en-US" smtClean="0"/>
              <a:t>9/11/2015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385604" y="768579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5251" t="11889" r="-675" b="44893"/>
          <a:stretch/>
        </p:blipFill>
        <p:spPr>
          <a:xfrm>
            <a:off x="3303163" y="3531121"/>
            <a:ext cx="1752600" cy="7366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756" t="48515" r="37458" b="27170"/>
          <a:stretch/>
        </p:blipFill>
        <p:spPr>
          <a:xfrm>
            <a:off x="3108759" y="5173812"/>
            <a:ext cx="1657350" cy="875322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9963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Cable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618" y="3847506"/>
            <a:ext cx="8829381" cy="2102665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600" b="1" u="sng" dirty="0" smtClean="0"/>
              <a:t>Alternative solution # 2</a:t>
            </a:r>
            <a:r>
              <a:rPr lang="en-US" sz="1600" dirty="0" smtClean="0"/>
              <a:t>:</a:t>
            </a:r>
          </a:p>
          <a:p>
            <a:pPr marL="36576" indent="0">
              <a:buNone/>
            </a:pPr>
            <a:endParaRPr lang="en-GB" sz="1600" dirty="0"/>
          </a:p>
          <a:p>
            <a:pPr lvl="0"/>
            <a:r>
              <a:rPr lang="en-US" sz="1600" dirty="0" smtClean="0"/>
              <a:t>a </a:t>
            </a:r>
            <a:r>
              <a:rPr lang="en-US" sz="1600" dirty="0"/>
              <a:t>“high-field” cable constituted of </a:t>
            </a:r>
            <a:r>
              <a:rPr lang="en-US" sz="1600" dirty="0" smtClean="0"/>
              <a:t>29 wires </a:t>
            </a:r>
            <a:r>
              <a:rPr lang="en-US" sz="1600" dirty="0"/>
              <a:t>that </a:t>
            </a:r>
            <a:r>
              <a:rPr lang="en-US" sz="1600" dirty="0" smtClean="0"/>
              <a:t>have 1.1 mm wire diameter;</a:t>
            </a:r>
          </a:p>
          <a:p>
            <a:pPr lvl="1"/>
            <a:r>
              <a:rPr lang="en-GB" sz="1600" b="1" dirty="0"/>
              <a:t>Cable </a:t>
            </a:r>
            <a:r>
              <a:rPr lang="en-GB" sz="1600" b="1" dirty="0" smtClean="0"/>
              <a:t>w x t~ 14.85 x 1.82 mm</a:t>
            </a:r>
            <a:endParaRPr lang="en-US" sz="1600" dirty="0" smtClean="0"/>
          </a:p>
          <a:p>
            <a:pPr lvl="0"/>
            <a:r>
              <a:rPr lang="en-US" sz="1600" dirty="0" smtClean="0"/>
              <a:t>a “low field” cable constituted of 40 wires that have 0.7 mm wire diameter ; (11 T)</a:t>
            </a:r>
          </a:p>
          <a:p>
            <a:pPr lvl="1"/>
            <a:r>
              <a:rPr lang="en-GB" sz="1600" b="1" dirty="0"/>
              <a:t>Cable w x t~ 14.85 x </a:t>
            </a:r>
            <a:r>
              <a:rPr lang="en-GB" sz="1600" b="1" dirty="0" smtClean="0"/>
              <a:t>1.3 </a:t>
            </a:r>
            <a:r>
              <a:rPr lang="en-GB" sz="1600" b="1" dirty="0"/>
              <a:t>mm</a:t>
            </a:r>
            <a:endParaRPr lang="en-US" sz="1600" dirty="0"/>
          </a:p>
          <a:p>
            <a:r>
              <a:rPr lang="en-US" sz="1600" dirty="0">
                <a:solidFill>
                  <a:srgbClr val="FF0000"/>
                </a:solidFill>
              </a:rPr>
              <a:t>A</a:t>
            </a:r>
            <a:r>
              <a:rPr lang="en-US" sz="1600" baseline="-25000" dirty="0">
                <a:solidFill>
                  <a:srgbClr val="FF0000"/>
                </a:solidFill>
              </a:rPr>
              <a:t>HF</a:t>
            </a:r>
            <a:r>
              <a:rPr lang="en-US" sz="1600" dirty="0">
                <a:solidFill>
                  <a:srgbClr val="FF0000"/>
                </a:solidFill>
              </a:rPr>
              <a:t> /A</a:t>
            </a:r>
            <a:r>
              <a:rPr lang="en-US" sz="1600" baseline="-25000" dirty="0">
                <a:solidFill>
                  <a:srgbClr val="FF0000"/>
                </a:solidFill>
              </a:rPr>
              <a:t>LF</a:t>
            </a:r>
            <a:r>
              <a:rPr lang="en-US" sz="1600" dirty="0">
                <a:solidFill>
                  <a:srgbClr val="FF0000"/>
                </a:solidFill>
              </a:rPr>
              <a:t> = </a:t>
            </a:r>
            <a:r>
              <a:rPr lang="en-US" sz="1600" dirty="0" smtClean="0">
                <a:solidFill>
                  <a:srgbClr val="FF0000"/>
                </a:solidFill>
              </a:rPr>
              <a:t>1.4</a:t>
            </a:r>
            <a:endParaRPr lang="en-US" sz="1600" u="sng" dirty="0">
              <a:solidFill>
                <a:srgbClr val="FF0000"/>
              </a:solidFill>
            </a:endParaRPr>
          </a:p>
          <a:p>
            <a:pPr lvl="0"/>
            <a:endParaRPr lang="en-US" sz="1600" dirty="0" smtClean="0"/>
          </a:p>
          <a:p>
            <a:pPr marL="448056" lvl="1" indent="0">
              <a:buNone/>
            </a:pPr>
            <a:endParaRPr lang="en-GB" sz="1600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9563" y="7691825"/>
            <a:ext cx="2133600" cy="365125"/>
          </a:xfrm>
        </p:spPr>
        <p:txBody>
          <a:bodyPr/>
          <a:lstStyle/>
          <a:p>
            <a:fld id="{CE2313FC-9ACA-469F-80E7-B1D43B064D69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385604" y="768579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14619" y="1221971"/>
            <a:ext cx="8829381" cy="219963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600" b="1" u="sng" dirty="0" smtClean="0"/>
              <a:t>Alternative solution # 1:</a:t>
            </a:r>
          </a:p>
          <a:p>
            <a:pPr marL="36576" indent="0">
              <a:buFont typeface="Arial"/>
              <a:buNone/>
            </a:pPr>
            <a:endParaRPr lang="en-GB" sz="1600" dirty="0" smtClean="0"/>
          </a:p>
          <a:p>
            <a:r>
              <a:rPr lang="en-US" sz="1600" dirty="0" smtClean="0"/>
              <a:t>a “high-field” cable constituted of 40 wires that have a relatively large diameter (1-1.1 mm);</a:t>
            </a:r>
          </a:p>
          <a:p>
            <a:pPr lvl="1"/>
            <a:r>
              <a:rPr lang="en-GB" sz="1600" b="1" dirty="0" smtClean="0"/>
              <a:t>Cable w x t~ 21-23 x 1.8 mm</a:t>
            </a:r>
            <a:endParaRPr lang="en-US" sz="1600" dirty="0" smtClean="0"/>
          </a:p>
          <a:p>
            <a:r>
              <a:rPr lang="en-US" sz="1600" dirty="0" smtClean="0"/>
              <a:t>a “low field” cable constituted of </a:t>
            </a:r>
            <a:r>
              <a:rPr lang="en-US" sz="1600" dirty="0" smtClean="0">
                <a:solidFill>
                  <a:srgbClr val="FF0000"/>
                </a:solidFill>
              </a:rPr>
              <a:t>Etienne? </a:t>
            </a:r>
            <a:r>
              <a:rPr lang="en-US" sz="1600" dirty="0" smtClean="0"/>
              <a:t>wires that have </a:t>
            </a:r>
            <a:r>
              <a:rPr lang="en-US" sz="1600" dirty="0" smtClean="0"/>
              <a:t>0.7 </a:t>
            </a:r>
            <a:r>
              <a:rPr lang="en-US" sz="1600" dirty="0" smtClean="0"/>
              <a:t>mm </a:t>
            </a:r>
            <a:r>
              <a:rPr lang="en-US" sz="1600" dirty="0" smtClean="0"/>
              <a:t>diameter. </a:t>
            </a:r>
            <a:endParaRPr lang="en-US" sz="1600" u="sng" dirty="0" smtClean="0">
              <a:solidFill>
                <a:srgbClr val="FF0000"/>
              </a:solidFill>
            </a:endParaRPr>
          </a:p>
          <a:p>
            <a:pPr lvl="1"/>
            <a:r>
              <a:rPr lang="en-GB" sz="1600" b="1" dirty="0"/>
              <a:t>Cable w x t~ 21-23 </a:t>
            </a:r>
            <a:r>
              <a:rPr lang="en-GB" sz="1600" b="1" dirty="0" smtClean="0"/>
              <a:t>x </a:t>
            </a:r>
            <a:r>
              <a:rPr lang="en-GB" sz="1600" b="1" dirty="0"/>
              <a:t>1.4 mm</a:t>
            </a:r>
            <a:endParaRPr lang="en-US" sz="1600" dirty="0"/>
          </a:p>
          <a:p>
            <a:r>
              <a:rPr lang="en-US" sz="1600" dirty="0" smtClean="0">
                <a:solidFill>
                  <a:srgbClr val="FF0000"/>
                </a:solidFill>
              </a:rPr>
              <a:t>A</a:t>
            </a:r>
            <a:r>
              <a:rPr lang="en-US" sz="1600" baseline="-25000" dirty="0" smtClean="0">
                <a:solidFill>
                  <a:srgbClr val="FF0000"/>
                </a:solidFill>
              </a:rPr>
              <a:t>HF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/A</a:t>
            </a:r>
            <a:r>
              <a:rPr lang="en-US" sz="1600" baseline="-25000" dirty="0">
                <a:solidFill>
                  <a:srgbClr val="FF0000"/>
                </a:solidFill>
              </a:rPr>
              <a:t>LF</a:t>
            </a:r>
            <a:r>
              <a:rPr lang="en-US" sz="1600" dirty="0">
                <a:solidFill>
                  <a:srgbClr val="FF0000"/>
                </a:solidFill>
              </a:rPr>
              <a:t> = 1.3</a:t>
            </a:r>
            <a:endParaRPr lang="en-US" sz="1600" u="sng" dirty="0">
              <a:solidFill>
                <a:srgbClr val="FF0000"/>
              </a:solidFill>
            </a:endParaRPr>
          </a:p>
          <a:p>
            <a:pPr marL="36576" indent="0">
              <a:buFont typeface="Arial"/>
              <a:buNone/>
            </a:pPr>
            <a:endParaRPr lang="en-US" sz="1600" dirty="0" smtClean="0"/>
          </a:p>
          <a:p>
            <a:pPr marL="36576" indent="0">
              <a:buFont typeface="Arial"/>
              <a:buNone/>
            </a:pPr>
            <a:endParaRPr lang="en-US" sz="1600" dirty="0" smtClean="0"/>
          </a:p>
          <a:p>
            <a:pPr marL="448056" lvl="1" indent="0">
              <a:buFont typeface="Arial"/>
              <a:buNone/>
            </a:pPr>
            <a:endParaRPr lang="en-GB" sz="1600" u="sng" baseline="-25000" dirty="0"/>
          </a:p>
        </p:txBody>
      </p:sp>
    </p:spTree>
    <p:extLst>
      <p:ext uri="{BB962C8B-B14F-4D97-AF65-F5344CB8AC3E}">
        <p14:creationId xmlns:p14="http://schemas.microsoft.com/office/powerpoint/2010/main" val="36195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Feelings for grading with Alternative solution 1 or 2 (to discuss with Etienne)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30694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If we want to have something that we can protect, we need to have cu2sc in the low field about 2.5; This will be ok if we are happy with 10 % margin in both low field and high field areas. Bernardo said that he wanted 20 % in the low field, but I think we can easily justify that the low field is in reality high field and that the load line is close to 11 T. We should plot 11 T load line together with LF/HF for the different designs</a:t>
            </a:r>
          </a:p>
          <a:p>
            <a:r>
              <a:rPr lang="en-GB" dirty="0" smtClean="0"/>
              <a:t>We should be able to get more or less the same coil size with the two grading levels</a:t>
            </a:r>
          </a:p>
          <a:p>
            <a:r>
              <a:rPr lang="en-GB" dirty="0" smtClean="0"/>
              <a:t>It seems it is going to be reasonable in terms of quench protection (see RMM_v12</a:t>
            </a:r>
            <a:r>
              <a:rPr lang="en-GB" dirty="0"/>
              <a:t>.data</a:t>
            </a:r>
            <a:r>
              <a:rPr lang="en-GB" dirty="0" smtClean="0"/>
              <a:t> and RMM_v13.data). The designs are not exactly at 10 % margin, but we should be able to get something reasonable with more or less these numbers.</a:t>
            </a:r>
          </a:p>
          <a:p>
            <a:pPr lvl="1"/>
            <a:r>
              <a:rPr lang="en-GB" dirty="0" smtClean="0"/>
              <a:t>A solution with good field quality (without iron pole, close to </a:t>
            </a:r>
            <a:r>
              <a:rPr lang="en-GB" dirty="0"/>
              <a:t>RMM_v12.data and </a:t>
            </a:r>
            <a:r>
              <a:rPr lang="en-GB" dirty="0" smtClean="0"/>
              <a:t>RMM_v13.data, further optimization of iron needed and refinement of the parameters to be at 10 % load line)</a:t>
            </a:r>
          </a:p>
          <a:p>
            <a:pPr lvl="1"/>
            <a:r>
              <a:rPr lang="en-GB" dirty="0" smtClean="0"/>
              <a:t>A solution with bad field quality (with iron pole, close to the ones Etienne is working in)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9/11/2015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442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Feelings about grading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217959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I didn’t find a solution that seems promising</a:t>
            </a:r>
          </a:p>
          <a:p>
            <a:r>
              <a:rPr lang="en-GB" dirty="0" smtClean="0"/>
              <a:t>We are really limited on the magnet design by low field cable</a:t>
            </a:r>
          </a:p>
          <a:p>
            <a:pPr lvl="1"/>
            <a:r>
              <a:rPr lang="en-GB" dirty="0" smtClean="0"/>
              <a:t>If we take cu2sc &lt; 2, protection is even worse than in MQXF – 11T</a:t>
            </a:r>
          </a:p>
          <a:p>
            <a:pPr lvl="1"/>
            <a:r>
              <a:rPr lang="en-GB" dirty="0" smtClean="0"/>
              <a:t>If we take cu2sc &gt; 2, to have 10 % margin in the low field, the current density in the low field is low, so it is getting less effective</a:t>
            </a:r>
          </a:p>
          <a:p>
            <a:pPr lvl="1"/>
            <a:r>
              <a:rPr lang="en-GB" dirty="0" smtClean="0"/>
              <a:t>Seems that a grading 2 to 1 is a bit too much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9/11/2015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5251" t="11889" r="-675" b="44893"/>
          <a:stretch/>
        </p:blipFill>
        <p:spPr>
          <a:xfrm>
            <a:off x="7036963" y="335413"/>
            <a:ext cx="1752600" cy="7366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32423"/>
            <a:ext cx="9150452" cy="2251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219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Size of the inner support structure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9563" y="7691825"/>
            <a:ext cx="2133600" cy="365125"/>
          </a:xfrm>
        </p:spPr>
        <p:txBody>
          <a:bodyPr/>
          <a:lstStyle/>
          <a:p>
            <a:fld id="{CE2313FC-9ACA-469F-80E7-B1D43B064D69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385604" y="768579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1" name="Content Placeholder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79558" r="70297" b="4932"/>
          <a:stretch/>
        </p:blipFill>
        <p:spPr>
          <a:xfrm>
            <a:off x="623271" y="1733549"/>
            <a:ext cx="3022983" cy="13280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51527" y="1154754"/>
            <a:ext cx="417293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RMM First iteration: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conductor starts at x = </a:t>
            </a:r>
            <a:r>
              <a:rPr lang="en-GB" dirty="0" smtClean="0"/>
              <a:t>35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35-50/2 = 10 mm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FRESCA2: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conductor starts at x = 58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58-100/2 = 8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HD2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dirty="0"/>
              <a:t>conductor starts at x = </a:t>
            </a:r>
            <a:r>
              <a:rPr lang="en-GB" dirty="0" smtClean="0"/>
              <a:t>22.5 mm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22.5 – 36.2 = 6.5 mm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382801" y="4294075"/>
          <a:ext cx="8477252" cy="1203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36888"/>
                <a:gridCol w="674688"/>
                <a:gridCol w="609600"/>
                <a:gridCol w="1208088"/>
                <a:gridCol w="2947988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HD2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 smtClean="0">
                          <a:effectLst/>
                        </a:rPr>
                        <a:t>FRESCA2*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RMM - no grading, 3 decks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 err="1">
                          <a:effectLst/>
                        </a:rPr>
                        <a:t>I</a:t>
                      </a:r>
                      <a:r>
                        <a:rPr lang="en-GB" sz="1800" b="1" u="none" strike="noStrike" baseline="-25000" dirty="0" err="1">
                          <a:effectLst/>
                        </a:rPr>
                        <a:t>ss</a:t>
                      </a:r>
                      <a:r>
                        <a:rPr lang="en-GB" sz="1800" b="1" u="none" strike="noStrike" dirty="0">
                          <a:effectLst/>
                        </a:rPr>
                        <a:t> 1.9 K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>
                          <a:effectLst/>
                        </a:rPr>
                        <a:t>kA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19.2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14.9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13.64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1" u="none" strike="noStrike" dirty="0">
                          <a:effectLst/>
                        </a:rPr>
                        <a:t>F</a:t>
                      </a:r>
                      <a:r>
                        <a:rPr lang="it-IT" sz="1800" b="1" u="none" strike="noStrike" baseline="-25000" dirty="0">
                          <a:effectLst/>
                        </a:rPr>
                        <a:t>x</a:t>
                      </a:r>
                      <a:r>
                        <a:rPr lang="it-IT" sz="1800" b="1" u="none" strike="noStrike" dirty="0">
                          <a:effectLst/>
                        </a:rPr>
                        <a:t> per quadrant at I</a:t>
                      </a:r>
                      <a:r>
                        <a:rPr lang="it-IT" sz="1800" b="1" u="none" strike="noStrike" baseline="-25000" dirty="0">
                          <a:effectLst/>
                        </a:rPr>
                        <a:t>ss</a:t>
                      </a:r>
                      <a:r>
                        <a:rPr lang="it-IT" sz="1800" b="1" u="none" strike="noStrike" dirty="0">
                          <a:effectLst/>
                        </a:rPr>
                        <a:t> 1.9 K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MN/m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6.90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14.39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13.07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 err="1">
                          <a:effectLst/>
                        </a:rPr>
                        <a:t>F</a:t>
                      </a:r>
                      <a:r>
                        <a:rPr lang="en-GB" sz="1800" b="1" u="none" strike="noStrike" baseline="-25000" dirty="0" err="1">
                          <a:effectLst/>
                        </a:rPr>
                        <a:t>y</a:t>
                      </a:r>
                      <a:r>
                        <a:rPr lang="en-GB" sz="1800" b="1" u="none" strike="noStrike" dirty="0">
                          <a:effectLst/>
                        </a:rPr>
                        <a:t> per quadrant at </a:t>
                      </a:r>
                      <a:r>
                        <a:rPr lang="en-GB" sz="1800" b="1" u="none" strike="noStrike" dirty="0" err="1">
                          <a:effectLst/>
                        </a:rPr>
                        <a:t>I</a:t>
                      </a:r>
                      <a:r>
                        <a:rPr lang="en-GB" sz="1800" b="1" u="none" strike="noStrike" baseline="-25000" dirty="0" err="1">
                          <a:effectLst/>
                        </a:rPr>
                        <a:t>ss</a:t>
                      </a:r>
                      <a:r>
                        <a:rPr lang="en-GB" sz="1800" b="1" u="none" strike="noStrike" dirty="0">
                          <a:effectLst/>
                        </a:rPr>
                        <a:t> 1.9 K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MN/m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-3.20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-7.66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-5.54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68884" y="5688568"/>
            <a:ext cx="6968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*FRESCA2 is designed to go to 15 T and not </a:t>
            </a:r>
            <a:r>
              <a:rPr lang="en-GB" b="1" dirty="0" err="1" smtClean="0"/>
              <a:t>I</a:t>
            </a:r>
            <a:r>
              <a:rPr lang="en-GB" b="1" baseline="-25000" dirty="0" err="1" smtClean="0"/>
              <a:t>ss</a:t>
            </a:r>
            <a:r>
              <a:rPr lang="en-GB" b="1" dirty="0" smtClean="0"/>
              <a:t> at 1.9 K (17 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712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Overall magnet size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9563" y="7691825"/>
            <a:ext cx="2133600" cy="365125"/>
          </a:xfrm>
        </p:spPr>
        <p:txBody>
          <a:bodyPr/>
          <a:lstStyle/>
          <a:p>
            <a:fld id="{CE2313FC-9ACA-469F-80E7-B1D43B064D69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385604" y="768579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392" y="1173935"/>
            <a:ext cx="2635055" cy="2621366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332001" y="3828964"/>
          <a:ext cx="8477252" cy="1813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36888"/>
                <a:gridCol w="674688"/>
                <a:gridCol w="609600"/>
                <a:gridCol w="1208088"/>
                <a:gridCol w="2947988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HD2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 smtClean="0">
                          <a:effectLst/>
                        </a:rPr>
                        <a:t>FRESCA2*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RMM - no grading, 3 decks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 err="1">
                          <a:effectLst/>
                        </a:rPr>
                        <a:t>I</a:t>
                      </a:r>
                      <a:r>
                        <a:rPr lang="en-GB" sz="1800" b="1" u="none" strike="noStrike" baseline="-25000" dirty="0" err="1">
                          <a:effectLst/>
                        </a:rPr>
                        <a:t>ss</a:t>
                      </a:r>
                      <a:r>
                        <a:rPr lang="en-GB" sz="1800" b="1" u="none" strike="noStrike" dirty="0">
                          <a:effectLst/>
                        </a:rPr>
                        <a:t> 1.9 K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>
                          <a:effectLst/>
                        </a:rPr>
                        <a:t>kA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19.2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14.9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13.64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1" u="none" strike="noStrike" dirty="0">
                          <a:effectLst/>
                        </a:rPr>
                        <a:t>F</a:t>
                      </a:r>
                      <a:r>
                        <a:rPr lang="it-IT" sz="1800" b="1" u="none" strike="noStrike" baseline="-25000" dirty="0">
                          <a:effectLst/>
                        </a:rPr>
                        <a:t>x</a:t>
                      </a:r>
                      <a:r>
                        <a:rPr lang="it-IT" sz="1800" b="1" u="none" strike="noStrike" dirty="0">
                          <a:effectLst/>
                        </a:rPr>
                        <a:t> per quadrant at I</a:t>
                      </a:r>
                      <a:r>
                        <a:rPr lang="it-IT" sz="1800" b="1" u="none" strike="noStrike" baseline="-25000" dirty="0">
                          <a:effectLst/>
                        </a:rPr>
                        <a:t>ss</a:t>
                      </a:r>
                      <a:r>
                        <a:rPr lang="it-IT" sz="1800" b="1" u="none" strike="noStrike" dirty="0">
                          <a:effectLst/>
                        </a:rPr>
                        <a:t> 1.9 K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MN/m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6.90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14.39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13.07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 err="1">
                          <a:effectLst/>
                        </a:rPr>
                        <a:t>F</a:t>
                      </a:r>
                      <a:r>
                        <a:rPr lang="en-GB" sz="1800" b="1" u="none" strike="noStrike" baseline="-25000" dirty="0" err="1">
                          <a:effectLst/>
                        </a:rPr>
                        <a:t>y</a:t>
                      </a:r>
                      <a:r>
                        <a:rPr lang="en-GB" sz="1800" b="1" u="none" strike="noStrike" dirty="0">
                          <a:effectLst/>
                        </a:rPr>
                        <a:t> per quadrant at </a:t>
                      </a:r>
                      <a:r>
                        <a:rPr lang="en-GB" sz="1800" b="1" u="none" strike="noStrike" dirty="0" err="1">
                          <a:effectLst/>
                        </a:rPr>
                        <a:t>I</a:t>
                      </a:r>
                      <a:r>
                        <a:rPr lang="en-GB" sz="1800" b="1" u="none" strike="noStrike" baseline="-25000" dirty="0" err="1">
                          <a:effectLst/>
                        </a:rPr>
                        <a:t>ss</a:t>
                      </a:r>
                      <a:r>
                        <a:rPr lang="en-GB" sz="1800" b="1" u="none" strike="noStrike" dirty="0">
                          <a:effectLst/>
                        </a:rPr>
                        <a:t> 1.9 K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MN/m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-3.20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-7.66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-5.54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effectLst/>
                        </a:rPr>
                        <a:t>Outer Diameter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mm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705</a:t>
                      </a:r>
                      <a:endParaRPr kumimoji="0" lang="en-GB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1003</a:t>
                      </a:r>
                      <a:endParaRPr kumimoji="0" lang="en-GB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&lt;750-780</a:t>
                      </a:r>
                      <a:r>
                        <a:rPr kumimoji="0" lang="en-GB" sz="18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(wish!)</a:t>
                      </a:r>
                      <a:endParaRPr kumimoji="0" lang="en-GB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smtClean="0">
                          <a:effectLst/>
                        </a:rPr>
                        <a:t>Shell </a:t>
                      </a:r>
                      <a:r>
                        <a:rPr lang="en-GB" sz="2000" b="1" u="none" strike="noStrike" dirty="0">
                          <a:effectLst/>
                        </a:rPr>
                        <a:t>thickness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mm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kumimoji="0" lang="en-GB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  <a:endParaRPr kumimoji="0" lang="en-GB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60-70</a:t>
                      </a:r>
                      <a:endParaRPr kumimoji="0" lang="en-GB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268884" y="5688568"/>
            <a:ext cx="6968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*FRESCA2 is designed to go to 15 T and not </a:t>
            </a:r>
            <a:r>
              <a:rPr lang="en-GB" b="1" dirty="0" err="1" smtClean="0"/>
              <a:t>I</a:t>
            </a:r>
            <a:r>
              <a:rPr lang="en-GB" b="1" baseline="-25000" dirty="0" err="1" smtClean="0"/>
              <a:t>ss</a:t>
            </a:r>
            <a:r>
              <a:rPr lang="en-GB" b="1" dirty="0" smtClean="0"/>
              <a:t> at 1.9 K (17 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92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 Length?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RMM, we should have a bit of straight section</a:t>
            </a:r>
          </a:p>
          <a:p>
            <a:pPr lvl="1"/>
            <a:r>
              <a:rPr lang="en-GB" dirty="0" smtClean="0"/>
              <a:t>Ends ~ 2 x 250 mm</a:t>
            </a:r>
          </a:p>
          <a:p>
            <a:pPr lvl="1"/>
            <a:r>
              <a:rPr lang="en-GB" dirty="0" smtClean="0"/>
              <a:t>Splice in case of grading ~ 150 mm</a:t>
            </a:r>
          </a:p>
          <a:p>
            <a:pPr lvl="1"/>
            <a:r>
              <a:rPr lang="en-GB" dirty="0" smtClean="0"/>
              <a:t>Layer jump</a:t>
            </a:r>
            <a:r>
              <a:rPr lang="en-GB" dirty="0"/>
              <a:t> </a:t>
            </a:r>
            <a:r>
              <a:rPr lang="en-GB" dirty="0" smtClean="0"/>
              <a:t>~ 250 mm</a:t>
            </a:r>
          </a:p>
          <a:p>
            <a:pPr lvl="1"/>
            <a:r>
              <a:rPr lang="en-GB" dirty="0" smtClean="0"/>
              <a:t>Straight section</a:t>
            </a:r>
            <a:r>
              <a:rPr lang="en-GB" dirty="0"/>
              <a:t> </a:t>
            </a:r>
            <a:r>
              <a:rPr lang="en-GB" dirty="0" smtClean="0"/>
              <a:t>~ 300 mm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TOTAL coil length </a:t>
            </a:r>
            <a:r>
              <a:rPr lang="en-GB" dirty="0"/>
              <a:t>~ </a:t>
            </a:r>
            <a:r>
              <a:rPr lang="en-GB" dirty="0" smtClean="0"/>
              <a:t>1.2 m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78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are we?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15" y="1897548"/>
            <a:ext cx="6878824" cy="381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35235" y="5564882"/>
            <a:ext cx="1450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[E. Todesco]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88" y="1109163"/>
            <a:ext cx="28969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Without grading ~ 100 mm</a:t>
            </a:r>
          </a:p>
          <a:p>
            <a:r>
              <a:rPr lang="en-GB" dirty="0" smtClean="0"/>
              <a:t>With grading </a:t>
            </a:r>
            <a:r>
              <a:rPr lang="en-GB" dirty="0"/>
              <a:t>~ </a:t>
            </a:r>
            <a:r>
              <a:rPr lang="en-GB" dirty="0" smtClean="0"/>
              <a:t>70 </a:t>
            </a:r>
            <a:r>
              <a:rPr lang="en-GB" dirty="0"/>
              <a:t>mm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34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constraints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610" y="1283715"/>
            <a:ext cx="8686800" cy="3790091"/>
          </a:xfrm>
        </p:spPr>
        <p:txBody>
          <a:bodyPr>
            <a:normAutofit fontScale="85000" lnSpcReduction="1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dirty="0" smtClean="0"/>
              <a:t>B</a:t>
            </a:r>
            <a:r>
              <a:rPr lang="en-GB" baseline="-25000" dirty="0" smtClean="0"/>
              <a:t>o</a:t>
            </a:r>
            <a:r>
              <a:rPr lang="en-GB" dirty="0" smtClean="0"/>
              <a:t> = 16 T at 4.2 K with 10 % margin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Strand available or easy to procure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Winding should start January 2017 (cable should be ready for insulation two months before)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“Accelerator size”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Coil w~70 mm 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GB" dirty="0" smtClean="0"/>
              <a:t>Outer magnet diameter &lt; </a:t>
            </a:r>
            <a:r>
              <a:rPr lang="en-GB" dirty="0" smtClean="0"/>
              <a:t>750-</a:t>
            </a:r>
            <a:r>
              <a:rPr lang="en-GB" dirty="0" smtClean="0"/>
              <a:t>800 </a:t>
            </a:r>
            <a:r>
              <a:rPr lang="en-GB" dirty="0" smtClean="0"/>
              <a:t>mm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Field Quality: </a:t>
            </a:r>
            <a:r>
              <a:rPr lang="en-GB" dirty="0" err="1" smtClean="0"/>
              <a:t>b</a:t>
            </a:r>
            <a:r>
              <a:rPr lang="en-GB" baseline="-25000" dirty="0" err="1" smtClean="0"/>
              <a:t>n</a:t>
            </a:r>
            <a:r>
              <a:rPr lang="en-GB" dirty="0" smtClean="0"/>
              <a:t> due to saturation &lt; 10 units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Protected with dump + quench heaters (</a:t>
            </a:r>
            <a:r>
              <a:rPr lang="en-GB" dirty="0" err="1" smtClean="0"/>
              <a:t>T</a:t>
            </a:r>
            <a:r>
              <a:rPr lang="en-GB" baseline="-25000" dirty="0" err="1" smtClean="0"/>
              <a:t>max</a:t>
            </a:r>
            <a:r>
              <a:rPr lang="en-GB" baseline="-25000" dirty="0" smtClean="0"/>
              <a:t> </a:t>
            </a:r>
            <a:r>
              <a:rPr lang="en-GB" dirty="0" smtClean="0"/>
              <a:t>&lt; 350K 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610" y="5267368"/>
            <a:ext cx="7416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Remark: Very difficult to satisfy all of them at the same time, we will need to set priorities!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7585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are we?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286" y="2188886"/>
            <a:ext cx="6874252" cy="381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35235" y="5749548"/>
            <a:ext cx="1450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[E. Todesco]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51" y="1087297"/>
            <a:ext cx="31854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Coil width: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Without grading ~ 100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 grading </a:t>
            </a:r>
            <a:r>
              <a:rPr lang="en-GB" dirty="0"/>
              <a:t>~ </a:t>
            </a:r>
            <a:r>
              <a:rPr lang="en-GB" dirty="0" smtClean="0"/>
              <a:t>70 </a:t>
            </a:r>
            <a:r>
              <a:rPr lang="en-GB" dirty="0"/>
              <a:t>mm</a:t>
            </a:r>
          </a:p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570412" y="10657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Overall current density: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J</a:t>
            </a:r>
            <a:r>
              <a:rPr lang="en-GB" baseline="-25000" dirty="0" err="1" smtClean="0"/>
              <a:t>overall</a:t>
            </a:r>
            <a:r>
              <a:rPr lang="en-GB" dirty="0" smtClean="0"/>
              <a:t> </a:t>
            </a:r>
            <a:r>
              <a:rPr lang="en-GB" dirty="0"/>
              <a:t>~ </a:t>
            </a:r>
            <a:r>
              <a:rPr lang="en-GB" dirty="0" smtClean="0"/>
              <a:t>220</a:t>
            </a:r>
            <a:r>
              <a:rPr lang="en-GB" dirty="0"/>
              <a:t> A/mm</a:t>
            </a:r>
            <a:r>
              <a:rPr lang="en-GB" baseline="30000" dirty="0"/>
              <a:t>2</a:t>
            </a:r>
            <a:r>
              <a:rPr lang="en-GB" dirty="0"/>
              <a:t>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J</a:t>
            </a:r>
            <a:r>
              <a:rPr lang="en-GB" baseline="-25000" dirty="0" err="1" smtClean="0"/>
              <a:t>overall</a:t>
            </a:r>
            <a:r>
              <a:rPr lang="en-GB" dirty="0" smtClean="0"/>
              <a:t> </a:t>
            </a:r>
            <a:r>
              <a:rPr lang="en-GB" dirty="0"/>
              <a:t>~</a:t>
            </a:r>
            <a:r>
              <a:rPr lang="en-GB" dirty="0" smtClean="0"/>
              <a:t> </a:t>
            </a:r>
            <a:r>
              <a:rPr lang="en-GB" dirty="0"/>
              <a:t>250 A/mm</a:t>
            </a:r>
            <a:r>
              <a:rPr lang="en-GB" baseline="30000" dirty="0"/>
              <a:t>2</a:t>
            </a:r>
            <a:r>
              <a:rPr lang="en-GB" dirty="0"/>
              <a:t> in the high </a:t>
            </a:r>
            <a:r>
              <a:rPr lang="en-GB" dirty="0" smtClean="0"/>
              <a:t>field, 1.3 </a:t>
            </a:r>
            <a:r>
              <a:rPr lang="en-GB" dirty="0"/>
              <a:t>to 2 times higher in the </a:t>
            </a:r>
            <a:r>
              <a:rPr lang="en-GB" dirty="0" smtClean="0"/>
              <a:t>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133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are we?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3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74" y="2720605"/>
            <a:ext cx="6261650" cy="322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735235" y="5564882"/>
            <a:ext cx="1450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[E. Todesco]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722" y="1074243"/>
            <a:ext cx="84450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J</a:t>
            </a:r>
            <a:r>
              <a:rPr lang="en-GB" baseline="-25000" dirty="0" err="1" smtClean="0"/>
              <a:t>overall</a:t>
            </a:r>
            <a:r>
              <a:rPr lang="en-GB" dirty="0" smtClean="0"/>
              <a:t> </a:t>
            </a:r>
            <a:r>
              <a:rPr lang="en-GB" dirty="0"/>
              <a:t>~ </a:t>
            </a:r>
            <a:r>
              <a:rPr lang="en-GB" dirty="0" smtClean="0"/>
              <a:t>220 – 250 A/mm2 in the high field (1.3 to 2 times higher in the LF in case of grading)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Energy density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Without grading</a:t>
            </a:r>
            <a:r>
              <a:rPr lang="en-GB" dirty="0"/>
              <a:t> : E</a:t>
            </a:r>
            <a:r>
              <a:rPr lang="en-GB" baseline="-25000" dirty="0"/>
              <a:t>d</a:t>
            </a:r>
            <a:r>
              <a:rPr lang="en-GB" dirty="0" smtClean="0"/>
              <a:t> ~ 0.09 </a:t>
            </a:r>
            <a:r>
              <a:rPr lang="en-GB" dirty="0"/>
              <a:t>J/mm</a:t>
            </a:r>
            <a:r>
              <a:rPr lang="en-GB" baseline="30000" dirty="0"/>
              <a:t>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 grading : E</a:t>
            </a:r>
            <a:r>
              <a:rPr lang="en-GB" baseline="-25000" dirty="0" smtClean="0"/>
              <a:t>d</a:t>
            </a:r>
            <a:r>
              <a:rPr lang="en-GB" dirty="0" smtClean="0"/>
              <a:t> </a:t>
            </a:r>
            <a:r>
              <a:rPr lang="en-GB" dirty="0"/>
              <a:t>~ 0.150 J/mm</a:t>
            </a:r>
            <a:r>
              <a:rPr lang="en-GB" baseline="30000" dirty="0"/>
              <a:t>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753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 will try 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/>
          <a:srcRect l="47229" t="35472" r="13419" b="32330"/>
          <a:stretch/>
        </p:blipFill>
        <p:spPr>
          <a:xfrm>
            <a:off x="4621743" y="2521044"/>
            <a:ext cx="2646932" cy="135354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l="27706" t="36766" r="22166" b="34615"/>
          <a:stretch/>
        </p:blipFill>
        <p:spPr>
          <a:xfrm>
            <a:off x="1004979" y="2692540"/>
            <a:ext cx="2395471" cy="103031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738484" y="2165353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ERMC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368447" y="2143380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RMM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1004979" y="2830122"/>
            <a:ext cx="2395471" cy="36958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004979" y="3195910"/>
            <a:ext cx="2395471" cy="36958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3498543" y="2952755"/>
            <a:ext cx="1089283" cy="902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629363" y="3386273"/>
            <a:ext cx="2395471" cy="36958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4621743" y="2673404"/>
            <a:ext cx="2395471" cy="36958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498543" y="3305181"/>
            <a:ext cx="1082684" cy="1847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28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Strand and cable parameters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2926" y="1074041"/>
            <a:ext cx="7424272" cy="511928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GB" sz="1800" dirty="0" smtClean="0"/>
          </a:p>
          <a:p>
            <a:r>
              <a:rPr lang="en-GB" sz="1800" dirty="0" smtClean="0"/>
              <a:t>Strand </a:t>
            </a:r>
            <a:r>
              <a:rPr lang="en-GB" sz="1800" dirty="0" smtClean="0"/>
              <a:t>diameter:</a:t>
            </a:r>
          </a:p>
          <a:p>
            <a:pPr lvl="1"/>
            <a:r>
              <a:rPr lang="en-GB" sz="1400" dirty="0" smtClean="0"/>
              <a:t>Explored solutions:</a:t>
            </a:r>
            <a:r>
              <a:rPr lang="en-GB" sz="1400" dirty="0" smtClean="0"/>
              <a:t> </a:t>
            </a:r>
            <a:r>
              <a:rPr lang="en-GB" sz="1400" dirty="0" smtClean="0"/>
              <a:t>1 </a:t>
            </a:r>
            <a:r>
              <a:rPr lang="en-GB" sz="1400" dirty="0" smtClean="0"/>
              <a:t>mm – 1.1 mm</a:t>
            </a:r>
          </a:p>
          <a:p>
            <a:pPr lvl="1"/>
            <a:r>
              <a:rPr lang="en-GB" sz="1400" dirty="0" smtClean="0"/>
              <a:t>Proposal: </a:t>
            </a:r>
            <a:r>
              <a:rPr lang="en-GB" sz="1400" b="1" dirty="0" smtClean="0">
                <a:solidFill>
                  <a:srgbClr val="FF0000"/>
                </a:solidFill>
              </a:rPr>
              <a:t>1 mm</a:t>
            </a:r>
            <a:endParaRPr lang="en-GB" sz="1400" b="1" dirty="0" smtClean="0">
              <a:solidFill>
                <a:srgbClr val="FF0000"/>
              </a:solidFill>
            </a:endParaRPr>
          </a:p>
          <a:p>
            <a:r>
              <a:rPr lang="en-GB" sz="1800" dirty="0" err="1" smtClean="0"/>
              <a:t>J</a:t>
            </a:r>
            <a:r>
              <a:rPr lang="en-GB" sz="1800" baseline="-25000" dirty="0" err="1" smtClean="0"/>
              <a:t>c</a:t>
            </a:r>
            <a:r>
              <a:rPr lang="en-GB" sz="1800" dirty="0" smtClean="0"/>
              <a:t>(12T,4.2K,wo self-field) = 3000 A/mm</a:t>
            </a:r>
            <a:r>
              <a:rPr lang="en-GB" sz="1800" baseline="30000" dirty="0" smtClean="0"/>
              <a:t>2</a:t>
            </a:r>
          </a:p>
          <a:p>
            <a:r>
              <a:rPr lang="en-GB" sz="1800" dirty="0" smtClean="0"/>
              <a:t>B</a:t>
            </a:r>
            <a:r>
              <a:rPr lang="en-GB" sz="1800" baseline="-25000" dirty="0" smtClean="0"/>
              <a:t>c2</a:t>
            </a:r>
            <a:r>
              <a:rPr lang="en-GB" sz="1800" dirty="0" smtClean="0"/>
              <a:t>(12T,4.2K) </a:t>
            </a:r>
            <a:r>
              <a:rPr lang="en-GB" sz="1800" dirty="0"/>
              <a:t>= </a:t>
            </a:r>
            <a:r>
              <a:rPr lang="en-GB" sz="1800" dirty="0" smtClean="0"/>
              <a:t>25 T</a:t>
            </a:r>
            <a:endParaRPr lang="en-GB" sz="1800" baseline="30000" dirty="0"/>
          </a:p>
          <a:p>
            <a:r>
              <a:rPr lang="en-GB" sz="1800" dirty="0" smtClean="0"/>
              <a:t>Cu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Sc ratio = </a:t>
            </a:r>
            <a:r>
              <a:rPr lang="en-GB" sz="1800" dirty="0" smtClean="0"/>
              <a:t>1.0-2.0</a:t>
            </a:r>
          </a:p>
          <a:p>
            <a:pPr lvl="1"/>
            <a:r>
              <a:rPr lang="en-GB" sz="1400" b="1" dirty="0" smtClean="0">
                <a:solidFill>
                  <a:srgbClr val="FF0000"/>
                </a:solidFill>
              </a:rPr>
              <a:t>Can we go lower?</a:t>
            </a:r>
            <a:endParaRPr lang="en-GB" sz="1400" b="1" dirty="0" smtClean="0">
              <a:solidFill>
                <a:srgbClr val="FF0000"/>
              </a:solidFill>
            </a:endParaRPr>
          </a:p>
          <a:p>
            <a:r>
              <a:rPr lang="en-GB" sz="1800" dirty="0" smtClean="0"/>
              <a:t>Cable packing factor ~ 80 % </a:t>
            </a:r>
          </a:p>
          <a:p>
            <a:r>
              <a:rPr lang="en-GB" sz="1800" dirty="0" smtClean="0"/>
              <a:t>Cable degradation = 5 %</a:t>
            </a:r>
          </a:p>
          <a:p>
            <a:r>
              <a:rPr lang="en-GB" sz="1800" dirty="0" smtClean="0"/>
              <a:t>Cable insulation </a:t>
            </a:r>
            <a:r>
              <a:rPr lang="en-GB" sz="1800" dirty="0" smtClean="0"/>
              <a:t>thickness: </a:t>
            </a:r>
          </a:p>
          <a:p>
            <a:pPr lvl="1"/>
            <a:r>
              <a:rPr lang="en-GB" sz="1400" dirty="0" smtClean="0"/>
              <a:t>Explored solutions: 0.1 - 0.2 </a:t>
            </a:r>
            <a:r>
              <a:rPr lang="en-GB" sz="1400" dirty="0" smtClean="0"/>
              <a:t>mm</a:t>
            </a:r>
          </a:p>
          <a:p>
            <a:pPr lvl="1"/>
            <a:r>
              <a:rPr lang="en-GB" sz="1400" dirty="0"/>
              <a:t>Proposal: </a:t>
            </a:r>
            <a:r>
              <a:rPr lang="en-GB" sz="1400" b="1" dirty="0">
                <a:solidFill>
                  <a:srgbClr val="FF0000"/>
                </a:solidFill>
              </a:rPr>
              <a:t>0.15</a:t>
            </a:r>
            <a:r>
              <a:rPr lang="en-GB" sz="1400" b="1" dirty="0" smtClean="0">
                <a:solidFill>
                  <a:srgbClr val="FF0000"/>
                </a:solidFill>
              </a:rPr>
              <a:t>0 </a:t>
            </a:r>
            <a:r>
              <a:rPr lang="en-GB" sz="1400" b="1" dirty="0">
                <a:solidFill>
                  <a:srgbClr val="FF0000"/>
                </a:solidFill>
              </a:rPr>
              <a:t>mm</a:t>
            </a:r>
          </a:p>
          <a:p>
            <a:pPr marL="36576" indent="0">
              <a:buNone/>
            </a:pPr>
            <a:endParaRPr lang="en-GB" sz="1800" dirty="0" smtClean="0"/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0134116"/>
              </p:ext>
            </p:extLst>
          </p:nvPr>
        </p:nvGraphicFramePr>
        <p:xfrm>
          <a:off x="4675521" y="1447576"/>
          <a:ext cx="4468479" cy="3765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735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Strand diameter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72" y="1232996"/>
            <a:ext cx="9109710" cy="1412327"/>
          </a:xfrm>
        </p:spPr>
        <p:txBody>
          <a:bodyPr>
            <a:noAutofit/>
          </a:bodyPr>
          <a:lstStyle/>
          <a:p>
            <a:r>
              <a:rPr lang="en-GB" sz="1800" dirty="0" smtClean="0">
                <a:solidFill>
                  <a:srgbClr val="00B050"/>
                </a:solidFill>
              </a:rPr>
              <a:t>Pros: </a:t>
            </a:r>
            <a:r>
              <a:rPr lang="en-GB" sz="1800" dirty="0" smtClean="0"/>
              <a:t>In a block coil the magnet aperture and coil geometry are closely linked. Wider cable goes in the good direction for an efficient coil geometry, but it does not provide a significant improvement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Cons: </a:t>
            </a:r>
            <a:r>
              <a:rPr lang="en-GB" sz="1800" dirty="0" err="1" smtClean="0"/>
              <a:t>Windability</a:t>
            </a:r>
            <a:r>
              <a:rPr lang="en-GB" sz="1800" dirty="0" smtClean="0"/>
              <a:t> and Stability</a:t>
            </a:r>
          </a:p>
          <a:p>
            <a:pPr lvl="1"/>
            <a:r>
              <a:rPr lang="en-GB" sz="1400" dirty="0" smtClean="0"/>
              <a:t>FRESCA2 step back from 1.25 mm strand to 1 mm because the cable was declared “un-</a:t>
            </a:r>
            <a:r>
              <a:rPr lang="en-GB" sz="1400" dirty="0" err="1" smtClean="0"/>
              <a:t>windable</a:t>
            </a:r>
            <a:r>
              <a:rPr lang="en-GB" sz="1400" dirty="0" smtClean="0"/>
              <a:t>”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9/10/2015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663292"/>
              </p:ext>
            </p:extLst>
          </p:nvPr>
        </p:nvGraphicFramePr>
        <p:xfrm>
          <a:off x="191209" y="3037796"/>
          <a:ext cx="4911726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4550"/>
                <a:gridCol w="636588"/>
                <a:gridCol w="1023938"/>
                <a:gridCol w="1136650"/>
              </a:tblGrid>
              <a:tr h="239881"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d=1.1</a:t>
                      </a:r>
                      <a:r>
                        <a:rPr lang="en-GB" sz="1600" b="1" baseline="0" dirty="0" smtClean="0"/>
                        <a:t> mm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d=1</a:t>
                      </a:r>
                      <a:r>
                        <a:rPr lang="en-GB" sz="1600" b="1" baseline="0" dirty="0" smtClean="0"/>
                        <a:t> mm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 gridSpan="4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 smtClean="0">
                          <a:effectLst/>
                        </a:rPr>
                        <a:t>coil dimensions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number of conductors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 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125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150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coil area (per aperture)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mm</a:t>
                      </a:r>
                      <a:r>
                        <a:rPr lang="en-GB" sz="1600" u="none" strike="noStrike" baseline="30000" dirty="0">
                          <a:effectLst/>
                        </a:rPr>
                        <a:t>2</a:t>
                      </a:r>
                      <a:endParaRPr lang="en-GB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29565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6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29843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coil area (per coil) 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mm</a:t>
                      </a:r>
                      <a:r>
                        <a:rPr lang="en-GB" sz="1600" u="none" strike="noStrike" baseline="30000" dirty="0">
                          <a:effectLst/>
                        </a:rPr>
                        <a:t>2</a:t>
                      </a:r>
                      <a:endParaRPr lang="en-GB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14782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14922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>
                          <a:effectLst/>
                        </a:rPr>
                        <a:t>w</a:t>
                      </a:r>
                      <a:r>
                        <a:rPr lang="en-GB" sz="1600" u="none" strike="noStrike" baseline="-25000" dirty="0" err="1">
                          <a:effectLst/>
                        </a:rPr>
                        <a:t>eq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mm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6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96.41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96.96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operation </a:t>
                      </a:r>
                      <a:r>
                        <a:rPr lang="en-GB" sz="1600" b="1" u="none" strike="noStrike" dirty="0" smtClean="0">
                          <a:effectLst/>
                        </a:rPr>
                        <a:t>parameters</a:t>
                      </a:r>
                      <a:r>
                        <a:rPr lang="en-GB" sz="1600" b="1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Inom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A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13310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16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Jsc 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A/mm</a:t>
                      </a:r>
                      <a:r>
                        <a:rPr lang="en-GB" sz="1600" u="none" strike="noStrike" baseline="30000" dirty="0">
                          <a:effectLst/>
                        </a:rPr>
                        <a:t>2</a:t>
                      </a:r>
                      <a:endParaRPr lang="en-GB" sz="1600" b="1" i="0" u="none" strike="noStrike" baseline="30000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16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Jcu 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A/mm</a:t>
                      </a:r>
                      <a:r>
                        <a:rPr lang="en-GB" sz="1600" u="none" strike="noStrike" baseline="30000" dirty="0" smtClean="0">
                          <a:effectLst/>
                        </a:rPr>
                        <a:t>2</a:t>
                      </a:r>
                      <a:endParaRPr lang="en-GB" sz="1600" b="1" i="0" u="none" strike="noStrike" baseline="30000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Jeng 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A/mm</a:t>
                      </a:r>
                      <a:r>
                        <a:rPr lang="en-GB" sz="1600" u="none" strike="noStrike" baseline="30000" dirty="0" smtClean="0">
                          <a:effectLst/>
                        </a:rPr>
                        <a:t>2</a:t>
                      </a:r>
                      <a:endParaRPr lang="en-GB" sz="1600" b="1" i="0" u="none" strike="noStrike" baseline="30000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16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Joverall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A/mm</a:t>
                      </a:r>
                      <a:r>
                        <a:rPr lang="en-GB" sz="1600" u="none" strike="noStrike" baseline="30000" dirty="0" smtClean="0">
                          <a:effectLst/>
                        </a:rPr>
                        <a:t>2</a:t>
                      </a:r>
                      <a:endParaRPr lang="en-GB" sz="1600" b="1" i="0" u="none" strike="noStrike" baseline="30000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16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01296" y="3357563"/>
            <a:ext cx="1745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significant gain in terms of coil size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476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195" y="4503195"/>
            <a:ext cx="4478215" cy="1094287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Even if we reduce the copper to superconductor ratio to 0.6, we are still better in terms of protection than in MQXF and 11 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9/10/2015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2828" t="53996" r="16089" b="18897"/>
          <a:stretch/>
        </p:blipFill>
        <p:spPr>
          <a:xfrm>
            <a:off x="5293227" y="4766764"/>
            <a:ext cx="3850773" cy="20989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5320" t="51521" r="4477" b="18241"/>
          <a:stretch/>
        </p:blipFill>
        <p:spPr>
          <a:xfrm>
            <a:off x="5398891" y="2900282"/>
            <a:ext cx="3855122" cy="1940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6386" t="49994" r="5767" b="17349"/>
          <a:stretch/>
        </p:blipFill>
        <p:spPr>
          <a:xfrm>
            <a:off x="5479170" y="860948"/>
            <a:ext cx="3694564" cy="2078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Copper to superconductor ratio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043486" y="164322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Cu2sc = 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15360" y="3562431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Cu2sc = 0.8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07521" y="5491117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Cu2sc = 0.6</a:t>
            </a:r>
            <a:endParaRPr lang="en-GB" b="1" dirty="0">
              <a:solidFill>
                <a:srgbClr val="FF0000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610559"/>
              </p:ext>
            </p:extLst>
          </p:nvPr>
        </p:nvGraphicFramePr>
        <p:xfrm>
          <a:off x="206195" y="1493092"/>
          <a:ext cx="5012000" cy="2377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65726"/>
                <a:gridCol w="579438"/>
                <a:gridCol w="455612"/>
                <a:gridCol w="455612"/>
                <a:gridCol w="455612"/>
              </a:tblGrid>
              <a:tr h="12290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cu2sc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0.8</a:t>
                      </a:r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0.6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number of conductors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r>
                        <a:rPr lang="en-GB" sz="1200" u="none" strike="noStrike" dirty="0" smtClean="0">
                          <a:effectLst/>
                        </a:rPr>
                        <a:t>--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150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129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108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coil area (per aperture)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mm</a:t>
                      </a:r>
                      <a:r>
                        <a:rPr lang="en-GB" sz="1200" u="none" strike="noStrike" baseline="30000" dirty="0">
                          <a:effectLst/>
                        </a:rPr>
                        <a:t>2</a:t>
                      </a:r>
                      <a:endParaRPr lang="en-GB" sz="12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29843</a:t>
                      </a:r>
                      <a:endParaRPr lang="en-GB" sz="12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25665</a:t>
                      </a:r>
                      <a:endParaRPr lang="en-GB" sz="12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21487</a:t>
                      </a:r>
                      <a:endParaRPr lang="en-GB" sz="12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coil area (per coil)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</a:rPr>
                        <a:t>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2</a:t>
                      </a:r>
                      <a:endParaRPr lang="en-GB" sz="12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14922</a:t>
                      </a:r>
                      <a:endParaRPr lang="en-GB" sz="12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12833</a:t>
                      </a:r>
                      <a:endParaRPr lang="en-GB" sz="12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10744</a:t>
                      </a:r>
                      <a:endParaRPr lang="en-GB" sz="12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>
                          <a:effectLst/>
                        </a:rPr>
                        <a:t>w</a:t>
                      </a:r>
                      <a:r>
                        <a:rPr lang="en-GB" sz="1200" u="none" strike="noStrike" baseline="-25000" dirty="0" err="1">
                          <a:effectLst/>
                        </a:rPr>
                        <a:t>eq</a:t>
                      </a:r>
                      <a:endParaRPr lang="en-GB" sz="12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96.96</a:t>
                      </a:r>
                      <a:endParaRPr lang="en-GB" sz="12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88.49</a:t>
                      </a:r>
                      <a:endParaRPr lang="en-GB" sz="12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79.33</a:t>
                      </a:r>
                      <a:endParaRPr lang="en-GB" sz="12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operation </a:t>
                      </a:r>
                      <a:r>
                        <a:rPr lang="en-GB" sz="1200" b="1" u="none" strike="noStrike" dirty="0" smtClean="0">
                          <a:effectLst/>
                        </a:rPr>
                        <a:t>parameters</a:t>
                      </a:r>
                      <a:r>
                        <a:rPr lang="en-GB" sz="1200" b="1" u="none" strike="noStrike" dirty="0"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>
                          <a:effectLst/>
                        </a:rPr>
                        <a:t>I</a:t>
                      </a:r>
                      <a:r>
                        <a:rPr lang="en-GB" sz="1200" u="none" strike="noStrike" baseline="-25000" dirty="0" err="1">
                          <a:effectLst/>
                        </a:rPr>
                        <a:t>nom</a:t>
                      </a:r>
                      <a:endParaRPr lang="en-GB" sz="12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A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11000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12200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13800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>
                          <a:effectLst/>
                        </a:rPr>
                        <a:t>J</a:t>
                      </a:r>
                      <a:r>
                        <a:rPr lang="en-GB" sz="1200" u="none" strike="noStrike" baseline="-25000" dirty="0" err="1">
                          <a:effectLst/>
                        </a:rPr>
                        <a:t>sc</a:t>
                      </a:r>
                      <a:r>
                        <a:rPr lang="en-GB" sz="1200" u="none" strike="noStrike" dirty="0">
                          <a:effectLst/>
                        </a:rPr>
                        <a:t> </a:t>
                      </a:r>
                      <a:endParaRPr lang="en-GB" sz="12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</a:rPr>
                        <a:t>A/</a:t>
                      </a:r>
                      <a:r>
                        <a:rPr lang="en-GB" sz="1200" u="none" strike="noStrike" dirty="0" smtClean="0">
                          <a:effectLst/>
                        </a:rPr>
                        <a:t>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2</a:t>
                      </a:r>
                      <a:endParaRPr lang="en-GB" sz="12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700</a:t>
                      </a:r>
                      <a:endParaRPr lang="en-GB" sz="12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699</a:t>
                      </a:r>
                      <a:endParaRPr lang="en-GB" sz="12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703</a:t>
                      </a:r>
                      <a:endParaRPr lang="en-GB" sz="12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>
                          <a:effectLst/>
                        </a:rPr>
                        <a:t>J</a:t>
                      </a:r>
                      <a:r>
                        <a:rPr lang="en-GB" sz="1200" u="none" strike="noStrike" baseline="-25000" dirty="0" err="1">
                          <a:effectLst/>
                        </a:rPr>
                        <a:t>cu</a:t>
                      </a:r>
                      <a:r>
                        <a:rPr lang="en-GB" sz="1200" u="none" strike="noStrike" baseline="-25000" dirty="0">
                          <a:effectLst/>
                        </a:rPr>
                        <a:t> </a:t>
                      </a:r>
                      <a:endParaRPr lang="en-GB" sz="1200" b="1" i="0" u="none" strike="noStrike" baseline="-25000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</a:rPr>
                        <a:t>A/</a:t>
                      </a:r>
                      <a:r>
                        <a:rPr lang="en-GB" sz="1200" u="none" strike="noStrike" dirty="0" smtClean="0">
                          <a:effectLst/>
                        </a:rPr>
                        <a:t>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2</a:t>
                      </a:r>
                      <a:endParaRPr lang="en-GB" sz="12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700</a:t>
                      </a:r>
                      <a:endParaRPr lang="en-GB" sz="12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874</a:t>
                      </a:r>
                      <a:endParaRPr lang="en-GB" sz="12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1171</a:t>
                      </a:r>
                      <a:endParaRPr lang="en-GB" sz="12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>
                          <a:effectLst/>
                        </a:rPr>
                        <a:t>J</a:t>
                      </a:r>
                      <a:r>
                        <a:rPr lang="en-GB" sz="1200" u="none" strike="noStrike" baseline="-25000" dirty="0" err="1">
                          <a:effectLst/>
                        </a:rPr>
                        <a:t>eng</a:t>
                      </a:r>
                      <a:r>
                        <a:rPr lang="en-GB" sz="1200" u="none" strike="noStrike" baseline="-25000" dirty="0">
                          <a:effectLst/>
                        </a:rPr>
                        <a:t> </a:t>
                      </a:r>
                      <a:endParaRPr lang="en-GB" sz="1200" b="1" i="0" u="none" strike="noStrike" baseline="-25000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</a:rPr>
                        <a:t>A/</a:t>
                      </a:r>
                      <a:r>
                        <a:rPr lang="en-GB" sz="1200" u="none" strike="noStrike" dirty="0" smtClean="0">
                          <a:effectLst/>
                        </a:rPr>
                        <a:t>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2</a:t>
                      </a:r>
                      <a:endParaRPr lang="en-GB" sz="12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350</a:t>
                      </a:r>
                      <a:endParaRPr lang="en-GB" sz="12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388</a:t>
                      </a:r>
                      <a:endParaRPr lang="en-GB" sz="12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439</a:t>
                      </a:r>
                      <a:endParaRPr lang="en-GB" sz="12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>
                          <a:effectLst/>
                        </a:rPr>
                        <a:t>J</a:t>
                      </a:r>
                      <a:r>
                        <a:rPr lang="en-GB" sz="1200" u="none" strike="noStrike" baseline="-25000" dirty="0" err="1">
                          <a:effectLst/>
                        </a:rPr>
                        <a:t>overall</a:t>
                      </a:r>
                      <a:endParaRPr lang="en-GB" sz="1200" b="1" i="0" u="none" strike="noStrike" baseline="-25000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</a:rPr>
                        <a:t>A/</a:t>
                      </a:r>
                      <a:r>
                        <a:rPr lang="en-GB" sz="1200" u="none" strike="noStrike" dirty="0" smtClean="0">
                          <a:effectLst/>
                        </a:rPr>
                        <a:t>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2</a:t>
                      </a:r>
                      <a:endParaRPr lang="en-GB" sz="12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221</a:t>
                      </a:r>
                      <a:endParaRPr lang="en-GB" sz="12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245</a:t>
                      </a:r>
                      <a:endParaRPr lang="en-GB" sz="12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277</a:t>
                      </a:r>
                      <a:endParaRPr lang="en-GB" sz="12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Stored energy density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</a:rPr>
                        <a:t>MJ/</a:t>
                      </a:r>
                      <a:r>
                        <a:rPr lang="en-GB" sz="1200" u="none" strike="noStrike" dirty="0" smtClean="0">
                          <a:effectLst/>
                        </a:rPr>
                        <a:t>mm</a:t>
                      </a:r>
                      <a:r>
                        <a:rPr lang="en-GB" sz="1200" u="none" strike="noStrike" baseline="30000" dirty="0" smtClean="0">
                          <a:effectLst/>
                        </a:rPr>
                        <a:t>3</a:t>
                      </a:r>
                      <a:endParaRPr lang="en-GB" sz="12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90.44</a:t>
                      </a:r>
                      <a:endParaRPr lang="en-GB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94.40</a:t>
                      </a:r>
                      <a:endParaRPr lang="en-GB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99.59</a:t>
                      </a:r>
                      <a:endParaRPr lang="en-GB" sz="12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Differential inductance at </a:t>
                      </a:r>
                      <a:r>
                        <a:rPr lang="en-GB" sz="1200" u="none" strike="noStrike" dirty="0" err="1">
                          <a:effectLst/>
                        </a:rPr>
                        <a:t>Inom</a:t>
                      </a:r>
                      <a:r>
                        <a:rPr lang="en-GB" sz="1200" u="none" strike="noStrike" dirty="0">
                          <a:effectLst/>
                        </a:rPr>
                        <a:t> (per aperture)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err="1">
                          <a:effectLst/>
                        </a:rPr>
                        <a:t>mH</a:t>
                      </a:r>
                      <a:r>
                        <a:rPr lang="en-GB" sz="1200" u="none" strike="noStrike" dirty="0">
                          <a:effectLst/>
                        </a:rPr>
                        <a:t>/m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42.07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30.67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21.14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45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Copper to superconductor </a:t>
            </a:r>
            <a:r>
              <a:rPr lang="en-GB" dirty="0" smtClean="0"/>
              <a:t>ratio - Protection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9/11/2015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073586"/>
              </p:ext>
            </p:extLst>
          </p:nvPr>
        </p:nvGraphicFramePr>
        <p:xfrm>
          <a:off x="543502" y="1394052"/>
          <a:ext cx="7528696" cy="1463040"/>
        </p:xfrm>
        <a:graphic>
          <a:graphicData uri="http://schemas.openxmlformats.org/drawingml/2006/table">
            <a:tbl>
              <a:tblPr/>
              <a:tblGrid>
                <a:gridCol w="2610645"/>
                <a:gridCol w="804069"/>
                <a:gridCol w="907662"/>
                <a:gridCol w="1019475"/>
                <a:gridCol w="1019475"/>
                <a:gridCol w="659370"/>
                <a:gridCol w="508000"/>
              </a:tblGrid>
              <a:tr h="14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cu2sc = 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cu2sc = 0.8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cu2sc = 0.6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MQXF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11T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2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energy density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(J/mm</a:t>
                      </a:r>
                      <a:r>
                        <a:rPr lang="en-GB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0.0904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0.0944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0.0996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0.121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0.109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current density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16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221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245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277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472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487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MIITS available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(MA</a:t>
                      </a:r>
                      <a:r>
                        <a:rPr lang="en-GB" sz="16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53.62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46.93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38.82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30.7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14.7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MIITS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consumed decay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(MA</a:t>
                      </a:r>
                      <a:r>
                        <a:rPr lang="en-GB" sz="1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32.47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49.21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28.56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21.35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9.7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Time left to quench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(ms)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119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54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6737750"/>
              </p:ext>
            </p:extLst>
          </p:nvPr>
        </p:nvGraphicFramePr>
        <p:xfrm>
          <a:off x="732997" y="2976921"/>
          <a:ext cx="7675259" cy="3165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273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Copper to superconductor ratio </a:t>
            </a:r>
            <a:r>
              <a:rPr lang="en-GB" dirty="0" smtClean="0"/>
              <a:t>– Electromagnetic Forces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9/11/2015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31425"/>
              </p:ext>
            </p:extLst>
          </p:nvPr>
        </p:nvGraphicFramePr>
        <p:xfrm>
          <a:off x="1206715" y="2108695"/>
          <a:ext cx="6727824" cy="30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27425"/>
                <a:gridCol w="661988"/>
                <a:gridCol w="846137"/>
                <a:gridCol w="846137"/>
                <a:gridCol w="846137"/>
              </a:tblGrid>
              <a:tr h="12290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cu2sc</a:t>
                      </a:r>
                      <a:endParaRPr lang="en-GB" sz="2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GB" sz="2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r>
                        <a:rPr lang="en-GB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GB" sz="2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0.8</a:t>
                      </a:r>
                      <a:r>
                        <a:rPr lang="en-GB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GB" sz="2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0.6</a:t>
                      </a:r>
                      <a:endParaRPr lang="en-GB" sz="2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number of conductors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 </a:t>
                      </a:r>
                      <a:r>
                        <a:rPr lang="en-GB" sz="2000" u="none" strike="noStrike" dirty="0" smtClean="0">
                          <a:effectLst/>
                        </a:rPr>
                        <a:t>--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150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129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108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coil area (per aperture)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mm</a:t>
                      </a:r>
                      <a:r>
                        <a:rPr lang="en-GB" sz="2000" u="none" strike="noStrike" baseline="30000" dirty="0">
                          <a:effectLst/>
                        </a:rPr>
                        <a:t>2</a:t>
                      </a:r>
                      <a:endParaRPr lang="en-GB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29843</a:t>
                      </a:r>
                      <a:endParaRPr lang="en-GB" sz="20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25665</a:t>
                      </a:r>
                      <a:endParaRPr lang="en-GB" sz="20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21487</a:t>
                      </a:r>
                      <a:endParaRPr lang="en-GB" sz="20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coil area (per coil) 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</a:rPr>
                        <a:t>mm</a:t>
                      </a:r>
                      <a:r>
                        <a:rPr lang="en-GB" sz="2000" u="none" strike="noStrike" baseline="30000" dirty="0" smtClean="0">
                          <a:effectLst/>
                        </a:rPr>
                        <a:t>2</a:t>
                      </a:r>
                      <a:endParaRPr lang="en-GB" sz="2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14922</a:t>
                      </a:r>
                      <a:endParaRPr lang="en-GB" sz="20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12833</a:t>
                      </a:r>
                      <a:endParaRPr lang="en-GB" sz="20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10744</a:t>
                      </a:r>
                      <a:endParaRPr lang="en-GB" sz="20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err="1">
                          <a:effectLst/>
                        </a:rPr>
                        <a:t>w</a:t>
                      </a:r>
                      <a:r>
                        <a:rPr lang="en-GB" sz="2000" u="none" strike="noStrike" baseline="-25000" dirty="0" err="1">
                          <a:effectLst/>
                        </a:rPr>
                        <a:t>eq</a:t>
                      </a:r>
                      <a:endParaRPr lang="en-GB" sz="20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mm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96.96</a:t>
                      </a:r>
                      <a:endParaRPr lang="en-GB" sz="20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88.49</a:t>
                      </a:r>
                      <a:endParaRPr lang="en-GB" sz="20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79.33</a:t>
                      </a:r>
                      <a:endParaRPr lang="en-GB" sz="20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effectLst/>
                        </a:rPr>
                        <a:t>operation </a:t>
                      </a:r>
                      <a:r>
                        <a:rPr lang="en-GB" sz="2000" b="1" u="none" strike="noStrike" dirty="0" smtClean="0">
                          <a:effectLst/>
                        </a:rPr>
                        <a:t>parameters</a:t>
                      </a:r>
                      <a:r>
                        <a:rPr lang="en-GB" sz="2000" b="1" u="none" strike="noStrike" dirty="0">
                          <a:effectLst/>
                        </a:rPr>
                        <a:t> 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GB" sz="2000" u="none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(per quadrant) at </a:t>
                      </a:r>
                      <a:r>
                        <a:rPr kumimoji="0" lang="en-GB" sz="2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en-GB" sz="2000" u="none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</a:t>
                      </a:r>
                      <a:endParaRPr kumimoji="0" lang="en-GB" sz="2000" u="none" strike="noStrike" kern="1200" baseline="-25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kN/m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8289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GB" sz="2000" u="none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(per quadrant) at </a:t>
                      </a:r>
                      <a:r>
                        <a:rPr kumimoji="0" lang="en-GB" sz="20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en-GB" sz="2000" u="none" strike="noStrike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</a:t>
                      </a:r>
                      <a:endParaRPr kumimoji="0" lang="en-GB" sz="2000" u="none" strike="noStrike" kern="1200" baseline="-25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kN/m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-4519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-4273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-3980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GB" sz="2000" u="none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GB" sz="2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CoilHeight</a:t>
                      </a:r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 </a:t>
                      </a:r>
                      <a:r>
                        <a:rPr kumimoji="0" lang="en-GB" sz="20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en-GB" sz="2000" u="none" strike="noStrike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</a:t>
                      </a:r>
                      <a:endParaRPr kumimoji="0" lang="en-GB" sz="2000" u="none" strike="noStrike" kern="1200" baseline="-25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133</a:t>
                      </a:r>
                      <a:endParaRPr kumimoji="0" lang="en-GB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kumimoji="0" lang="en-GB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</a:t>
                      </a:r>
                      <a:endParaRPr kumimoji="0" lang="en-GB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05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GB" sz="2000" u="none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GB" sz="2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CoilWidth</a:t>
                      </a:r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20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Midplane</a:t>
                      </a:r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 </a:t>
                      </a:r>
                      <a:r>
                        <a:rPr kumimoji="0" lang="en-GB" sz="20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en-GB" sz="2000" u="none" strike="noStrike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</a:t>
                      </a:r>
                      <a:endParaRPr kumimoji="0" lang="en-GB" sz="2000" u="none" strike="noStrike" kern="1200" baseline="-25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kumimoji="0" lang="en-GB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  <a:endParaRPr kumimoji="0" lang="en-GB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GB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  <a:endParaRPr kumimoji="0" lang="en-GB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37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Insulation thickness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374" t="14239" r="72559" b="15714"/>
          <a:stretch/>
        </p:blipFill>
        <p:spPr>
          <a:xfrm>
            <a:off x="78311" y="1139328"/>
            <a:ext cx="762001" cy="302600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9/10/2015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2"/>
          <a:srcRect l="28966" t="51989" r="10707" b="6345"/>
          <a:stretch/>
        </p:blipFill>
        <p:spPr>
          <a:xfrm>
            <a:off x="5270987" y="1294247"/>
            <a:ext cx="3517900" cy="17999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7732" t="50334" r="9546" b="6123"/>
          <a:stretch/>
        </p:blipFill>
        <p:spPr>
          <a:xfrm>
            <a:off x="1336033" y="1237213"/>
            <a:ext cx="3637318" cy="18706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73351" y="2317606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150 µm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05947" y="2309021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 µm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563239"/>
              </p:ext>
            </p:extLst>
          </p:nvPr>
        </p:nvGraphicFramePr>
        <p:xfrm>
          <a:off x="1017855" y="3153482"/>
          <a:ext cx="7269462" cy="3657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1649"/>
                <a:gridCol w="690563"/>
                <a:gridCol w="1698625"/>
                <a:gridCol w="1698625"/>
              </a:tblGrid>
              <a:tr h="42029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(cu2sc = 1)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200 µm insulation</a:t>
                      </a:r>
                      <a:r>
                        <a:rPr lang="en-GB" sz="1600" b="1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dirty="0" smtClean="0"/>
                        <a:t>150 µm insulation</a:t>
                      </a:r>
                      <a:r>
                        <a:rPr lang="en-GB" sz="1600" b="1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 gridSpan="4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 smtClean="0">
                          <a:effectLst/>
                        </a:rPr>
                        <a:t>coil dimensions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number of conductors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 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147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150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coil area (per aperture)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mm</a:t>
                      </a:r>
                      <a:r>
                        <a:rPr lang="en-GB" sz="1600" u="none" strike="noStrike" baseline="30000" dirty="0">
                          <a:effectLst/>
                        </a:rPr>
                        <a:t>2</a:t>
                      </a:r>
                      <a:endParaRPr lang="en-GB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27841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29843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coil area (per coil) 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mm</a:t>
                      </a:r>
                      <a:r>
                        <a:rPr lang="en-GB" sz="1600" u="none" strike="noStrike" baseline="30000" dirty="0">
                          <a:effectLst/>
                        </a:rPr>
                        <a:t>2</a:t>
                      </a:r>
                      <a:endParaRPr lang="en-GB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13920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14922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>
                          <a:effectLst/>
                        </a:rPr>
                        <a:t>w</a:t>
                      </a:r>
                      <a:r>
                        <a:rPr lang="en-GB" sz="1600" u="none" strike="noStrike" baseline="-25000" dirty="0" err="1">
                          <a:effectLst/>
                        </a:rPr>
                        <a:t>eq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mm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92.97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96.96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operation </a:t>
                      </a:r>
                      <a:r>
                        <a:rPr lang="en-GB" sz="1600" b="1" u="none" strike="noStrike" dirty="0" smtClean="0">
                          <a:effectLst/>
                        </a:rPr>
                        <a:t>parameters</a:t>
                      </a:r>
                      <a:r>
                        <a:rPr lang="en-GB" sz="1600" b="1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Inom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A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11000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11000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Jsc 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A/mm</a:t>
                      </a:r>
                      <a:r>
                        <a:rPr lang="en-GB" sz="1600" u="none" strike="noStrike" baseline="30000" dirty="0">
                          <a:effectLst/>
                        </a:rPr>
                        <a:t>2</a:t>
                      </a:r>
                      <a:endParaRPr lang="en-GB" sz="1600" b="1" i="0" u="none" strike="noStrike" baseline="30000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700</a:t>
                      </a:r>
                      <a:endParaRPr lang="en-GB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700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Jcu 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A/mm</a:t>
                      </a:r>
                      <a:r>
                        <a:rPr lang="en-GB" sz="1600" u="none" strike="noStrike" baseline="30000" dirty="0" smtClean="0">
                          <a:effectLst/>
                        </a:rPr>
                        <a:t>2</a:t>
                      </a:r>
                      <a:endParaRPr lang="en-GB" sz="1600" b="1" i="0" u="none" strike="noStrike" baseline="30000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700</a:t>
                      </a:r>
                      <a:endParaRPr lang="en-GB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700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Jeng 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A/mm</a:t>
                      </a:r>
                      <a:r>
                        <a:rPr lang="en-GB" sz="1600" u="none" strike="noStrike" baseline="30000" dirty="0" smtClean="0">
                          <a:effectLst/>
                        </a:rPr>
                        <a:t>2</a:t>
                      </a:r>
                      <a:endParaRPr lang="en-GB" sz="1600" b="1" i="0" u="none" strike="noStrike" baseline="30000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350</a:t>
                      </a:r>
                      <a:endParaRPr lang="en-GB" sz="1600" b="1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350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Joverall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A/mm</a:t>
                      </a:r>
                      <a:r>
                        <a:rPr lang="en-GB" sz="1600" u="none" strike="noStrike" baseline="30000" dirty="0" smtClean="0">
                          <a:effectLst/>
                        </a:rPr>
                        <a:t>2</a:t>
                      </a:r>
                      <a:endParaRPr lang="en-GB" sz="1600" b="1" i="0" u="none" strike="noStrike" baseline="30000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232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221</a:t>
                      </a:r>
                      <a:endParaRPr lang="en-GB" sz="1600" b="1" i="0" u="none" strike="noStrike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Nominal bore field/gradient at Inom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T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15.95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15.95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1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Conductor peak field at Inom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T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15.94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15.94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905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17455</TotalTime>
  <Words>1806</Words>
  <Application>Microsoft Office PowerPoint</Application>
  <PresentationFormat>On-screen Show (4:3)</PresentationFormat>
  <Paragraphs>493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CERNCorporate4-3</vt:lpstr>
      <vt:lpstr>ERMC &amp; RMM –  Magnet Parameters</vt:lpstr>
      <vt:lpstr>Design constraints</vt:lpstr>
      <vt:lpstr>What we will try …</vt:lpstr>
      <vt:lpstr>Strand and cable parameters </vt:lpstr>
      <vt:lpstr>Strand diameter</vt:lpstr>
      <vt:lpstr>Copper to superconductor ratio</vt:lpstr>
      <vt:lpstr>Copper to superconductor ratio - Protection </vt:lpstr>
      <vt:lpstr>Copper to superconductor ratio – Electromagnetic Forces</vt:lpstr>
      <vt:lpstr>Insulation thickness</vt:lpstr>
      <vt:lpstr>Insulation thickness</vt:lpstr>
      <vt:lpstr>Insulation</vt:lpstr>
      <vt:lpstr>Cable geometry</vt:lpstr>
      <vt:lpstr>Cable parameters</vt:lpstr>
      <vt:lpstr>Feelings for grading with Alternative solution 1 or 2 (to discuss with Etienne)</vt:lpstr>
      <vt:lpstr>Feelings about grading </vt:lpstr>
      <vt:lpstr>Size of the inner support structure</vt:lpstr>
      <vt:lpstr>Overall magnet size</vt:lpstr>
      <vt:lpstr>Magnet Length?</vt:lpstr>
      <vt:lpstr>Where are we?</vt:lpstr>
      <vt:lpstr>Where are we?</vt:lpstr>
      <vt:lpstr>Where are we?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Etienne Rochepault</dc:creator>
  <cp:lastModifiedBy>Susana Izquierdo Bermudez</cp:lastModifiedBy>
  <cp:revision>350</cp:revision>
  <cp:lastPrinted>2015-07-17T13:10:54Z</cp:lastPrinted>
  <dcterms:created xsi:type="dcterms:W3CDTF">2015-01-22T10:26:45Z</dcterms:created>
  <dcterms:modified xsi:type="dcterms:W3CDTF">2015-09-11T10:24:47Z</dcterms:modified>
</cp:coreProperties>
</file>