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6.xml" ContentType="application/vnd.openxmlformats-officedocument.themeOverrid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60" r:id="rId1"/>
  </p:sldMasterIdLst>
  <p:notesMasterIdLst>
    <p:notesMasterId r:id="rId35"/>
  </p:notesMasterIdLst>
  <p:sldIdLst>
    <p:sldId id="313" r:id="rId2"/>
    <p:sldId id="459" r:id="rId3"/>
    <p:sldId id="461" r:id="rId4"/>
    <p:sldId id="460" r:id="rId5"/>
    <p:sldId id="462" r:id="rId6"/>
    <p:sldId id="463" r:id="rId7"/>
    <p:sldId id="465" r:id="rId8"/>
    <p:sldId id="470" r:id="rId9"/>
    <p:sldId id="472" r:id="rId10"/>
    <p:sldId id="473" r:id="rId11"/>
    <p:sldId id="474" r:id="rId12"/>
    <p:sldId id="469" r:id="rId13"/>
    <p:sldId id="468" r:id="rId14"/>
    <p:sldId id="491" r:id="rId15"/>
    <p:sldId id="464" r:id="rId16"/>
    <p:sldId id="490" r:id="rId17"/>
    <p:sldId id="485" r:id="rId18"/>
    <p:sldId id="467" r:id="rId19"/>
    <p:sldId id="480" r:id="rId20"/>
    <p:sldId id="494" r:id="rId21"/>
    <p:sldId id="495" r:id="rId22"/>
    <p:sldId id="496" r:id="rId23"/>
    <p:sldId id="482" r:id="rId24"/>
    <p:sldId id="484" r:id="rId25"/>
    <p:sldId id="487" r:id="rId26"/>
    <p:sldId id="486" r:id="rId27"/>
    <p:sldId id="492" r:id="rId28"/>
    <p:sldId id="493" r:id="rId29"/>
    <p:sldId id="475" r:id="rId30"/>
    <p:sldId id="476" r:id="rId31"/>
    <p:sldId id="477" r:id="rId32"/>
    <p:sldId id="478" r:id="rId33"/>
    <p:sldId id="479" r:id="rId3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51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FF9933"/>
    <a:srgbClr val="00FF00"/>
    <a:srgbClr val="FF6600"/>
    <a:srgbClr val="990000"/>
    <a:srgbClr val="3399FF"/>
    <a:srgbClr val="0099FF"/>
    <a:srgbClr val="FFCC99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47" autoAdjust="0"/>
    <p:restoredTop sz="83317" autoAdjust="0"/>
  </p:normalViewPr>
  <p:slideViewPr>
    <p:cSldViewPr>
      <p:cViewPr varScale="1">
        <p:scale>
          <a:sx n="83" d="100"/>
          <a:sy n="83" d="100"/>
        </p:scale>
        <p:origin x="1146" y="84"/>
      </p:cViewPr>
      <p:guideLst>
        <p:guide orient="horz" pos="2478"/>
        <p:guide pos="51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rojects\RMM\151006_RMM_ERMC_LoadLinesv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16498976994495"/>
          <c:y val="4.8923816127699214E-2"/>
          <c:w val="0.78344756507424018"/>
          <c:h val="0.76631155750737179"/>
        </c:manualLayout>
      </c:layout>
      <c:scatterChart>
        <c:scatterStyle val="lineMarker"/>
        <c:varyColors val="0"/>
        <c:ser>
          <c:idx val="2"/>
          <c:order val="0"/>
          <c:tx>
            <c:strRef>
              <c:f>RMM_Parametrization_EuroCircol!$H$11</c:f>
              <c:strCache>
                <c:ptCount val="1"/>
                <c:pt idx="0">
                  <c:v>Nominal strand 4.2 K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RMM_Parametrization_EuroCircol!$H$13:$H$33</c:f>
              <c:numCache>
                <c:formatCode>0.0</c:formatCode>
                <c:ptCount val="21"/>
                <c:pt idx="0">
                  <c:v>372.1181634224007</c:v>
                </c:pt>
                <c:pt idx="1">
                  <c:v>455.97315045544167</c:v>
                </c:pt>
                <c:pt idx="2">
                  <c:v>549.71342846294192</c:v>
                </c:pt>
                <c:pt idx="3">
                  <c:v>653.7837245522586</c:v>
                </c:pt>
                <c:pt idx="4">
                  <c:v>768.66689528039649</c:v>
                </c:pt>
                <c:pt idx="5">
                  <c:v>894.88851356134012</c:v>
                </c:pt>
                <c:pt idx="6">
                  <c:v>1033.0221661626142</c:v>
                </c:pt>
                <c:pt idx="7">
                  <c:v>1183.6955973949791</c:v>
                </c:pt>
                <c:pt idx="8">
                  <c:v>1347.5978655952197</c:v>
                </c:pt>
                <c:pt idx="9">
                  <c:v>1525.4877183206313</c:v>
                </c:pt>
                <c:pt idx="10">
                  <c:v>1718.2034424028418</c:v>
                </c:pt>
                <c:pt idx="11">
                  <c:v>1926.6745096573052</c:v>
                </c:pt>
                <c:pt idx="12">
                  <c:v>2151.9354229169098</c:v>
                </c:pt>
                <c:pt idx="13">
                  <c:v>2395.1422767947629</c:v>
                </c:pt>
                <c:pt idx="14">
                  <c:v>2657.5926924609007</c:v>
                </c:pt>
                <c:pt idx="15">
                  <c:v>2940.7499788508203</c:v>
                </c:pt>
                <c:pt idx="16">
                  <c:v>3246.2726328601425</c:v>
                </c:pt>
                <c:pt idx="17">
                  <c:v>3576.0506453827502</c:v>
                </c:pt>
                <c:pt idx="18">
                  <c:v>3932.2505684239427</c:v>
                </c:pt>
                <c:pt idx="19">
                  <c:v>4317.3719804732473</c:v>
                </c:pt>
                <c:pt idx="20">
                  <c:v>4734.31895304727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RMM_Parametrization_EuroCircol!$I$11</c:f>
              <c:strCache>
                <c:ptCount val="1"/>
                <c:pt idx="0">
                  <c:v>Nominal strand 4.2 K - 5%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RMM_Parametrization_EuroCircol!$I$13:$I$33</c:f>
              <c:numCache>
                <c:formatCode>0.0</c:formatCode>
                <c:ptCount val="21"/>
                <c:pt idx="0">
                  <c:v>353.51225525128064</c:v>
                </c:pt>
                <c:pt idx="1">
                  <c:v>433.17449293266958</c:v>
                </c:pt>
                <c:pt idx="2">
                  <c:v>522.22775703979482</c:v>
                </c:pt>
                <c:pt idx="3">
                  <c:v>621.09453832464567</c:v>
                </c:pt>
                <c:pt idx="4">
                  <c:v>730.23355051637668</c:v>
                </c:pt>
                <c:pt idx="5">
                  <c:v>850.14408788327307</c:v>
                </c:pt>
                <c:pt idx="6">
                  <c:v>981.37105785448341</c:v>
                </c:pt>
                <c:pt idx="7">
                  <c:v>1124.5108175252301</c:v>
                </c:pt>
                <c:pt idx="8">
                  <c:v>1280.2179723154586</c:v>
                </c:pt>
                <c:pt idx="9">
                  <c:v>1449.2133324045997</c:v>
                </c:pt>
                <c:pt idx="10">
                  <c:v>1632.2932702826997</c:v>
                </c:pt>
                <c:pt idx="11">
                  <c:v>1830.3407841744399</c:v>
                </c:pt>
                <c:pt idx="12">
                  <c:v>2044.3386517710642</c:v>
                </c:pt>
                <c:pt idx="13">
                  <c:v>2275.3851629550245</c:v>
                </c:pt>
                <c:pt idx="14">
                  <c:v>2524.7130578378556</c:v>
                </c:pt>
                <c:pt idx="15">
                  <c:v>2793.712479908279</c:v>
                </c:pt>
                <c:pt idx="16">
                  <c:v>3083.9590012171352</c:v>
                </c:pt>
                <c:pt idx="17">
                  <c:v>3397.2481131136124</c:v>
                </c:pt>
                <c:pt idx="18">
                  <c:v>3735.6380400027456</c:v>
                </c:pt>
                <c:pt idx="19">
                  <c:v>4101.5033814495846</c:v>
                </c:pt>
                <c:pt idx="20">
                  <c:v>4497.6030053949062</c:v>
                </c:pt>
              </c:numCache>
            </c:numRef>
          </c:yVal>
          <c:smooth val="0"/>
        </c:ser>
        <c:ser>
          <c:idx val="0"/>
          <c:order val="2"/>
          <c:tx>
            <c:strRef>
              <c:f>RMM_Parametrization_EuroCircol!$H$34</c:f>
              <c:strCache>
                <c:ptCount val="1"/>
                <c:pt idx="0">
                  <c:v>Nominal strand 1.9 K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RMM_Parametrization_EuroCircol!$H$36:$H$56</c:f>
              <c:numCache>
                <c:formatCode>0.00</c:formatCode>
                <c:ptCount val="21"/>
                <c:pt idx="0">
                  <c:v>791.4650011657825</c:v>
                </c:pt>
                <c:pt idx="1">
                  <c:v>909.44913563081229</c:v>
                </c:pt>
                <c:pt idx="2">
                  <c:v>1037.5502246193601</c:v>
                </c:pt>
                <c:pt idx="3">
                  <c:v>1176.2431056034416</c:v>
                </c:pt>
                <c:pt idx="4">
                  <c:v>1326.0438498727824</c:v>
                </c:pt>
                <c:pt idx="5">
                  <c:v>1487.5147540129788</c:v>
                </c:pt>
                <c:pt idx="6">
                  <c:v>1661.2701075402888</c:v>
                </c:pt>
                <c:pt idx="7">
                  <c:v>1847.9828851782675</c:v>
                </c:pt>
                <c:pt idx="8">
                  <c:v>2048.3925462623724</c:v>
                </c:pt>
                <c:pt idx="9">
                  <c:v>2263.3141669011275</c:v>
                </c:pt>
                <c:pt idx="10">
                  <c:v>2493.6491856519201</c:v>
                </c:pt>
                <c:pt idx="11">
                  <c:v>2740.3981144455429</c:v>
                </c:pt>
                <c:pt idx="12">
                  <c:v>3004.6756586004058</c:v>
                </c:pt>
                <c:pt idx="13">
                  <c:v>3287.7288103119977</c:v>
                </c:pt>
                <c:pt idx="14">
                  <c:v>3590.9586391969451</c:v>
                </c:pt>
                <c:pt idx="15">
                  <c:v>3915.9467157451936</c:v>
                </c:pt>
                <c:pt idx="16">
                  <c:v>4264.4873895319697</c:v>
                </c:pt>
                <c:pt idx="17">
                  <c:v>4638.6275336765975</c:v>
                </c:pt>
                <c:pt idx="18">
                  <c:v>5040.7159042619796</c:v>
                </c:pt>
                <c:pt idx="19">
                  <c:v>5473.4650138073875</c:v>
                </c:pt>
                <c:pt idx="20">
                  <c:v>5940.0294808078243</c:v>
                </c:pt>
              </c:numCache>
            </c:numRef>
          </c:yVal>
          <c:smooth val="0"/>
        </c:ser>
        <c:ser>
          <c:idx val="1"/>
          <c:order val="3"/>
          <c:tx>
            <c:strRef>
              <c:f>RMM_Parametrization_EuroCircol!$I$34</c:f>
              <c:strCache>
                <c:ptCount val="1"/>
                <c:pt idx="0">
                  <c:v>Nominal strand 1.9 K - 5%</c:v>
                </c:pt>
              </c:strCache>
            </c:strRef>
          </c:tx>
          <c:spPr>
            <a:ln w="19050" cap="rnd">
              <a:solidFill>
                <a:srgbClr val="00206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RMM_Parametrization_EuroCircol!$I$36:$I$56</c:f>
              <c:numCache>
                <c:formatCode>0.00</c:formatCode>
                <c:ptCount val="21"/>
                <c:pt idx="0">
                  <c:v>751.89175110749329</c:v>
                </c:pt>
                <c:pt idx="1">
                  <c:v>863.97667884927159</c:v>
                </c:pt>
                <c:pt idx="2">
                  <c:v>985.67271338839203</c:v>
                </c:pt>
                <c:pt idx="3">
                  <c:v>1117.4309503232694</c:v>
                </c:pt>
                <c:pt idx="4">
                  <c:v>1259.7416573791431</c:v>
                </c:pt>
                <c:pt idx="5">
                  <c:v>1413.1390163123297</c:v>
                </c:pt>
                <c:pt idx="6">
                  <c:v>1578.2066021632743</c:v>
                </c:pt>
                <c:pt idx="7">
                  <c:v>1755.5837409193539</c:v>
                </c:pt>
                <c:pt idx="8">
                  <c:v>1945.9729189492537</c:v>
                </c:pt>
                <c:pt idx="9">
                  <c:v>2150.1484585560711</c:v>
                </c:pt>
                <c:pt idx="10">
                  <c:v>2368.9667263693241</c:v>
                </c:pt>
                <c:pt idx="11">
                  <c:v>2603.3782087232657</c:v>
                </c:pt>
                <c:pt idx="12">
                  <c:v>2854.4418756703853</c:v>
                </c:pt>
                <c:pt idx="13">
                  <c:v>3123.3423697963976</c:v>
                </c:pt>
                <c:pt idx="14">
                  <c:v>3411.4107072370975</c:v>
                </c:pt>
                <c:pt idx="15">
                  <c:v>3720.1493799579339</c:v>
                </c:pt>
                <c:pt idx="16">
                  <c:v>4051.2630200553708</c:v>
                </c:pt>
                <c:pt idx="17">
                  <c:v>4406.6961569927671</c:v>
                </c:pt>
                <c:pt idx="18">
                  <c:v>4788.6801090488807</c:v>
                </c:pt>
                <c:pt idx="19">
                  <c:v>5199.7917631170176</c:v>
                </c:pt>
                <c:pt idx="20">
                  <c:v>5643.028006767433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42488"/>
        <c:axId val="452244840"/>
      </c:scatterChart>
      <c:valAx>
        <c:axId val="452242488"/>
        <c:scaling>
          <c:orientation val="minMax"/>
          <c:max val="18"/>
          <c:min val="12"/>
        </c:scaling>
        <c:delete val="0"/>
        <c:axPos val="b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Bap </a:t>
                </a:r>
                <a:r>
                  <a:rPr lang="en-GB" dirty="0"/>
                  <a:t>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44840"/>
        <c:crosses val="autoZero"/>
        <c:crossBetween val="midCat"/>
      </c:valAx>
      <c:valAx>
        <c:axId val="452244840"/>
        <c:scaling>
          <c:orientation val="minMax"/>
          <c:max val="3000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Jc (A/mm2)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424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010800363215176"/>
          <c:y val="0.58349035976780639"/>
          <c:w val="0.34148127558693558"/>
          <c:h val="0.21006422783019199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7489380359325339E-2"/>
          <c:y val="4.8923922246187211E-2"/>
          <c:w val="0.57877553157066453"/>
          <c:h val="0.76631155750737179"/>
        </c:manualLayout>
      </c:layout>
      <c:scatterChart>
        <c:scatterStyle val="lineMarker"/>
        <c:varyColors val="0"/>
        <c:ser>
          <c:idx val="4"/>
          <c:order val="0"/>
          <c:tx>
            <c:strRef>
              <c:f>LoadLines!$A$6</c:f>
              <c:strCache>
                <c:ptCount val="1"/>
                <c:pt idx="0">
                  <c:v>RMM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LoadLines!$C$8:$C$9</c:f>
              <c:numCache>
                <c:formatCode>General</c:formatCode>
                <c:ptCount val="2"/>
                <c:pt idx="0">
                  <c:v>14.97</c:v>
                </c:pt>
                <c:pt idx="1">
                  <c:v>20.86</c:v>
                </c:pt>
              </c:numCache>
            </c:numRef>
          </c:xVal>
          <c:yVal>
            <c:numRef>
              <c:f>LoadLines!$B$8:$B$9</c:f>
              <c:numCache>
                <c:formatCode>General</c:formatCode>
                <c:ptCount val="2"/>
                <c:pt idx="0">
                  <c:v>700.28174960433955</c:v>
                </c:pt>
                <c:pt idx="1">
                  <c:v>1018.5916357881301</c:v>
                </c:pt>
              </c:numCache>
            </c:numRef>
          </c:yVal>
          <c:smooth val="0"/>
        </c:ser>
        <c:ser>
          <c:idx val="5"/>
          <c:order val="1"/>
          <c:tx>
            <c:strRef>
              <c:f>LoadLines!$A$14</c:f>
              <c:strCache>
                <c:ptCount val="1"/>
                <c:pt idx="0">
                  <c:v>ERMC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LoadLines!$C$16:$C$17</c:f>
              <c:numCache>
                <c:formatCode>General</c:formatCode>
                <c:ptCount val="2"/>
                <c:pt idx="0">
                  <c:v>15.2</c:v>
                </c:pt>
                <c:pt idx="1">
                  <c:v>20.170000000000002</c:v>
                </c:pt>
              </c:numCache>
            </c:numRef>
          </c:xVal>
          <c:yVal>
            <c:numRef>
              <c:f>LoadLines!$B$16:$B$17</c:f>
              <c:numCache>
                <c:formatCode>General</c:formatCode>
                <c:ptCount val="2"/>
                <c:pt idx="0">
                  <c:v>827.60570407785588</c:v>
                </c:pt>
                <c:pt idx="1">
                  <c:v>1145.9155902616465</c:v>
                </c:pt>
              </c:numCache>
            </c:numRef>
          </c:yVal>
          <c:smooth val="0"/>
        </c:ser>
        <c:ser>
          <c:idx val="6"/>
          <c:order val="2"/>
          <c:tx>
            <c:v>Bo = 16 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  <a:effectLst/>
            </c:spPr>
          </c:marker>
          <c:xVal>
            <c:numRef>
              <c:f>LoadLines!$C$11</c:f>
              <c:numCache>
                <c:formatCode>General</c:formatCode>
                <c:ptCount val="1"/>
                <c:pt idx="0">
                  <c:v>16.03</c:v>
                </c:pt>
              </c:numCache>
            </c:numRef>
          </c:xVal>
          <c:yVal>
            <c:numRef>
              <c:f>LoadLines!$B$11</c:f>
              <c:numCache>
                <c:formatCode>General</c:formatCode>
                <c:ptCount val="1"/>
                <c:pt idx="0">
                  <c:v>757.07459949725126</c:v>
                </c:pt>
              </c:numCache>
            </c:numRef>
          </c:yVal>
          <c:smooth val="0"/>
        </c:ser>
        <c:ser>
          <c:idx val="7"/>
          <c:order val="3"/>
          <c:tx>
            <c:v>Bo = 18 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LoadLines!$C$12</c:f>
              <c:numCache>
                <c:formatCode>General</c:formatCode>
                <c:ptCount val="1"/>
                <c:pt idx="0">
                  <c:v>18.079999999999998</c:v>
                </c:pt>
              </c:numCache>
            </c:numRef>
          </c:xVal>
          <c:yVal>
            <c:numRef>
              <c:f>LoadLines!$B$12</c:f>
              <c:numCache>
                <c:formatCode>General</c:formatCode>
                <c:ptCount val="1"/>
                <c:pt idx="0">
                  <c:v>868.15838357767086</c:v>
                </c:pt>
              </c:numCache>
            </c:numRef>
          </c:yVal>
          <c:smooth val="0"/>
        </c:ser>
        <c:ser>
          <c:idx val="8"/>
          <c:order val="4"/>
          <c:tx>
            <c:v>Bp = 16 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</c:marker>
          <c:xVal>
            <c:numRef>
              <c:f>LoadLines!$C$19</c:f>
              <c:numCache>
                <c:formatCode>General</c:formatCode>
                <c:ptCount val="1"/>
                <c:pt idx="0">
                  <c:v>16</c:v>
                </c:pt>
              </c:numCache>
            </c:numRef>
          </c:xVal>
          <c:yVal>
            <c:numRef>
              <c:f>LoadLines!$B$19</c:f>
              <c:numCache>
                <c:formatCode>General</c:formatCode>
                <c:ptCount val="1"/>
                <c:pt idx="0">
                  <c:v>878.85359575344614</c:v>
                </c:pt>
              </c:numCache>
            </c:numRef>
          </c:yVal>
          <c:smooth val="0"/>
        </c:ser>
        <c:ser>
          <c:idx val="9"/>
          <c:order val="5"/>
          <c:tx>
            <c:v>Bp = 18 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7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LoadLines!$C$20</c:f>
              <c:numCache>
                <c:formatCode>General</c:formatCode>
                <c:ptCount val="1"/>
                <c:pt idx="0">
                  <c:v>18</c:v>
                </c:pt>
              </c:numCache>
            </c:numRef>
          </c:xVal>
          <c:yVal>
            <c:numRef>
              <c:f>LoadLines!$B$20</c:f>
              <c:numCache>
                <c:formatCode>General</c:formatCode>
                <c:ptCount val="1"/>
                <c:pt idx="0">
                  <c:v>1006.9414939538035</c:v>
                </c:pt>
              </c:numCache>
            </c:numRef>
          </c:yVal>
          <c:smooth val="0"/>
        </c:ser>
        <c:ser>
          <c:idx val="2"/>
          <c:order val="6"/>
          <c:tx>
            <c:strRef>
              <c:f>RMM_Parametrization_EuroCircol!$H$11</c:f>
              <c:strCache>
                <c:ptCount val="1"/>
                <c:pt idx="0">
                  <c:v>Nominal strand 4.2 K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RMM_Parametrization_EuroCircol!$H$13:$H$33</c:f>
              <c:numCache>
                <c:formatCode>0.0</c:formatCode>
                <c:ptCount val="21"/>
                <c:pt idx="0">
                  <c:v>372.1181634224007</c:v>
                </c:pt>
                <c:pt idx="1">
                  <c:v>455.97315045544167</c:v>
                </c:pt>
                <c:pt idx="2">
                  <c:v>549.71342846294192</c:v>
                </c:pt>
                <c:pt idx="3">
                  <c:v>653.7837245522586</c:v>
                </c:pt>
                <c:pt idx="4">
                  <c:v>768.66689528039649</c:v>
                </c:pt>
                <c:pt idx="5">
                  <c:v>894.88851356134012</c:v>
                </c:pt>
                <c:pt idx="6">
                  <c:v>1033.0221661626142</c:v>
                </c:pt>
                <c:pt idx="7">
                  <c:v>1183.6955973949791</c:v>
                </c:pt>
                <c:pt idx="8">
                  <c:v>1347.5978655952197</c:v>
                </c:pt>
                <c:pt idx="9">
                  <c:v>1525.4877183206313</c:v>
                </c:pt>
                <c:pt idx="10">
                  <c:v>1718.2034424028418</c:v>
                </c:pt>
                <c:pt idx="11">
                  <c:v>1926.6745096573052</c:v>
                </c:pt>
                <c:pt idx="12">
                  <c:v>2151.9354229169098</c:v>
                </c:pt>
                <c:pt idx="13">
                  <c:v>2395.1422767947629</c:v>
                </c:pt>
                <c:pt idx="14">
                  <c:v>2657.5926924609007</c:v>
                </c:pt>
                <c:pt idx="15">
                  <c:v>2940.7499788508203</c:v>
                </c:pt>
                <c:pt idx="16">
                  <c:v>3246.2726328601425</c:v>
                </c:pt>
                <c:pt idx="17">
                  <c:v>3576.0506453827502</c:v>
                </c:pt>
                <c:pt idx="18">
                  <c:v>3932.2505684239427</c:v>
                </c:pt>
                <c:pt idx="19">
                  <c:v>4317.3719804732473</c:v>
                </c:pt>
                <c:pt idx="20">
                  <c:v>4734.31895304727</c:v>
                </c:pt>
              </c:numCache>
            </c:numRef>
          </c:yVal>
          <c:smooth val="0"/>
        </c:ser>
        <c:ser>
          <c:idx val="3"/>
          <c:order val="7"/>
          <c:tx>
            <c:strRef>
              <c:f>RMM_Parametrization_EuroCircol!$I$11</c:f>
              <c:strCache>
                <c:ptCount val="1"/>
                <c:pt idx="0">
                  <c:v>Nominal strand 4.2 K - 5%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RMM_Parametrization_EuroCircol!$I$13:$I$33</c:f>
              <c:numCache>
                <c:formatCode>0.0</c:formatCode>
                <c:ptCount val="21"/>
                <c:pt idx="0">
                  <c:v>353.51225525128064</c:v>
                </c:pt>
                <c:pt idx="1">
                  <c:v>433.17449293266958</c:v>
                </c:pt>
                <c:pt idx="2">
                  <c:v>522.22775703979482</c:v>
                </c:pt>
                <c:pt idx="3">
                  <c:v>621.09453832464567</c:v>
                </c:pt>
                <c:pt idx="4">
                  <c:v>730.23355051637668</c:v>
                </c:pt>
                <c:pt idx="5">
                  <c:v>850.14408788327307</c:v>
                </c:pt>
                <c:pt idx="6">
                  <c:v>981.37105785448341</c:v>
                </c:pt>
                <c:pt idx="7">
                  <c:v>1124.5108175252301</c:v>
                </c:pt>
                <c:pt idx="8">
                  <c:v>1280.2179723154586</c:v>
                </c:pt>
                <c:pt idx="9">
                  <c:v>1449.2133324045997</c:v>
                </c:pt>
                <c:pt idx="10">
                  <c:v>1632.2932702826997</c:v>
                </c:pt>
                <c:pt idx="11">
                  <c:v>1830.3407841744399</c:v>
                </c:pt>
                <c:pt idx="12">
                  <c:v>2044.3386517710642</c:v>
                </c:pt>
                <c:pt idx="13">
                  <c:v>2275.3851629550245</c:v>
                </c:pt>
                <c:pt idx="14">
                  <c:v>2524.7130578378556</c:v>
                </c:pt>
                <c:pt idx="15">
                  <c:v>2793.712479908279</c:v>
                </c:pt>
                <c:pt idx="16">
                  <c:v>3083.9590012171352</c:v>
                </c:pt>
                <c:pt idx="17">
                  <c:v>3397.2481131136124</c:v>
                </c:pt>
                <c:pt idx="18">
                  <c:v>3735.6380400027456</c:v>
                </c:pt>
                <c:pt idx="19">
                  <c:v>4101.5033814495846</c:v>
                </c:pt>
                <c:pt idx="20">
                  <c:v>4497.6030053949062</c:v>
                </c:pt>
              </c:numCache>
            </c:numRef>
          </c:yVal>
          <c:smooth val="0"/>
        </c:ser>
        <c:ser>
          <c:idx val="0"/>
          <c:order val="8"/>
          <c:tx>
            <c:strRef>
              <c:f>RMM_Parametrization_EuroCircol!$H$34</c:f>
              <c:strCache>
                <c:ptCount val="1"/>
                <c:pt idx="0">
                  <c:v>Nominal strand 1.9 K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RMM_Parametrization_EuroCircol!$H$36:$H$56</c:f>
              <c:numCache>
                <c:formatCode>0.00</c:formatCode>
                <c:ptCount val="21"/>
                <c:pt idx="0">
                  <c:v>679.20674042064581</c:v>
                </c:pt>
                <c:pt idx="1">
                  <c:v>780.45647259238922</c:v>
                </c:pt>
                <c:pt idx="2">
                  <c:v>890.38821053164099</c:v>
                </c:pt>
                <c:pt idx="3">
                  <c:v>1009.4094426442346</c:v>
                </c:pt>
                <c:pt idx="4">
                  <c:v>1137.9630427123363</c:v>
                </c:pt>
                <c:pt idx="5">
                  <c:v>1276.5315534011181</c:v>
                </c:pt>
                <c:pt idx="6">
                  <c:v>1425.6421358350735</c:v>
                </c:pt>
                <c:pt idx="7">
                  <c:v>1585.8723126686455</c:v>
                </c:pt>
                <c:pt idx="8">
                  <c:v>1757.8566612541733</c:v>
                </c:pt>
                <c:pt idx="9">
                  <c:v>1942.2946505334933</c:v>
                </c:pt>
                <c:pt idx="10">
                  <c:v>2139.9598625896419</c:v>
                </c:pt>
                <c:pt idx="11">
                  <c:v>2351.7109007042104</c:v>
                </c:pt>
                <c:pt idx="12">
                  <c:v>2578.5043648086316</c:v>
                </c:pt>
                <c:pt idx="13">
                  <c:v>2821.4103786647652</c:v>
                </c:pt>
                <c:pt idx="14">
                  <c:v>3081.6312897245016</c:v>
                </c:pt>
                <c:pt idx="15">
                  <c:v>3360.5243447841476</c:v>
                </c:pt>
                <c:pt idx="16">
                  <c:v>3659.6293899826601</c:v>
                </c:pt>
                <c:pt idx="17">
                  <c:v>3980.7029780638522</c:v>
                </c:pt>
                <c:pt idx="18">
                  <c:v>4325.7607268513339</c:v>
                </c:pt>
                <c:pt idx="19">
                  <c:v>4697.130416832998</c:v>
                </c:pt>
                <c:pt idx="20">
                  <c:v>5097.5192279120665</c:v>
                </c:pt>
              </c:numCache>
            </c:numRef>
          </c:yVal>
          <c:smooth val="0"/>
        </c:ser>
        <c:ser>
          <c:idx val="1"/>
          <c:order val="9"/>
          <c:tx>
            <c:strRef>
              <c:f>RMM_Parametrization_EuroCircol!$I$34</c:f>
              <c:strCache>
                <c:ptCount val="1"/>
                <c:pt idx="0">
                  <c:v>Nominal strand 1.9 K - 5%</c:v>
                </c:pt>
              </c:strCache>
            </c:strRef>
          </c:tx>
          <c:spPr>
            <a:ln w="19050" cap="rnd">
              <a:solidFill>
                <a:srgbClr val="00206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RMM_Parametrization_EuroCircol!$I$36:$I$56</c:f>
              <c:numCache>
                <c:formatCode>0.00</c:formatCode>
                <c:ptCount val="21"/>
                <c:pt idx="0">
                  <c:v>645.24640339961354</c:v>
                </c:pt>
                <c:pt idx="1">
                  <c:v>741.43364896276967</c:v>
                </c:pt>
                <c:pt idx="2">
                  <c:v>845.86880000505892</c:v>
                </c:pt>
                <c:pt idx="3">
                  <c:v>958.93897051202282</c:v>
                </c:pt>
                <c:pt idx="4">
                  <c:v>1081.0648905767196</c:v>
                </c:pt>
                <c:pt idx="5">
                  <c:v>1212.7049757310622</c:v>
                </c:pt>
                <c:pt idx="6">
                  <c:v>1354.3600290433199</c:v>
                </c:pt>
                <c:pt idx="7">
                  <c:v>1506.5786970352131</c:v>
                </c:pt>
                <c:pt idx="8">
                  <c:v>1669.9638281914647</c:v>
                </c:pt>
                <c:pt idx="9">
                  <c:v>1845.1799180068185</c:v>
                </c:pt>
                <c:pt idx="10">
                  <c:v>2032.9618694601597</c:v>
                </c:pt>
                <c:pt idx="11">
                  <c:v>2234.1253556689999</c:v>
                </c:pt>
                <c:pt idx="12">
                  <c:v>2449.5791465682</c:v>
                </c:pt>
                <c:pt idx="13">
                  <c:v>2680.3398597315268</c:v>
                </c:pt>
                <c:pt idx="14">
                  <c:v>2927.5497252382766</c:v>
                </c:pt>
                <c:pt idx="15">
                  <c:v>3192.49812754494</c:v>
                </c:pt>
                <c:pt idx="16">
                  <c:v>3476.6479204835268</c:v>
                </c:pt>
                <c:pt idx="17">
                  <c:v>3781.6678291606595</c:v>
                </c:pt>
                <c:pt idx="18">
                  <c:v>4109.4726905087673</c:v>
                </c:pt>
                <c:pt idx="19">
                  <c:v>4462.2738959913477</c:v>
                </c:pt>
                <c:pt idx="20">
                  <c:v>4842.643266516463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36608"/>
        <c:axId val="452236216"/>
      </c:scatterChart>
      <c:valAx>
        <c:axId val="452236608"/>
        <c:scaling>
          <c:orientation val="minMax"/>
          <c:max val="19"/>
          <c:min val="15"/>
        </c:scaling>
        <c:delete val="0"/>
        <c:axPos val="b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Bp 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36216"/>
        <c:crosses val="autoZero"/>
        <c:crossBetween val="midCat"/>
      </c:valAx>
      <c:valAx>
        <c:axId val="452236216"/>
        <c:scaling>
          <c:orientation val="minMax"/>
          <c:max val="1500"/>
          <c:min val="500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Jc (A/mm2)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366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512699621527608"/>
          <c:y val="0.1236960261120412"/>
          <c:w val="0.2745509576449926"/>
          <c:h val="0.64921905228920929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585706526435334"/>
          <c:y val="0.1055274197132144"/>
          <c:w val="0.74256049739329377"/>
          <c:h val="0.6747461555714089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Sheet10!$C$2</c:f>
              <c:strCache>
                <c:ptCount val="1"/>
                <c:pt idx="0">
                  <c:v>Ld (mH/m)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00206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Sheet10!$B$4:$B$13</c:f>
              <c:numCache>
                <c:formatCode>0</c:formatCode>
                <c:ptCount val="10"/>
                <c:pt idx="0">
                  <c:v>2259.5</c:v>
                </c:pt>
                <c:pt idx="1">
                  <c:v>3329.8</c:v>
                </c:pt>
                <c:pt idx="2">
                  <c:v>4400</c:v>
                </c:pt>
                <c:pt idx="3">
                  <c:v>5470.3</c:v>
                </c:pt>
                <c:pt idx="4">
                  <c:v>6540.6</c:v>
                </c:pt>
                <c:pt idx="5">
                  <c:v>7610.9</c:v>
                </c:pt>
                <c:pt idx="6">
                  <c:v>8681.2000000000007</c:v>
                </c:pt>
                <c:pt idx="7">
                  <c:v>9751.4</c:v>
                </c:pt>
                <c:pt idx="8">
                  <c:v>10822</c:v>
                </c:pt>
                <c:pt idx="9">
                  <c:v>11892</c:v>
                </c:pt>
              </c:numCache>
            </c:numRef>
          </c:xVal>
          <c:yVal>
            <c:numRef>
              <c:f>Sheet10!$C$4:$C$13</c:f>
              <c:numCache>
                <c:formatCode>0</c:formatCode>
                <c:ptCount val="10"/>
                <c:pt idx="0">
                  <c:v>45.433999999999997</c:v>
                </c:pt>
                <c:pt idx="1">
                  <c:v>35.765000000000001</c:v>
                </c:pt>
                <c:pt idx="2">
                  <c:v>33.866999999999997</c:v>
                </c:pt>
                <c:pt idx="3">
                  <c:v>33.168999999999997</c:v>
                </c:pt>
                <c:pt idx="4">
                  <c:v>32.756</c:v>
                </c:pt>
                <c:pt idx="5">
                  <c:v>32.521000000000001</c:v>
                </c:pt>
                <c:pt idx="6">
                  <c:v>32.378</c:v>
                </c:pt>
                <c:pt idx="7">
                  <c:v>32.270000000000003</c:v>
                </c:pt>
                <c:pt idx="8">
                  <c:v>32.18</c:v>
                </c:pt>
                <c:pt idx="9">
                  <c:v>32.100999999999999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39744"/>
        <c:axId val="452247976"/>
      </c:scatterChart>
      <c:scatterChart>
        <c:scatterStyle val="lineMarker"/>
        <c:varyColors val="0"/>
        <c:ser>
          <c:idx val="1"/>
          <c:order val="1"/>
          <c:tx>
            <c:strRef>
              <c:f>Sheet10!$C$16</c:f>
              <c:strCache>
                <c:ptCount val="1"/>
                <c:pt idx="0">
                  <c:v>E (kJ/m)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8"/>
            <c:spPr>
              <a:solidFill>
                <a:srgbClr val="FF0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Sheet10!$B$18:$B$27</c:f>
              <c:numCache>
                <c:formatCode>0</c:formatCode>
                <c:ptCount val="10"/>
                <c:pt idx="0">
                  <c:v>2259.5</c:v>
                </c:pt>
                <c:pt idx="1">
                  <c:v>3329.8</c:v>
                </c:pt>
                <c:pt idx="2">
                  <c:v>4400</c:v>
                </c:pt>
                <c:pt idx="3">
                  <c:v>5470.3</c:v>
                </c:pt>
                <c:pt idx="4">
                  <c:v>6540.6</c:v>
                </c:pt>
                <c:pt idx="5">
                  <c:v>7610.9</c:v>
                </c:pt>
                <c:pt idx="6">
                  <c:v>8681.2000000000007</c:v>
                </c:pt>
                <c:pt idx="7">
                  <c:v>9751.4</c:v>
                </c:pt>
                <c:pt idx="8">
                  <c:v>10822</c:v>
                </c:pt>
                <c:pt idx="9">
                  <c:v>11892</c:v>
                </c:pt>
              </c:numCache>
            </c:numRef>
          </c:xVal>
          <c:yVal>
            <c:numRef>
              <c:f>Sheet10!$C$18:$C$27</c:f>
              <c:numCache>
                <c:formatCode>0</c:formatCode>
                <c:ptCount val="10"/>
                <c:pt idx="0">
                  <c:v>141.52000000000001</c:v>
                </c:pt>
                <c:pt idx="1">
                  <c:v>248.49</c:v>
                </c:pt>
                <c:pt idx="2">
                  <c:v>388.58</c:v>
                </c:pt>
                <c:pt idx="3">
                  <c:v>563.78</c:v>
                </c:pt>
                <c:pt idx="4">
                  <c:v>774.32</c:v>
                </c:pt>
                <c:pt idx="5">
                  <c:v>1020.6</c:v>
                </c:pt>
                <c:pt idx="6">
                  <c:v>1302.9000000000001</c:v>
                </c:pt>
                <c:pt idx="7">
                  <c:v>1621.2</c:v>
                </c:pt>
                <c:pt idx="8">
                  <c:v>1975.5</c:v>
                </c:pt>
                <c:pt idx="9">
                  <c:v>2365.6999999999998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46800"/>
        <c:axId val="452241704"/>
      </c:scatterChart>
      <c:valAx>
        <c:axId val="452239744"/>
        <c:scaling>
          <c:orientation val="minMax"/>
          <c:max val="12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I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47976"/>
        <c:crosses val="autoZero"/>
        <c:crossBetween val="midCat"/>
      </c:valAx>
      <c:valAx>
        <c:axId val="452247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39744"/>
        <c:crosses val="autoZero"/>
        <c:crossBetween val="midCat"/>
      </c:valAx>
      <c:valAx>
        <c:axId val="452241704"/>
        <c:scaling>
          <c:orientation val="minMax"/>
        </c:scaling>
        <c:delete val="0"/>
        <c:axPos val="r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46800"/>
        <c:crosses val="max"/>
        <c:crossBetween val="midCat"/>
      </c:valAx>
      <c:valAx>
        <c:axId val="452246800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4522417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475991350755265"/>
          <c:y val="1.6865549877292219E-2"/>
          <c:w val="0.55128699691803795"/>
          <c:h val="5.66757055774601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716500589210158"/>
          <c:y val="3.4490400549493871E-2"/>
          <c:w val="0.78344756507424018"/>
          <c:h val="0.76631155750737179"/>
        </c:manualLayout>
      </c:layout>
      <c:scatterChart>
        <c:scatterStyle val="lineMarker"/>
        <c:varyColors val="0"/>
        <c:ser>
          <c:idx val="4"/>
          <c:order val="0"/>
          <c:tx>
            <c:strRef>
              <c:f>LoadLines_IronPole!$A$6</c:f>
              <c:strCache>
                <c:ptCount val="1"/>
                <c:pt idx="0">
                  <c:v>RMM wo iron pole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LoadLines_IronPole!$C$8:$C$9</c:f>
              <c:numCache>
                <c:formatCode>General</c:formatCode>
                <c:ptCount val="2"/>
                <c:pt idx="0">
                  <c:v>16.398700000000002</c:v>
                </c:pt>
                <c:pt idx="1">
                  <c:v>22.348700000000001</c:v>
                </c:pt>
              </c:numCache>
            </c:numRef>
          </c:xVal>
          <c:yVal>
            <c:numRef>
              <c:f>LoadLines_IronPole!$B$8:$B$9</c:f>
              <c:numCache>
                <c:formatCode>General</c:formatCode>
                <c:ptCount val="2"/>
                <c:pt idx="0">
                  <c:v>700.28174960433955</c:v>
                </c:pt>
                <c:pt idx="1">
                  <c:v>1018.5916357881301</c:v>
                </c:pt>
              </c:numCache>
            </c:numRef>
          </c:yVal>
          <c:smooth val="0"/>
        </c:ser>
        <c:ser>
          <c:idx val="6"/>
          <c:order val="1"/>
          <c:tx>
            <c:v>Bo = 16 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  <a:effectLst/>
            </c:spPr>
          </c:marker>
          <c:xVal>
            <c:numRef>
              <c:f>LoadLines!$C$11</c:f>
              <c:numCache>
                <c:formatCode>General</c:formatCode>
                <c:ptCount val="1"/>
                <c:pt idx="0">
                  <c:v>16.03</c:v>
                </c:pt>
              </c:numCache>
            </c:numRef>
          </c:xVal>
          <c:yVal>
            <c:numRef>
              <c:f>LoadLines!$B$11</c:f>
              <c:numCache>
                <c:formatCode>General</c:formatCode>
                <c:ptCount val="1"/>
                <c:pt idx="0">
                  <c:v>757.07459949725126</c:v>
                </c:pt>
              </c:numCache>
            </c:numRef>
          </c:yVal>
          <c:smooth val="0"/>
        </c:ser>
        <c:ser>
          <c:idx val="7"/>
          <c:order val="2"/>
          <c:tx>
            <c:v>RMM with iron pole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19050" cap="rnd">
                <a:solidFill>
                  <a:schemeClr val="tx1"/>
                </a:solidFill>
                <a:round/>
              </a:ln>
              <a:effectLst/>
            </c:spPr>
          </c:dPt>
          <c:xVal>
            <c:numRef>
              <c:f>LoadLines!$C$8:$C$9</c:f>
              <c:numCache>
                <c:formatCode>General</c:formatCode>
                <c:ptCount val="2"/>
                <c:pt idx="0">
                  <c:v>14.97</c:v>
                </c:pt>
                <c:pt idx="1">
                  <c:v>20.86</c:v>
                </c:pt>
              </c:numCache>
            </c:numRef>
          </c:xVal>
          <c:yVal>
            <c:numRef>
              <c:f>LoadLines!$B$8:$B$9</c:f>
              <c:numCache>
                <c:formatCode>General</c:formatCode>
                <c:ptCount val="2"/>
                <c:pt idx="0">
                  <c:v>700.28174960433955</c:v>
                </c:pt>
                <c:pt idx="1">
                  <c:v>1018.5916357881301</c:v>
                </c:pt>
              </c:numCache>
            </c:numRef>
          </c:yVal>
          <c:smooth val="0"/>
        </c:ser>
        <c:ser>
          <c:idx val="9"/>
          <c:order val="3"/>
          <c:tx>
            <c:v>Bo = 16 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7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LoadLines_IronPole!$C$11</c:f>
              <c:numCache>
                <c:formatCode>General</c:formatCode>
                <c:ptCount val="1"/>
                <c:pt idx="0">
                  <c:v>16.41733656516827</c:v>
                </c:pt>
              </c:numCache>
            </c:numRef>
          </c:xVal>
          <c:yVal>
            <c:numRef>
              <c:f>LoadLines_IronPole!$B$11</c:f>
              <c:numCache>
                <c:formatCode>General</c:formatCode>
                <c:ptCount val="1"/>
                <c:pt idx="0">
                  <c:v>701.27869616786722</c:v>
                </c:pt>
              </c:numCache>
            </c:numRef>
          </c:yVal>
          <c:smooth val="0"/>
        </c:ser>
        <c:ser>
          <c:idx val="2"/>
          <c:order val="4"/>
          <c:tx>
            <c:strRef>
              <c:f>RMM_Parametrization_EuroCircol!$H$11</c:f>
              <c:strCache>
                <c:ptCount val="1"/>
                <c:pt idx="0">
                  <c:v>Nominal strand 4.2 K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RMM_Parametrization_EuroCircol!$H$13:$H$33</c:f>
              <c:numCache>
                <c:formatCode>0.0</c:formatCode>
                <c:ptCount val="21"/>
                <c:pt idx="0">
                  <c:v>372.1181634224007</c:v>
                </c:pt>
                <c:pt idx="1">
                  <c:v>455.97315045544167</c:v>
                </c:pt>
                <c:pt idx="2">
                  <c:v>549.71342846294192</c:v>
                </c:pt>
                <c:pt idx="3">
                  <c:v>653.7837245522586</c:v>
                </c:pt>
                <c:pt idx="4">
                  <c:v>768.66689528039649</c:v>
                </c:pt>
                <c:pt idx="5">
                  <c:v>894.88851356134012</c:v>
                </c:pt>
                <c:pt idx="6">
                  <c:v>1033.0221661626142</c:v>
                </c:pt>
                <c:pt idx="7">
                  <c:v>1183.6955973949791</c:v>
                </c:pt>
                <c:pt idx="8">
                  <c:v>1347.5978655952197</c:v>
                </c:pt>
                <c:pt idx="9">
                  <c:v>1525.4877183206313</c:v>
                </c:pt>
                <c:pt idx="10">
                  <c:v>1718.2034424028418</c:v>
                </c:pt>
                <c:pt idx="11">
                  <c:v>1926.6745096573052</c:v>
                </c:pt>
                <c:pt idx="12">
                  <c:v>2151.9354229169098</c:v>
                </c:pt>
                <c:pt idx="13">
                  <c:v>2395.1422767947629</c:v>
                </c:pt>
                <c:pt idx="14">
                  <c:v>2657.5926924609007</c:v>
                </c:pt>
                <c:pt idx="15">
                  <c:v>2940.7499788508203</c:v>
                </c:pt>
                <c:pt idx="16">
                  <c:v>3246.2726328601425</c:v>
                </c:pt>
                <c:pt idx="17">
                  <c:v>3576.0506453827502</c:v>
                </c:pt>
                <c:pt idx="18">
                  <c:v>3932.2505684239427</c:v>
                </c:pt>
                <c:pt idx="19">
                  <c:v>4317.3719804732473</c:v>
                </c:pt>
                <c:pt idx="20">
                  <c:v>4734.31895304727</c:v>
                </c:pt>
              </c:numCache>
            </c:numRef>
          </c:yVal>
          <c:smooth val="0"/>
        </c:ser>
        <c:ser>
          <c:idx val="3"/>
          <c:order val="5"/>
          <c:tx>
            <c:strRef>
              <c:f>RMM_Parametrization_EuroCircol!$I$11</c:f>
              <c:strCache>
                <c:ptCount val="1"/>
                <c:pt idx="0">
                  <c:v>Nominal strand 4.2 K - 5%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RMM_Parametrization_EuroCircol!$I$13:$I$33</c:f>
              <c:numCache>
                <c:formatCode>0.0</c:formatCode>
                <c:ptCount val="21"/>
                <c:pt idx="0">
                  <c:v>353.51225525128064</c:v>
                </c:pt>
                <c:pt idx="1">
                  <c:v>433.17449293266958</c:v>
                </c:pt>
                <c:pt idx="2">
                  <c:v>522.22775703979482</c:v>
                </c:pt>
                <c:pt idx="3">
                  <c:v>621.09453832464567</c:v>
                </c:pt>
                <c:pt idx="4">
                  <c:v>730.23355051637668</c:v>
                </c:pt>
                <c:pt idx="5">
                  <c:v>850.14408788327307</c:v>
                </c:pt>
                <c:pt idx="6">
                  <c:v>981.37105785448341</c:v>
                </c:pt>
                <c:pt idx="7">
                  <c:v>1124.5108175252301</c:v>
                </c:pt>
                <c:pt idx="8">
                  <c:v>1280.2179723154586</c:v>
                </c:pt>
                <c:pt idx="9">
                  <c:v>1449.2133324045997</c:v>
                </c:pt>
                <c:pt idx="10">
                  <c:v>1632.2932702826997</c:v>
                </c:pt>
                <c:pt idx="11">
                  <c:v>1830.3407841744399</c:v>
                </c:pt>
                <c:pt idx="12">
                  <c:v>2044.3386517710642</c:v>
                </c:pt>
                <c:pt idx="13">
                  <c:v>2275.3851629550245</c:v>
                </c:pt>
                <c:pt idx="14">
                  <c:v>2524.7130578378556</c:v>
                </c:pt>
                <c:pt idx="15">
                  <c:v>2793.712479908279</c:v>
                </c:pt>
                <c:pt idx="16">
                  <c:v>3083.9590012171352</c:v>
                </c:pt>
                <c:pt idx="17">
                  <c:v>3397.2481131136124</c:v>
                </c:pt>
                <c:pt idx="18">
                  <c:v>3735.6380400027456</c:v>
                </c:pt>
                <c:pt idx="19">
                  <c:v>4101.5033814495846</c:v>
                </c:pt>
                <c:pt idx="20">
                  <c:v>4497.6030053949062</c:v>
                </c:pt>
              </c:numCache>
            </c:numRef>
          </c:yVal>
          <c:smooth val="0"/>
        </c:ser>
        <c:ser>
          <c:idx val="0"/>
          <c:order val="6"/>
          <c:tx>
            <c:strRef>
              <c:f>RMM_Parametrization_EuroCircol!$H$34</c:f>
              <c:strCache>
                <c:ptCount val="1"/>
                <c:pt idx="0">
                  <c:v>Nominal strand 1.9 K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RMM_Parametrization_EuroCircol!$H$36:$H$56</c:f>
              <c:numCache>
                <c:formatCode>0.00</c:formatCode>
                <c:ptCount val="21"/>
                <c:pt idx="0">
                  <c:v>791.4650011657825</c:v>
                </c:pt>
                <c:pt idx="1">
                  <c:v>909.44913563081229</c:v>
                </c:pt>
                <c:pt idx="2">
                  <c:v>1037.5502246193601</c:v>
                </c:pt>
                <c:pt idx="3">
                  <c:v>1176.2431056034416</c:v>
                </c:pt>
                <c:pt idx="4">
                  <c:v>1326.0438498727824</c:v>
                </c:pt>
                <c:pt idx="5">
                  <c:v>1487.5147540129788</c:v>
                </c:pt>
                <c:pt idx="6">
                  <c:v>1661.2701075402888</c:v>
                </c:pt>
                <c:pt idx="7">
                  <c:v>1847.9828851782675</c:v>
                </c:pt>
                <c:pt idx="8">
                  <c:v>2048.3925462623724</c:v>
                </c:pt>
                <c:pt idx="9">
                  <c:v>2263.3141669011275</c:v>
                </c:pt>
                <c:pt idx="10">
                  <c:v>2493.6491856519201</c:v>
                </c:pt>
                <c:pt idx="11">
                  <c:v>2740.3981144455429</c:v>
                </c:pt>
                <c:pt idx="12">
                  <c:v>3004.6756586004058</c:v>
                </c:pt>
                <c:pt idx="13">
                  <c:v>3287.7288103119977</c:v>
                </c:pt>
                <c:pt idx="14">
                  <c:v>3590.9586391969451</c:v>
                </c:pt>
                <c:pt idx="15">
                  <c:v>3915.9467157451936</c:v>
                </c:pt>
                <c:pt idx="16">
                  <c:v>4264.4873895319697</c:v>
                </c:pt>
                <c:pt idx="17">
                  <c:v>4638.6275336765975</c:v>
                </c:pt>
                <c:pt idx="18">
                  <c:v>5040.7159042619796</c:v>
                </c:pt>
                <c:pt idx="19">
                  <c:v>5473.4650138073875</c:v>
                </c:pt>
                <c:pt idx="20">
                  <c:v>5940.0294808078243</c:v>
                </c:pt>
              </c:numCache>
            </c:numRef>
          </c:yVal>
          <c:smooth val="0"/>
        </c:ser>
        <c:ser>
          <c:idx val="1"/>
          <c:order val="7"/>
          <c:tx>
            <c:strRef>
              <c:f>RMM_Parametrization_EuroCircol!$I$34</c:f>
              <c:strCache>
                <c:ptCount val="1"/>
                <c:pt idx="0">
                  <c:v>Nominal strand 1.9 K - 5%</c:v>
                </c:pt>
              </c:strCache>
            </c:strRef>
          </c:tx>
          <c:spPr>
            <a:ln w="19050" cap="rnd">
              <a:solidFill>
                <a:srgbClr val="00206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RMM_Parametrization_EuroCircol!$I$36:$I$56</c:f>
              <c:numCache>
                <c:formatCode>0.00</c:formatCode>
                <c:ptCount val="21"/>
                <c:pt idx="0">
                  <c:v>751.89175110749329</c:v>
                </c:pt>
                <c:pt idx="1">
                  <c:v>863.97667884927159</c:v>
                </c:pt>
                <c:pt idx="2">
                  <c:v>985.67271338839203</c:v>
                </c:pt>
                <c:pt idx="3">
                  <c:v>1117.4309503232694</c:v>
                </c:pt>
                <c:pt idx="4">
                  <c:v>1259.7416573791431</c:v>
                </c:pt>
                <c:pt idx="5">
                  <c:v>1413.1390163123297</c:v>
                </c:pt>
                <c:pt idx="6">
                  <c:v>1578.2066021632743</c:v>
                </c:pt>
                <c:pt idx="7">
                  <c:v>1755.5837409193539</c:v>
                </c:pt>
                <c:pt idx="8">
                  <c:v>1945.9729189492537</c:v>
                </c:pt>
                <c:pt idx="9">
                  <c:v>2150.1484585560711</c:v>
                </c:pt>
                <c:pt idx="10">
                  <c:v>2368.9667263693241</c:v>
                </c:pt>
                <c:pt idx="11">
                  <c:v>2603.3782087232657</c:v>
                </c:pt>
                <c:pt idx="12">
                  <c:v>2854.4418756703853</c:v>
                </c:pt>
                <c:pt idx="13">
                  <c:v>3123.3423697963976</c:v>
                </c:pt>
                <c:pt idx="14">
                  <c:v>3411.4107072370975</c:v>
                </c:pt>
                <c:pt idx="15">
                  <c:v>3720.1493799579339</c:v>
                </c:pt>
                <c:pt idx="16">
                  <c:v>4051.2630200553708</c:v>
                </c:pt>
                <c:pt idx="17">
                  <c:v>4406.6961569927671</c:v>
                </c:pt>
                <c:pt idx="18">
                  <c:v>4788.6801090488807</c:v>
                </c:pt>
                <c:pt idx="19">
                  <c:v>5199.7917631170176</c:v>
                </c:pt>
                <c:pt idx="20">
                  <c:v>5643.028006767433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42880"/>
        <c:axId val="452247584"/>
      </c:scatterChart>
      <c:valAx>
        <c:axId val="452242880"/>
        <c:scaling>
          <c:orientation val="minMax"/>
          <c:max val="18"/>
          <c:min val="16"/>
        </c:scaling>
        <c:delete val="0"/>
        <c:axPos val="b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Bp 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47584"/>
        <c:crosses val="autoZero"/>
        <c:crossBetween val="midCat"/>
      </c:valAx>
      <c:valAx>
        <c:axId val="452247584"/>
        <c:scaling>
          <c:orientation val="minMax"/>
          <c:max val="900"/>
          <c:min val="700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Jc (A/mm2)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428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egendEntry>
        <c:idx val="2"/>
        <c:delete val="1"/>
      </c:legendEntry>
      <c:legendEntry>
        <c:idx val="6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17333088868266788"/>
          <c:y val="4.2436167974314293E-2"/>
          <c:w val="0.47320057567655793"/>
          <c:h val="0.23771100104298964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 lvl="0"/>
            <a:endParaRPr lang="en-GB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11445"/>
          <c:y val="6.0690899999999999E-2"/>
          <c:w val="0.86598900000000001"/>
          <c:h val="0.7406030000000000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Series1</c:v>
                </c:pt>
              </c:strCache>
            </c:strRef>
          </c:tx>
          <c:spPr>
            <a:ln w="12700" cap="flat">
              <a:noFill/>
              <a:miter lim="400000"/>
            </a:ln>
            <a:effectLst/>
          </c:spPr>
          <c:marker>
            <c:symbol val="circle"/>
            <c:size val="6"/>
            <c:spPr>
              <a:solidFill>
                <a:srgbClr val="0055A0"/>
              </a:solidFill>
              <a:ln w="12700" cap="flat">
                <a:noFill/>
                <a:miter lim="400000"/>
              </a:ln>
              <a:effectLst/>
            </c:spPr>
          </c:marker>
          <c:xVal>
            <c:numRef>
              <c:f>Sheet1!$B$2:$B$9</c:f>
              <c:numCache>
                <c:formatCode>General</c:formatCode>
                <c:ptCount val="8"/>
                <c:pt idx="0">
                  <c:v>347.28938399999998</c:v>
                </c:pt>
                <c:pt idx="1">
                  <c:v>427.76694800000001</c:v>
                </c:pt>
                <c:pt idx="6">
                  <c:v>375.13114899999999</c:v>
                </c:pt>
                <c:pt idx="7">
                  <c:v>462.06050099999999</c:v>
                </c:pt>
              </c:numCache>
            </c:numRef>
          </c:xVal>
          <c:yVal>
            <c:numRef>
              <c:f>Sheet1!$C$2:$C$9</c:f>
              <c:numCache>
                <c:formatCode>General</c:formatCode>
                <c:ptCount val="8"/>
                <c:pt idx="0">
                  <c:v>6.1296000000000003E-2</c:v>
                </c:pt>
                <c:pt idx="1">
                  <c:v>6.1296000000000003E-2</c:v>
                </c:pt>
                <c:pt idx="6">
                  <c:v>5.6722000000000002E-2</c:v>
                </c:pt>
                <c:pt idx="7">
                  <c:v>5.6722000000000002E-2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Series2</c:v>
                </c:pt>
              </c:strCache>
            </c:strRef>
          </c:tx>
          <c:spPr>
            <a:ln w="12700" cap="flat">
              <a:noFill/>
              <a:miter lim="400000"/>
            </a:ln>
            <a:effectLst/>
          </c:spPr>
          <c:marker>
            <c:symbol val="triangle"/>
            <c:size val="6"/>
            <c:spPr>
              <a:solidFill>
                <a:srgbClr val="0070C0"/>
              </a:solidFill>
              <a:ln w="12700" cap="flat">
                <a:noFill/>
                <a:miter lim="400000"/>
              </a:ln>
              <a:effectLst/>
            </c:spPr>
          </c:marker>
          <c:xVal>
            <c:numRef>
              <c:f>Sheet1!$D$2:$D$9</c:f>
              <c:numCache>
                <c:formatCode>General</c:formatCode>
                <c:ptCount val="7"/>
                <c:pt idx="0">
                  <c:v>767.71075299999995</c:v>
                </c:pt>
                <c:pt idx="1">
                  <c:v>594.90299900000002</c:v>
                </c:pt>
                <c:pt idx="2">
                  <c:v>472.19539600000002</c:v>
                </c:pt>
                <c:pt idx="3">
                  <c:v>486.73193400000002</c:v>
                </c:pt>
                <c:pt idx="4">
                  <c:v>223.158939</c:v>
                </c:pt>
                <c:pt idx="5">
                  <c:v>444.48889300000002</c:v>
                </c:pt>
                <c:pt idx="6">
                  <c:v>484.15939400000002</c:v>
                </c:pt>
              </c:numCache>
            </c:numRef>
          </c:xVal>
          <c:yVal>
            <c:numRef>
              <c:f>Sheet1!$E$2:$E$9</c:f>
              <c:numCache>
                <c:formatCode>General</c:formatCode>
                <c:ptCount val="7"/>
                <c:pt idx="0">
                  <c:v>9.5133999999999996E-2</c:v>
                </c:pt>
                <c:pt idx="1">
                  <c:v>0.106448</c:v>
                </c:pt>
                <c:pt idx="2">
                  <c:v>0.120808</c:v>
                </c:pt>
                <c:pt idx="3">
                  <c:v>0.108796</c:v>
                </c:pt>
                <c:pt idx="4">
                  <c:v>0.127553</c:v>
                </c:pt>
                <c:pt idx="5">
                  <c:v>0.108</c:v>
                </c:pt>
                <c:pt idx="6">
                  <c:v>8.8867000000000002E-2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44448"/>
        <c:axId val="452245624"/>
      </c:scatterChart>
      <c:valAx>
        <c:axId val="452244448"/>
        <c:scaling>
          <c:orientation val="minMax"/>
          <c:max val="800"/>
        </c:scaling>
        <c:delete val="0"/>
        <c:axPos val="b"/>
        <c:majorGridlines>
          <c:spPr>
            <a:ln w="12700" cap="flat">
              <a:solidFill>
                <a:schemeClr val="accent1"/>
              </a:solidFill>
              <a:prstDash val="solid"/>
              <a:bevel/>
            </a:ln>
          </c:spPr>
        </c:majorGridlines>
        <c:minorGridlines>
          <c:spPr>
            <a:ln w="12700" cap="flat">
              <a:solidFill>
                <a:schemeClr val="accent1"/>
              </a:solidFill>
              <a:prstDash val="solid"/>
              <a:bevel/>
            </a:ln>
          </c:spPr>
        </c:minorGridlines>
        <c:title>
          <c:tx>
            <c:rich>
              <a:bodyPr rot="0"/>
              <a:lstStyle/>
              <a:p>
                <a:pPr lvl="0">
                  <a:defRPr sz="1400" b="0" i="0" u="none" strike="noStrike">
                    <a:solidFill>
                      <a:srgbClr val="000000"/>
                    </a:solidFill>
                    <a:effectLst/>
                    <a:latin typeface="Times New Roman"/>
                  </a:defRPr>
                </a:pPr>
                <a:r>
                  <a:rPr lang="en-GB" sz="1400" b="0" i="0" u="none" strike="noStrike">
                    <a:solidFill>
                      <a:srgbClr val="000000"/>
                    </a:solidFill>
                    <a:effectLst/>
                    <a:latin typeface="Times New Roman"/>
                  </a:rPr>
                  <a:t>Ins. cable current density (A/mm2)</a:t>
                </a:r>
              </a:p>
            </c:rich>
          </c:tx>
          <c:overlay val="1"/>
        </c:title>
        <c:numFmt formatCode="0" sourceLinked="0"/>
        <c:majorTickMark val="out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000000"/>
                </a:solidFill>
                <a:effectLst/>
                <a:latin typeface="Times New Roman"/>
              </a:defRPr>
            </a:pPr>
            <a:endParaRPr lang="en-US"/>
          </a:p>
        </c:txPr>
        <c:crossAx val="452245624"/>
        <c:crosses val="autoZero"/>
        <c:crossBetween val="between"/>
        <c:majorUnit val="200"/>
        <c:minorUnit val="100"/>
      </c:valAx>
      <c:valAx>
        <c:axId val="452245624"/>
        <c:scaling>
          <c:orientation val="minMax"/>
          <c:max val="0.15"/>
          <c:min val="0"/>
        </c:scaling>
        <c:delete val="0"/>
        <c:axPos val="l"/>
        <c:majorGridlines>
          <c:spPr>
            <a:ln w="12700" cap="flat">
              <a:solidFill>
                <a:srgbClr val="8897BD"/>
              </a:solidFill>
              <a:prstDash val="solid"/>
              <a:bevel/>
            </a:ln>
          </c:spPr>
        </c:majorGridlines>
        <c:minorGridlines>
          <c:spPr>
            <a:ln w="12700" cap="flat">
              <a:solidFill>
                <a:schemeClr val="accent1"/>
              </a:solidFill>
              <a:prstDash val="solid"/>
              <a:bevel/>
            </a:ln>
          </c:spPr>
        </c:minorGridlines>
        <c:title>
          <c:tx>
            <c:rich>
              <a:bodyPr rot="-5400000"/>
              <a:lstStyle/>
              <a:p>
                <a:pPr lvl="0">
                  <a:defRPr sz="1400" b="0" i="0" u="none" strike="noStrike">
                    <a:solidFill>
                      <a:srgbClr val="000000"/>
                    </a:solidFill>
                    <a:effectLst/>
                    <a:latin typeface="Times New Roman"/>
                  </a:defRPr>
                </a:pPr>
                <a:r>
                  <a:rPr lang="en-GB" sz="1400" b="0" i="0" u="none" strike="noStrike">
                    <a:solidFill>
                      <a:srgbClr val="000000"/>
                    </a:solidFill>
                    <a:effectLst/>
                    <a:latin typeface="Times New Roman"/>
                  </a:rPr>
                  <a:t>Ins. cable energy density (J/mm3)</a:t>
                </a:r>
              </a:p>
            </c:rich>
          </c:tx>
          <c:overlay val="1"/>
        </c:title>
        <c:numFmt formatCode="0.00" sourceLinked="0"/>
        <c:majorTickMark val="out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400" b="0" i="0" u="none" strike="noStrike">
                <a:solidFill>
                  <a:srgbClr val="000000"/>
                </a:solidFill>
                <a:effectLst/>
                <a:latin typeface="Times New Roman"/>
              </a:defRPr>
            </a:pPr>
            <a:endParaRPr lang="en-US"/>
          </a:p>
        </c:txPr>
        <c:crossAx val="452244448"/>
        <c:crosses val="autoZero"/>
        <c:crossBetween val="between"/>
        <c:majorUnit val="0.15"/>
        <c:minorUnit val="7.4999999999999997E-2"/>
      </c:valAx>
      <c:spPr>
        <a:noFill/>
        <a:ln w="12700" cap="flat">
          <a:solidFill>
            <a:schemeClr val="accent6"/>
          </a:solidFill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716498976994495"/>
          <c:y val="4.8923816127699214E-2"/>
          <c:w val="0.78344756507424018"/>
          <c:h val="0.76631155750737179"/>
        </c:manualLayout>
      </c:layout>
      <c:scatterChart>
        <c:scatterStyle val="lineMarker"/>
        <c:varyColors val="0"/>
        <c:ser>
          <c:idx val="4"/>
          <c:order val="0"/>
          <c:tx>
            <c:strRef>
              <c:f>LoadLines!$A$6</c:f>
              <c:strCache>
                <c:ptCount val="1"/>
                <c:pt idx="0">
                  <c:v>RMM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LoadLines!$C$8:$C$9</c:f>
              <c:numCache>
                <c:formatCode>General</c:formatCode>
                <c:ptCount val="2"/>
                <c:pt idx="0">
                  <c:v>14.97</c:v>
                </c:pt>
                <c:pt idx="1">
                  <c:v>20.86</c:v>
                </c:pt>
              </c:numCache>
            </c:numRef>
          </c:xVal>
          <c:yVal>
            <c:numRef>
              <c:f>LoadLines!$B$8:$B$9</c:f>
              <c:numCache>
                <c:formatCode>General</c:formatCode>
                <c:ptCount val="2"/>
                <c:pt idx="0">
                  <c:v>700.28174960433955</c:v>
                </c:pt>
                <c:pt idx="1">
                  <c:v>1018.5916357881301</c:v>
                </c:pt>
              </c:numCache>
            </c:numRef>
          </c:yVal>
          <c:smooth val="0"/>
        </c:ser>
        <c:ser>
          <c:idx val="5"/>
          <c:order val="1"/>
          <c:tx>
            <c:strRef>
              <c:f>LoadLines!$A$14</c:f>
              <c:strCache>
                <c:ptCount val="1"/>
                <c:pt idx="0">
                  <c:v>ERMC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LoadLines!$C$16:$C$17</c:f>
              <c:numCache>
                <c:formatCode>General</c:formatCode>
                <c:ptCount val="2"/>
                <c:pt idx="0">
                  <c:v>15.2</c:v>
                </c:pt>
                <c:pt idx="1">
                  <c:v>20.170000000000002</c:v>
                </c:pt>
              </c:numCache>
            </c:numRef>
          </c:xVal>
          <c:yVal>
            <c:numRef>
              <c:f>LoadLines!$B$16:$B$17</c:f>
              <c:numCache>
                <c:formatCode>General</c:formatCode>
                <c:ptCount val="2"/>
                <c:pt idx="0">
                  <c:v>827.60570407785588</c:v>
                </c:pt>
                <c:pt idx="1">
                  <c:v>1145.9155902616465</c:v>
                </c:pt>
              </c:numCache>
            </c:numRef>
          </c:yVal>
          <c:smooth val="0"/>
        </c:ser>
        <c:ser>
          <c:idx val="6"/>
          <c:order val="2"/>
          <c:tx>
            <c:v>Bo = 16 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  <a:effectLst/>
            </c:spPr>
          </c:marker>
          <c:xVal>
            <c:numRef>
              <c:f>LoadLines!$C$11</c:f>
              <c:numCache>
                <c:formatCode>General</c:formatCode>
                <c:ptCount val="1"/>
                <c:pt idx="0">
                  <c:v>16.03</c:v>
                </c:pt>
              </c:numCache>
            </c:numRef>
          </c:xVal>
          <c:yVal>
            <c:numRef>
              <c:f>LoadLines!$B$11</c:f>
              <c:numCache>
                <c:formatCode>General</c:formatCode>
                <c:ptCount val="1"/>
                <c:pt idx="0">
                  <c:v>757.07459949725126</c:v>
                </c:pt>
              </c:numCache>
            </c:numRef>
          </c:yVal>
          <c:smooth val="0"/>
        </c:ser>
        <c:ser>
          <c:idx val="7"/>
          <c:order val="3"/>
          <c:tx>
            <c:v>Bo = 18 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LoadLines!$C$12</c:f>
              <c:numCache>
                <c:formatCode>General</c:formatCode>
                <c:ptCount val="1"/>
                <c:pt idx="0">
                  <c:v>18.079999999999998</c:v>
                </c:pt>
              </c:numCache>
            </c:numRef>
          </c:xVal>
          <c:yVal>
            <c:numRef>
              <c:f>LoadLines!$B$12</c:f>
              <c:numCache>
                <c:formatCode>General</c:formatCode>
                <c:ptCount val="1"/>
                <c:pt idx="0">
                  <c:v>868.15838357767086</c:v>
                </c:pt>
              </c:numCache>
            </c:numRef>
          </c:yVal>
          <c:smooth val="0"/>
        </c:ser>
        <c:ser>
          <c:idx val="8"/>
          <c:order val="4"/>
          <c:tx>
            <c:v>Bp = 16 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</c:marker>
          <c:xVal>
            <c:numRef>
              <c:f>LoadLines!$C$19</c:f>
              <c:numCache>
                <c:formatCode>General</c:formatCode>
                <c:ptCount val="1"/>
                <c:pt idx="0">
                  <c:v>16</c:v>
                </c:pt>
              </c:numCache>
            </c:numRef>
          </c:xVal>
          <c:yVal>
            <c:numRef>
              <c:f>LoadLines!$B$19</c:f>
              <c:numCache>
                <c:formatCode>General</c:formatCode>
                <c:ptCount val="1"/>
                <c:pt idx="0">
                  <c:v>878.85359575344614</c:v>
                </c:pt>
              </c:numCache>
            </c:numRef>
          </c:yVal>
          <c:smooth val="0"/>
        </c:ser>
        <c:ser>
          <c:idx val="9"/>
          <c:order val="5"/>
          <c:tx>
            <c:v>Bp = 18 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7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LoadLines!$C$20</c:f>
              <c:numCache>
                <c:formatCode>General</c:formatCode>
                <c:ptCount val="1"/>
                <c:pt idx="0">
                  <c:v>18</c:v>
                </c:pt>
              </c:numCache>
            </c:numRef>
          </c:xVal>
          <c:yVal>
            <c:numRef>
              <c:f>LoadLines!$B$20</c:f>
              <c:numCache>
                <c:formatCode>General</c:formatCode>
                <c:ptCount val="1"/>
                <c:pt idx="0">
                  <c:v>1006.9414939538035</c:v>
                </c:pt>
              </c:numCache>
            </c:numRef>
          </c:yVal>
          <c:smooth val="0"/>
        </c:ser>
        <c:ser>
          <c:idx val="2"/>
          <c:order val="6"/>
          <c:tx>
            <c:strRef>
              <c:f>RMM_Parametrization_EuroCircol!$H$11</c:f>
              <c:strCache>
                <c:ptCount val="1"/>
                <c:pt idx="0">
                  <c:v>Nominal strand 4.2 K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RMM_Parametrization_EuroCircol!$H$13:$H$33</c:f>
              <c:numCache>
                <c:formatCode>0.0</c:formatCode>
                <c:ptCount val="21"/>
                <c:pt idx="0">
                  <c:v>372.1181634224007</c:v>
                </c:pt>
                <c:pt idx="1">
                  <c:v>455.97315045544167</c:v>
                </c:pt>
                <c:pt idx="2">
                  <c:v>549.71342846294192</c:v>
                </c:pt>
                <c:pt idx="3">
                  <c:v>653.7837245522586</c:v>
                </c:pt>
                <c:pt idx="4">
                  <c:v>768.66689528039649</c:v>
                </c:pt>
                <c:pt idx="5">
                  <c:v>894.88851356134012</c:v>
                </c:pt>
                <c:pt idx="6">
                  <c:v>1033.0221661626142</c:v>
                </c:pt>
                <c:pt idx="7">
                  <c:v>1183.6955973949791</c:v>
                </c:pt>
                <c:pt idx="8">
                  <c:v>1347.5978655952197</c:v>
                </c:pt>
                <c:pt idx="9">
                  <c:v>1525.4877183206313</c:v>
                </c:pt>
                <c:pt idx="10">
                  <c:v>1718.2034424028418</c:v>
                </c:pt>
                <c:pt idx="11">
                  <c:v>1926.6745096573052</c:v>
                </c:pt>
                <c:pt idx="12">
                  <c:v>2151.9354229169098</c:v>
                </c:pt>
                <c:pt idx="13">
                  <c:v>2395.1422767947629</c:v>
                </c:pt>
                <c:pt idx="14">
                  <c:v>2657.5926924609007</c:v>
                </c:pt>
                <c:pt idx="15">
                  <c:v>2940.7499788508203</c:v>
                </c:pt>
                <c:pt idx="16">
                  <c:v>3246.2726328601425</c:v>
                </c:pt>
                <c:pt idx="17">
                  <c:v>3576.0506453827502</c:v>
                </c:pt>
                <c:pt idx="18">
                  <c:v>3932.2505684239427</c:v>
                </c:pt>
                <c:pt idx="19">
                  <c:v>4317.3719804732473</c:v>
                </c:pt>
                <c:pt idx="20">
                  <c:v>4734.31895304727</c:v>
                </c:pt>
              </c:numCache>
            </c:numRef>
          </c:yVal>
          <c:smooth val="0"/>
        </c:ser>
        <c:ser>
          <c:idx val="3"/>
          <c:order val="7"/>
          <c:tx>
            <c:strRef>
              <c:f>RMM_Parametrization_EuroCircol!$I$11</c:f>
              <c:strCache>
                <c:ptCount val="1"/>
                <c:pt idx="0">
                  <c:v>Nominal strand 4.2 K - 5%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RMM_Parametrization_EuroCircol!$I$13:$I$33</c:f>
              <c:numCache>
                <c:formatCode>0.0</c:formatCode>
                <c:ptCount val="21"/>
                <c:pt idx="0">
                  <c:v>353.51225525128064</c:v>
                </c:pt>
                <c:pt idx="1">
                  <c:v>433.17449293266958</c:v>
                </c:pt>
                <c:pt idx="2">
                  <c:v>522.22775703979482</c:v>
                </c:pt>
                <c:pt idx="3">
                  <c:v>621.09453832464567</c:v>
                </c:pt>
                <c:pt idx="4">
                  <c:v>730.23355051637668</c:v>
                </c:pt>
                <c:pt idx="5">
                  <c:v>850.14408788327307</c:v>
                </c:pt>
                <c:pt idx="6">
                  <c:v>981.37105785448341</c:v>
                </c:pt>
                <c:pt idx="7">
                  <c:v>1124.5108175252301</c:v>
                </c:pt>
                <c:pt idx="8">
                  <c:v>1280.2179723154586</c:v>
                </c:pt>
                <c:pt idx="9">
                  <c:v>1449.2133324045997</c:v>
                </c:pt>
                <c:pt idx="10">
                  <c:v>1632.2932702826997</c:v>
                </c:pt>
                <c:pt idx="11">
                  <c:v>1830.3407841744399</c:v>
                </c:pt>
                <c:pt idx="12">
                  <c:v>2044.3386517710642</c:v>
                </c:pt>
                <c:pt idx="13">
                  <c:v>2275.3851629550245</c:v>
                </c:pt>
                <c:pt idx="14">
                  <c:v>2524.7130578378556</c:v>
                </c:pt>
                <c:pt idx="15">
                  <c:v>2793.712479908279</c:v>
                </c:pt>
                <c:pt idx="16">
                  <c:v>3083.9590012171352</c:v>
                </c:pt>
                <c:pt idx="17">
                  <c:v>3397.2481131136124</c:v>
                </c:pt>
                <c:pt idx="18">
                  <c:v>3735.6380400027456</c:v>
                </c:pt>
                <c:pt idx="19">
                  <c:v>4101.5033814495846</c:v>
                </c:pt>
                <c:pt idx="20">
                  <c:v>4497.6030053949062</c:v>
                </c:pt>
              </c:numCache>
            </c:numRef>
          </c:yVal>
          <c:smooth val="0"/>
        </c:ser>
        <c:ser>
          <c:idx val="0"/>
          <c:order val="8"/>
          <c:tx>
            <c:strRef>
              <c:f>RMM_Parametrization_EuroCircol!$H$34</c:f>
              <c:strCache>
                <c:ptCount val="1"/>
                <c:pt idx="0">
                  <c:v>Nominal strand 1.9 K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RMM_Parametrization_EuroCircol!$H$36:$H$56</c:f>
              <c:numCache>
                <c:formatCode>0.00</c:formatCode>
                <c:ptCount val="21"/>
                <c:pt idx="0">
                  <c:v>679.20674042064581</c:v>
                </c:pt>
                <c:pt idx="1">
                  <c:v>780.45647259238922</c:v>
                </c:pt>
                <c:pt idx="2">
                  <c:v>890.38821053164099</c:v>
                </c:pt>
                <c:pt idx="3">
                  <c:v>1009.4094426442346</c:v>
                </c:pt>
                <c:pt idx="4">
                  <c:v>1137.9630427123363</c:v>
                </c:pt>
                <c:pt idx="5">
                  <c:v>1276.5315534011181</c:v>
                </c:pt>
                <c:pt idx="6">
                  <c:v>1425.6421358350735</c:v>
                </c:pt>
                <c:pt idx="7">
                  <c:v>1585.8723126686455</c:v>
                </c:pt>
                <c:pt idx="8">
                  <c:v>1757.8566612541733</c:v>
                </c:pt>
                <c:pt idx="9">
                  <c:v>1942.2946505334933</c:v>
                </c:pt>
                <c:pt idx="10">
                  <c:v>2139.9598625896419</c:v>
                </c:pt>
                <c:pt idx="11">
                  <c:v>2351.7109007042104</c:v>
                </c:pt>
                <c:pt idx="12">
                  <c:v>2578.5043648086316</c:v>
                </c:pt>
                <c:pt idx="13">
                  <c:v>2821.4103786647652</c:v>
                </c:pt>
                <c:pt idx="14">
                  <c:v>3081.6312897245016</c:v>
                </c:pt>
                <c:pt idx="15">
                  <c:v>3360.5243447841476</c:v>
                </c:pt>
                <c:pt idx="16">
                  <c:v>3659.6293899826601</c:v>
                </c:pt>
                <c:pt idx="17">
                  <c:v>3980.7029780638522</c:v>
                </c:pt>
                <c:pt idx="18">
                  <c:v>4325.7607268513339</c:v>
                </c:pt>
                <c:pt idx="19">
                  <c:v>4697.130416832998</c:v>
                </c:pt>
                <c:pt idx="20">
                  <c:v>5097.5192279120665</c:v>
                </c:pt>
              </c:numCache>
            </c:numRef>
          </c:yVal>
          <c:smooth val="0"/>
        </c:ser>
        <c:ser>
          <c:idx val="1"/>
          <c:order val="9"/>
          <c:tx>
            <c:strRef>
              <c:f>RMM_Parametrization_EuroCircol!$I$34</c:f>
              <c:strCache>
                <c:ptCount val="1"/>
                <c:pt idx="0">
                  <c:v>Nominal strand 1.9 K - 5%</c:v>
                </c:pt>
              </c:strCache>
            </c:strRef>
          </c:tx>
          <c:spPr>
            <a:ln w="19050" cap="rnd">
              <a:solidFill>
                <a:srgbClr val="00206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RMM_Parametrization_EuroCircol!$I$36:$I$56</c:f>
              <c:numCache>
                <c:formatCode>0.00</c:formatCode>
                <c:ptCount val="21"/>
                <c:pt idx="0">
                  <c:v>645.24640339961354</c:v>
                </c:pt>
                <c:pt idx="1">
                  <c:v>741.43364896276967</c:v>
                </c:pt>
                <c:pt idx="2">
                  <c:v>845.86880000505892</c:v>
                </c:pt>
                <c:pt idx="3">
                  <c:v>958.93897051202282</c:v>
                </c:pt>
                <c:pt idx="4">
                  <c:v>1081.0648905767196</c:v>
                </c:pt>
                <c:pt idx="5">
                  <c:v>1212.7049757310622</c:v>
                </c:pt>
                <c:pt idx="6">
                  <c:v>1354.3600290433199</c:v>
                </c:pt>
                <c:pt idx="7">
                  <c:v>1506.5786970352131</c:v>
                </c:pt>
                <c:pt idx="8">
                  <c:v>1669.9638281914647</c:v>
                </c:pt>
                <c:pt idx="9">
                  <c:v>1845.1799180068185</c:v>
                </c:pt>
                <c:pt idx="10">
                  <c:v>2032.9618694601597</c:v>
                </c:pt>
                <c:pt idx="11">
                  <c:v>2234.1253556689999</c:v>
                </c:pt>
                <c:pt idx="12">
                  <c:v>2449.5791465682</c:v>
                </c:pt>
                <c:pt idx="13">
                  <c:v>2680.3398597315268</c:v>
                </c:pt>
                <c:pt idx="14">
                  <c:v>2927.5497252382766</c:v>
                </c:pt>
                <c:pt idx="15">
                  <c:v>3192.49812754494</c:v>
                </c:pt>
                <c:pt idx="16">
                  <c:v>3476.6479204835268</c:v>
                </c:pt>
                <c:pt idx="17">
                  <c:v>3781.6678291606595</c:v>
                </c:pt>
                <c:pt idx="18">
                  <c:v>4109.4726905087673</c:v>
                </c:pt>
                <c:pt idx="19">
                  <c:v>4462.2738959913477</c:v>
                </c:pt>
                <c:pt idx="20">
                  <c:v>4842.643266516463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48760"/>
        <c:axId val="452249936"/>
      </c:scatterChart>
      <c:valAx>
        <c:axId val="452248760"/>
        <c:scaling>
          <c:orientation val="minMax"/>
          <c:max val="17.2"/>
          <c:min val="16.899999999999999"/>
        </c:scaling>
        <c:delete val="0"/>
        <c:axPos val="b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Bp 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49936"/>
        <c:crosses val="autoZero"/>
        <c:crossBetween val="midCat"/>
      </c:valAx>
      <c:valAx>
        <c:axId val="452249936"/>
        <c:scaling>
          <c:orientation val="minMax"/>
          <c:max val="960"/>
          <c:min val="940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Jc (A/mm2)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487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83523005745675"/>
          <c:y val="7.2418943865228208E-2"/>
          <c:w val="0.34148127558693558"/>
          <c:h val="0.21006422783019199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716498976994495"/>
          <c:y val="4.8923816127699214E-2"/>
          <c:w val="0.78344756507424018"/>
          <c:h val="0.76631155750737179"/>
        </c:manualLayout>
      </c:layout>
      <c:scatterChart>
        <c:scatterStyle val="lineMarker"/>
        <c:varyColors val="0"/>
        <c:ser>
          <c:idx val="4"/>
          <c:order val="0"/>
          <c:tx>
            <c:strRef>
              <c:f>LoadLines!$A$6</c:f>
              <c:strCache>
                <c:ptCount val="1"/>
                <c:pt idx="0">
                  <c:v>RMM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LoadLines!$C$8:$C$9</c:f>
              <c:numCache>
                <c:formatCode>General</c:formatCode>
                <c:ptCount val="2"/>
                <c:pt idx="0">
                  <c:v>14.97</c:v>
                </c:pt>
                <c:pt idx="1">
                  <c:v>20.86</c:v>
                </c:pt>
              </c:numCache>
            </c:numRef>
          </c:xVal>
          <c:yVal>
            <c:numRef>
              <c:f>LoadLines!$B$8:$B$9</c:f>
              <c:numCache>
                <c:formatCode>General</c:formatCode>
                <c:ptCount val="2"/>
                <c:pt idx="0">
                  <c:v>700.28174960433955</c:v>
                </c:pt>
                <c:pt idx="1">
                  <c:v>1018.5916357881301</c:v>
                </c:pt>
              </c:numCache>
            </c:numRef>
          </c:yVal>
          <c:smooth val="0"/>
        </c:ser>
        <c:ser>
          <c:idx val="5"/>
          <c:order val="1"/>
          <c:tx>
            <c:strRef>
              <c:f>LoadLines!$A$14</c:f>
              <c:strCache>
                <c:ptCount val="1"/>
                <c:pt idx="0">
                  <c:v>ERMC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LoadLines!$C$16:$C$17</c:f>
              <c:numCache>
                <c:formatCode>General</c:formatCode>
                <c:ptCount val="2"/>
                <c:pt idx="0">
                  <c:v>15.2</c:v>
                </c:pt>
                <c:pt idx="1">
                  <c:v>20.170000000000002</c:v>
                </c:pt>
              </c:numCache>
            </c:numRef>
          </c:xVal>
          <c:yVal>
            <c:numRef>
              <c:f>LoadLines!$B$16:$B$17</c:f>
              <c:numCache>
                <c:formatCode>General</c:formatCode>
                <c:ptCount val="2"/>
                <c:pt idx="0">
                  <c:v>827.60570407785588</c:v>
                </c:pt>
                <c:pt idx="1">
                  <c:v>1145.9155902616465</c:v>
                </c:pt>
              </c:numCache>
            </c:numRef>
          </c:yVal>
          <c:smooth val="0"/>
        </c:ser>
        <c:ser>
          <c:idx val="6"/>
          <c:order val="2"/>
          <c:tx>
            <c:v>Bo = 16 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  <a:effectLst/>
            </c:spPr>
          </c:marker>
          <c:xVal>
            <c:numRef>
              <c:f>LoadLines!$C$11</c:f>
              <c:numCache>
                <c:formatCode>General</c:formatCode>
                <c:ptCount val="1"/>
                <c:pt idx="0">
                  <c:v>16.03</c:v>
                </c:pt>
              </c:numCache>
            </c:numRef>
          </c:xVal>
          <c:yVal>
            <c:numRef>
              <c:f>LoadLines!$B$11</c:f>
              <c:numCache>
                <c:formatCode>General</c:formatCode>
                <c:ptCount val="1"/>
                <c:pt idx="0">
                  <c:v>757.07459949725126</c:v>
                </c:pt>
              </c:numCache>
            </c:numRef>
          </c:yVal>
          <c:smooth val="0"/>
        </c:ser>
        <c:ser>
          <c:idx val="7"/>
          <c:order val="3"/>
          <c:tx>
            <c:v>Bo = 18 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LoadLines!$C$12</c:f>
              <c:numCache>
                <c:formatCode>General</c:formatCode>
                <c:ptCount val="1"/>
                <c:pt idx="0">
                  <c:v>18.079999999999998</c:v>
                </c:pt>
              </c:numCache>
            </c:numRef>
          </c:xVal>
          <c:yVal>
            <c:numRef>
              <c:f>LoadLines!$B$12</c:f>
              <c:numCache>
                <c:formatCode>General</c:formatCode>
                <c:ptCount val="1"/>
                <c:pt idx="0">
                  <c:v>868.15838357767086</c:v>
                </c:pt>
              </c:numCache>
            </c:numRef>
          </c:yVal>
          <c:smooth val="0"/>
        </c:ser>
        <c:ser>
          <c:idx val="8"/>
          <c:order val="4"/>
          <c:tx>
            <c:v>Bp = 16 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</c:marker>
          <c:xVal>
            <c:numRef>
              <c:f>LoadLines!$C$19</c:f>
              <c:numCache>
                <c:formatCode>General</c:formatCode>
                <c:ptCount val="1"/>
                <c:pt idx="0">
                  <c:v>16</c:v>
                </c:pt>
              </c:numCache>
            </c:numRef>
          </c:xVal>
          <c:yVal>
            <c:numRef>
              <c:f>LoadLines!$B$19</c:f>
              <c:numCache>
                <c:formatCode>General</c:formatCode>
                <c:ptCount val="1"/>
                <c:pt idx="0">
                  <c:v>878.85359575344614</c:v>
                </c:pt>
              </c:numCache>
            </c:numRef>
          </c:yVal>
          <c:smooth val="0"/>
        </c:ser>
        <c:ser>
          <c:idx val="9"/>
          <c:order val="5"/>
          <c:tx>
            <c:v>Bp = 18 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7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LoadLines!$C$20</c:f>
              <c:numCache>
                <c:formatCode>General</c:formatCode>
                <c:ptCount val="1"/>
                <c:pt idx="0">
                  <c:v>18</c:v>
                </c:pt>
              </c:numCache>
            </c:numRef>
          </c:xVal>
          <c:yVal>
            <c:numRef>
              <c:f>LoadLines!$B$20</c:f>
              <c:numCache>
                <c:formatCode>General</c:formatCode>
                <c:ptCount val="1"/>
                <c:pt idx="0">
                  <c:v>1006.9414939538035</c:v>
                </c:pt>
              </c:numCache>
            </c:numRef>
          </c:yVal>
          <c:smooth val="0"/>
        </c:ser>
        <c:ser>
          <c:idx val="2"/>
          <c:order val="6"/>
          <c:tx>
            <c:strRef>
              <c:f>RMM_Parametrization_EuroCircol!$H$11</c:f>
              <c:strCache>
                <c:ptCount val="1"/>
                <c:pt idx="0">
                  <c:v>Nominal strand 4.2 K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RMM_Parametrization_EuroCircol!$H$13:$H$33</c:f>
              <c:numCache>
                <c:formatCode>0.0</c:formatCode>
                <c:ptCount val="21"/>
                <c:pt idx="0">
                  <c:v>372.1181634224007</c:v>
                </c:pt>
                <c:pt idx="1">
                  <c:v>455.97315045544167</c:v>
                </c:pt>
                <c:pt idx="2">
                  <c:v>549.71342846294192</c:v>
                </c:pt>
                <c:pt idx="3">
                  <c:v>653.7837245522586</c:v>
                </c:pt>
                <c:pt idx="4">
                  <c:v>768.66689528039649</c:v>
                </c:pt>
                <c:pt idx="5">
                  <c:v>894.88851356134012</c:v>
                </c:pt>
                <c:pt idx="6">
                  <c:v>1033.0221661626142</c:v>
                </c:pt>
                <c:pt idx="7">
                  <c:v>1183.6955973949791</c:v>
                </c:pt>
                <c:pt idx="8">
                  <c:v>1347.5978655952197</c:v>
                </c:pt>
                <c:pt idx="9">
                  <c:v>1525.4877183206313</c:v>
                </c:pt>
                <c:pt idx="10">
                  <c:v>1718.2034424028418</c:v>
                </c:pt>
                <c:pt idx="11">
                  <c:v>1926.6745096573052</c:v>
                </c:pt>
                <c:pt idx="12">
                  <c:v>2151.9354229169098</c:v>
                </c:pt>
                <c:pt idx="13">
                  <c:v>2395.1422767947629</c:v>
                </c:pt>
                <c:pt idx="14">
                  <c:v>2657.5926924609007</c:v>
                </c:pt>
                <c:pt idx="15">
                  <c:v>2940.7499788508203</c:v>
                </c:pt>
                <c:pt idx="16">
                  <c:v>3246.2726328601425</c:v>
                </c:pt>
                <c:pt idx="17">
                  <c:v>3576.0506453827502</c:v>
                </c:pt>
                <c:pt idx="18">
                  <c:v>3932.2505684239427</c:v>
                </c:pt>
                <c:pt idx="19">
                  <c:v>4317.3719804732473</c:v>
                </c:pt>
                <c:pt idx="20">
                  <c:v>4734.31895304727</c:v>
                </c:pt>
              </c:numCache>
            </c:numRef>
          </c:yVal>
          <c:smooth val="0"/>
        </c:ser>
        <c:ser>
          <c:idx val="3"/>
          <c:order val="7"/>
          <c:tx>
            <c:strRef>
              <c:f>RMM_Parametrization_EuroCircol!$I$11</c:f>
              <c:strCache>
                <c:ptCount val="1"/>
                <c:pt idx="0">
                  <c:v>Nominal strand 4.2 K - 5%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RMM_Parametrization_EuroCircol!$I$13:$I$33</c:f>
              <c:numCache>
                <c:formatCode>0.0</c:formatCode>
                <c:ptCount val="21"/>
                <c:pt idx="0">
                  <c:v>353.51225525128064</c:v>
                </c:pt>
                <c:pt idx="1">
                  <c:v>433.17449293266958</c:v>
                </c:pt>
                <c:pt idx="2">
                  <c:v>522.22775703979482</c:v>
                </c:pt>
                <c:pt idx="3">
                  <c:v>621.09453832464567</c:v>
                </c:pt>
                <c:pt idx="4">
                  <c:v>730.23355051637668</c:v>
                </c:pt>
                <c:pt idx="5">
                  <c:v>850.14408788327307</c:v>
                </c:pt>
                <c:pt idx="6">
                  <c:v>981.37105785448341</c:v>
                </c:pt>
                <c:pt idx="7">
                  <c:v>1124.5108175252301</c:v>
                </c:pt>
                <c:pt idx="8">
                  <c:v>1280.2179723154586</c:v>
                </c:pt>
                <c:pt idx="9">
                  <c:v>1449.2133324045997</c:v>
                </c:pt>
                <c:pt idx="10">
                  <c:v>1632.2932702826997</c:v>
                </c:pt>
                <c:pt idx="11">
                  <c:v>1830.3407841744399</c:v>
                </c:pt>
                <c:pt idx="12">
                  <c:v>2044.3386517710642</c:v>
                </c:pt>
                <c:pt idx="13">
                  <c:v>2275.3851629550245</c:v>
                </c:pt>
                <c:pt idx="14">
                  <c:v>2524.7130578378556</c:v>
                </c:pt>
                <c:pt idx="15">
                  <c:v>2793.712479908279</c:v>
                </c:pt>
                <c:pt idx="16">
                  <c:v>3083.9590012171352</c:v>
                </c:pt>
                <c:pt idx="17">
                  <c:v>3397.2481131136124</c:v>
                </c:pt>
                <c:pt idx="18">
                  <c:v>3735.6380400027456</c:v>
                </c:pt>
                <c:pt idx="19">
                  <c:v>4101.5033814495846</c:v>
                </c:pt>
                <c:pt idx="20">
                  <c:v>4497.6030053949062</c:v>
                </c:pt>
              </c:numCache>
            </c:numRef>
          </c:yVal>
          <c:smooth val="0"/>
        </c:ser>
        <c:ser>
          <c:idx val="0"/>
          <c:order val="8"/>
          <c:tx>
            <c:strRef>
              <c:f>RMM_Parametrization_EuroCircol!$H$34</c:f>
              <c:strCache>
                <c:ptCount val="1"/>
                <c:pt idx="0">
                  <c:v>Nominal strand 1.9 K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RMM_Parametrization_EuroCircol!$H$36:$H$56</c:f>
              <c:numCache>
                <c:formatCode>0.00</c:formatCode>
                <c:ptCount val="21"/>
                <c:pt idx="0">
                  <c:v>791.4650011657825</c:v>
                </c:pt>
                <c:pt idx="1">
                  <c:v>909.44913563081229</c:v>
                </c:pt>
                <c:pt idx="2">
                  <c:v>1037.5502246193601</c:v>
                </c:pt>
                <c:pt idx="3">
                  <c:v>1176.2431056034416</c:v>
                </c:pt>
                <c:pt idx="4">
                  <c:v>1326.0438498727824</c:v>
                </c:pt>
                <c:pt idx="5">
                  <c:v>1487.5147540129788</c:v>
                </c:pt>
                <c:pt idx="6">
                  <c:v>1661.2701075402888</c:v>
                </c:pt>
                <c:pt idx="7">
                  <c:v>1847.9828851782675</c:v>
                </c:pt>
                <c:pt idx="8">
                  <c:v>2048.3925462623724</c:v>
                </c:pt>
                <c:pt idx="9">
                  <c:v>2263.3141669011275</c:v>
                </c:pt>
                <c:pt idx="10">
                  <c:v>2493.6491856519201</c:v>
                </c:pt>
                <c:pt idx="11">
                  <c:v>2740.3981144455429</c:v>
                </c:pt>
                <c:pt idx="12">
                  <c:v>3004.6756586004058</c:v>
                </c:pt>
                <c:pt idx="13">
                  <c:v>3287.7288103119977</c:v>
                </c:pt>
                <c:pt idx="14">
                  <c:v>3590.9586391969451</c:v>
                </c:pt>
                <c:pt idx="15">
                  <c:v>3915.9467157451936</c:v>
                </c:pt>
                <c:pt idx="16">
                  <c:v>4264.4873895319697</c:v>
                </c:pt>
                <c:pt idx="17">
                  <c:v>4638.6275336765975</c:v>
                </c:pt>
                <c:pt idx="18">
                  <c:v>5040.7159042619796</c:v>
                </c:pt>
                <c:pt idx="19">
                  <c:v>5473.4650138073875</c:v>
                </c:pt>
                <c:pt idx="20">
                  <c:v>5940.0294808078243</c:v>
                </c:pt>
              </c:numCache>
            </c:numRef>
          </c:yVal>
          <c:smooth val="0"/>
        </c:ser>
        <c:ser>
          <c:idx val="1"/>
          <c:order val="9"/>
          <c:tx>
            <c:strRef>
              <c:f>RMM_Parametrization_EuroCircol!$I$34</c:f>
              <c:strCache>
                <c:ptCount val="1"/>
                <c:pt idx="0">
                  <c:v>Nominal strand 1.9 K - 5%</c:v>
                </c:pt>
              </c:strCache>
            </c:strRef>
          </c:tx>
          <c:spPr>
            <a:ln w="19050" cap="rnd">
              <a:solidFill>
                <a:srgbClr val="00206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RMM_Parametrization_EuroCircol!$I$36:$I$56</c:f>
              <c:numCache>
                <c:formatCode>0.00</c:formatCode>
                <c:ptCount val="21"/>
                <c:pt idx="0">
                  <c:v>751.89175110749329</c:v>
                </c:pt>
                <c:pt idx="1">
                  <c:v>863.97667884927159</c:v>
                </c:pt>
                <c:pt idx="2">
                  <c:v>985.67271338839203</c:v>
                </c:pt>
                <c:pt idx="3">
                  <c:v>1117.4309503232694</c:v>
                </c:pt>
                <c:pt idx="4">
                  <c:v>1259.7416573791431</c:v>
                </c:pt>
                <c:pt idx="5">
                  <c:v>1413.1390163123297</c:v>
                </c:pt>
                <c:pt idx="6">
                  <c:v>1578.2066021632743</c:v>
                </c:pt>
                <c:pt idx="7">
                  <c:v>1755.5837409193539</c:v>
                </c:pt>
                <c:pt idx="8">
                  <c:v>1945.9729189492537</c:v>
                </c:pt>
                <c:pt idx="9">
                  <c:v>2150.1484585560711</c:v>
                </c:pt>
                <c:pt idx="10">
                  <c:v>2368.9667263693241</c:v>
                </c:pt>
                <c:pt idx="11">
                  <c:v>2603.3782087232657</c:v>
                </c:pt>
                <c:pt idx="12">
                  <c:v>2854.4418756703853</c:v>
                </c:pt>
                <c:pt idx="13">
                  <c:v>3123.3423697963976</c:v>
                </c:pt>
                <c:pt idx="14">
                  <c:v>3411.4107072370975</c:v>
                </c:pt>
                <c:pt idx="15">
                  <c:v>3720.1493799579339</c:v>
                </c:pt>
                <c:pt idx="16">
                  <c:v>4051.2630200553708</c:v>
                </c:pt>
                <c:pt idx="17">
                  <c:v>4406.6961569927671</c:v>
                </c:pt>
                <c:pt idx="18">
                  <c:v>4788.6801090488807</c:v>
                </c:pt>
                <c:pt idx="19">
                  <c:v>5199.7917631170176</c:v>
                </c:pt>
                <c:pt idx="20">
                  <c:v>5643.028006767433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50720"/>
        <c:axId val="452251112"/>
      </c:scatterChart>
      <c:valAx>
        <c:axId val="452250720"/>
        <c:scaling>
          <c:orientation val="minMax"/>
          <c:max val="18.8"/>
          <c:min val="18.7"/>
        </c:scaling>
        <c:delete val="0"/>
        <c:axPos val="b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Bp 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51112"/>
        <c:crosses val="autoZero"/>
        <c:crossBetween val="midCat"/>
      </c:valAx>
      <c:valAx>
        <c:axId val="452251112"/>
        <c:scaling>
          <c:orientation val="minMax"/>
          <c:max val="1060"/>
          <c:min val="1050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Jc (A/mm2)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507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6965000133076871"/>
          <c:y val="6.828629068778741E-2"/>
          <c:w val="0.34148127558693558"/>
          <c:h val="0.21006422783019199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716498976994495"/>
          <c:y val="4.8923816127699214E-2"/>
          <c:w val="0.78344756507424018"/>
          <c:h val="0.76631155750737179"/>
        </c:manualLayout>
      </c:layout>
      <c:scatterChart>
        <c:scatterStyle val="lineMarker"/>
        <c:varyColors val="0"/>
        <c:ser>
          <c:idx val="4"/>
          <c:order val="0"/>
          <c:tx>
            <c:strRef>
              <c:f>LoadLines!$A$6</c:f>
              <c:strCache>
                <c:ptCount val="1"/>
                <c:pt idx="0">
                  <c:v>RMM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LoadLines!$C$8:$C$9</c:f>
              <c:numCache>
                <c:formatCode>General</c:formatCode>
                <c:ptCount val="2"/>
                <c:pt idx="0">
                  <c:v>14.97</c:v>
                </c:pt>
                <c:pt idx="1">
                  <c:v>20.86</c:v>
                </c:pt>
              </c:numCache>
            </c:numRef>
          </c:xVal>
          <c:yVal>
            <c:numRef>
              <c:f>LoadLines!$B$8:$B$9</c:f>
              <c:numCache>
                <c:formatCode>General</c:formatCode>
                <c:ptCount val="2"/>
                <c:pt idx="0">
                  <c:v>700.28174960433955</c:v>
                </c:pt>
                <c:pt idx="1">
                  <c:v>1018.5916357881301</c:v>
                </c:pt>
              </c:numCache>
            </c:numRef>
          </c:yVal>
          <c:smooth val="0"/>
        </c:ser>
        <c:ser>
          <c:idx val="5"/>
          <c:order val="1"/>
          <c:tx>
            <c:strRef>
              <c:f>LoadLines!$A$14</c:f>
              <c:strCache>
                <c:ptCount val="1"/>
                <c:pt idx="0">
                  <c:v>ERMC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LoadLines!$C$16:$C$17</c:f>
              <c:numCache>
                <c:formatCode>General</c:formatCode>
                <c:ptCount val="2"/>
                <c:pt idx="0">
                  <c:v>15.2</c:v>
                </c:pt>
                <c:pt idx="1">
                  <c:v>20.170000000000002</c:v>
                </c:pt>
              </c:numCache>
            </c:numRef>
          </c:xVal>
          <c:yVal>
            <c:numRef>
              <c:f>LoadLines!$B$16:$B$17</c:f>
              <c:numCache>
                <c:formatCode>General</c:formatCode>
                <c:ptCount val="2"/>
                <c:pt idx="0">
                  <c:v>827.60570407785588</c:v>
                </c:pt>
                <c:pt idx="1">
                  <c:v>1145.9155902616465</c:v>
                </c:pt>
              </c:numCache>
            </c:numRef>
          </c:yVal>
          <c:smooth val="0"/>
        </c:ser>
        <c:ser>
          <c:idx val="6"/>
          <c:order val="2"/>
          <c:tx>
            <c:v>Bo = 16 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  <a:effectLst/>
            </c:spPr>
          </c:marker>
          <c:xVal>
            <c:numRef>
              <c:f>LoadLines!$C$11</c:f>
              <c:numCache>
                <c:formatCode>General</c:formatCode>
                <c:ptCount val="1"/>
                <c:pt idx="0">
                  <c:v>16.03</c:v>
                </c:pt>
              </c:numCache>
            </c:numRef>
          </c:xVal>
          <c:yVal>
            <c:numRef>
              <c:f>LoadLines!$B$11</c:f>
              <c:numCache>
                <c:formatCode>General</c:formatCode>
                <c:ptCount val="1"/>
                <c:pt idx="0">
                  <c:v>757.07459949725126</c:v>
                </c:pt>
              </c:numCache>
            </c:numRef>
          </c:yVal>
          <c:smooth val="0"/>
        </c:ser>
        <c:ser>
          <c:idx val="7"/>
          <c:order val="3"/>
          <c:tx>
            <c:v>Bo = 18 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LoadLines!$C$12</c:f>
              <c:numCache>
                <c:formatCode>General</c:formatCode>
                <c:ptCount val="1"/>
                <c:pt idx="0">
                  <c:v>18.079999999999998</c:v>
                </c:pt>
              </c:numCache>
            </c:numRef>
          </c:xVal>
          <c:yVal>
            <c:numRef>
              <c:f>LoadLines!$B$12</c:f>
              <c:numCache>
                <c:formatCode>General</c:formatCode>
                <c:ptCount val="1"/>
                <c:pt idx="0">
                  <c:v>868.15838357767086</c:v>
                </c:pt>
              </c:numCache>
            </c:numRef>
          </c:yVal>
          <c:smooth val="0"/>
        </c:ser>
        <c:ser>
          <c:idx val="8"/>
          <c:order val="4"/>
          <c:tx>
            <c:v>Bp = 16 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</c:marker>
          <c:xVal>
            <c:numRef>
              <c:f>LoadLines!$C$19</c:f>
              <c:numCache>
                <c:formatCode>General</c:formatCode>
                <c:ptCount val="1"/>
                <c:pt idx="0">
                  <c:v>16</c:v>
                </c:pt>
              </c:numCache>
            </c:numRef>
          </c:xVal>
          <c:yVal>
            <c:numRef>
              <c:f>LoadLines!$B$19</c:f>
              <c:numCache>
                <c:formatCode>General</c:formatCode>
                <c:ptCount val="1"/>
                <c:pt idx="0">
                  <c:v>878.85359575344614</c:v>
                </c:pt>
              </c:numCache>
            </c:numRef>
          </c:yVal>
          <c:smooth val="0"/>
        </c:ser>
        <c:ser>
          <c:idx val="9"/>
          <c:order val="5"/>
          <c:tx>
            <c:v>Bp = 18 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7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LoadLines!$C$20</c:f>
              <c:numCache>
                <c:formatCode>General</c:formatCode>
                <c:ptCount val="1"/>
                <c:pt idx="0">
                  <c:v>18</c:v>
                </c:pt>
              </c:numCache>
            </c:numRef>
          </c:xVal>
          <c:yVal>
            <c:numRef>
              <c:f>LoadLines!$B$20</c:f>
              <c:numCache>
                <c:formatCode>General</c:formatCode>
                <c:ptCount val="1"/>
                <c:pt idx="0">
                  <c:v>1006.9414939538035</c:v>
                </c:pt>
              </c:numCache>
            </c:numRef>
          </c:yVal>
          <c:smooth val="0"/>
        </c:ser>
        <c:ser>
          <c:idx val="2"/>
          <c:order val="6"/>
          <c:tx>
            <c:strRef>
              <c:f>RMM_Parametrization_EuroCircol!$H$11</c:f>
              <c:strCache>
                <c:ptCount val="1"/>
                <c:pt idx="0">
                  <c:v>Nominal strand 4.2 K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RMM_Parametrization_EuroCircol!$H$13:$H$33</c:f>
              <c:numCache>
                <c:formatCode>0.0</c:formatCode>
                <c:ptCount val="21"/>
                <c:pt idx="0">
                  <c:v>372.1181634224007</c:v>
                </c:pt>
                <c:pt idx="1">
                  <c:v>455.97315045544167</c:v>
                </c:pt>
                <c:pt idx="2">
                  <c:v>549.71342846294192</c:v>
                </c:pt>
                <c:pt idx="3">
                  <c:v>653.7837245522586</c:v>
                </c:pt>
                <c:pt idx="4">
                  <c:v>768.66689528039649</c:v>
                </c:pt>
                <c:pt idx="5">
                  <c:v>894.88851356134012</c:v>
                </c:pt>
                <c:pt idx="6">
                  <c:v>1033.0221661626142</c:v>
                </c:pt>
                <c:pt idx="7">
                  <c:v>1183.6955973949791</c:v>
                </c:pt>
                <c:pt idx="8">
                  <c:v>1347.5978655952197</c:v>
                </c:pt>
                <c:pt idx="9">
                  <c:v>1525.4877183206313</c:v>
                </c:pt>
                <c:pt idx="10">
                  <c:v>1718.2034424028418</c:v>
                </c:pt>
                <c:pt idx="11">
                  <c:v>1926.6745096573052</c:v>
                </c:pt>
                <c:pt idx="12">
                  <c:v>2151.9354229169098</c:v>
                </c:pt>
                <c:pt idx="13">
                  <c:v>2395.1422767947629</c:v>
                </c:pt>
                <c:pt idx="14">
                  <c:v>2657.5926924609007</c:v>
                </c:pt>
                <c:pt idx="15">
                  <c:v>2940.7499788508203</c:v>
                </c:pt>
                <c:pt idx="16">
                  <c:v>3246.2726328601425</c:v>
                </c:pt>
                <c:pt idx="17">
                  <c:v>3576.0506453827502</c:v>
                </c:pt>
                <c:pt idx="18">
                  <c:v>3932.2505684239427</c:v>
                </c:pt>
                <c:pt idx="19">
                  <c:v>4317.3719804732473</c:v>
                </c:pt>
                <c:pt idx="20">
                  <c:v>4734.31895304727</c:v>
                </c:pt>
              </c:numCache>
            </c:numRef>
          </c:yVal>
          <c:smooth val="0"/>
        </c:ser>
        <c:ser>
          <c:idx val="3"/>
          <c:order val="7"/>
          <c:tx>
            <c:strRef>
              <c:f>RMM_Parametrization_EuroCircol!$I$11</c:f>
              <c:strCache>
                <c:ptCount val="1"/>
                <c:pt idx="0">
                  <c:v>Nominal strand 4.2 K - 5%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RMM_Parametrization_EuroCircol!$I$13:$I$33</c:f>
              <c:numCache>
                <c:formatCode>0.0</c:formatCode>
                <c:ptCount val="21"/>
                <c:pt idx="0">
                  <c:v>353.51225525128064</c:v>
                </c:pt>
                <c:pt idx="1">
                  <c:v>433.17449293266958</c:v>
                </c:pt>
                <c:pt idx="2">
                  <c:v>522.22775703979482</c:v>
                </c:pt>
                <c:pt idx="3">
                  <c:v>621.09453832464567</c:v>
                </c:pt>
                <c:pt idx="4">
                  <c:v>730.23355051637668</c:v>
                </c:pt>
                <c:pt idx="5">
                  <c:v>850.14408788327307</c:v>
                </c:pt>
                <c:pt idx="6">
                  <c:v>981.37105785448341</c:v>
                </c:pt>
                <c:pt idx="7">
                  <c:v>1124.5108175252301</c:v>
                </c:pt>
                <c:pt idx="8">
                  <c:v>1280.2179723154586</c:v>
                </c:pt>
                <c:pt idx="9">
                  <c:v>1449.2133324045997</c:v>
                </c:pt>
                <c:pt idx="10">
                  <c:v>1632.2932702826997</c:v>
                </c:pt>
                <c:pt idx="11">
                  <c:v>1830.3407841744399</c:v>
                </c:pt>
                <c:pt idx="12">
                  <c:v>2044.3386517710642</c:v>
                </c:pt>
                <c:pt idx="13">
                  <c:v>2275.3851629550245</c:v>
                </c:pt>
                <c:pt idx="14">
                  <c:v>2524.7130578378556</c:v>
                </c:pt>
                <c:pt idx="15">
                  <c:v>2793.712479908279</c:v>
                </c:pt>
                <c:pt idx="16">
                  <c:v>3083.9590012171352</c:v>
                </c:pt>
                <c:pt idx="17">
                  <c:v>3397.2481131136124</c:v>
                </c:pt>
                <c:pt idx="18">
                  <c:v>3735.6380400027456</c:v>
                </c:pt>
                <c:pt idx="19">
                  <c:v>4101.5033814495846</c:v>
                </c:pt>
                <c:pt idx="20">
                  <c:v>4497.6030053949062</c:v>
                </c:pt>
              </c:numCache>
            </c:numRef>
          </c:yVal>
          <c:smooth val="0"/>
        </c:ser>
        <c:ser>
          <c:idx val="0"/>
          <c:order val="8"/>
          <c:tx>
            <c:strRef>
              <c:f>RMM_Parametrization_EuroCircol!$H$34</c:f>
              <c:strCache>
                <c:ptCount val="1"/>
                <c:pt idx="0">
                  <c:v>Nominal strand 1.9 K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RMM_Parametrization_EuroCircol!$H$36:$H$56</c:f>
              <c:numCache>
                <c:formatCode>0.00</c:formatCode>
                <c:ptCount val="21"/>
                <c:pt idx="0">
                  <c:v>679.20674042064581</c:v>
                </c:pt>
                <c:pt idx="1">
                  <c:v>780.45647259238922</c:v>
                </c:pt>
                <c:pt idx="2">
                  <c:v>890.38821053164099</c:v>
                </c:pt>
                <c:pt idx="3">
                  <c:v>1009.4094426442346</c:v>
                </c:pt>
                <c:pt idx="4">
                  <c:v>1137.9630427123363</c:v>
                </c:pt>
                <c:pt idx="5">
                  <c:v>1276.5315534011181</c:v>
                </c:pt>
                <c:pt idx="6">
                  <c:v>1425.6421358350735</c:v>
                </c:pt>
                <c:pt idx="7">
                  <c:v>1585.8723126686455</c:v>
                </c:pt>
                <c:pt idx="8">
                  <c:v>1757.8566612541733</c:v>
                </c:pt>
                <c:pt idx="9">
                  <c:v>1942.2946505334933</c:v>
                </c:pt>
                <c:pt idx="10">
                  <c:v>2139.9598625896419</c:v>
                </c:pt>
                <c:pt idx="11">
                  <c:v>2351.7109007042104</c:v>
                </c:pt>
                <c:pt idx="12">
                  <c:v>2578.5043648086316</c:v>
                </c:pt>
                <c:pt idx="13">
                  <c:v>2821.4103786647652</c:v>
                </c:pt>
                <c:pt idx="14">
                  <c:v>3081.6312897245016</c:v>
                </c:pt>
                <c:pt idx="15">
                  <c:v>3360.5243447841476</c:v>
                </c:pt>
                <c:pt idx="16">
                  <c:v>3659.6293899826601</c:v>
                </c:pt>
                <c:pt idx="17">
                  <c:v>3980.7029780638522</c:v>
                </c:pt>
                <c:pt idx="18">
                  <c:v>4325.7607268513339</c:v>
                </c:pt>
                <c:pt idx="19">
                  <c:v>4697.130416832998</c:v>
                </c:pt>
                <c:pt idx="20">
                  <c:v>5097.5192279120665</c:v>
                </c:pt>
              </c:numCache>
            </c:numRef>
          </c:yVal>
          <c:smooth val="0"/>
        </c:ser>
        <c:ser>
          <c:idx val="1"/>
          <c:order val="9"/>
          <c:tx>
            <c:strRef>
              <c:f>RMM_Parametrization_EuroCircol!$I$34</c:f>
              <c:strCache>
                <c:ptCount val="1"/>
                <c:pt idx="0">
                  <c:v>Nominal strand 1.9 K - 5%</c:v>
                </c:pt>
              </c:strCache>
            </c:strRef>
          </c:tx>
          <c:spPr>
            <a:ln w="19050" cap="rnd">
              <a:solidFill>
                <a:srgbClr val="00206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RMM_Parametrization_EuroCircol!$I$36:$I$56</c:f>
              <c:numCache>
                <c:formatCode>0.00</c:formatCode>
                <c:ptCount val="21"/>
                <c:pt idx="0">
                  <c:v>645.24640339961354</c:v>
                </c:pt>
                <c:pt idx="1">
                  <c:v>741.43364896276967</c:v>
                </c:pt>
                <c:pt idx="2">
                  <c:v>845.86880000505892</c:v>
                </c:pt>
                <c:pt idx="3">
                  <c:v>958.93897051202282</c:v>
                </c:pt>
                <c:pt idx="4">
                  <c:v>1081.0648905767196</c:v>
                </c:pt>
                <c:pt idx="5">
                  <c:v>1212.7049757310622</c:v>
                </c:pt>
                <c:pt idx="6">
                  <c:v>1354.3600290433199</c:v>
                </c:pt>
                <c:pt idx="7">
                  <c:v>1506.5786970352131</c:v>
                </c:pt>
                <c:pt idx="8">
                  <c:v>1669.9638281914647</c:v>
                </c:pt>
                <c:pt idx="9">
                  <c:v>1845.1799180068185</c:v>
                </c:pt>
                <c:pt idx="10">
                  <c:v>2032.9618694601597</c:v>
                </c:pt>
                <c:pt idx="11">
                  <c:v>2234.1253556689999</c:v>
                </c:pt>
                <c:pt idx="12">
                  <c:v>2449.5791465682</c:v>
                </c:pt>
                <c:pt idx="13">
                  <c:v>2680.3398597315268</c:v>
                </c:pt>
                <c:pt idx="14">
                  <c:v>2927.5497252382766</c:v>
                </c:pt>
                <c:pt idx="15">
                  <c:v>3192.49812754494</c:v>
                </c:pt>
                <c:pt idx="16">
                  <c:v>3476.6479204835268</c:v>
                </c:pt>
                <c:pt idx="17">
                  <c:v>3781.6678291606595</c:v>
                </c:pt>
                <c:pt idx="18">
                  <c:v>4109.4726905087673</c:v>
                </c:pt>
                <c:pt idx="19">
                  <c:v>4462.2738959913477</c:v>
                </c:pt>
                <c:pt idx="20">
                  <c:v>4842.643266516463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247192"/>
        <c:axId val="452246408"/>
      </c:scatterChart>
      <c:valAx>
        <c:axId val="452247192"/>
        <c:scaling>
          <c:orientation val="minMax"/>
          <c:max val="17.7"/>
          <c:min val="17.399999999999999"/>
        </c:scaling>
        <c:delete val="0"/>
        <c:axPos val="b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Bp 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46408"/>
        <c:crosses val="autoZero"/>
        <c:crossBetween val="midCat"/>
      </c:valAx>
      <c:valAx>
        <c:axId val="452246408"/>
        <c:scaling>
          <c:orientation val="minMax"/>
          <c:max val="850"/>
          <c:min val="830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Jc (A/mm2)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22471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7377213863624121"/>
          <c:y val="7.3796494924375164E-2"/>
          <c:w val="0.34148127558693558"/>
          <c:h val="0.21006422783019199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716498976994495"/>
          <c:y val="4.8923816127699214E-2"/>
          <c:w val="0.78344756507424018"/>
          <c:h val="0.76631155750737179"/>
        </c:manualLayout>
      </c:layout>
      <c:scatterChart>
        <c:scatterStyle val="lineMarker"/>
        <c:varyColors val="0"/>
        <c:ser>
          <c:idx val="4"/>
          <c:order val="0"/>
          <c:tx>
            <c:strRef>
              <c:f>LoadLines!$A$6</c:f>
              <c:strCache>
                <c:ptCount val="1"/>
                <c:pt idx="0">
                  <c:v>RMM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lgDash"/>
              <a:round/>
            </a:ln>
            <a:effectLst/>
          </c:spPr>
          <c:marker>
            <c:symbol val="none"/>
          </c:marker>
          <c:xVal>
            <c:numRef>
              <c:f>LoadLines!$C$8:$C$9</c:f>
              <c:numCache>
                <c:formatCode>General</c:formatCode>
                <c:ptCount val="2"/>
                <c:pt idx="0">
                  <c:v>14.97</c:v>
                </c:pt>
                <c:pt idx="1">
                  <c:v>20.86</c:v>
                </c:pt>
              </c:numCache>
            </c:numRef>
          </c:xVal>
          <c:yVal>
            <c:numRef>
              <c:f>LoadLines!$B$8:$B$9</c:f>
              <c:numCache>
                <c:formatCode>General</c:formatCode>
                <c:ptCount val="2"/>
                <c:pt idx="0">
                  <c:v>700.28174960433955</c:v>
                </c:pt>
                <c:pt idx="1">
                  <c:v>1018.5916357881301</c:v>
                </c:pt>
              </c:numCache>
            </c:numRef>
          </c:yVal>
          <c:smooth val="0"/>
        </c:ser>
        <c:ser>
          <c:idx val="5"/>
          <c:order val="1"/>
          <c:tx>
            <c:strRef>
              <c:f>LoadLines!$A$14</c:f>
              <c:strCache>
                <c:ptCount val="1"/>
                <c:pt idx="0">
                  <c:v>ERMC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LoadLines!$C$16:$C$17</c:f>
              <c:numCache>
                <c:formatCode>General</c:formatCode>
                <c:ptCount val="2"/>
                <c:pt idx="0">
                  <c:v>15.2</c:v>
                </c:pt>
                <c:pt idx="1">
                  <c:v>20.170000000000002</c:v>
                </c:pt>
              </c:numCache>
            </c:numRef>
          </c:xVal>
          <c:yVal>
            <c:numRef>
              <c:f>LoadLines!$B$16:$B$17</c:f>
              <c:numCache>
                <c:formatCode>General</c:formatCode>
                <c:ptCount val="2"/>
                <c:pt idx="0">
                  <c:v>827.60570407785588</c:v>
                </c:pt>
                <c:pt idx="1">
                  <c:v>1145.9155902616465</c:v>
                </c:pt>
              </c:numCache>
            </c:numRef>
          </c:yVal>
          <c:smooth val="0"/>
        </c:ser>
        <c:ser>
          <c:idx val="6"/>
          <c:order val="2"/>
          <c:tx>
            <c:v>Bo = 16 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  <a:effectLst/>
            </c:spPr>
          </c:marker>
          <c:xVal>
            <c:numRef>
              <c:f>LoadLines!$C$11</c:f>
              <c:numCache>
                <c:formatCode>General</c:formatCode>
                <c:ptCount val="1"/>
                <c:pt idx="0">
                  <c:v>16.03</c:v>
                </c:pt>
              </c:numCache>
            </c:numRef>
          </c:xVal>
          <c:yVal>
            <c:numRef>
              <c:f>LoadLines!$B$11</c:f>
              <c:numCache>
                <c:formatCode>General</c:formatCode>
                <c:ptCount val="1"/>
                <c:pt idx="0">
                  <c:v>757.07459949725126</c:v>
                </c:pt>
              </c:numCache>
            </c:numRef>
          </c:yVal>
          <c:smooth val="0"/>
        </c:ser>
        <c:ser>
          <c:idx val="7"/>
          <c:order val="3"/>
          <c:tx>
            <c:v>Bo = 18 T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LoadLines!$C$12</c:f>
              <c:numCache>
                <c:formatCode>General</c:formatCode>
                <c:ptCount val="1"/>
                <c:pt idx="0">
                  <c:v>18.079999999999998</c:v>
                </c:pt>
              </c:numCache>
            </c:numRef>
          </c:xVal>
          <c:yVal>
            <c:numRef>
              <c:f>LoadLines!$B$12</c:f>
              <c:numCache>
                <c:formatCode>General</c:formatCode>
                <c:ptCount val="1"/>
                <c:pt idx="0">
                  <c:v>868.15838357767086</c:v>
                </c:pt>
              </c:numCache>
            </c:numRef>
          </c:yVal>
          <c:smooth val="0"/>
        </c:ser>
        <c:ser>
          <c:idx val="8"/>
          <c:order val="4"/>
          <c:tx>
            <c:v>Bp = 16 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8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</c:marker>
          <c:xVal>
            <c:numRef>
              <c:f>LoadLines!$C$19</c:f>
              <c:numCache>
                <c:formatCode>General</c:formatCode>
                <c:ptCount val="1"/>
                <c:pt idx="0">
                  <c:v>16</c:v>
                </c:pt>
              </c:numCache>
            </c:numRef>
          </c:xVal>
          <c:yVal>
            <c:numRef>
              <c:f>LoadLines!$B$19</c:f>
              <c:numCache>
                <c:formatCode>General</c:formatCode>
                <c:ptCount val="1"/>
                <c:pt idx="0">
                  <c:v>878.85359575344614</c:v>
                </c:pt>
              </c:numCache>
            </c:numRef>
          </c:yVal>
          <c:smooth val="0"/>
        </c:ser>
        <c:ser>
          <c:idx val="9"/>
          <c:order val="5"/>
          <c:tx>
            <c:v>Bp = 18 T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7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LoadLines!$C$20</c:f>
              <c:numCache>
                <c:formatCode>General</c:formatCode>
                <c:ptCount val="1"/>
                <c:pt idx="0">
                  <c:v>18</c:v>
                </c:pt>
              </c:numCache>
            </c:numRef>
          </c:xVal>
          <c:yVal>
            <c:numRef>
              <c:f>LoadLines!$B$20</c:f>
              <c:numCache>
                <c:formatCode>General</c:formatCode>
                <c:ptCount val="1"/>
                <c:pt idx="0">
                  <c:v>1006.9414939538035</c:v>
                </c:pt>
              </c:numCache>
            </c:numRef>
          </c:yVal>
          <c:smooth val="0"/>
        </c:ser>
        <c:ser>
          <c:idx val="2"/>
          <c:order val="6"/>
          <c:tx>
            <c:strRef>
              <c:f>RMM_Parametrization_EuroCircol!$H$11</c:f>
              <c:strCache>
                <c:ptCount val="1"/>
                <c:pt idx="0">
                  <c:v>Nominal strand 4.2 K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RMM_Parametrization_EuroCircol!$H$13:$H$33</c:f>
              <c:numCache>
                <c:formatCode>0.0</c:formatCode>
                <c:ptCount val="21"/>
                <c:pt idx="0">
                  <c:v>372.1181634224007</c:v>
                </c:pt>
                <c:pt idx="1">
                  <c:v>455.97315045544167</c:v>
                </c:pt>
                <c:pt idx="2">
                  <c:v>549.71342846294192</c:v>
                </c:pt>
                <c:pt idx="3">
                  <c:v>653.7837245522586</c:v>
                </c:pt>
                <c:pt idx="4">
                  <c:v>768.66689528039649</c:v>
                </c:pt>
                <c:pt idx="5">
                  <c:v>894.88851356134012</c:v>
                </c:pt>
                <c:pt idx="6">
                  <c:v>1033.0221661626142</c:v>
                </c:pt>
                <c:pt idx="7">
                  <c:v>1183.6955973949791</c:v>
                </c:pt>
                <c:pt idx="8">
                  <c:v>1347.5978655952197</c:v>
                </c:pt>
                <c:pt idx="9">
                  <c:v>1525.4877183206313</c:v>
                </c:pt>
                <c:pt idx="10">
                  <c:v>1718.2034424028418</c:v>
                </c:pt>
                <c:pt idx="11">
                  <c:v>1926.6745096573052</c:v>
                </c:pt>
                <c:pt idx="12">
                  <c:v>2151.9354229169098</c:v>
                </c:pt>
                <c:pt idx="13">
                  <c:v>2395.1422767947629</c:v>
                </c:pt>
                <c:pt idx="14">
                  <c:v>2657.5926924609007</c:v>
                </c:pt>
                <c:pt idx="15">
                  <c:v>2940.7499788508203</c:v>
                </c:pt>
                <c:pt idx="16">
                  <c:v>3246.2726328601425</c:v>
                </c:pt>
                <c:pt idx="17">
                  <c:v>3576.0506453827502</c:v>
                </c:pt>
                <c:pt idx="18">
                  <c:v>3932.2505684239427</c:v>
                </c:pt>
                <c:pt idx="19">
                  <c:v>4317.3719804732473</c:v>
                </c:pt>
                <c:pt idx="20">
                  <c:v>4734.31895304727</c:v>
                </c:pt>
              </c:numCache>
            </c:numRef>
          </c:yVal>
          <c:smooth val="0"/>
        </c:ser>
        <c:ser>
          <c:idx val="3"/>
          <c:order val="7"/>
          <c:tx>
            <c:strRef>
              <c:f>RMM_Parametrization_EuroCircol!$I$11</c:f>
              <c:strCache>
                <c:ptCount val="1"/>
                <c:pt idx="0">
                  <c:v>Nominal strand 4.2 K - 5%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RMM_Parametrization_EuroCircol!$D$13:$D$33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RMM_Parametrization_EuroCircol!$I$13:$I$33</c:f>
              <c:numCache>
                <c:formatCode>0.0</c:formatCode>
                <c:ptCount val="21"/>
                <c:pt idx="0">
                  <c:v>353.51225525128064</c:v>
                </c:pt>
                <c:pt idx="1">
                  <c:v>433.17449293266958</c:v>
                </c:pt>
                <c:pt idx="2">
                  <c:v>522.22775703979482</c:v>
                </c:pt>
                <c:pt idx="3">
                  <c:v>621.09453832464567</c:v>
                </c:pt>
                <c:pt idx="4">
                  <c:v>730.23355051637668</c:v>
                </c:pt>
                <c:pt idx="5">
                  <c:v>850.14408788327307</c:v>
                </c:pt>
                <c:pt idx="6">
                  <c:v>981.37105785448341</c:v>
                </c:pt>
                <c:pt idx="7">
                  <c:v>1124.5108175252301</c:v>
                </c:pt>
                <c:pt idx="8">
                  <c:v>1280.2179723154586</c:v>
                </c:pt>
                <c:pt idx="9">
                  <c:v>1449.2133324045997</c:v>
                </c:pt>
                <c:pt idx="10">
                  <c:v>1632.2932702826997</c:v>
                </c:pt>
                <c:pt idx="11">
                  <c:v>1830.3407841744399</c:v>
                </c:pt>
                <c:pt idx="12">
                  <c:v>2044.3386517710642</c:v>
                </c:pt>
                <c:pt idx="13">
                  <c:v>2275.3851629550245</c:v>
                </c:pt>
                <c:pt idx="14">
                  <c:v>2524.7130578378556</c:v>
                </c:pt>
                <c:pt idx="15">
                  <c:v>2793.712479908279</c:v>
                </c:pt>
                <c:pt idx="16">
                  <c:v>3083.9590012171352</c:v>
                </c:pt>
                <c:pt idx="17">
                  <c:v>3397.2481131136124</c:v>
                </c:pt>
                <c:pt idx="18">
                  <c:v>3735.6380400027456</c:v>
                </c:pt>
                <c:pt idx="19">
                  <c:v>4101.5033814495846</c:v>
                </c:pt>
                <c:pt idx="20">
                  <c:v>4497.6030053949062</c:v>
                </c:pt>
              </c:numCache>
            </c:numRef>
          </c:yVal>
          <c:smooth val="0"/>
        </c:ser>
        <c:ser>
          <c:idx val="0"/>
          <c:order val="8"/>
          <c:tx>
            <c:strRef>
              <c:f>RMM_Parametrization_EuroCircol!$H$34</c:f>
              <c:strCache>
                <c:ptCount val="1"/>
                <c:pt idx="0">
                  <c:v>Nominal strand 1.9 K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RMM_Parametrization_EuroCircol!$H$36:$H$56</c:f>
              <c:numCache>
                <c:formatCode>0.00</c:formatCode>
                <c:ptCount val="21"/>
                <c:pt idx="0">
                  <c:v>791.4650011657825</c:v>
                </c:pt>
                <c:pt idx="1">
                  <c:v>909.44913563081229</c:v>
                </c:pt>
                <c:pt idx="2">
                  <c:v>1037.5502246193601</c:v>
                </c:pt>
                <c:pt idx="3">
                  <c:v>1176.2431056034416</c:v>
                </c:pt>
                <c:pt idx="4">
                  <c:v>1326.0438498727824</c:v>
                </c:pt>
                <c:pt idx="5">
                  <c:v>1487.5147540129788</c:v>
                </c:pt>
                <c:pt idx="6">
                  <c:v>1661.2701075402888</c:v>
                </c:pt>
                <c:pt idx="7">
                  <c:v>1847.9828851782675</c:v>
                </c:pt>
                <c:pt idx="8">
                  <c:v>2048.3925462623724</c:v>
                </c:pt>
                <c:pt idx="9">
                  <c:v>2263.3141669011275</c:v>
                </c:pt>
                <c:pt idx="10">
                  <c:v>2493.6491856519201</c:v>
                </c:pt>
                <c:pt idx="11">
                  <c:v>2740.3981144455429</c:v>
                </c:pt>
                <c:pt idx="12">
                  <c:v>3004.6756586004058</c:v>
                </c:pt>
                <c:pt idx="13">
                  <c:v>3287.7288103119977</c:v>
                </c:pt>
                <c:pt idx="14">
                  <c:v>3590.9586391969451</c:v>
                </c:pt>
                <c:pt idx="15">
                  <c:v>3915.9467157451936</c:v>
                </c:pt>
                <c:pt idx="16">
                  <c:v>4264.4873895319697</c:v>
                </c:pt>
                <c:pt idx="17">
                  <c:v>4638.6275336765975</c:v>
                </c:pt>
                <c:pt idx="18">
                  <c:v>5040.7159042619796</c:v>
                </c:pt>
                <c:pt idx="19">
                  <c:v>5473.4650138073875</c:v>
                </c:pt>
                <c:pt idx="20">
                  <c:v>5940.0294808078243</c:v>
                </c:pt>
              </c:numCache>
            </c:numRef>
          </c:yVal>
          <c:smooth val="0"/>
        </c:ser>
        <c:ser>
          <c:idx val="1"/>
          <c:order val="9"/>
          <c:tx>
            <c:strRef>
              <c:f>RMM_Parametrization_EuroCircol!$I$34</c:f>
              <c:strCache>
                <c:ptCount val="1"/>
                <c:pt idx="0">
                  <c:v>Nominal strand 1.9 K - 5%</c:v>
                </c:pt>
              </c:strCache>
            </c:strRef>
          </c:tx>
          <c:spPr>
            <a:ln w="19050" cap="rnd">
              <a:solidFill>
                <a:srgbClr val="00206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RMM_Parametrization_EuroCircol!$E$36:$E$56</c:f>
              <c:numCache>
                <c:formatCode>0.00</c:formatCode>
                <c:ptCount val="21"/>
                <c:pt idx="0">
                  <c:v>20</c:v>
                </c:pt>
                <c:pt idx="1">
                  <c:v>19.5</c:v>
                </c:pt>
                <c:pt idx="2">
                  <c:v>19</c:v>
                </c:pt>
                <c:pt idx="3">
                  <c:v>18.5</c:v>
                </c:pt>
                <c:pt idx="4">
                  <c:v>18</c:v>
                </c:pt>
                <c:pt idx="5">
                  <c:v>17.5</c:v>
                </c:pt>
                <c:pt idx="6">
                  <c:v>17</c:v>
                </c:pt>
                <c:pt idx="7">
                  <c:v>16.5</c:v>
                </c:pt>
                <c:pt idx="8">
                  <c:v>16</c:v>
                </c:pt>
                <c:pt idx="9">
                  <c:v>15.5</c:v>
                </c:pt>
                <c:pt idx="10">
                  <c:v>15</c:v>
                </c:pt>
                <c:pt idx="11">
                  <c:v>14.5</c:v>
                </c:pt>
                <c:pt idx="12">
                  <c:v>14</c:v>
                </c:pt>
                <c:pt idx="13">
                  <c:v>13.5</c:v>
                </c:pt>
                <c:pt idx="14">
                  <c:v>13</c:v>
                </c:pt>
                <c:pt idx="15">
                  <c:v>12.5</c:v>
                </c:pt>
                <c:pt idx="16">
                  <c:v>12</c:v>
                </c:pt>
                <c:pt idx="17">
                  <c:v>11.5</c:v>
                </c:pt>
                <c:pt idx="18">
                  <c:v>11</c:v>
                </c:pt>
                <c:pt idx="19">
                  <c:v>10.5</c:v>
                </c:pt>
                <c:pt idx="20">
                  <c:v>10</c:v>
                </c:pt>
              </c:numCache>
            </c:numRef>
          </c:xVal>
          <c:yVal>
            <c:numRef>
              <c:f>RMM_Parametrization_EuroCircol!$I$36:$I$56</c:f>
              <c:numCache>
                <c:formatCode>0.00</c:formatCode>
                <c:ptCount val="21"/>
                <c:pt idx="0">
                  <c:v>751.89175110749329</c:v>
                </c:pt>
                <c:pt idx="1">
                  <c:v>863.97667884927159</c:v>
                </c:pt>
                <c:pt idx="2">
                  <c:v>985.67271338839203</c:v>
                </c:pt>
                <c:pt idx="3">
                  <c:v>1117.4309503232694</c:v>
                </c:pt>
                <c:pt idx="4">
                  <c:v>1259.7416573791431</c:v>
                </c:pt>
                <c:pt idx="5">
                  <c:v>1413.1390163123297</c:v>
                </c:pt>
                <c:pt idx="6">
                  <c:v>1578.2066021632743</c:v>
                </c:pt>
                <c:pt idx="7">
                  <c:v>1755.5837409193539</c:v>
                </c:pt>
                <c:pt idx="8">
                  <c:v>1945.9729189492537</c:v>
                </c:pt>
                <c:pt idx="9">
                  <c:v>2150.1484585560711</c:v>
                </c:pt>
                <c:pt idx="10">
                  <c:v>2368.9667263693241</c:v>
                </c:pt>
                <c:pt idx="11">
                  <c:v>2603.3782087232657</c:v>
                </c:pt>
                <c:pt idx="12">
                  <c:v>2854.4418756703853</c:v>
                </c:pt>
                <c:pt idx="13">
                  <c:v>3123.3423697963976</c:v>
                </c:pt>
                <c:pt idx="14">
                  <c:v>3411.4107072370975</c:v>
                </c:pt>
                <c:pt idx="15">
                  <c:v>3720.1493799579339</c:v>
                </c:pt>
                <c:pt idx="16">
                  <c:v>4051.2630200553708</c:v>
                </c:pt>
                <c:pt idx="17">
                  <c:v>4406.6961569927671</c:v>
                </c:pt>
                <c:pt idx="18">
                  <c:v>4788.6801090488807</c:v>
                </c:pt>
                <c:pt idx="19">
                  <c:v>5199.7917631170176</c:v>
                </c:pt>
                <c:pt idx="20">
                  <c:v>5643.028006767433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3186288"/>
        <c:axId val="713186680"/>
      </c:scatterChart>
      <c:valAx>
        <c:axId val="713186288"/>
        <c:scaling>
          <c:orientation val="minMax"/>
          <c:max val="19.5"/>
          <c:min val="19"/>
        </c:scaling>
        <c:delete val="0"/>
        <c:axPos val="b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Bp 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13186680"/>
        <c:crosses val="autoZero"/>
        <c:crossBetween val="midCat"/>
      </c:valAx>
      <c:valAx>
        <c:axId val="713186680"/>
        <c:scaling>
          <c:orientation val="minMax"/>
          <c:max val="940"/>
          <c:min val="920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Jc (A/mm2)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131862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598588865815018"/>
          <c:y val="6.9663841746934324E-2"/>
          <c:w val="0.34148127558693558"/>
          <c:h val="0.21006422783019199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E3DF1C65-24BF-4B98-8D81-4F94790A846F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17CBC34D-B5F7-417A-B42A-D43427AF0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416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BC34D-B5F7-417A-B42A-D43427AF0F4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85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94" y="1"/>
            <a:ext cx="9144294" cy="692696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0932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66211" y="26064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</a:t>
            </a:r>
            <a:r>
              <a:rPr kumimoji="0" lang="fr-CH" dirty="0" err="1" smtClean="0"/>
              <a:t>niveaut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event/395351/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ERMC and RMM Magnet Design</a:t>
            </a:r>
            <a:endParaRPr lang="en-GB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7855198" cy="1066688"/>
          </a:xfrm>
        </p:spPr>
        <p:txBody>
          <a:bodyPr/>
          <a:lstStyle/>
          <a:p>
            <a:r>
              <a:rPr lang="es-ES_tradnl" i="1" dirty="0"/>
              <a:t>S. Izquierdo Bermudez, </a:t>
            </a:r>
            <a:r>
              <a:rPr lang="es-ES_tradnl" i="1" dirty="0" smtClean="0"/>
              <a:t>J. C. </a:t>
            </a:r>
            <a:r>
              <a:rPr lang="es-ES_tradnl" i="1" dirty="0"/>
              <a:t>Perez</a:t>
            </a:r>
            <a:r>
              <a:rPr lang="es-ES_tradnl" i="1" dirty="0" smtClean="0"/>
              <a:t>, </a:t>
            </a:r>
            <a:r>
              <a:rPr lang="es-ES_tradnl" i="1" dirty="0"/>
              <a:t>R. </a:t>
            </a:r>
            <a:r>
              <a:rPr lang="es-ES_tradnl" i="1" dirty="0" smtClean="0"/>
              <a:t>Ortwein</a:t>
            </a:r>
            <a:r>
              <a:rPr lang="en-GB" dirty="0" smtClean="0"/>
              <a:t>,</a:t>
            </a:r>
            <a:r>
              <a:rPr lang="es-ES_tradnl" i="1" dirty="0" smtClean="0"/>
              <a:t> E. Rochepault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397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Coil Field at B</a:t>
            </a:r>
            <a:r>
              <a:rPr lang="en-GB" baseline="-25000" dirty="0" smtClean="0"/>
              <a:t>0</a:t>
            </a:r>
            <a:r>
              <a:rPr lang="en-GB" dirty="0" smtClean="0"/>
              <a:t> = 16 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8552" y="1017856"/>
            <a:ext cx="3607998" cy="92141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RMM</a:t>
            </a:r>
          </a:p>
          <a:p>
            <a:pPr lvl="1"/>
            <a:r>
              <a:rPr lang="en-GB" dirty="0" err="1" smtClean="0"/>
              <a:t>B</a:t>
            </a:r>
            <a:r>
              <a:rPr lang="en-GB" baseline="-25000" dirty="0" err="1" smtClean="0"/>
              <a:t>p</a:t>
            </a:r>
            <a:r>
              <a:rPr lang="en-GB" dirty="0" smtClean="0"/>
              <a:t>/B</a:t>
            </a:r>
            <a:r>
              <a:rPr lang="en-GB" baseline="-25000" dirty="0" smtClean="0"/>
              <a:t>o</a:t>
            </a:r>
            <a:r>
              <a:rPr lang="en-GB" dirty="0" smtClean="0"/>
              <a:t> = 1.002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4506" t="51181" r="30664" b="22650"/>
          <a:stretch/>
        </p:blipFill>
        <p:spPr>
          <a:xfrm>
            <a:off x="5220072" y="2650606"/>
            <a:ext cx="3744416" cy="27089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1556" t="26653" r="75259" b="29698"/>
          <a:stretch/>
        </p:blipFill>
        <p:spPr>
          <a:xfrm>
            <a:off x="4218434" y="2132169"/>
            <a:ext cx="1008112" cy="321336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23528" y="1017856"/>
            <a:ext cx="3607998" cy="92141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ERMC</a:t>
            </a:r>
          </a:p>
          <a:p>
            <a:pPr lvl="1"/>
            <a:r>
              <a:rPr lang="en-GB" dirty="0" err="1" smtClean="0"/>
              <a:t>B</a:t>
            </a:r>
            <a:r>
              <a:rPr lang="en-GB" baseline="-25000" dirty="0" err="1" smtClean="0"/>
              <a:t>p</a:t>
            </a:r>
            <a:r>
              <a:rPr lang="en-GB" dirty="0" smtClean="0"/>
              <a:t>/B</a:t>
            </a:r>
            <a:r>
              <a:rPr lang="en-GB" baseline="-25000" dirty="0" smtClean="0"/>
              <a:t>o</a:t>
            </a:r>
            <a:r>
              <a:rPr lang="en-GB" dirty="0" smtClean="0"/>
              <a:t> = 1.097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6932" t="25435" r="71512" b="26559"/>
          <a:stretch/>
        </p:blipFill>
        <p:spPr>
          <a:xfrm>
            <a:off x="27484" y="1844824"/>
            <a:ext cx="947014" cy="37880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9081" t="59439" r="28116" b="22559"/>
          <a:stretch/>
        </p:blipFill>
        <p:spPr>
          <a:xfrm>
            <a:off x="857157" y="3472623"/>
            <a:ext cx="3570827" cy="188689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47867" y="453453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45 turns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18583" y="3818911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45 turns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1106" y="3103291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45 turns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18084" y="379757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45 turns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1106" y="455109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42 turns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325615" y="2648496"/>
            <a:ext cx="3322712" cy="0"/>
          </a:xfrm>
          <a:prstGeom prst="straightConnector1">
            <a:avLst/>
          </a:prstGeom>
          <a:ln w="3810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18084" y="220461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98.5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820472" y="2852936"/>
            <a:ext cx="10344" cy="2232248"/>
          </a:xfrm>
          <a:prstGeom prst="straightConnector1">
            <a:avLst/>
          </a:prstGeom>
          <a:ln w="3810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6200000">
            <a:off x="8432933" y="3605992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67.5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1025840" y="3356992"/>
            <a:ext cx="3322712" cy="0"/>
          </a:xfrm>
          <a:prstGeom prst="straightConnector1">
            <a:avLst/>
          </a:prstGeom>
          <a:ln w="38100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16220" y="291948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98.5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88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Field Quality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3103942" cy="508759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Rather large iron saturation effect due to the iron pole.</a:t>
            </a:r>
          </a:p>
          <a:p>
            <a:pPr lvl="1"/>
            <a:r>
              <a:rPr lang="en-GB" dirty="0" smtClean="0"/>
              <a:t>100 units on b</a:t>
            </a:r>
            <a:r>
              <a:rPr lang="en-GB" baseline="-25000" dirty="0" smtClean="0"/>
              <a:t>3</a:t>
            </a:r>
          </a:p>
          <a:p>
            <a:pPr lvl="1"/>
            <a:r>
              <a:rPr lang="en-GB" dirty="0" smtClean="0"/>
              <a:t>20 units on b</a:t>
            </a:r>
            <a:r>
              <a:rPr lang="en-GB" baseline="-25000" dirty="0" smtClean="0"/>
              <a:t>5</a:t>
            </a:r>
            <a:r>
              <a:rPr lang="en-GB" dirty="0" smtClean="0"/>
              <a:t> </a:t>
            </a:r>
          </a:p>
          <a:p>
            <a:r>
              <a:rPr lang="en-GB" dirty="0" smtClean="0"/>
              <a:t>Can be slightly improved by further optimization on the iron shape.</a:t>
            </a:r>
          </a:p>
          <a:p>
            <a:r>
              <a:rPr lang="en-GB" dirty="0" smtClean="0"/>
              <a:t>See Parametric Study/Iron pole section for the high cost in terms of coil size of removing the iron pole.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329" t="21418" r="20083" b="19991"/>
          <a:stretch/>
        </p:blipFill>
        <p:spPr>
          <a:xfrm>
            <a:off x="4139952" y="918155"/>
            <a:ext cx="4824536" cy="4896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6216" y="576156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Bo (T)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3566719" y="3205275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00"/>
                </a:solidFill>
              </a:rPr>
              <a:t>bn</a:t>
            </a:r>
            <a:r>
              <a:rPr lang="en-GB" dirty="0" smtClean="0">
                <a:solidFill>
                  <a:srgbClr val="000000"/>
                </a:solidFill>
              </a:rPr>
              <a:t> (units)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75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Electromagnetic Forces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7849360"/>
              </p:ext>
            </p:extLst>
          </p:nvPr>
        </p:nvGraphicFramePr>
        <p:xfrm>
          <a:off x="1259632" y="980728"/>
          <a:ext cx="6407866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84413"/>
                <a:gridCol w="769938"/>
                <a:gridCol w="1008805"/>
                <a:gridCol w="1008805"/>
                <a:gridCol w="1335905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T</a:t>
                      </a:r>
                      <a:r>
                        <a:rPr lang="en-GB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T</a:t>
                      </a:r>
                      <a:r>
                        <a:rPr lang="en-GB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2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19.2 T </a:t>
                      </a:r>
                    </a:p>
                    <a:p>
                      <a:pPr algn="ctr" fontAlgn="b"/>
                      <a:r>
                        <a:rPr kumimoji="0" lang="en-GB" sz="2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en-GB" sz="2400" b="1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en-GB" sz="2400" b="1" u="none" strike="noStrike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ss</a:t>
                      </a:r>
                      <a:r>
                        <a:rPr kumimoji="0" lang="en-GB" sz="2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1.9 K)</a:t>
                      </a:r>
                      <a:endParaRPr kumimoji="0" lang="en-GB" sz="2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  (per quadrant</a:t>
                      </a:r>
                      <a:r>
                        <a:rPr lang="it-IT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kN/m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10250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11580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Fy  (per quadrant</a:t>
                      </a:r>
                      <a:r>
                        <a:rPr lang="it-IT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kN/m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-4371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-5848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-6764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</a:t>
                      </a:r>
                      <a:r>
                        <a:rPr lang="en-GB" sz="24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/Coil Height</a:t>
                      </a:r>
                      <a:endParaRPr lang="en-GB" sz="2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MPa</a:t>
                      </a:r>
                      <a:endParaRPr lang="en-GB" sz="2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Fy</a:t>
                      </a:r>
                      <a:r>
                        <a:rPr lang="en-GB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/Coil Width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MPa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12</a:t>
            </a:fld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18209" y="3463319"/>
            <a:ext cx="8507288" cy="11178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For reference, FRESCA2 @ 15 T </a:t>
            </a:r>
          </a:p>
          <a:p>
            <a:pPr lvl="1" fontAlgn="b"/>
            <a:r>
              <a:rPr lang="en-GB" sz="2800" dirty="0" err="1"/>
              <a:t>Fx</a:t>
            </a:r>
            <a:r>
              <a:rPr lang="en-GB" sz="2800" dirty="0"/>
              <a:t>/Coil </a:t>
            </a:r>
            <a:r>
              <a:rPr lang="en-GB" sz="2800" dirty="0" smtClean="0"/>
              <a:t>Height = 120 MPa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4820321"/>
            <a:ext cx="5418471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Constrains: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outer diameter = 800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 should be OK up to 18 T</a:t>
            </a:r>
          </a:p>
        </p:txBody>
      </p:sp>
    </p:spTree>
    <p:extLst>
      <p:ext uri="{BB962C8B-B14F-4D97-AF65-F5344CB8AC3E}">
        <p14:creationId xmlns:p14="http://schemas.microsoft.com/office/powerpoint/2010/main" val="246205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Mechanical design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13</a:t>
            </a:fld>
            <a:endParaRPr lang="en-GB"/>
          </a:p>
        </p:txBody>
      </p:sp>
      <p:sp>
        <p:nvSpPr>
          <p:cNvPr id="6" name="Shape 216"/>
          <p:cNvSpPr txBox="1">
            <a:spLocks/>
          </p:cNvSpPr>
          <p:nvPr/>
        </p:nvSpPr>
        <p:spPr>
          <a:xfrm>
            <a:off x="179512" y="1340768"/>
            <a:ext cx="5112568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400"/>
              </a:spcBef>
              <a:buNone/>
              <a:defRPr sz="1800">
                <a:solidFill>
                  <a:srgbClr val="000000"/>
                </a:solidFill>
              </a:defRPr>
            </a:pPr>
            <a:r>
              <a:rPr lang="en-GB" sz="2400" b="1" dirty="0" smtClean="0">
                <a:solidFill>
                  <a:srgbClr val="004078"/>
                </a:solidFill>
              </a:rPr>
              <a:t>DESIGN CRITERIA AS MQXF:</a:t>
            </a:r>
          </a:p>
          <a:p>
            <a:pPr marL="341376" indent="-30480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4078"/>
                </a:solidFill>
              </a:rPr>
              <a:t>Pole-coil contact in pole-turns midpoint</a:t>
            </a:r>
            <a:r>
              <a:rPr lang="en-GB" sz="2400" b="1" dirty="0" smtClean="0">
                <a:solidFill>
                  <a:srgbClr val="004078"/>
                </a:solidFill>
              </a:rPr>
              <a:t>   </a:t>
            </a:r>
            <a:endParaRPr lang="en-GB" sz="2400" dirty="0" smtClean="0">
              <a:solidFill>
                <a:srgbClr val="004078"/>
              </a:solidFill>
            </a:endParaRPr>
          </a:p>
          <a:p>
            <a:pPr marL="0" indent="0">
              <a:spcBef>
                <a:spcPts val="400"/>
              </a:spcBef>
              <a:buSzTx/>
              <a:buFont typeface="Arial"/>
              <a:buNone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4078"/>
                </a:solidFill>
              </a:rPr>
              <a:t>	</a:t>
            </a:r>
            <a:r>
              <a:rPr lang="en-GB" sz="2400" b="1" dirty="0" err="1" smtClean="0">
                <a:solidFill>
                  <a:srgbClr val="004078"/>
                </a:solidFill>
              </a:rPr>
              <a:t>p</a:t>
            </a:r>
            <a:r>
              <a:rPr lang="en-GB" sz="2400" b="1" baseline="-25000" dirty="0" err="1" smtClean="0">
                <a:solidFill>
                  <a:srgbClr val="004078"/>
                </a:solidFill>
              </a:rPr>
              <a:t>cont</a:t>
            </a:r>
            <a:r>
              <a:rPr lang="en-GB" sz="2400" b="1" dirty="0" smtClean="0">
                <a:solidFill>
                  <a:srgbClr val="004078"/>
                </a:solidFill>
              </a:rPr>
              <a:t> ≥ 2 MPa</a:t>
            </a:r>
          </a:p>
          <a:p>
            <a:pPr marL="341376" indent="-30480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4078"/>
                </a:solidFill>
              </a:rPr>
              <a:t>Max bladder pressure </a:t>
            </a:r>
          </a:p>
          <a:p>
            <a:pPr marL="0" indent="0">
              <a:spcBef>
                <a:spcPts val="400"/>
              </a:spcBef>
              <a:buSzTx/>
              <a:buFont typeface="Arial"/>
              <a:buNone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4078"/>
                </a:solidFill>
              </a:rPr>
              <a:t>	</a:t>
            </a:r>
            <a:r>
              <a:rPr lang="en-GB" sz="2400" b="1" dirty="0" smtClean="0">
                <a:solidFill>
                  <a:srgbClr val="004078"/>
                </a:solidFill>
              </a:rPr>
              <a:t>&lt; 50 MPa</a:t>
            </a:r>
            <a:endParaRPr lang="en-GB" sz="2400" dirty="0" smtClean="0">
              <a:solidFill>
                <a:srgbClr val="004078"/>
              </a:solidFill>
            </a:endParaRPr>
          </a:p>
          <a:p>
            <a:pPr marL="341376" indent="-30480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4078"/>
                </a:solidFill>
              </a:rPr>
              <a:t>Bladder should open the</a:t>
            </a:r>
          </a:p>
          <a:p>
            <a:pPr marL="36576" indent="0">
              <a:spcBef>
                <a:spcPts val="400"/>
              </a:spcBef>
              <a:buNone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4078"/>
                </a:solidFill>
              </a:rPr>
              <a:t>	 </a:t>
            </a:r>
            <a:r>
              <a:rPr lang="en-GB" sz="2400" dirty="0" err="1" smtClean="0">
                <a:solidFill>
                  <a:srgbClr val="004078"/>
                </a:solidFill>
              </a:rPr>
              <a:t>interf</a:t>
            </a:r>
            <a:r>
              <a:rPr lang="en-GB" sz="2400" dirty="0" smtClean="0">
                <a:solidFill>
                  <a:srgbClr val="004078"/>
                </a:solidFill>
              </a:rPr>
              <a:t>=</a:t>
            </a:r>
            <a:r>
              <a:rPr lang="en-GB" sz="2400" dirty="0" err="1" smtClean="0">
                <a:solidFill>
                  <a:srgbClr val="004078"/>
                </a:solidFill>
              </a:rPr>
              <a:t>interf</a:t>
            </a:r>
            <a:r>
              <a:rPr lang="en-GB" sz="2400" baseline="-25000" dirty="0" err="1" smtClean="0">
                <a:solidFill>
                  <a:srgbClr val="004078"/>
                </a:solidFill>
              </a:rPr>
              <a:t>nom</a:t>
            </a:r>
            <a:r>
              <a:rPr lang="en-GB" sz="2400" dirty="0" smtClean="0">
                <a:solidFill>
                  <a:srgbClr val="004078"/>
                </a:solidFill>
              </a:rPr>
              <a:t> + 100</a:t>
            </a:r>
            <a:r>
              <a:rPr lang="el-GR" sz="2400" dirty="0" smtClean="0">
                <a:solidFill>
                  <a:srgbClr val="004078"/>
                </a:solidFill>
              </a:rPr>
              <a:t>μ</a:t>
            </a:r>
            <a:r>
              <a:rPr lang="en-GB" sz="2400" dirty="0" smtClean="0">
                <a:solidFill>
                  <a:srgbClr val="004078"/>
                </a:solidFill>
              </a:rPr>
              <a:t>m</a:t>
            </a:r>
          </a:p>
          <a:p>
            <a:pPr marL="341376" indent="-30480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4078"/>
                </a:solidFill>
              </a:rPr>
              <a:t>All components </a:t>
            </a:r>
            <a:r>
              <a:rPr lang="el-GR" sz="2400" b="1" dirty="0" smtClean="0">
                <a:solidFill>
                  <a:srgbClr val="004078"/>
                </a:solidFill>
              </a:rPr>
              <a:t>σ ≤ </a:t>
            </a:r>
            <a:r>
              <a:rPr lang="en-GB" sz="2400" b="1" dirty="0" err="1" smtClean="0">
                <a:solidFill>
                  <a:srgbClr val="004078"/>
                </a:solidFill>
              </a:rPr>
              <a:t>R</a:t>
            </a:r>
            <a:r>
              <a:rPr lang="en-GB" sz="2400" b="1" baseline="-25000" dirty="0" err="1" smtClean="0">
                <a:solidFill>
                  <a:srgbClr val="004078"/>
                </a:solidFill>
              </a:rPr>
              <a:t>p</a:t>
            </a:r>
            <a:r>
              <a:rPr lang="en-GB" sz="2400" b="1" baseline="-25000" dirty="0" smtClean="0">
                <a:solidFill>
                  <a:srgbClr val="004078"/>
                </a:solidFill>
              </a:rPr>
              <a:t> 0.2</a:t>
            </a:r>
          </a:p>
          <a:p>
            <a:pPr marL="341376" indent="-30480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4078"/>
                </a:solidFill>
              </a:rPr>
              <a:t>For iron at 4.3K (brittle) </a:t>
            </a:r>
          </a:p>
          <a:p>
            <a:pPr marL="0" indent="0">
              <a:spcBef>
                <a:spcPts val="400"/>
              </a:spcBef>
              <a:buSzTx/>
              <a:buFont typeface="Arial"/>
              <a:buNone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4078"/>
                </a:solidFill>
              </a:rPr>
              <a:t>		</a:t>
            </a:r>
            <a:r>
              <a:rPr lang="el-GR" sz="2400" b="1" dirty="0" smtClean="0">
                <a:solidFill>
                  <a:srgbClr val="004078"/>
                </a:solidFill>
              </a:rPr>
              <a:t>σ</a:t>
            </a:r>
            <a:r>
              <a:rPr lang="en-GB" sz="2400" b="1" baseline="-25000" dirty="0" smtClean="0">
                <a:solidFill>
                  <a:srgbClr val="004078"/>
                </a:solidFill>
              </a:rPr>
              <a:t>I</a:t>
            </a:r>
            <a:r>
              <a:rPr lang="en-GB" sz="2400" b="1" dirty="0" smtClean="0">
                <a:solidFill>
                  <a:srgbClr val="004078"/>
                </a:solidFill>
              </a:rPr>
              <a:t> ≤ ~200 MPa </a:t>
            </a:r>
            <a:endParaRPr lang="en-GB" sz="2400" b="1" dirty="0">
              <a:solidFill>
                <a:srgbClr val="004078"/>
              </a:solidFill>
            </a:endParaRPr>
          </a:p>
        </p:txBody>
      </p:sp>
      <p:graphicFrame>
        <p:nvGraphicFramePr>
          <p:cNvPr id="7" name="Table 217"/>
          <p:cNvGraphicFramePr/>
          <p:nvPr>
            <p:extLst>
              <p:ext uri="{D42A27DB-BD31-4B8C-83A1-F6EECF244321}">
                <p14:modId xmlns:p14="http://schemas.microsoft.com/office/powerpoint/2010/main" val="2604821971"/>
              </p:ext>
            </p:extLst>
          </p:nvPr>
        </p:nvGraphicFramePr>
        <p:xfrm>
          <a:off x="5148064" y="1844824"/>
          <a:ext cx="3733800" cy="2560637"/>
        </p:xfrm>
        <a:graphic>
          <a:graphicData uri="http://schemas.openxmlformats.org/drawingml/2006/table">
            <a:tbl>
              <a:tblPr firstRow="1" bandRow="1"/>
              <a:tblGrid>
                <a:gridCol w="2029240"/>
                <a:gridCol w="892864"/>
                <a:gridCol w="811696"/>
              </a:tblGrid>
              <a:tr h="36580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</a:txBody>
                  <a:tcPr marL="45731" marR="45731"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b="1" baseline="-2500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b="1" baseline="-25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0.2</a:t>
                      </a:r>
                      <a:r>
                        <a:rPr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[MPa]</a:t>
                      </a:r>
                    </a:p>
                  </a:txBody>
                  <a:tcPr marL="45731" marR="45731"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80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 K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 K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solidFill>
                      <a:schemeClr val="tx2"/>
                    </a:solidFill>
                  </a:tcPr>
                </a:tc>
              </a:tr>
              <a:tr h="36580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 7075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690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365801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 316 LN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930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365801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NITRONIC 40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1240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36580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MAGNETIL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723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36580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 dirty="0" err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</a:t>
                      </a:r>
                      <a:r>
                        <a:rPr b="1" i="1" dirty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6Al 4V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827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 dirty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1654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280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Mechanical design – 18 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53" y="1009150"/>
            <a:ext cx="4809082" cy="212587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Shell thickness = 70 mm</a:t>
            </a:r>
          </a:p>
          <a:p>
            <a:r>
              <a:rPr lang="en-GB" dirty="0" smtClean="0"/>
              <a:t>Bladders pressure = 50 MPa</a:t>
            </a:r>
          </a:p>
          <a:p>
            <a:r>
              <a:rPr lang="en-GB" dirty="0" smtClean="0"/>
              <a:t>Position and dimension of the keys optimized to minimize the peak stress on the coil and have at contact pressure on the pole as uniform as possible.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14</a:t>
            </a:fld>
            <a:endParaRPr lang="en-GB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52"/>
          <a:stretch/>
        </p:blipFill>
        <p:spPr>
          <a:xfrm>
            <a:off x="683568" y="3121185"/>
            <a:ext cx="3708197" cy="37229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049" y="1009150"/>
            <a:ext cx="3594839" cy="270364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048" y="4012605"/>
            <a:ext cx="3594839" cy="27036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84168" y="4035274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coil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1882" y="1009150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Pole contact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128" y="153897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 MPa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571848" y="302042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60 MPa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429589" y="464024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180 MPa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90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8864" t="5108" r="5606"/>
          <a:stretch/>
        </p:blipFill>
        <p:spPr>
          <a:xfrm>
            <a:off x="3707904" y="1964770"/>
            <a:ext cx="5379077" cy="352033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9442753">
            <a:off x="5406817" y="2721466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1200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422685" y="3022377"/>
            <a:ext cx="792088" cy="578938"/>
          </a:xfrm>
          <a:prstGeom prst="straightConnector1">
            <a:avLst/>
          </a:prstGeom>
          <a:ln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9332464">
            <a:off x="6253310" y="2967025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Coil length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97752"/>
            <a:ext cx="4536504" cy="559040"/>
          </a:xfrm>
        </p:spPr>
        <p:txBody>
          <a:bodyPr>
            <a:normAutofit/>
          </a:bodyPr>
          <a:lstStyle/>
          <a:p>
            <a:r>
              <a:rPr lang="en-GB" sz="2600" dirty="0" smtClean="0"/>
              <a:t>RMC coil dimensions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864" t="5108" r="5606"/>
          <a:stretch/>
        </p:blipFill>
        <p:spPr>
          <a:xfrm>
            <a:off x="-828600" y="2048450"/>
            <a:ext cx="5379077" cy="35203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9442753">
            <a:off x="954674" y="2852490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820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886181" y="3106057"/>
            <a:ext cx="792088" cy="578938"/>
          </a:xfrm>
          <a:prstGeom prst="straightConnector1">
            <a:avLst/>
          </a:prstGeom>
          <a:ln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9332464">
            <a:off x="1716806" y="3050705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60032" y="1043004"/>
            <a:ext cx="4392488" cy="55904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Proposal for ERMC-RMM</a:t>
            </a:r>
            <a:endParaRPr lang="en-GB" dirty="0"/>
          </a:p>
        </p:txBody>
      </p:sp>
      <p:sp>
        <p:nvSpPr>
          <p:cNvPr id="16" name="Right Arrow 15"/>
          <p:cNvSpPr/>
          <p:nvPr/>
        </p:nvSpPr>
        <p:spPr>
          <a:xfrm>
            <a:off x="3851920" y="3270282"/>
            <a:ext cx="720080" cy="449624"/>
          </a:xfrm>
          <a:prstGeom prst="rightArrow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28789" y="1748597"/>
            <a:ext cx="23790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RMC does not half actual straight part, most of the central part is covered by the layer jump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19650" y="4451276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x35 turns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39541" y="4312776"/>
            <a:ext cx="2803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Top/Bottom coil: 2x45 turns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Middle coil: 2x42 turns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5154" y="5375481"/>
            <a:ext cx="83901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Remark: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“graded” solution, an option is to use the end region to do the splice. Options: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 an structure that can accommodate 1.5 m coils even if the coils for the non-graded magnets will be 1.2 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graded solution, reduce the magnet straight section to &lt; 100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398709">
            <a:off x="3433210" y="2028167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241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13033">
            <a:off x="7826956" y="1943607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290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37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Cable unit length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841926"/>
              </p:ext>
            </p:extLst>
          </p:nvPr>
        </p:nvGraphicFramePr>
        <p:xfrm>
          <a:off x="251520" y="1114821"/>
          <a:ext cx="7823202" cy="3286125"/>
        </p:xfrm>
        <a:graphic>
          <a:graphicData uri="http://schemas.openxmlformats.org/drawingml/2006/table">
            <a:tbl>
              <a:tblPr/>
              <a:tblGrid>
                <a:gridCol w="2388836"/>
                <a:gridCol w="609106"/>
                <a:gridCol w="609106"/>
                <a:gridCol w="609106"/>
                <a:gridCol w="2388836"/>
                <a:gridCol w="609106"/>
                <a:gridCol w="609106"/>
              </a:tblGrid>
              <a:tr h="20002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ERMC coils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RMM middle pancake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width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width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Straigth part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Straigth part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Pole thickness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Pole thickness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Average winding radius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Average winding radius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Average winding  path length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Average winding  path length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turns per double pancake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turns per double pancake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cable length per coil (no margin)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cable length per coil (no margin)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20% margin for possible design change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20% margin for possible design change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Winding reserve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Winding reserve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required lenth/coil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required lenth/coil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height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height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Twist pitch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Twist pitch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Average length increase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Average length increase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strands per cable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strands per cable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required strand length/coil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required strand length/coil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041994"/>
              </p:ext>
            </p:extLst>
          </p:nvPr>
        </p:nvGraphicFramePr>
        <p:xfrm>
          <a:off x="1997771" y="4941168"/>
          <a:ext cx="4330699" cy="962025"/>
        </p:xfrm>
        <a:graphic>
          <a:graphicData uri="http://schemas.openxmlformats.org/drawingml/2006/table">
            <a:tbl>
              <a:tblPr/>
              <a:tblGrid>
                <a:gridCol w="3112393"/>
                <a:gridCol w="609153"/>
                <a:gridCol w="609153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required cable length/ERMC magnet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required cable length/RMMC magnet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required strand length/ERMC magnet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required strand length/RMMC magnet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 rot="20103663">
            <a:off x="2731627" y="2496272"/>
            <a:ext cx="3227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cross-checked!</a:t>
            </a:r>
            <a:endParaRPr lang="en-GB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41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Protection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17</a:t>
            </a:fld>
            <a:endParaRPr lang="en-GB"/>
          </a:p>
        </p:txBody>
      </p:sp>
      <p:sp>
        <p:nvSpPr>
          <p:cNvPr id="5" name="Shape 115"/>
          <p:cNvSpPr txBox="1">
            <a:spLocks/>
          </p:cNvSpPr>
          <p:nvPr/>
        </p:nvSpPr>
        <p:spPr>
          <a:xfrm>
            <a:off x="-1373" y="1690664"/>
            <a:ext cx="9144001" cy="244319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5236" indent="-708660">
              <a:lnSpc>
                <a:spcPct val="80000"/>
              </a:lnSpc>
              <a:defRPr sz="180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chemeClr val="tx2"/>
                </a:solidFill>
                <a:latin typeface="Symbol"/>
                <a:ea typeface="Symbol"/>
                <a:cs typeface="Symbol"/>
                <a:sym typeface="Symbol" panose="05050102010706020507" pitchFamily="18" charset="2"/>
              </a:rPr>
              <a:t></a:t>
            </a:r>
            <a:r>
              <a:rPr lang="en-GB" sz="3200" dirty="0" smtClean="0">
                <a:solidFill>
                  <a:schemeClr val="tx2"/>
                </a:solidFill>
                <a:latin typeface="Symbol"/>
                <a:ea typeface="Symbol"/>
                <a:cs typeface="Symbol"/>
                <a:sym typeface="Symbol"/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 are the MIITs of the cable, the </a:t>
            </a:r>
            <a:r>
              <a:rPr lang="en-GB" sz="2400" b="1" dirty="0" smtClean="0">
                <a:solidFill>
                  <a:srgbClr val="FF0000"/>
                </a:solidFill>
              </a:rPr>
              <a:t>capital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we can spend:</a:t>
            </a:r>
            <a:endParaRPr lang="en-GB" sz="2000" dirty="0" smtClean="0">
              <a:solidFill>
                <a:schemeClr val="tx2"/>
              </a:solidFill>
            </a:endParaRPr>
          </a:p>
          <a:p>
            <a:pPr marL="905255" lvl="1">
              <a:lnSpc>
                <a:spcPct val="80000"/>
              </a:lnSpc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endParaRPr lang="en-GB" sz="1800" dirty="0" smtClean="0">
              <a:solidFill>
                <a:schemeClr val="tx2"/>
              </a:solidFill>
            </a:endParaRPr>
          </a:p>
          <a:p>
            <a:pPr marL="0" lvl="1" indent="448055">
              <a:lnSpc>
                <a:spcPct val="80000"/>
              </a:lnSpc>
              <a:spcBef>
                <a:spcPts val="400"/>
              </a:spcBef>
              <a:buSzTx/>
              <a:buFont typeface="Arial"/>
              <a:buNone/>
              <a:defRPr sz="1800">
                <a:solidFill>
                  <a:srgbClr val="000000"/>
                </a:solidFill>
              </a:defRPr>
            </a:pPr>
            <a:endParaRPr lang="en-GB" sz="1800" dirty="0" smtClean="0">
              <a:solidFill>
                <a:schemeClr val="tx2"/>
              </a:solidFill>
            </a:endParaRPr>
          </a:p>
          <a:p>
            <a:pPr marL="0" lvl="1" indent="448055">
              <a:lnSpc>
                <a:spcPct val="80000"/>
              </a:lnSpc>
              <a:spcBef>
                <a:spcPts val="400"/>
              </a:spcBef>
              <a:buSzTx/>
              <a:buFont typeface="Arial"/>
              <a:buNone/>
              <a:defRPr sz="1800">
                <a:solidFill>
                  <a:srgbClr val="000000"/>
                </a:solidFill>
              </a:defRPr>
            </a:pPr>
            <a:endParaRPr lang="en-GB" sz="1800" dirty="0" smtClean="0">
              <a:solidFill>
                <a:schemeClr val="tx2"/>
              </a:solidFill>
            </a:endParaRPr>
          </a:p>
          <a:p>
            <a:pPr marL="745236" indent="-708660">
              <a:lnSpc>
                <a:spcPct val="80000"/>
              </a:lnSpc>
              <a:defRPr sz="180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chemeClr val="tx2"/>
                </a:solidFill>
                <a:latin typeface="Symbol"/>
                <a:ea typeface="Symbol"/>
                <a:cs typeface="Symbol"/>
                <a:sym typeface="Symbol" panose="05050102010706020507" pitchFamily="18" charset="2"/>
              </a:rPr>
              <a:t></a:t>
            </a:r>
            <a:r>
              <a:rPr lang="en-GB" sz="1800" i="1" baseline="-25000" dirty="0" smtClean="0">
                <a:solidFill>
                  <a:schemeClr val="tx2"/>
                </a:solidFill>
              </a:rPr>
              <a:t>q</a:t>
            </a:r>
            <a:r>
              <a:rPr lang="en-GB" sz="2400" dirty="0" smtClean="0">
                <a:solidFill>
                  <a:schemeClr val="tx2"/>
                </a:solidFill>
              </a:rPr>
              <a:t> are the MIITs of a quench where all magnet quenches at time = 0.</a:t>
            </a:r>
            <a:endParaRPr lang="en-GB" sz="2400" dirty="0">
              <a:solidFill>
                <a:schemeClr val="tx2"/>
              </a:solidFill>
            </a:endParaRPr>
          </a:p>
        </p:txBody>
      </p:sp>
      <p:pic>
        <p:nvPicPr>
          <p:cNvPr id="6" name="image1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07571" y="3948107"/>
            <a:ext cx="3731342" cy="245236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11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48298" y="2103357"/>
            <a:ext cx="3434774" cy="94211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12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41898" y="2094764"/>
            <a:ext cx="3341689" cy="985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13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64779" y="3885486"/>
            <a:ext cx="2076643" cy="983674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122"/>
          <p:cNvSpPr/>
          <p:nvPr/>
        </p:nvSpPr>
        <p:spPr>
          <a:xfrm>
            <a:off x="0" y="4777885"/>
            <a:ext cx="5407574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84200" indent="-584200">
              <a:buClr>
                <a:srgbClr val="0055A0"/>
              </a:buClr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margin</a:t>
            </a:r>
            <a:r>
              <a:rPr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time we can stay at I0 to reach the capital margin</a:t>
            </a:r>
          </a:p>
        </p:txBody>
      </p:sp>
      <p:pic>
        <p:nvPicPr>
          <p:cNvPr id="11" name="image14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48298" y="5687926"/>
            <a:ext cx="2847976" cy="900114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extBox 12"/>
          <p:cNvSpPr txBox="1"/>
          <p:nvPr/>
        </p:nvSpPr>
        <p:spPr>
          <a:xfrm>
            <a:off x="0" y="727859"/>
            <a:ext cx="9266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 the concept of time margin to evaluate the margin in terms of quench protection and compare to other magnets: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12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Protection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0059987"/>
              </p:ext>
            </p:extLst>
          </p:nvPr>
        </p:nvGraphicFramePr>
        <p:xfrm>
          <a:off x="4139952" y="3172934"/>
          <a:ext cx="4635112" cy="1645920"/>
        </p:xfrm>
        <a:graphic>
          <a:graphicData uri="http://schemas.openxmlformats.org/drawingml/2006/table">
            <a:tbl>
              <a:tblPr/>
              <a:tblGrid>
                <a:gridCol w="2857500"/>
                <a:gridCol w="869950"/>
                <a:gridCol w="907662"/>
              </a:tblGrid>
              <a:tr h="142875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endParaRPr sz="1800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Insulated cable energy density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(J/mm</a:t>
                      </a:r>
                      <a:r>
                        <a:rPr sz="1800" baseline="300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0.095</a:t>
                      </a:r>
                      <a:endParaRPr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Insulated cable current density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(A/mm</a:t>
                      </a:r>
                      <a:r>
                        <a:rPr sz="1800" baseline="30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250</a:t>
                      </a:r>
                      <a:endParaRPr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  <a:tr h="24025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MIITS available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(MA</a:t>
                      </a:r>
                      <a:r>
                        <a:rPr sz="1800" baseline="30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53</a:t>
                      </a:r>
                      <a:endParaRPr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MIITS consumed decay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(MA</a:t>
                      </a:r>
                      <a:r>
                        <a:rPr sz="1800" baseline="30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34</a:t>
                      </a:r>
                      <a:endParaRPr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Time left to quench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</a:t>
                      </a:r>
                      <a:r>
                        <a:rPr sz="1800" dirty="0" err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ms</a:t>
                      </a: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133</a:t>
                      </a:r>
                      <a:endParaRPr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446572" y="1062362"/>
            <a:ext cx="46883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have a lot of margin compared to Hi-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LHC magnets (time margin ~ 35-40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!!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5729568"/>
              </p:ext>
            </p:extLst>
          </p:nvPr>
        </p:nvGraphicFramePr>
        <p:xfrm>
          <a:off x="107504" y="1196752"/>
          <a:ext cx="3888432" cy="4784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383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Clr>
                <a:schemeClr val="accent3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accent3"/>
                </a:solidFill>
              </a:rPr>
              <a:t>Baseline design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b="1" dirty="0" smtClean="0"/>
              <a:t>Parametric study 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b="1" dirty="0" smtClean="0"/>
              <a:t>Margin on the load line</a:t>
            </a:r>
            <a:endParaRPr lang="en-GB" b="1" dirty="0"/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b="1" dirty="0" smtClean="0"/>
              <a:t>Copper to superconductor ratio</a:t>
            </a:r>
            <a:endParaRPr lang="en-GB" b="1" dirty="0"/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b="1" dirty="0" smtClean="0"/>
              <a:t>Strand diameter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b="1" dirty="0" smtClean="0"/>
              <a:t>Insulation thickness</a:t>
            </a:r>
            <a:endParaRPr lang="en-GB" b="1" dirty="0"/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b="1" dirty="0" smtClean="0"/>
              <a:t>Iron pole</a:t>
            </a:r>
          </a:p>
          <a:p>
            <a:pPr marL="550926" indent="-514350">
              <a:buClr>
                <a:schemeClr val="accent4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accent3"/>
                </a:solidFill>
              </a:rPr>
              <a:t>Summary and next steps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19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Baseline design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Parametric study 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Margin on the load line</a:t>
            </a:r>
            <a:endParaRPr lang="en-GB" dirty="0"/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Copper to superconductor ratio</a:t>
            </a:r>
            <a:endParaRPr lang="en-GB" dirty="0"/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Strand diameter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Insulation thickness</a:t>
            </a:r>
            <a:endParaRPr lang="en-GB" dirty="0"/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Iron pole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Summary and next steps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43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Margin on the load 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5" y="2690648"/>
            <a:ext cx="4632875" cy="347465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5046562" y="3812006"/>
            <a:ext cx="3796496" cy="0"/>
          </a:xfrm>
          <a:prstGeom prst="line">
            <a:avLst/>
          </a:prstGeom>
          <a:noFill/>
          <a:ln w="19050" cap="flat">
            <a:solidFill>
              <a:srgbClr val="DDDDDD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126" y="2690648"/>
            <a:ext cx="4632874" cy="3474656"/>
          </a:xfrm>
          <a:prstGeom prst="rect">
            <a:avLst/>
          </a:prstGeom>
        </p:spPr>
      </p:pic>
      <p:sp>
        <p:nvSpPr>
          <p:cNvPr id="8" name="Shape 165"/>
          <p:cNvSpPr/>
          <p:nvPr/>
        </p:nvSpPr>
        <p:spPr>
          <a:xfrm>
            <a:off x="1135898" y="4427976"/>
            <a:ext cx="784025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0055A0"/>
                </a:solidFill>
              </a:rPr>
              <a:t>N = 72</a:t>
            </a:r>
          </a:p>
        </p:txBody>
      </p:sp>
      <p:sp>
        <p:nvSpPr>
          <p:cNvPr id="9" name="Shape 165"/>
          <p:cNvSpPr/>
          <p:nvPr/>
        </p:nvSpPr>
        <p:spPr>
          <a:xfrm>
            <a:off x="2885606" y="5378662"/>
            <a:ext cx="906656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0055A0"/>
                </a:solidFill>
              </a:rPr>
              <a:t>N = </a:t>
            </a:r>
            <a:r>
              <a:rPr lang="en-GB" smtClean="0">
                <a:solidFill>
                  <a:srgbClr val="0055A0"/>
                </a:solidFill>
              </a:rPr>
              <a:t>150</a:t>
            </a:r>
            <a:endParaRPr dirty="0">
              <a:solidFill>
                <a:srgbClr val="0055A0"/>
              </a:solidFill>
            </a:endParaRPr>
          </a:p>
        </p:txBody>
      </p:sp>
      <p:sp>
        <p:nvSpPr>
          <p:cNvPr id="14" name="5-Point Star 13"/>
          <p:cNvSpPr/>
          <p:nvPr/>
        </p:nvSpPr>
        <p:spPr>
          <a:xfrm>
            <a:off x="7452320" y="3739998"/>
            <a:ext cx="360040" cy="288363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92179" y="855680"/>
            <a:ext cx="84402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turns need to reach 16 T @ 4.2 K with 10 % margin: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132 turns assuming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EuroCircol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Critical Current Density and 5 % cabling degradation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turns assuming minimum required for FCC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588224" y="3884345"/>
            <a:ext cx="1044116" cy="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587825" y="3884015"/>
            <a:ext cx="399" cy="1920089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3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Iron pole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138" y="3455665"/>
            <a:ext cx="3672408" cy="1773535"/>
          </a:xfrm>
        </p:spPr>
        <p:txBody>
          <a:bodyPr>
            <a:noAutofit/>
          </a:bodyPr>
          <a:lstStyle/>
          <a:p>
            <a:endParaRPr lang="en-GB" sz="1800" dirty="0" smtClean="0"/>
          </a:p>
          <a:p>
            <a:r>
              <a:rPr lang="en-GB" sz="1800" dirty="0" err="1" smtClean="0"/>
              <a:t>I</a:t>
            </a:r>
            <a:r>
              <a:rPr lang="en-GB" sz="1800" baseline="-25000" dirty="0" err="1" smtClean="0"/>
              <a:t>nom</a:t>
            </a:r>
            <a:r>
              <a:rPr lang="en-GB" sz="1800" dirty="0" smtClean="0"/>
              <a:t> = 11862 A</a:t>
            </a:r>
          </a:p>
          <a:p>
            <a:r>
              <a:rPr lang="en-GB" sz="1800" dirty="0" smtClean="0"/>
              <a:t>B</a:t>
            </a:r>
            <a:r>
              <a:rPr lang="en-GB" sz="1800" baseline="-25000" dirty="0" smtClean="0"/>
              <a:t>o</a:t>
            </a:r>
            <a:r>
              <a:rPr lang="en-GB" sz="1800" dirty="0" smtClean="0"/>
              <a:t> = 16.00 T</a:t>
            </a:r>
          </a:p>
          <a:p>
            <a:r>
              <a:rPr lang="en-GB" sz="1800" dirty="0" err="1" smtClean="0"/>
              <a:t>B</a:t>
            </a:r>
            <a:r>
              <a:rPr lang="en-GB" sz="1800" baseline="-25000" dirty="0" err="1" smtClean="0"/>
              <a:t>p</a:t>
            </a:r>
            <a:r>
              <a:rPr lang="en-GB" sz="1800" dirty="0" smtClean="0"/>
              <a:t> = 16.03 T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9477" t="33394" r="27421" b="24686"/>
          <a:stretch/>
        </p:blipFill>
        <p:spPr>
          <a:xfrm>
            <a:off x="5264996" y="870779"/>
            <a:ext cx="2880494" cy="269760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679504" y="3396327"/>
            <a:ext cx="4464496" cy="317943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/>
          </a:p>
          <a:p>
            <a:r>
              <a:rPr lang="en-GB" sz="2000" dirty="0" smtClean="0"/>
              <a:t>I = 11862 A</a:t>
            </a:r>
          </a:p>
          <a:p>
            <a:r>
              <a:rPr lang="en-GB" sz="2000" dirty="0" smtClean="0"/>
              <a:t>B</a:t>
            </a:r>
            <a:r>
              <a:rPr lang="en-GB" sz="2000" baseline="-25000" dirty="0" smtClean="0"/>
              <a:t>o</a:t>
            </a:r>
            <a:r>
              <a:rPr lang="en-GB" sz="2000" dirty="0" smtClean="0"/>
              <a:t> = 15.55 T</a:t>
            </a:r>
          </a:p>
          <a:p>
            <a:r>
              <a:rPr lang="en-GB" sz="2000" dirty="0" err="1" smtClean="0"/>
              <a:t>B</a:t>
            </a:r>
            <a:r>
              <a:rPr lang="en-GB" sz="2000" baseline="-25000" dirty="0" err="1" smtClean="0"/>
              <a:t>p</a:t>
            </a:r>
            <a:r>
              <a:rPr lang="en-GB" sz="2000" dirty="0" smtClean="0"/>
              <a:t> = 15.99 T</a:t>
            </a:r>
          </a:p>
          <a:p>
            <a:r>
              <a:rPr lang="en-GB" sz="2000" dirty="0" smtClean="0"/>
              <a:t>To reach B</a:t>
            </a:r>
            <a:r>
              <a:rPr lang="en-GB" sz="2000" baseline="-25000" dirty="0" smtClean="0"/>
              <a:t>o</a:t>
            </a:r>
            <a:r>
              <a:rPr lang="en-GB" sz="2000" dirty="0" smtClean="0"/>
              <a:t> = 16 T with 10 % margin at 4.2 K</a:t>
            </a:r>
          </a:p>
          <a:p>
            <a:pPr lvl="1"/>
            <a:r>
              <a:rPr lang="en-GB" sz="1600" dirty="0" smtClean="0"/>
              <a:t>Additional number of turns = 24</a:t>
            </a:r>
          </a:p>
          <a:p>
            <a:pPr lvl="1"/>
            <a:r>
              <a:rPr lang="en-GB" sz="1600" dirty="0" err="1"/>
              <a:t>I</a:t>
            </a:r>
            <a:r>
              <a:rPr lang="en-GB" sz="1600" baseline="-25000" dirty="0" err="1"/>
              <a:t>nom</a:t>
            </a:r>
            <a:r>
              <a:rPr lang="en-GB" sz="1600" dirty="0"/>
              <a:t> = </a:t>
            </a:r>
            <a:r>
              <a:rPr lang="en-GB" sz="1600" dirty="0" smtClean="0"/>
              <a:t>11016 </a:t>
            </a:r>
            <a:r>
              <a:rPr lang="en-GB" sz="1600" dirty="0"/>
              <a:t>A</a:t>
            </a:r>
          </a:p>
          <a:p>
            <a:pPr lvl="1"/>
            <a:r>
              <a:rPr lang="en-GB" sz="1600" dirty="0" smtClean="0"/>
              <a:t>B</a:t>
            </a:r>
            <a:r>
              <a:rPr lang="en-GB" sz="1600" baseline="-25000" dirty="0" smtClean="0"/>
              <a:t>o</a:t>
            </a:r>
            <a:r>
              <a:rPr lang="en-GB" sz="1600" dirty="0" smtClean="0"/>
              <a:t> </a:t>
            </a:r>
            <a:r>
              <a:rPr lang="en-GB" sz="1600" dirty="0"/>
              <a:t>= 15.55 T</a:t>
            </a:r>
          </a:p>
          <a:p>
            <a:pPr lvl="1"/>
            <a:r>
              <a:rPr lang="en-GB" sz="1600" dirty="0" err="1"/>
              <a:t>B</a:t>
            </a:r>
            <a:r>
              <a:rPr lang="en-GB" sz="1600" baseline="-25000" dirty="0" err="1"/>
              <a:t>p</a:t>
            </a:r>
            <a:r>
              <a:rPr lang="en-GB" sz="1600" dirty="0"/>
              <a:t> = 15.99 T</a:t>
            </a:r>
          </a:p>
          <a:p>
            <a:pPr lvl="1"/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0816" t="33244" r="26812" b="22751"/>
          <a:stretch/>
        </p:blipFill>
        <p:spPr>
          <a:xfrm>
            <a:off x="804416" y="774249"/>
            <a:ext cx="2890664" cy="28906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5553" y="5229200"/>
            <a:ext cx="3801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efficient graded coils, the additional field given by the iron pole will be less critical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58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Iron Pole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22</a:t>
            </a:fld>
            <a:endParaRPr lang="en-GB"/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-108519" y="1103771"/>
          <a:ext cx="5328592" cy="5284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 rot="20014586">
            <a:off x="1334317" y="3044524"/>
            <a:ext cx="1521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iron pole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0014586">
            <a:off x="2194954" y="4240196"/>
            <a:ext cx="1816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iron pole</a:t>
            </a:r>
            <a:endParaRPr lang="en-GB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8855" t="32772" r="70690" b="20578"/>
          <a:stretch/>
        </p:blipFill>
        <p:spPr>
          <a:xfrm>
            <a:off x="5422208" y="3645024"/>
            <a:ext cx="881858" cy="37890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0190" t="51921" r="17587" b="20577"/>
          <a:stretch/>
        </p:blipFill>
        <p:spPr>
          <a:xfrm>
            <a:off x="6156176" y="4424862"/>
            <a:ext cx="3008266" cy="15254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34506" t="51181" r="30664" b="22650"/>
          <a:stretch/>
        </p:blipFill>
        <p:spPr>
          <a:xfrm>
            <a:off x="6660232" y="2014917"/>
            <a:ext cx="1963526" cy="14205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11556" t="32991" r="75259" b="29697"/>
          <a:stretch/>
        </p:blipFill>
        <p:spPr>
          <a:xfrm>
            <a:off x="5248467" y="771500"/>
            <a:ext cx="1008111" cy="274679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176569" y="217913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45 turns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61540" y="2555293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45 turns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1540" y="293145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42 turns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08304" y="4572993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53 turns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93275" y="494915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53 turns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93275" y="5325319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50 turns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44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Copper to superconductor ratio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4690864" cy="1239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23</a:t>
            </a:fld>
            <a:endParaRPr lang="en-GB"/>
          </a:p>
        </p:txBody>
      </p:sp>
      <p:sp>
        <p:nvSpPr>
          <p:cNvPr id="5" name="Shape 104"/>
          <p:cNvSpPr txBox="1">
            <a:spLocks/>
          </p:cNvSpPr>
          <p:nvPr/>
        </p:nvSpPr>
        <p:spPr>
          <a:xfrm>
            <a:off x="8185376" y="6224222"/>
            <a:ext cx="501425" cy="26425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lang="en-GB" sz="1200" smtClean="0">
                <a:solidFill>
                  <a:srgbClr val="8897BD"/>
                </a:solidFill>
              </a:rPr>
              <a:pPr>
                <a:defRPr sz="1800">
                  <a:solidFill>
                    <a:srgbClr val="000000"/>
                  </a:solidFill>
                </a:defRPr>
              </a:pPr>
              <a:t>23</a:t>
            </a:fld>
            <a:endParaRPr lang="en-GB" sz="1200">
              <a:solidFill>
                <a:srgbClr val="8897BD"/>
              </a:solidFill>
            </a:endParaRPr>
          </a:p>
        </p:txBody>
      </p:sp>
      <p:pic>
        <p:nvPicPr>
          <p:cNvPr id="6" name="image8.png"/>
          <p:cNvPicPr/>
          <p:nvPr/>
        </p:nvPicPr>
        <p:blipFill>
          <a:blip r:embed="rId2">
            <a:extLst/>
          </a:blip>
          <a:srcRect l="52828" t="53996" r="16088" b="18896"/>
          <a:stretch>
            <a:fillRect/>
          </a:stretch>
        </p:blipFill>
        <p:spPr>
          <a:xfrm>
            <a:off x="5293227" y="4766764"/>
            <a:ext cx="3850774" cy="209892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9.png"/>
          <p:cNvPicPr/>
          <p:nvPr/>
        </p:nvPicPr>
        <p:blipFill>
          <a:blip r:embed="rId3">
            <a:extLst/>
          </a:blip>
          <a:srcRect l="25320" t="51520" r="4477" b="18240"/>
          <a:stretch>
            <a:fillRect/>
          </a:stretch>
        </p:blipFill>
        <p:spPr>
          <a:xfrm>
            <a:off x="5398802" y="2951082"/>
            <a:ext cx="3855123" cy="194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10.png"/>
          <p:cNvPicPr/>
          <p:nvPr/>
        </p:nvPicPr>
        <p:blipFill>
          <a:blip r:embed="rId4">
            <a:extLst/>
          </a:blip>
          <a:srcRect l="26385" t="49994" r="5767" b="17349"/>
          <a:stretch>
            <a:fillRect/>
          </a:stretch>
        </p:blipFill>
        <p:spPr>
          <a:xfrm>
            <a:off x="5479169" y="860948"/>
            <a:ext cx="3694565" cy="207819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109"/>
          <p:cNvSpPr/>
          <p:nvPr/>
        </p:nvSpPr>
        <p:spPr>
          <a:xfrm>
            <a:off x="7043486" y="1643225"/>
            <a:ext cx="117793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0000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 dirty="0">
                <a:solidFill>
                  <a:srgbClr val="FF0000"/>
                </a:solidFill>
              </a:rPr>
              <a:t>Cu2sc = 1</a:t>
            </a:r>
          </a:p>
        </p:txBody>
      </p:sp>
      <p:sp>
        <p:nvSpPr>
          <p:cNvPr id="10" name="Shape 110"/>
          <p:cNvSpPr/>
          <p:nvPr/>
        </p:nvSpPr>
        <p:spPr>
          <a:xfrm>
            <a:off x="6615359" y="3562431"/>
            <a:ext cx="1368585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0000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0000"/>
                </a:solidFill>
              </a:rPr>
              <a:t>Cu2sc = 0.8</a:t>
            </a:r>
          </a:p>
        </p:txBody>
      </p:sp>
      <p:sp>
        <p:nvSpPr>
          <p:cNvPr id="11" name="Shape 111"/>
          <p:cNvSpPr/>
          <p:nvPr/>
        </p:nvSpPr>
        <p:spPr>
          <a:xfrm>
            <a:off x="6507520" y="5491117"/>
            <a:ext cx="1368585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0000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0000"/>
                </a:solidFill>
              </a:rPr>
              <a:t>Cu2sc = 0.6</a:t>
            </a:r>
          </a:p>
        </p:txBody>
      </p:sp>
      <p:graphicFrame>
        <p:nvGraphicFramePr>
          <p:cNvPr id="12" name="Table 112"/>
          <p:cNvGraphicFramePr/>
          <p:nvPr>
            <p:extLst>
              <p:ext uri="{D42A27DB-BD31-4B8C-83A1-F6EECF244321}">
                <p14:modId xmlns:p14="http://schemas.microsoft.com/office/powerpoint/2010/main" val="2549306226"/>
              </p:ext>
            </p:extLst>
          </p:nvPr>
        </p:nvGraphicFramePr>
        <p:xfrm>
          <a:off x="37195" y="897268"/>
          <a:ext cx="5361608" cy="3755868"/>
        </p:xfrm>
        <a:graphic>
          <a:graphicData uri="http://schemas.openxmlformats.org/drawingml/2006/table">
            <a:tbl>
              <a:tblPr/>
              <a:tblGrid>
                <a:gridCol w="2890683"/>
                <a:gridCol w="778367"/>
                <a:gridCol w="579050"/>
                <a:gridCol w="556754"/>
                <a:gridCol w="556754"/>
              </a:tblGrid>
              <a:tr h="272349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Copper to </a:t>
                      </a:r>
                      <a:r>
                        <a:rPr lang="en-GB" sz="1600" b="1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Supercondutor</a:t>
                      </a:r>
                      <a:endParaRPr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0.8 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  <a:tr h="27234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conductors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--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  <a:tr h="27234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area (per aperture)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sz="1600" baseline="30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29843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25665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21487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  <a:tr h="27234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area (per coil) 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sz="1600" baseline="30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14922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12833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10744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  <a:tr h="27234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sz="1600" baseline="-25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96.96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88.49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79.33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  <a:tr h="272349">
                <a:tc gridSpan="5"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 parameters 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34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sz="1600" baseline="-25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11000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12200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13800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  <a:tr h="27234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sz="1600" baseline="-25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699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703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  <a:tr h="27234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sz="1600" baseline="-25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 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874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1171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  <a:tr h="27234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sz="1600" baseline="-250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eng</a:t>
                      </a:r>
                      <a:r>
                        <a:rPr sz="16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388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439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  <a:tr h="27234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sz="1600" baseline="-25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overall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277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  <a:tr h="272349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density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MJ/mm</a:t>
                      </a:r>
                      <a:r>
                        <a:rPr sz="1600" baseline="30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90.44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94.40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99.59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  <a:tr h="443012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Differential inductance at </a:t>
                      </a:r>
                      <a:r>
                        <a:rPr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Inom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(per aperture)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42.07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30.67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21.14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55A0"/>
                      </a:solidFill>
                      <a:round/>
                    </a:lnL>
                    <a:lnR w="12700">
                      <a:solidFill>
                        <a:srgbClr val="0055A0"/>
                      </a:solidFill>
                      <a:round/>
                    </a:lnR>
                    <a:lnT w="12700">
                      <a:solidFill>
                        <a:srgbClr val="0055A0"/>
                      </a:solidFill>
                      <a:round/>
                    </a:lnT>
                    <a:lnB w="12700">
                      <a:solidFill>
                        <a:srgbClr val="0055A0"/>
                      </a:solidFill>
                      <a:round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01566" y="4857707"/>
            <a:ext cx="48245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Remark: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case cu2sc = 1 does not correspond to the “reference case”. Differences: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Conductor insulation thickness = 200 µm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critical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94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Copper to superconductor ratio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0772164"/>
              </p:ext>
            </p:extLst>
          </p:nvPr>
        </p:nvGraphicFramePr>
        <p:xfrm>
          <a:off x="1231972" y="1123717"/>
          <a:ext cx="6848086" cy="1645920"/>
        </p:xfrm>
        <a:graphic>
          <a:graphicData uri="http://schemas.openxmlformats.org/drawingml/2006/table">
            <a:tbl>
              <a:tblPr/>
              <a:tblGrid>
                <a:gridCol w="2857500"/>
                <a:gridCol w="869950"/>
                <a:gridCol w="907662"/>
                <a:gridCol w="1106487"/>
                <a:gridCol w="1106487"/>
              </a:tblGrid>
              <a:tr h="142875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cu2sc = 1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cu2sc = 0.8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cu2sc = 0.6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Insulated cable energy density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(J/mm</a:t>
                      </a:r>
                      <a:r>
                        <a:rPr sz="1800" baseline="300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0.0904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0.0944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0.0996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Insulated cable current density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(A/mm</a:t>
                      </a:r>
                      <a:r>
                        <a:rPr sz="1800" baseline="30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221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245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277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  <a:tr h="24025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MIITS available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(MA</a:t>
                      </a:r>
                      <a:r>
                        <a:rPr sz="1800" baseline="30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53.62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46.93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38.82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MIITS consumed decay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(MA</a:t>
                      </a:r>
                      <a:r>
                        <a:rPr sz="1800" baseline="30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32.47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49.21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28.56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Time left to quench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</a:t>
                      </a:r>
                      <a:r>
                        <a:rPr sz="1800" dirty="0" err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ms</a:t>
                      </a:r>
                      <a:r>
                        <a:rPr sz="1800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)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175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119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54</a:t>
                      </a:r>
                    </a:p>
                  </a:txBody>
                  <a:tcPr marL="0" marR="0" marT="0" marB="0" anchor="b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24</a:t>
            </a:fld>
            <a:endParaRPr lang="en-GB"/>
          </a:p>
        </p:txBody>
      </p:sp>
      <p:graphicFrame>
        <p:nvGraphicFramePr>
          <p:cNvPr id="7" name="Chart 129"/>
          <p:cNvGraphicFramePr/>
          <p:nvPr>
            <p:extLst>
              <p:ext uri="{D42A27DB-BD31-4B8C-83A1-F6EECF244321}">
                <p14:modId xmlns:p14="http://schemas.microsoft.com/office/powerpoint/2010/main" val="1122189369"/>
              </p:ext>
            </p:extLst>
          </p:nvPr>
        </p:nvGraphicFramePr>
        <p:xfrm>
          <a:off x="1030648" y="3167771"/>
          <a:ext cx="7141752" cy="3573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hape 130"/>
          <p:cNvSpPr/>
          <p:nvPr/>
        </p:nvSpPr>
        <p:spPr>
          <a:xfrm>
            <a:off x="7566327" y="3733298"/>
            <a:ext cx="573992" cy="540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sz="14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TQ</a:t>
            </a:r>
          </a:p>
          <a:p>
            <a:pPr lvl="0" algn="ctr">
              <a:defRPr>
                <a:solidFill>
                  <a:srgbClr val="000000"/>
                </a:solidFill>
              </a:defRPr>
            </a:pPr>
            <a:r>
              <a:rPr sz="12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(18 ms)</a:t>
            </a:r>
          </a:p>
        </p:txBody>
      </p:sp>
      <p:sp>
        <p:nvSpPr>
          <p:cNvPr id="9" name="Shape 131"/>
          <p:cNvSpPr/>
          <p:nvPr/>
        </p:nvSpPr>
        <p:spPr>
          <a:xfrm>
            <a:off x="6583358" y="3894287"/>
            <a:ext cx="573991" cy="478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sz="14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HQ</a:t>
            </a:r>
            <a:r>
              <a:rPr sz="12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100">
              <a:solidFill>
                <a:srgbClr val="0055A0"/>
              </a:solidFill>
            </a:endParaRPr>
          </a:p>
          <a:p>
            <a:pPr lvl="0" algn="ctr">
              <a:defRPr>
                <a:solidFill>
                  <a:srgbClr val="000000"/>
                </a:solidFill>
              </a:defRPr>
            </a:pPr>
            <a:r>
              <a:rPr sz="12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(25 ms)</a:t>
            </a:r>
          </a:p>
        </p:txBody>
      </p:sp>
      <p:sp>
        <p:nvSpPr>
          <p:cNvPr id="10" name="Shape 132"/>
          <p:cNvSpPr/>
          <p:nvPr/>
        </p:nvSpPr>
        <p:spPr>
          <a:xfrm>
            <a:off x="5277405" y="3334086"/>
            <a:ext cx="701184" cy="478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sz="14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MQXF </a:t>
            </a:r>
            <a:endParaRPr sz="1100">
              <a:solidFill>
                <a:srgbClr val="0055A0"/>
              </a:solidFill>
            </a:endParaRPr>
          </a:p>
          <a:p>
            <a:pPr lvl="0" algn="ctr">
              <a:defRPr>
                <a:solidFill>
                  <a:srgbClr val="000000"/>
                </a:solidFill>
              </a:defRPr>
            </a:pPr>
            <a:r>
              <a:rPr sz="12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(35 ms)</a:t>
            </a:r>
          </a:p>
        </p:txBody>
      </p:sp>
      <p:sp>
        <p:nvSpPr>
          <p:cNvPr id="11" name="Shape 133"/>
          <p:cNvSpPr/>
          <p:nvPr/>
        </p:nvSpPr>
        <p:spPr>
          <a:xfrm>
            <a:off x="5758843" y="3673030"/>
            <a:ext cx="573991" cy="478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sz="14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 T</a:t>
            </a:r>
            <a:endParaRPr sz="1100">
              <a:solidFill>
                <a:srgbClr val="0055A0"/>
              </a:solidFill>
            </a:endParaRPr>
          </a:p>
          <a:p>
            <a:pPr lvl="0" algn="ctr">
              <a:defRPr>
                <a:solidFill>
                  <a:srgbClr val="000000"/>
                </a:solidFill>
              </a:defRPr>
            </a:pPr>
            <a:r>
              <a:rPr sz="12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(35 ms)</a:t>
            </a:r>
          </a:p>
        </p:txBody>
      </p:sp>
      <p:sp>
        <p:nvSpPr>
          <p:cNvPr id="12" name="Shape 134"/>
          <p:cNvSpPr/>
          <p:nvPr/>
        </p:nvSpPr>
        <p:spPr>
          <a:xfrm>
            <a:off x="3212086" y="3807114"/>
            <a:ext cx="725405" cy="478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sz="14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FrescaII</a:t>
            </a:r>
            <a:endParaRPr sz="1100">
              <a:solidFill>
                <a:srgbClr val="0055A0"/>
              </a:solidFill>
            </a:endParaRPr>
          </a:p>
          <a:p>
            <a:pPr lvl="0" algn="ctr">
              <a:defRPr>
                <a:solidFill>
                  <a:srgbClr val="000000"/>
                </a:solidFill>
              </a:defRPr>
            </a:pPr>
            <a:r>
              <a:rPr sz="12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(200 ms)</a:t>
            </a:r>
          </a:p>
        </p:txBody>
      </p:sp>
      <p:sp>
        <p:nvSpPr>
          <p:cNvPr id="13" name="Shape 135"/>
          <p:cNvSpPr/>
          <p:nvPr/>
        </p:nvSpPr>
        <p:spPr>
          <a:xfrm>
            <a:off x="4712036" y="5019913"/>
            <a:ext cx="929542" cy="478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sz="1400">
                <a:latin typeface="Times New Roman"/>
                <a:ea typeface="Times New Roman"/>
                <a:cs typeface="Times New Roman"/>
                <a:sym typeface="Times New Roman"/>
              </a:rPr>
              <a:t>MQXC </a:t>
            </a:r>
            <a:endParaRPr sz="1100">
              <a:solidFill>
                <a:srgbClr val="0055A0"/>
              </a:solidFill>
            </a:endParaRPr>
          </a:p>
          <a:p>
            <a:pPr lvl="0" algn="ctr">
              <a:defRPr>
                <a:solidFill>
                  <a:srgbClr val="000000"/>
                </a:solidFill>
              </a:defRPr>
            </a:pPr>
            <a:r>
              <a:rPr sz="1200">
                <a:latin typeface="Times New Roman"/>
                <a:ea typeface="Times New Roman"/>
                <a:cs typeface="Times New Roman"/>
                <a:sym typeface="Times New Roman"/>
              </a:rPr>
              <a:t>(200-100 ms)</a:t>
            </a:r>
          </a:p>
        </p:txBody>
      </p:sp>
      <p:sp>
        <p:nvSpPr>
          <p:cNvPr id="14" name="Shape 136"/>
          <p:cNvSpPr/>
          <p:nvPr/>
        </p:nvSpPr>
        <p:spPr>
          <a:xfrm>
            <a:off x="3763984" y="4498139"/>
            <a:ext cx="1650725" cy="287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sz="1400">
                <a:latin typeface="Times New Roman"/>
                <a:ea typeface="Times New Roman"/>
                <a:cs typeface="Times New Roman"/>
                <a:sym typeface="Times New Roman"/>
              </a:rPr>
              <a:t>LHC MB </a:t>
            </a:r>
            <a:r>
              <a:rPr sz="1200">
                <a:latin typeface="Times New Roman"/>
                <a:ea typeface="Times New Roman"/>
                <a:cs typeface="Times New Roman"/>
                <a:sym typeface="Times New Roman"/>
              </a:rPr>
              <a:t>(200-100 ms)</a:t>
            </a:r>
          </a:p>
        </p:txBody>
      </p:sp>
      <p:sp>
        <p:nvSpPr>
          <p:cNvPr id="15" name="Shape 137"/>
          <p:cNvSpPr/>
          <p:nvPr/>
        </p:nvSpPr>
        <p:spPr>
          <a:xfrm>
            <a:off x="4654296" y="3588452"/>
            <a:ext cx="573992" cy="478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sz="14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HD2</a:t>
            </a:r>
            <a:endParaRPr sz="1100">
              <a:solidFill>
                <a:srgbClr val="0055A0"/>
              </a:solidFill>
            </a:endParaRPr>
          </a:p>
          <a:p>
            <a:pPr lvl="0" algn="ctr">
              <a:defRPr>
                <a:solidFill>
                  <a:srgbClr val="000000"/>
                </a:solidFill>
              </a:defRPr>
            </a:pPr>
            <a:r>
              <a:rPr sz="12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(48 ms)</a:t>
            </a:r>
          </a:p>
        </p:txBody>
      </p:sp>
      <p:sp>
        <p:nvSpPr>
          <p:cNvPr id="16" name="Shape 138"/>
          <p:cNvSpPr/>
          <p:nvPr/>
        </p:nvSpPr>
        <p:spPr>
          <a:xfrm>
            <a:off x="5053793" y="4134600"/>
            <a:ext cx="573992" cy="478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sz="14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HFD</a:t>
            </a:r>
            <a:endParaRPr sz="1100">
              <a:solidFill>
                <a:srgbClr val="0055A0"/>
              </a:solidFill>
            </a:endParaRPr>
          </a:p>
          <a:p>
            <a:pPr lvl="0" algn="ctr">
              <a:defRPr>
                <a:solidFill>
                  <a:srgbClr val="000000"/>
                </a:solidFill>
              </a:defRPr>
            </a:pPr>
            <a:r>
              <a:rPr sz="12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(43 ms)</a:t>
            </a:r>
          </a:p>
        </p:txBody>
      </p:sp>
    </p:spTree>
    <p:extLst>
      <p:ext uri="{BB962C8B-B14F-4D97-AF65-F5344CB8AC3E}">
        <p14:creationId xmlns:p14="http://schemas.microsoft.com/office/powerpoint/2010/main" val="266438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Strand diameter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0588"/>
            <a:ext cx="4392488" cy="5415762"/>
          </a:xfrm>
        </p:spPr>
        <p:txBody>
          <a:bodyPr>
            <a:normAutofit/>
          </a:bodyPr>
          <a:lstStyle/>
          <a:p>
            <a:pPr marL="295351" indent="-260604" defTabSz="86868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b="1" dirty="0">
                <a:solidFill>
                  <a:srgbClr val="00B050"/>
                </a:solidFill>
              </a:rPr>
              <a:t>Pros: </a:t>
            </a:r>
            <a:r>
              <a:rPr lang="en-GB" sz="2400" dirty="0">
                <a:solidFill>
                  <a:schemeClr val="tx2"/>
                </a:solidFill>
              </a:rPr>
              <a:t>In a block coil the magnet aperture and coil geometry are closely linked. Wider cable goes in the good direction for an efficient coil geometry, but it does not provide a significant improvement</a:t>
            </a:r>
          </a:p>
          <a:p>
            <a:pPr marL="295351" indent="-260604" defTabSz="86868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b="1" dirty="0">
                <a:solidFill>
                  <a:srgbClr val="FF0000"/>
                </a:solidFill>
              </a:rPr>
              <a:t>Cons: </a:t>
            </a:r>
            <a:r>
              <a:rPr lang="en-GB" sz="2400" dirty="0" smtClean="0">
                <a:solidFill>
                  <a:schemeClr val="tx2"/>
                </a:solidFill>
              </a:rPr>
              <a:t>Wind-ability </a:t>
            </a:r>
            <a:r>
              <a:rPr lang="en-GB" sz="2400" dirty="0">
                <a:solidFill>
                  <a:schemeClr val="tx2"/>
                </a:solidFill>
              </a:rPr>
              <a:t>and Stability</a:t>
            </a:r>
          </a:p>
          <a:p>
            <a:pPr marL="659528" lvl="1" indent="-233875" defTabSz="868680">
              <a:spcBef>
                <a:spcPts val="3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chemeClr val="tx2"/>
                </a:solidFill>
              </a:rPr>
              <a:t>FRESCA2 step back from 1.25 mm strand to 1 mm because the cable was declared “un-</a:t>
            </a:r>
            <a:r>
              <a:rPr lang="en-GB" sz="2400" dirty="0" err="1">
                <a:solidFill>
                  <a:schemeClr val="tx2"/>
                </a:solidFill>
              </a:rPr>
              <a:t>windable</a:t>
            </a:r>
            <a:r>
              <a:rPr lang="en-GB" sz="2400" dirty="0">
                <a:solidFill>
                  <a:schemeClr val="tx2"/>
                </a:solidFill>
              </a:rPr>
              <a:t>”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25</a:t>
            </a:fld>
            <a:endParaRPr lang="en-GB"/>
          </a:p>
        </p:txBody>
      </p:sp>
      <p:graphicFrame>
        <p:nvGraphicFramePr>
          <p:cNvPr id="6" name="Table 89"/>
          <p:cNvGraphicFramePr/>
          <p:nvPr>
            <p:extLst>
              <p:ext uri="{D42A27DB-BD31-4B8C-83A1-F6EECF244321}">
                <p14:modId xmlns:p14="http://schemas.microsoft.com/office/powerpoint/2010/main" val="1524380671"/>
              </p:ext>
            </p:extLst>
          </p:nvPr>
        </p:nvGraphicFramePr>
        <p:xfrm>
          <a:off x="4392488" y="1556792"/>
          <a:ext cx="4597400" cy="2957335"/>
        </p:xfrm>
        <a:graphic>
          <a:graphicData uri="http://schemas.openxmlformats.org/drawingml/2006/table">
            <a:tbl>
              <a:tblPr/>
              <a:tblGrid>
                <a:gridCol w="1914525"/>
                <a:gridCol w="622300"/>
                <a:gridCol w="923925"/>
                <a:gridCol w="1136650"/>
              </a:tblGrid>
              <a:tr h="275095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endParaRPr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d=1.1 mm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d=1 mm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 gridSpan="4"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dimensions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conductors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area (per aperture)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sz="1600" baseline="30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29565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29843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area (per coil) 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sz="1600" baseline="30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14782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14922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sz="1600" baseline="-25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 gridSpan="4"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 parameters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Inom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Jsc 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Jcu 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Jeng 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 err="1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Joverall</a:t>
                      </a:r>
                      <a:endParaRPr sz="16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44208" y="801580"/>
            <a:ext cx="1286569" cy="646329"/>
          </a:xfrm>
          <a:prstGeom prst="rect">
            <a:avLst/>
          </a:prstGeom>
          <a:noFill/>
          <a:ln w="12700" cap="flat">
            <a:solidFill>
              <a:srgbClr val="00B05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cu2sc</a:t>
            </a:r>
            <a:r>
              <a:rPr kumimoji="0" lang="en-GB" sz="1800" b="0" i="0" u="none" strike="noStrike" cap="none" spc="0" normalizeH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= 1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baseline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</a:t>
            </a:r>
            <a:r>
              <a:rPr lang="en-GB" baseline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0.2 mm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8" name="Shape 90"/>
          <p:cNvSpPr/>
          <p:nvPr/>
        </p:nvSpPr>
        <p:spPr>
          <a:xfrm>
            <a:off x="5023319" y="5019740"/>
            <a:ext cx="3406281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significant gain in terms of coil size</a:t>
            </a:r>
          </a:p>
        </p:txBody>
      </p:sp>
    </p:spTree>
    <p:extLst>
      <p:ext uri="{BB962C8B-B14F-4D97-AF65-F5344CB8AC3E}">
        <p14:creationId xmlns:p14="http://schemas.microsoft.com/office/powerpoint/2010/main" val="18246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17.png"/>
          <p:cNvPicPr/>
          <p:nvPr/>
        </p:nvPicPr>
        <p:blipFill>
          <a:blip r:embed="rId2">
            <a:extLst/>
          </a:blip>
          <a:srcRect l="27732" t="50334" r="9545" b="6123"/>
          <a:stretch>
            <a:fillRect/>
          </a:stretch>
        </p:blipFill>
        <p:spPr>
          <a:xfrm>
            <a:off x="755170" y="1586790"/>
            <a:ext cx="3637318" cy="187062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Insulation thickness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26</a:t>
            </a:fld>
            <a:endParaRPr lang="en-GB"/>
          </a:p>
        </p:txBody>
      </p:sp>
      <p:graphicFrame>
        <p:nvGraphicFramePr>
          <p:cNvPr id="5" name="Table 89"/>
          <p:cNvGraphicFramePr/>
          <p:nvPr>
            <p:extLst>
              <p:ext uri="{D42A27DB-BD31-4B8C-83A1-F6EECF244321}">
                <p14:modId xmlns:p14="http://schemas.microsoft.com/office/powerpoint/2010/main" val="2717489545"/>
              </p:ext>
            </p:extLst>
          </p:nvPr>
        </p:nvGraphicFramePr>
        <p:xfrm>
          <a:off x="4355976" y="1700808"/>
          <a:ext cx="4699000" cy="2957335"/>
        </p:xfrm>
        <a:graphic>
          <a:graphicData uri="http://schemas.openxmlformats.org/drawingml/2006/table">
            <a:tbl>
              <a:tblPr/>
              <a:tblGrid>
                <a:gridCol w="1914525"/>
                <a:gridCol w="622300"/>
                <a:gridCol w="1025525"/>
                <a:gridCol w="1136650"/>
              </a:tblGrid>
              <a:tr h="275095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endParaRPr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sz="16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GB" sz="16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r>
                        <a:rPr sz="16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600" b="1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sz="16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GB" sz="16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r>
                        <a:rPr sz="16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600" b="1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 gridSpan="4"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sz="16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oil </a:t>
                      </a:r>
                      <a:r>
                        <a:rPr sz="1600" b="1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conductors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area (per aperture)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sz="1600" baseline="30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27841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29843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area (per coil) 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sz="1600" baseline="30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13920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14922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sz="1600" baseline="-25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92.97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96.96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 gridSpan="4"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</a:t>
                      </a:r>
                      <a:r>
                        <a:rPr lang="en-GB" sz="1600" b="1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density </a:t>
                      </a:r>
                      <a:endParaRPr sz="1600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sz="16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Jsc 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Jcu 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Jeng 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0998"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 err="1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Joverall</a:t>
                      </a:r>
                      <a:endParaRPr sz="16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sz="1600" baseline="300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kumimoji="0" sz="1600" b="0" i="0" kern="12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56176" y="823585"/>
            <a:ext cx="1361909" cy="646329"/>
          </a:xfrm>
          <a:prstGeom prst="rect">
            <a:avLst/>
          </a:prstGeom>
          <a:noFill/>
          <a:ln w="12700" cap="flat">
            <a:solidFill>
              <a:srgbClr val="00B050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cu2sc</a:t>
            </a:r>
            <a:r>
              <a:rPr kumimoji="0" lang="en-GB" sz="1800" b="0" i="0" u="none" strike="noStrike" cap="none" spc="0" normalizeH="0" dirty="0" smtClean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= 1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baseline="-250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strand</a:t>
            </a:r>
            <a:r>
              <a:rPr lang="en-GB" baseline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 mm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7" name="image16.png"/>
          <p:cNvPicPr/>
          <p:nvPr/>
        </p:nvPicPr>
        <p:blipFill rotWithShape="1">
          <a:blip r:embed="rId3">
            <a:extLst/>
          </a:blip>
          <a:srcRect l="14374" t="14239" r="74569" b="15714"/>
          <a:stretch/>
        </p:blipFill>
        <p:spPr>
          <a:xfrm>
            <a:off x="28307" y="1884617"/>
            <a:ext cx="755870" cy="3657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16.png"/>
          <p:cNvPicPr/>
          <p:nvPr/>
        </p:nvPicPr>
        <p:blipFill>
          <a:blip r:embed="rId3">
            <a:extLst/>
          </a:blip>
          <a:srcRect l="28966" t="51989" r="10706" b="6344"/>
          <a:stretch>
            <a:fillRect/>
          </a:stretch>
        </p:blipFill>
        <p:spPr>
          <a:xfrm>
            <a:off x="800201" y="3726725"/>
            <a:ext cx="3517901" cy="1799994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90"/>
          <p:cNvSpPr/>
          <p:nvPr/>
        </p:nvSpPr>
        <p:spPr>
          <a:xfrm>
            <a:off x="5023319" y="5019740"/>
            <a:ext cx="3406281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Interesting </a:t>
            </a:r>
            <a:r>
              <a:rPr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 </a:t>
            </a:r>
            <a:r>
              <a:rPr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terms of coil </a:t>
            </a:r>
            <a:r>
              <a:rPr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endParaRPr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36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Clr>
                <a:schemeClr val="accent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accent2"/>
                </a:solidFill>
              </a:rPr>
              <a:t>Baseline design</a:t>
            </a:r>
          </a:p>
          <a:p>
            <a:pPr marL="550926" indent="-514350">
              <a:buClr>
                <a:schemeClr val="accent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accent2"/>
                </a:solidFill>
              </a:rPr>
              <a:t>Parametric study </a:t>
            </a:r>
          </a:p>
          <a:p>
            <a:pPr marL="962406" lvl="1" indent="-514350">
              <a:buClr>
                <a:schemeClr val="accent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accent2"/>
                </a:solidFill>
              </a:rPr>
              <a:t>Margin on the load line</a:t>
            </a:r>
            <a:endParaRPr lang="en-GB" dirty="0">
              <a:solidFill>
                <a:schemeClr val="accent2"/>
              </a:solidFill>
            </a:endParaRPr>
          </a:p>
          <a:p>
            <a:pPr marL="962406" lvl="1" indent="-514350">
              <a:buClr>
                <a:schemeClr val="accent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accent2"/>
                </a:solidFill>
              </a:rPr>
              <a:t>Copper to superconductor ratio</a:t>
            </a:r>
            <a:endParaRPr lang="en-GB" dirty="0">
              <a:solidFill>
                <a:schemeClr val="accent2"/>
              </a:solidFill>
            </a:endParaRPr>
          </a:p>
          <a:p>
            <a:pPr marL="962406" lvl="1" indent="-514350">
              <a:buClr>
                <a:schemeClr val="accent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accent2"/>
                </a:solidFill>
              </a:rPr>
              <a:t>Strand diameter</a:t>
            </a:r>
          </a:p>
          <a:p>
            <a:pPr marL="962406" lvl="1" indent="-514350">
              <a:buClr>
                <a:schemeClr val="accent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accent2"/>
                </a:solidFill>
              </a:rPr>
              <a:t>Insulation thickness</a:t>
            </a:r>
            <a:endParaRPr lang="en-GB" dirty="0">
              <a:solidFill>
                <a:schemeClr val="accent2"/>
              </a:solidFill>
            </a:endParaRPr>
          </a:p>
          <a:p>
            <a:pPr marL="962406" lvl="1" indent="-514350">
              <a:buClr>
                <a:schemeClr val="accent2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accent2"/>
                </a:solidFill>
              </a:rPr>
              <a:t>Iron pole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b="1" dirty="0" smtClean="0"/>
              <a:t>Summary and next steps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29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 and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We have a baseline design for non-graded coil.</a:t>
            </a:r>
          </a:p>
          <a:p>
            <a:r>
              <a:rPr lang="en-GB" dirty="0" smtClean="0"/>
              <a:t>Next steps on the development of the non-graded magnet:</a:t>
            </a:r>
          </a:p>
          <a:p>
            <a:pPr lvl="1"/>
            <a:r>
              <a:rPr lang="en-GB" dirty="0"/>
              <a:t>Detailed mechanical design including assembly </a:t>
            </a:r>
            <a:r>
              <a:rPr lang="en-GB" dirty="0" smtClean="0"/>
              <a:t>features and longitudinal loading</a:t>
            </a:r>
            <a:endParaRPr lang="en-GB" dirty="0"/>
          </a:p>
          <a:p>
            <a:pPr lvl="1"/>
            <a:r>
              <a:rPr lang="en-GB" dirty="0"/>
              <a:t>CAD (we need a designer by mid-November</a:t>
            </a:r>
            <a:r>
              <a:rPr lang="en-GB" dirty="0" smtClean="0"/>
              <a:t>)</a:t>
            </a:r>
          </a:p>
          <a:p>
            <a:r>
              <a:rPr lang="en-GB" dirty="0" smtClean="0"/>
              <a:t>Parallel development</a:t>
            </a:r>
          </a:p>
          <a:p>
            <a:pPr lvl="1"/>
            <a:r>
              <a:rPr lang="en-GB" dirty="0" smtClean="0"/>
              <a:t>Graded design </a:t>
            </a:r>
          </a:p>
          <a:p>
            <a:pPr lvl="2"/>
            <a:r>
              <a:rPr lang="en-GB" dirty="0" smtClean="0"/>
              <a:t>The most promising given the constrains on strand/cable is 4 decks using 15 mm cable, combining 0.7/1 mm strand</a:t>
            </a:r>
          </a:p>
          <a:p>
            <a:pPr lvl="2"/>
            <a:r>
              <a:rPr lang="en-GB" dirty="0" smtClean="0"/>
              <a:t>Internal splices on Nb3Sn-Nb3Sn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22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61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b="1" dirty="0" smtClean="0"/>
              <a:t>Baseline design</a:t>
            </a:r>
          </a:p>
          <a:p>
            <a:pPr marL="550926" indent="-514350">
              <a:buClr>
                <a:schemeClr val="accent3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Parametric study </a:t>
            </a:r>
          </a:p>
          <a:p>
            <a:pPr marL="962406" lvl="1" indent="-514350">
              <a:buClr>
                <a:schemeClr val="accent3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Margin on the load line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 marL="962406" lvl="1" indent="-514350">
              <a:buClr>
                <a:schemeClr val="accent3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Copper to superconductor ratio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 marL="962406" lvl="1" indent="-514350">
              <a:buClr>
                <a:schemeClr val="accent3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Strand diameter</a:t>
            </a:r>
          </a:p>
          <a:p>
            <a:pPr marL="962406" lvl="1" indent="-514350">
              <a:buClr>
                <a:schemeClr val="accent3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Insulation thickness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pPr marL="962406" lvl="1" indent="-514350">
              <a:buClr>
                <a:schemeClr val="accent3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Iron pole</a:t>
            </a:r>
          </a:p>
          <a:p>
            <a:pPr marL="962406" lvl="1" indent="-514350">
              <a:buClr>
                <a:schemeClr val="accent3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Size of the inner support structure</a:t>
            </a:r>
          </a:p>
          <a:p>
            <a:pPr marL="550926" indent="-514350">
              <a:buClr>
                <a:schemeClr val="accent3"/>
              </a:buClr>
              <a:buFont typeface="+mj-lt"/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Summary and next steps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53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ERMC – 4.2 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30</a:t>
            </a:fld>
            <a:endParaRPr lang="en-GB"/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566728"/>
              </p:ext>
            </p:extLst>
          </p:nvPr>
        </p:nvGraphicFramePr>
        <p:xfrm>
          <a:off x="-26168" y="1240731"/>
          <a:ext cx="871296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020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ERMC – 1.9 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31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366166"/>
              </p:ext>
            </p:extLst>
          </p:nvPr>
        </p:nvGraphicFramePr>
        <p:xfrm>
          <a:off x="467544" y="1268760"/>
          <a:ext cx="821925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033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RMM – 4.2 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32</a:t>
            </a:fld>
            <a:endParaRPr lang="en-GB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109569"/>
              </p:ext>
            </p:extLst>
          </p:nvPr>
        </p:nvGraphicFramePr>
        <p:xfrm>
          <a:off x="179512" y="980728"/>
          <a:ext cx="8504542" cy="5012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046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RMM – 1.9 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33</a:t>
            </a:fld>
            <a:endParaRPr lang="en-GB"/>
          </a:p>
        </p:txBody>
      </p:sp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374405"/>
              </p:ext>
            </p:extLst>
          </p:nvPr>
        </p:nvGraphicFramePr>
        <p:xfrm>
          <a:off x="251520" y="908720"/>
          <a:ext cx="8701980" cy="5072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3050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Strand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71440"/>
            <a:ext cx="4176464" cy="3287391"/>
          </a:xfrm>
        </p:spPr>
        <p:txBody>
          <a:bodyPr>
            <a:normAutofit/>
          </a:bodyPr>
          <a:lstStyle/>
          <a:p>
            <a:pPr marL="310896" lvl="0" indent="-27432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000" dirty="0">
                <a:solidFill>
                  <a:schemeClr val="tx2"/>
                </a:solidFill>
              </a:rPr>
              <a:t>Strand diameter</a:t>
            </a:r>
            <a:r>
              <a:rPr lang="en-GB" sz="2000" dirty="0" smtClean="0">
                <a:solidFill>
                  <a:schemeClr val="tx2"/>
                </a:solidFill>
              </a:rPr>
              <a:t>: </a:t>
            </a:r>
            <a:r>
              <a:rPr lang="en-GB" sz="2000" b="1" dirty="0" smtClean="0">
                <a:solidFill>
                  <a:srgbClr val="FF0000"/>
                </a:solidFill>
              </a:rPr>
              <a:t>1 mm</a:t>
            </a:r>
            <a:endParaRPr lang="en-GB" sz="2000" b="1" dirty="0">
              <a:solidFill>
                <a:srgbClr val="FF0000"/>
              </a:solidFill>
            </a:endParaRPr>
          </a:p>
          <a:p>
            <a:pPr marL="310896" lvl="0" indent="-27432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000" dirty="0" smtClean="0">
                <a:solidFill>
                  <a:schemeClr val="tx2"/>
                </a:solidFill>
              </a:rPr>
              <a:t>Critical surface parametrization from </a:t>
            </a:r>
            <a:r>
              <a:rPr lang="en-GB" sz="2000" dirty="0" err="1" smtClean="0">
                <a:solidFill>
                  <a:schemeClr val="tx2"/>
                </a:solidFill>
              </a:rPr>
              <a:t>EuroCircol</a:t>
            </a:r>
            <a:r>
              <a:rPr lang="en-GB" sz="2000" dirty="0" smtClean="0">
                <a:solidFill>
                  <a:schemeClr val="tx2"/>
                </a:solidFill>
              </a:rPr>
              <a:t>, without self-field correction</a:t>
            </a:r>
            <a:endParaRPr lang="en-GB" sz="2000" baseline="30000" dirty="0">
              <a:solidFill>
                <a:schemeClr val="tx2"/>
              </a:solidFill>
            </a:endParaRPr>
          </a:p>
          <a:p>
            <a:pPr marL="310896" lvl="0" indent="-27432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000" dirty="0" smtClean="0">
                <a:solidFill>
                  <a:schemeClr val="tx2"/>
                </a:solidFill>
              </a:rPr>
              <a:t>Cu2SC </a:t>
            </a:r>
            <a:r>
              <a:rPr lang="en-GB" sz="2000" dirty="0">
                <a:solidFill>
                  <a:schemeClr val="tx2"/>
                </a:solidFill>
              </a:rPr>
              <a:t>ratio = </a:t>
            </a:r>
            <a:r>
              <a:rPr lang="en-GB" sz="2400" dirty="0" smtClean="0">
                <a:solidFill>
                  <a:srgbClr val="FF0000"/>
                </a:solidFill>
              </a:rPr>
              <a:t>1.0</a:t>
            </a:r>
            <a:endParaRPr lang="en-GB" sz="2000" dirty="0">
              <a:solidFill>
                <a:srgbClr val="FF0000"/>
              </a:solidFill>
            </a:endParaRPr>
          </a:p>
          <a:p>
            <a:pPr marL="310896" lvl="0" indent="-27432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000" dirty="0" smtClean="0">
                <a:solidFill>
                  <a:schemeClr val="tx2"/>
                </a:solidFill>
              </a:rPr>
              <a:t>Critical current </a:t>
            </a:r>
            <a:r>
              <a:rPr lang="en-GB" sz="2000" dirty="0">
                <a:solidFill>
                  <a:schemeClr val="tx2"/>
                </a:solidFill>
              </a:rPr>
              <a:t>degradation </a:t>
            </a:r>
            <a:r>
              <a:rPr lang="en-GB" sz="2000" dirty="0" smtClean="0">
                <a:solidFill>
                  <a:schemeClr val="tx2"/>
                </a:solidFill>
              </a:rPr>
              <a:t>due to cabling = </a:t>
            </a:r>
            <a:r>
              <a:rPr lang="en-GB" sz="2000" dirty="0">
                <a:solidFill>
                  <a:schemeClr val="tx2"/>
                </a:solidFill>
              </a:rPr>
              <a:t>5 %</a:t>
            </a:r>
          </a:p>
          <a:p>
            <a:endParaRPr lang="en-GB" sz="32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139750" y="833513"/>
                <a:ext cx="4572000" cy="181677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0.5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750" y="833513"/>
                <a:ext cx="4572000" cy="181677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551921" y="2786840"/>
            <a:ext cx="5747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GB" i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c0 </a:t>
            </a:r>
            <a:r>
              <a:rPr lang="en-GB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= 16 K, B</a:t>
            </a:r>
            <a:r>
              <a:rPr lang="en-GB" i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c20</a:t>
            </a:r>
            <a:r>
              <a:rPr lang="en-GB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=28.8 T, α = 0.96, C</a:t>
            </a:r>
            <a:r>
              <a:rPr lang="en-GB" i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 </a:t>
            </a:r>
            <a:r>
              <a:rPr lang="en-GB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= 255230 A/mm</a:t>
            </a:r>
            <a:r>
              <a:rPr lang="en-GB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</a:t>
            </a:r>
            <a:endParaRPr lang="en-GB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5001760"/>
              </p:ext>
            </p:extLst>
          </p:nvPr>
        </p:nvGraphicFramePr>
        <p:xfrm>
          <a:off x="1115616" y="3399401"/>
          <a:ext cx="6640822" cy="37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1128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Cable and Insulation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426" y="1106417"/>
            <a:ext cx="8506062" cy="4920998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2"/>
              </a:buClr>
            </a:pPr>
            <a:r>
              <a:rPr lang="en-GB" dirty="0" smtClean="0"/>
              <a:t>FRESCA2 </a:t>
            </a:r>
            <a:r>
              <a:rPr lang="en-GB" b="1" dirty="0" smtClean="0">
                <a:solidFill>
                  <a:srgbClr val="FF0000"/>
                </a:solidFill>
              </a:rPr>
              <a:t>bare cable </a:t>
            </a:r>
            <a:r>
              <a:rPr lang="en-GB" dirty="0" smtClean="0"/>
              <a:t>dimensions</a:t>
            </a:r>
          </a:p>
          <a:p>
            <a:pPr>
              <a:buClr>
                <a:schemeClr val="tx2"/>
              </a:buClr>
            </a:pPr>
            <a:endParaRPr lang="en-GB" dirty="0"/>
          </a:p>
          <a:p>
            <a:pPr>
              <a:buClr>
                <a:schemeClr val="tx2"/>
              </a:buClr>
            </a:pPr>
            <a:endParaRPr lang="en-GB" dirty="0" smtClean="0"/>
          </a:p>
          <a:p>
            <a:pPr marL="36576" indent="0">
              <a:buClr>
                <a:schemeClr val="tx2"/>
              </a:buClr>
              <a:buNone/>
            </a:pPr>
            <a:endParaRPr lang="en-GB" dirty="0" smtClean="0"/>
          </a:p>
          <a:p>
            <a:pPr>
              <a:buClr>
                <a:schemeClr val="tx2"/>
              </a:buClr>
            </a:pPr>
            <a:r>
              <a:rPr lang="en-GB" dirty="0" smtClean="0"/>
              <a:t>Cable insulation thickness = </a:t>
            </a:r>
            <a:r>
              <a:rPr lang="en-GB" b="1" dirty="0" smtClean="0">
                <a:solidFill>
                  <a:srgbClr val="FF0000"/>
                </a:solidFill>
              </a:rPr>
              <a:t>150 µm</a:t>
            </a:r>
          </a:p>
          <a:p>
            <a:pPr lvl="1"/>
            <a:r>
              <a:rPr lang="en-GB" dirty="0" smtClean="0"/>
              <a:t>Can be either only S2-glass or S2-glass/Mica</a:t>
            </a:r>
          </a:p>
          <a:p>
            <a:pPr lvl="1"/>
            <a:r>
              <a:rPr lang="en-GB" dirty="0" smtClean="0"/>
              <a:t>Experience in 927 in terms of electrical robustness:</a:t>
            </a:r>
          </a:p>
          <a:p>
            <a:pPr marL="1042568" lvl="3" indent="-180975" defTabSz="868680">
              <a:spcBef>
                <a:spcPts val="300"/>
              </a:spcBef>
              <a:defRPr sz="1800">
                <a:solidFill>
                  <a:srgbClr val="000000"/>
                </a:solidFill>
              </a:defRPr>
            </a:pPr>
            <a:r>
              <a:rPr lang="en-GB" sz="2200" dirty="0" smtClean="0">
                <a:solidFill>
                  <a:schemeClr val="tx2"/>
                </a:solidFill>
              </a:rPr>
              <a:t>MQXF: </a:t>
            </a:r>
            <a:r>
              <a:rPr lang="en-GB" sz="2200" dirty="0">
                <a:solidFill>
                  <a:schemeClr val="tx2"/>
                </a:solidFill>
              </a:rPr>
              <a:t>150 </a:t>
            </a:r>
            <a:r>
              <a:rPr lang="en-GB" sz="2200" dirty="0" smtClean="0">
                <a:solidFill>
                  <a:schemeClr val="tx2"/>
                </a:solidFill>
              </a:rPr>
              <a:t>µm S2-glass</a:t>
            </a:r>
          </a:p>
          <a:p>
            <a:pPr marL="1307744" lvl="4" indent="-180975" defTabSz="868680">
              <a:spcBef>
                <a:spcPts val="300"/>
              </a:spcBef>
              <a:defRPr sz="1800">
                <a:solidFill>
                  <a:srgbClr val="000000"/>
                </a:solidFill>
              </a:defRPr>
            </a:pPr>
            <a:r>
              <a:rPr lang="en-GB" sz="2200" dirty="0" smtClean="0">
                <a:solidFill>
                  <a:schemeClr val="tx2"/>
                </a:solidFill>
              </a:rPr>
              <a:t>MQXFS_001 ~ 3.5kV</a:t>
            </a:r>
            <a:endParaRPr lang="en-GB" sz="2200" dirty="0">
              <a:solidFill>
                <a:schemeClr val="tx2"/>
              </a:solidFill>
            </a:endParaRPr>
          </a:p>
          <a:p>
            <a:pPr marL="1307744" lvl="4" indent="-180975" defTabSz="868680">
              <a:spcBef>
                <a:spcPts val="300"/>
              </a:spcBef>
              <a:defRPr sz="1800">
                <a:solidFill>
                  <a:srgbClr val="000000"/>
                </a:solidFill>
              </a:defRPr>
            </a:pPr>
            <a:r>
              <a:rPr lang="en-GB" sz="2200" dirty="0">
                <a:solidFill>
                  <a:schemeClr val="tx2"/>
                </a:solidFill>
              </a:rPr>
              <a:t>MQXFS_101 ~</a:t>
            </a:r>
            <a:r>
              <a:rPr lang="en-GB" sz="2200" dirty="0" smtClean="0">
                <a:solidFill>
                  <a:schemeClr val="tx2"/>
                </a:solidFill>
              </a:rPr>
              <a:t> </a:t>
            </a:r>
            <a:r>
              <a:rPr lang="en-GB" sz="2200" dirty="0">
                <a:solidFill>
                  <a:schemeClr val="tx2"/>
                </a:solidFill>
              </a:rPr>
              <a:t>6.25kV</a:t>
            </a:r>
          </a:p>
          <a:p>
            <a:pPr marL="1042568" lvl="3" indent="-180975" defTabSz="868680">
              <a:spcBef>
                <a:spcPts val="300"/>
              </a:spcBef>
              <a:defRPr sz="1800">
                <a:solidFill>
                  <a:srgbClr val="000000"/>
                </a:solidFill>
              </a:defRPr>
            </a:pPr>
            <a:r>
              <a:rPr lang="en-GB" sz="2200" dirty="0" smtClean="0">
                <a:solidFill>
                  <a:schemeClr val="tx2"/>
                </a:solidFill>
              </a:rPr>
              <a:t>11T: </a:t>
            </a:r>
            <a:r>
              <a:rPr lang="en-GB" sz="2200" dirty="0">
                <a:solidFill>
                  <a:schemeClr val="tx2"/>
                </a:solidFill>
              </a:rPr>
              <a:t>150 µm </a:t>
            </a:r>
            <a:r>
              <a:rPr lang="en-GB" sz="2200" dirty="0" smtClean="0">
                <a:solidFill>
                  <a:schemeClr val="tx2"/>
                </a:solidFill>
              </a:rPr>
              <a:t>S2-glass/Mica before HT, 100 </a:t>
            </a:r>
            <a:r>
              <a:rPr lang="en-GB" sz="2200" dirty="0">
                <a:solidFill>
                  <a:schemeClr val="tx2"/>
                </a:solidFill>
              </a:rPr>
              <a:t>µm S2-glass/Mica </a:t>
            </a:r>
            <a:r>
              <a:rPr lang="en-GB" sz="2200" dirty="0" smtClean="0">
                <a:solidFill>
                  <a:schemeClr val="tx2"/>
                </a:solidFill>
              </a:rPr>
              <a:t>after HT</a:t>
            </a:r>
          </a:p>
          <a:p>
            <a:pPr marL="1307744" lvl="4" indent="-180975" defTabSz="868680">
              <a:spcBef>
                <a:spcPts val="300"/>
              </a:spcBef>
              <a:defRPr sz="1800">
                <a:solidFill>
                  <a:srgbClr val="000000"/>
                </a:solidFill>
              </a:defRPr>
            </a:pPr>
            <a:r>
              <a:rPr lang="en-GB" sz="2200" dirty="0" smtClean="0">
                <a:solidFill>
                  <a:schemeClr val="tx2"/>
                </a:solidFill>
              </a:rPr>
              <a:t>11T#110: </a:t>
            </a:r>
            <a:r>
              <a:rPr lang="en-GB" sz="2200" dirty="0">
                <a:solidFill>
                  <a:schemeClr val="tx2"/>
                </a:solidFill>
              </a:rPr>
              <a:t>&gt; 7kV (limit of the capacitor discharge generator) </a:t>
            </a:r>
          </a:p>
          <a:p>
            <a:pPr lvl="1"/>
            <a:endParaRPr lang="en-GB" dirty="0" smtClean="0"/>
          </a:p>
          <a:p>
            <a:pPr>
              <a:buClr>
                <a:schemeClr val="tx2"/>
              </a:buClr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671511"/>
              </p:ext>
            </p:extLst>
          </p:nvPr>
        </p:nvGraphicFramePr>
        <p:xfrm>
          <a:off x="1259632" y="1700808"/>
          <a:ext cx="640588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88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Before HT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After HT</a:t>
                      </a:r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Bare width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21.32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Bare thickness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1.89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004048" y="5961729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GB" dirty="0">
                <a:solidFill>
                  <a:srgbClr val="0055A0"/>
                </a:solidFill>
                <a:hlinkClick r:id="rId2"/>
              </a:rPr>
              <a:t>http://indico.cern.ch/event/395351/</a:t>
            </a:r>
            <a:r>
              <a:rPr lang="en-GB" dirty="0">
                <a:solidFill>
                  <a:srgbClr val="0055A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428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31380" t="40261" r="22396" b="39737"/>
          <a:stretch/>
        </p:blipFill>
        <p:spPr>
          <a:xfrm>
            <a:off x="1275092" y="3007833"/>
            <a:ext cx="2220535" cy="9252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31717" t="36885" r="22059" b="35112"/>
          <a:stretch/>
        </p:blipFill>
        <p:spPr>
          <a:xfrm>
            <a:off x="4965503" y="2924943"/>
            <a:ext cx="2152725" cy="12557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Coil cross section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426" y="999904"/>
            <a:ext cx="8226854" cy="401327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Inter-Layer Insulation = 1.1 mm</a:t>
            </a:r>
          </a:p>
          <a:p>
            <a:pPr lvl="1"/>
            <a:r>
              <a:rPr lang="en-GB" dirty="0"/>
              <a:t>Other magnets:</a:t>
            </a:r>
          </a:p>
          <a:p>
            <a:pPr lvl="2"/>
            <a:r>
              <a:rPr lang="en-GB" dirty="0"/>
              <a:t>FRESCA2: 1.1 mm</a:t>
            </a:r>
          </a:p>
          <a:p>
            <a:pPr lvl="2"/>
            <a:r>
              <a:rPr lang="en-GB" dirty="0"/>
              <a:t>MQXF: 0.660 mm</a:t>
            </a:r>
          </a:p>
          <a:p>
            <a:pPr lvl="2"/>
            <a:r>
              <a:rPr lang="en-GB" dirty="0"/>
              <a:t>11T: 0.500 </a:t>
            </a:r>
            <a:r>
              <a:rPr lang="en-GB" dirty="0" smtClean="0"/>
              <a:t>mm </a:t>
            </a:r>
          </a:p>
          <a:p>
            <a:r>
              <a:rPr lang="en-GB" dirty="0" smtClean="0"/>
              <a:t>Pole insulation = 0.550 mm</a:t>
            </a:r>
          </a:p>
          <a:p>
            <a:r>
              <a:rPr lang="en-GB" dirty="0" smtClean="0"/>
              <a:t>Same coils in ERMC and RMM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sz="100" dirty="0"/>
          </a:p>
          <a:p>
            <a:r>
              <a:rPr lang="en-GB" dirty="0" smtClean="0"/>
              <a:t>Size of the inner support structure: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6</a:t>
            </a:fld>
            <a:endParaRPr lang="en-GB"/>
          </a:p>
        </p:txBody>
      </p:sp>
      <p:sp>
        <p:nvSpPr>
          <p:cNvPr id="7" name="Shape 72"/>
          <p:cNvSpPr/>
          <p:nvPr/>
        </p:nvSpPr>
        <p:spPr>
          <a:xfrm>
            <a:off x="1187624" y="3156829"/>
            <a:ext cx="2395472" cy="369585"/>
          </a:xfrm>
          <a:prstGeom prst="rect">
            <a:avLst/>
          </a:prstGeom>
          <a:ln w="25400">
            <a:solidFill>
              <a:srgbClr val="FF0000"/>
            </a:solidFill>
            <a:prstDash val="sysDash"/>
          </a:ln>
        </p:spPr>
        <p:txBody>
          <a:bodyPr lIns="0" tIns="0" rIns="0" bIns="0" anchor="ctr"/>
          <a:lstStyle/>
          <a:p>
            <a:pPr lvl="0" algn="ctr"/>
            <a:endParaRPr/>
          </a:p>
        </p:txBody>
      </p:sp>
      <p:sp>
        <p:nvSpPr>
          <p:cNvPr id="8" name="Shape 73"/>
          <p:cNvSpPr/>
          <p:nvPr/>
        </p:nvSpPr>
        <p:spPr>
          <a:xfrm>
            <a:off x="1187624" y="3522616"/>
            <a:ext cx="2395472" cy="369585"/>
          </a:xfrm>
          <a:prstGeom prst="rect">
            <a:avLst/>
          </a:prstGeom>
          <a:ln w="25400">
            <a:solidFill>
              <a:srgbClr val="FF0000"/>
            </a:solidFill>
            <a:prstDash val="sysDash"/>
          </a:ln>
        </p:spPr>
        <p:txBody>
          <a:bodyPr lIns="0" tIns="0" rIns="0" bIns="0" anchor="ctr"/>
          <a:lstStyle/>
          <a:p>
            <a:pPr lvl="0" algn="ctr"/>
            <a:endParaRPr/>
          </a:p>
        </p:txBody>
      </p:sp>
      <p:sp>
        <p:nvSpPr>
          <p:cNvPr id="9" name="Shape 74"/>
          <p:cNvSpPr/>
          <p:nvPr/>
        </p:nvSpPr>
        <p:spPr>
          <a:xfrm flipV="1">
            <a:off x="3681189" y="3279461"/>
            <a:ext cx="1089284" cy="90234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0" name="Shape 75"/>
          <p:cNvSpPr/>
          <p:nvPr/>
        </p:nvSpPr>
        <p:spPr>
          <a:xfrm>
            <a:off x="4812009" y="3712980"/>
            <a:ext cx="2395472" cy="369585"/>
          </a:xfrm>
          <a:prstGeom prst="rect">
            <a:avLst/>
          </a:prstGeom>
          <a:ln w="25400">
            <a:solidFill>
              <a:srgbClr val="FF0000"/>
            </a:solidFill>
            <a:prstDash val="sysDash"/>
          </a:ln>
        </p:spPr>
        <p:txBody>
          <a:bodyPr lIns="0" tIns="0" rIns="0" bIns="0" anchor="ctr"/>
          <a:lstStyle/>
          <a:p>
            <a:pPr lvl="0" algn="ctr"/>
            <a:endParaRPr/>
          </a:p>
        </p:txBody>
      </p:sp>
      <p:sp>
        <p:nvSpPr>
          <p:cNvPr id="11" name="Shape 76"/>
          <p:cNvSpPr/>
          <p:nvPr/>
        </p:nvSpPr>
        <p:spPr>
          <a:xfrm>
            <a:off x="4804389" y="3000111"/>
            <a:ext cx="2395472" cy="369585"/>
          </a:xfrm>
          <a:prstGeom prst="rect">
            <a:avLst/>
          </a:prstGeom>
          <a:ln w="25400">
            <a:solidFill>
              <a:srgbClr val="FF0000"/>
            </a:solidFill>
            <a:prstDash val="sysDash"/>
          </a:ln>
        </p:spPr>
        <p:txBody>
          <a:bodyPr lIns="0" tIns="0" rIns="0" bIns="0" anchor="ctr"/>
          <a:lstStyle/>
          <a:p>
            <a:pPr lvl="0" algn="ctr"/>
            <a:endParaRPr/>
          </a:p>
        </p:txBody>
      </p:sp>
      <p:sp>
        <p:nvSpPr>
          <p:cNvPr id="12" name="Shape 77"/>
          <p:cNvSpPr/>
          <p:nvPr/>
        </p:nvSpPr>
        <p:spPr>
          <a:xfrm>
            <a:off x="3681188" y="3631887"/>
            <a:ext cx="1082685" cy="184793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t="77975" r="69913" b="4633"/>
          <a:stretch/>
        </p:blipFill>
        <p:spPr>
          <a:xfrm>
            <a:off x="899592" y="4814342"/>
            <a:ext cx="3120113" cy="150719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81649" y="6460738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463951" y="6413850"/>
            <a:ext cx="216024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397007" y="4967749"/>
            <a:ext cx="41633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mm is a conservative starting point:</a:t>
            </a:r>
          </a:p>
          <a:p>
            <a:pPr marL="285750" indent="-285750">
              <a:buFontTx/>
              <a:buChar char="-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FRESCA2 = 8 mm</a:t>
            </a:r>
          </a:p>
          <a:p>
            <a:pPr marL="285750" indent="-285750">
              <a:buFontTx/>
              <a:buChar char="-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HD2 = 6.5 mm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19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Magnet Cross Section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010980"/>
            <a:ext cx="8226854" cy="210339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Outer diameter of the iron yoke = 660 mm </a:t>
            </a:r>
          </a:p>
          <a:p>
            <a:r>
              <a:rPr lang="en-GB" dirty="0" smtClean="0"/>
              <a:t>Same structure for ERMC and RMM</a:t>
            </a:r>
            <a:endParaRPr lang="en-GB" dirty="0"/>
          </a:p>
          <a:p>
            <a:r>
              <a:rPr lang="en-GB" dirty="0" smtClean="0"/>
              <a:t>Aperture</a:t>
            </a:r>
          </a:p>
          <a:p>
            <a:pPr lvl="1"/>
            <a:r>
              <a:rPr lang="en-GB" dirty="0" smtClean="0"/>
              <a:t>ERMC ~ 8 mm</a:t>
            </a:r>
          </a:p>
          <a:p>
            <a:pPr lvl="1"/>
            <a:r>
              <a:rPr lang="en-GB" dirty="0" smtClean="0"/>
              <a:t>RMM = 50 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151" t="28003" r="28477" b="27992"/>
          <a:stretch/>
        </p:blipFill>
        <p:spPr>
          <a:xfrm>
            <a:off x="4647715" y="2924944"/>
            <a:ext cx="3816427" cy="38164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4948" t="30105" r="25371" b="28685"/>
          <a:stretch/>
        </p:blipFill>
        <p:spPr>
          <a:xfrm>
            <a:off x="758826" y="3109638"/>
            <a:ext cx="3589515" cy="358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82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Load Line and Margin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8</a:t>
            </a:fld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15369" y="836712"/>
            <a:ext cx="8226854" cy="1944216"/>
          </a:xfrm>
        </p:spPr>
        <p:txBody>
          <a:bodyPr/>
          <a:lstStyle/>
          <a:p>
            <a:r>
              <a:rPr lang="en-GB" dirty="0" smtClean="0"/>
              <a:t>Margin on the load line</a:t>
            </a:r>
          </a:p>
          <a:p>
            <a:pPr lvl="1"/>
            <a:r>
              <a:rPr lang="en-GB" dirty="0" smtClean="0"/>
              <a:t>ERMC : 8 % for a coil peak field of 16 T at 4.2 K</a:t>
            </a:r>
          </a:p>
          <a:p>
            <a:pPr lvl="1"/>
            <a:r>
              <a:rPr lang="en-GB" dirty="0" smtClean="0"/>
              <a:t>RMM : 10 % for a bore field of 16 T </a:t>
            </a:r>
            <a:r>
              <a:rPr lang="en-GB" dirty="0"/>
              <a:t>at 4.2 K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graphicFrame>
        <p:nvGraphicFramePr>
          <p:cNvPr id="9" name="Char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198274"/>
              </p:ext>
            </p:extLst>
          </p:nvPr>
        </p:nvGraphicFramePr>
        <p:xfrm>
          <a:off x="215369" y="2564904"/>
          <a:ext cx="8749119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372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Operation Parameters 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0034571"/>
              </p:ext>
            </p:extLst>
          </p:nvPr>
        </p:nvGraphicFramePr>
        <p:xfrm>
          <a:off x="1764644" y="911498"/>
          <a:ext cx="5268278" cy="274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33078"/>
                <a:gridCol w="838200"/>
                <a:gridCol w="698500"/>
                <a:gridCol w="698500"/>
              </a:tblGrid>
              <a:tr h="1905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</a:t>
                      </a:r>
                      <a:r>
                        <a:rPr lang="en-GB" sz="20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Parameters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RMM</a:t>
                      </a:r>
                      <a:endParaRPr lang="en-GB" sz="18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ERMC</a:t>
                      </a:r>
                      <a:endParaRPr lang="en-GB" sz="18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current, </a:t>
                      </a:r>
                      <a:r>
                        <a:rPr lang="en-GB" sz="20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2000" u="none" strike="noStrike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  <a:endParaRPr lang="en-GB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11892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13805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r>
                        <a:rPr lang="en-GB" sz="20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current density, </a:t>
                      </a:r>
                      <a:r>
                        <a:rPr lang="en-GB" sz="20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GB" sz="2000" u="none" strike="noStrike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2000" b="1" i="0" u="none" strike="noStrike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lang="en-GB" sz="20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757</a:t>
                      </a:r>
                      <a:endParaRPr lang="en-GB" sz="2000" b="1" i="0" u="none" strike="noStrike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879</a:t>
                      </a:r>
                      <a:endParaRPr lang="en-GB" sz="2000" b="1" i="0" u="none" strike="noStrike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</a:t>
                      </a:r>
                      <a:r>
                        <a:rPr lang="en-GB" sz="20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current density, </a:t>
                      </a:r>
                      <a:r>
                        <a:rPr lang="en-GB" sz="20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GB" sz="2000" u="none" strike="noStrike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</a:t>
                      </a:r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2000" b="1" i="0" u="none" strike="noStrike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lang="en-GB" sz="2000" u="none" strike="noStrike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757</a:t>
                      </a:r>
                      <a:endParaRPr lang="en-GB" sz="2000" b="1" i="0" u="none" strike="noStrike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879</a:t>
                      </a:r>
                      <a:endParaRPr lang="en-GB" sz="2000" b="1" i="0" u="none" strike="noStrike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 + SC</a:t>
                      </a:r>
                      <a:r>
                        <a:rPr lang="en-GB" sz="20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current density, </a:t>
                      </a:r>
                      <a:r>
                        <a:rPr lang="en-GB" sz="20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GB" sz="2000" u="none" strike="noStrike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eng</a:t>
                      </a:r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2000" b="1" i="0" u="none" strike="noStrike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lang="en-GB" sz="2000" u="none" strike="noStrike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379</a:t>
                      </a:r>
                      <a:endParaRPr lang="en-GB" sz="2000" b="1" i="0" u="none" strike="noStrike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439</a:t>
                      </a:r>
                      <a:endParaRPr lang="en-GB" sz="2000" b="1" i="0" u="none" strike="noStrike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Overall current density,</a:t>
                      </a:r>
                      <a:r>
                        <a:rPr lang="en-GB" sz="20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0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GB" sz="2000" u="none" strike="noStrike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overall</a:t>
                      </a:r>
                      <a:endParaRPr lang="en-GB" sz="2000" b="1" i="0" u="none" strike="noStrike" baseline="-25000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A/mm</a:t>
                      </a:r>
                      <a:r>
                        <a:rPr lang="en-GB" sz="2000" u="none" strike="noStrike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</a:t>
                      </a:r>
                      <a:endParaRPr lang="en-GB" sz="2000" b="1" i="0" u="none" strike="noStrike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</a:t>
                      </a:r>
                      <a:endParaRPr lang="en-GB" sz="2000" b="1" i="0" u="none" strike="noStrike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Bore field at </a:t>
                      </a:r>
                      <a:r>
                        <a:rPr lang="en-GB" sz="20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2000" u="none" strike="noStrike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  <a:endParaRPr lang="en-GB" sz="2000" b="1" i="0" u="none" strike="noStrike" baseline="-25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GB" sz="20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15.82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Conductor peak field at </a:t>
                      </a:r>
                      <a:r>
                        <a:rPr lang="en-GB" sz="20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2000" u="none" strike="noStrike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  <a:endParaRPr lang="en-GB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1235147"/>
              </p:ext>
            </p:extLst>
          </p:nvPr>
        </p:nvGraphicFramePr>
        <p:xfrm>
          <a:off x="1584145" y="3918404"/>
          <a:ext cx="5629275" cy="243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1666"/>
                <a:gridCol w="305191"/>
                <a:gridCol w="776209"/>
                <a:gridCol w="776209"/>
              </a:tblGrid>
              <a:tr h="245244">
                <a:tc gridSpan="4">
                  <a:txBody>
                    <a:bodyPr/>
                    <a:lstStyle/>
                    <a:p>
                      <a:pPr algn="ctr" fontAlgn="b"/>
                      <a:r>
                        <a:rPr kumimoji="0" lang="en-GB" sz="2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Short Sample Limits</a:t>
                      </a:r>
                      <a:r>
                        <a:rPr lang="en-GB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20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RMM</a:t>
                      </a:r>
                      <a:endParaRPr lang="en-GB" sz="18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ERMC</a:t>
                      </a:r>
                      <a:endParaRPr lang="en-GB" sz="18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Short sample current </a:t>
                      </a:r>
                      <a:r>
                        <a:rPr kumimoji="0"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en-GB" sz="20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ss</a:t>
                      </a:r>
                      <a:r>
                        <a:rPr kumimoji="0" lang="en-GB" sz="20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at 4.2 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13195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14938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Coil peak field at 4.2 </a:t>
                      </a:r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K, </a:t>
                      </a:r>
                      <a:r>
                        <a:rPr kumimoji="0" lang="en-GB" sz="20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en-GB" sz="2000" u="none" strike="noStrike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ss</a:t>
                      </a:r>
                      <a:endParaRPr kumimoji="0" lang="en-GB" sz="20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17.55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17.12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2000" u="none" strike="noStrike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kumimoji="0" lang="en-GB" sz="20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en-GB" sz="2000" u="none" strike="noStrike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ss</a:t>
                      </a:r>
                      <a:r>
                        <a:rPr kumimoji="0" lang="en-GB" sz="2000" u="none" strike="noStrike" kern="1200" baseline="-250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4.2 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Short sample current </a:t>
                      </a:r>
                      <a:r>
                        <a:rPr kumimoji="0"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Iss</a:t>
                      </a:r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at 1.9 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14608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16556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Coil peak field at </a:t>
                      </a:r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1.9, </a:t>
                      </a:r>
                      <a:r>
                        <a:rPr kumimoji="0"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Iss</a:t>
                      </a:r>
                      <a:endParaRPr kumimoji="0" lang="en-GB" sz="20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19.22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18.74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2000" u="none" strike="noStrike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kumimoji="0" lang="en-GB" sz="20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en-GB" sz="2000" u="none" strike="noStrike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ss</a:t>
                      </a:r>
                      <a:r>
                        <a:rPr kumimoji="0" lang="en-GB" sz="2000" u="none" strike="noStrike" kern="1200" baseline="-250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at 4.2 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84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CERNPre╠üsentation2</Template>
  <TotalTime>28636</TotalTime>
  <Words>1991</Words>
  <Application>Microsoft Office PowerPoint</Application>
  <PresentationFormat>On-screen Show (4:3)</PresentationFormat>
  <Paragraphs>706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Cambria Math</vt:lpstr>
      <vt:lpstr>Helvetica</vt:lpstr>
      <vt:lpstr>Symbol</vt:lpstr>
      <vt:lpstr>Times New Roman</vt:lpstr>
      <vt:lpstr>CERNPre╠üsentation2</vt:lpstr>
      <vt:lpstr>ERMC and RMM Magnet Design</vt:lpstr>
      <vt:lpstr>Contents</vt:lpstr>
      <vt:lpstr>Contents</vt:lpstr>
      <vt:lpstr>Strand</vt:lpstr>
      <vt:lpstr>Cable and Insulation</vt:lpstr>
      <vt:lpstr>Coil cross section</vt:lpstr>
      <vt:lpstr>Magnet Cross Section</vt:lpstr>
      <vt:lpstr>Load Line and Margin</vt:lpstr>
      <vt:lpstr>Operation Parameters </vt:lpstr>
      <vt:lpstr>Coil Field at B0 = 16 T</vt:lpstr>
      <vt:lpstr>Field Quality</vt:lpstr>
      <vt:lpstr>Electromagnetic Forces</vt:lpstr>
      <vt:lpstr>Mechanical design</vt:lpstr>
      <vt:lpstr>Mechanical design – 18 T</vt:lpstr>
      <vt:lpstr>Coil length</vt:lpstr>
      <vt:lpstr>Cable unit length</vt:lpstr>
      <vt:lpstr>Protection</vt:lpstr>
      <vt:lpstr>Protection</vt:lpstr>
      <vt:lpstr>Contents</vt:lpstr>
      <vt:lpstr>Margin on the load line</vt:lpstr>
      <vt:lpstr>Iron pole</vt:lpstr>
      <vt:lpstr>Iron Pole</vt:lpstr>
      <vt:lpstr>Copper to superconductor ratio</vt:lpstr>
      <vt:lpstr>Copper to superconductor ratio</vt:lpstr>
      <vt:lpstr>Strand diameter</vt:lpstr>
      <vt:lpstr>Insulation thickness</vt:lpstr>
      <vt:lpstr>Contents</vt:lpstr>
      <vt:lpstr>Summary and next steps</vt:lpstr>
      <vt:lpstr>Additional slides</vt:lpstr>
      <vt:lpstr>ERMC – 4.2 K</vt:lpstr>
      <vt:lpstr>ERMC – 1.9 K</vt:lpstr>
      <vt:lpstr>RMM – 4.2 K</vt:lpstr>
      <vt:lpstr>RMM – 1.9 K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Susana Izquierdo Bermudez</dc:creator>
  <cp:lastModifiedBy>Susana Izquierdo Bermudez</cp:lastModifiedBy>
  <cp:revision>1080</cp:revision>
  <cp:lastPrinted>2015-10-06T15:44:01Z</cp:lastPrinted>
  <dcterms:created xsi:type="dcterms:W3CDTF">2012-11-08T07:46:06Z</dcterms:created>
  <dcterms:modified xsi:type="dcterms:W3CDTF">2015-10-07T11:58:44Z</dcterms:modified>
</cp:coreProperties>
</file>