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3" r:id="rId3"/>
    <p:sldId id="293" r:id="rId4"/>
    <p:sldId id="261" r:id="rId5"/>
    <p:sldId id="262" r:id="rId6"/>
    <p:sldId id="263" r:id="rId7"/>
    <p:sldId id="264" r:id="rId8"/>
    <p:sldId id="300" r:id="rId9"/>
    <p:sldId id="294" r:id="rId10"/>
    <p:sldId id="273" r:id="rId11"/>
    <p:sldId id="276" r:id="rId12"/>
    <p:sldId id="277" r:id="rId13"/>
    <p:sldId id="259" r:id="rId14"/>
    <p:sldId id="297" r:id="rId15"/>
    <p:sldId id="286" r:id="rId16"/>
    <p:sldId id="298" r:id="rId17"/>
    <p:sldId id="292" r:id="rId18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F497D"/>
    <a:srgbClr val="018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8384" autoAdjust="0"/>
  </p:normalViewPr>
  <p:slideViewPr>
    <p:cSldViewPr snapToGrid="0" snapToObjects="1">
      <p:cViewPr varScale="1">
        <p:scale>
          <a:sx n="71" d="100"/>
          <a:sy n="71" d="100"/>
        </p:scale>
        <p:origin x="1179" y="7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49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742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558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707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151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154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154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 2009, Still ATLAS, I joined the NSW muon upgrade,  the only major upgrade for LS2</a:t>
            </a:r>
            <a:r>
              <a:rPr lang="mr-IN" baseline="0" dirty="0" smtClean="0"/>
              <a:t>…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It is a different technology and the </a:t>
            </a:r>
            <a:r>
              <a:rPr lang="en-US" baseline="0" dirty="0" err="1" smtClean="0"/>
              <a:t>Micromegas</a:t>
            </a:r>
            <a:r>
              <a:rPr lang="en-US" baseline="0" dirty="0" smtClean="0"/>
              <a:t> is a detector for future projects</a:t>
            </a:r>
          </a:p>
          <a:p>
            <a:r>
              <a:rPr lang="en-US" baseline="0" dirty="0" smtClean="0"/>
              <a:t>Important to be present in order to stay in the front line. </a:t>
            </a:r>
          </a:p>
          <a:p>
            <a:r>
              <a:rPr lang="en-US" baseline="0" dirty="0" smtClean="0"/>
              <a:t>Keep and develop the competences within the group. In general, the number of projects are limited.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Actvities</a:t>
            </a:r>
            <a:r>
              <a:rPr lang="en-US" baseline="0" dirty="0" smtClean="0"/>
              <a:t> Accelerated from 2014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7D5ED-19D8-D540-8949-BFBE42E94CB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7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365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8850" y="1339850"/>
            <a:ext cx="482123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5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5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4791D-0AF9-D245-8A2D-8A88B4F84810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jpeg"/><Relationship Id="rId9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5.cern.ch/document/1735463/1" TargetMode="External"/><Relationship Id="rId2" Type="http://schemas.openxmlformats.org/officeDocument/2006/relationships/hyperlink" Target="https://edms5.cern.ch/cedar/plsql/navigation.tree?cookie=12136907&amp;top=CERN-0000003749&amp;top_type=P&amp;top_version=&amp;open=CERN-0000074939&amp;open_type=P&amp;open_version=0&amp;tab=TAB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hyperlink" Target="https://edms.cern.ch/document/1579843/1" TargetMode="External"/><Relationship Id="rId4" Type="http://schemas.openxmlformats.org/officeDocument/2006/relationships/hyperlink" Target="https://edms5.cern.ch/document/1505004/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5.cern.ch/document/1735463/1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image" Target="../media/image14.jpe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6569"/>
            <a:ext cx="7772400" cy="2027908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</a:pPr>
            <a:r>
              <a:rPr lang="en-GB" sz="4000" dirty="0" smtClean="0"/>
              <a:t>DT Group Meeting</a:t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dirty="0" smtClean="0"/>
              <a:t>Engineering Contributions to Atlas and Neutrino Platform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71" y="3974691"/>
            <a:ext cx="6400800" cy="11726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June 22, 2017</a:t>
            </a:r>
          </a:p>
          <a:p>
            <a:endParaRPr lang="en-US" sz="2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5147319"/>
            <a:ext cx="87630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8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Andrea </a:t>
            </a:r>
            <a:r>
              <a:rPr lang="en-GB" sz="2800" dirty="0" err="1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Catinaccio</a:t>
            </a:r>
            <a:endParaRPr lang="en-GB" sz="2800" dirty="0" smtClean="0">
              <a:solidFill>
                <a:srgbClr val="1F497D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674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11773" r="21247" b="2352"/>
          <a:stretch/>
        </p:blipFill>
        <p:spPr>
          <a:xfrm>
            <a:off x="5910588" y="4867118"/>
            <a:ext cx="3227844" cy="1953967"/>
          </a:xfrm>
          <a:prstGeom prst="rect">
            <a:avLst/>
          </a:prstGeom>
        </p:spPr>
      </p:pic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Re-design of the Cryostat Warm Structure</a:t>
            </a:r>
            <a:endParaRPr lang="en-GB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Subtitle 2"/>
          <p:cNvSpPr>
            <a:spLocks noGrp="1"/>
          </p:cNvSpPr>
          <p:nvPr>
            <p:ph idx="1"/>
          </p:nvPr>
        </p:nvSpPr>
        <p:spPr>
          <a:xfrm>
            <a:off x="39479" y="629058"/>
            <a:ext cx="9144000" cy="76819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</a:t>
            </a:r>
            <a:r>
              <a:rPr lang="en-GB" sz="18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2015, 4 design revisions,  3 WP’s, 2 Reviews, next Final Design Review</a:t>
            </a: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22.08 with DOE.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7"/>
          <a:stretch>
            <a:fillRect/>
          </a:stretch>
        </p:blipFill>
        <p:spPr>
          <a:xfrm>
            <a:off x="2915455" y="1130565"/>
            <a:ext cx="6271087" cy="3365977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2492531" y="1238229"/>
            <a:ext cx="6729133" cy="3598126"/>
            <a:chOff x="3650713" y="960937"/>
            <a:chExt cx="11285200" cy="5421592"/>
          </a:xfrm>
        </p:grpSpPr>
        <p:sp>
          <p:nvSpPr>
            <p:cNvPr id="7" name="Rectangle 6"/>
            <p:cNvSpPr/>
            <p:nvPr/>
          </p:nvSpPr>
          <p:spPr>
            <a:xfrm>
              <a:off x="5164369" y="960937"/>
              <a:ext cx="2793725" cy="3941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roof design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655597" y="4613339"/>
              <a:ext cx="3280316" cy="10202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side wall belts.</a:t>
              </a:r>
            </a:p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Tolerance compliant </a:t>
              </a:r>
            </a:p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connections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50713" y="1421260"/>
              <a:ext cx="1905001" cy="707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end wall</a:t>
              </a:r>
            </a:p>
            <a:p>
              <a:pPr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design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958094" y="5675307"/>
              <a:ext cx="5627237" cy="7072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concept of inner warm membrane with</a:t>
              </a:r>
            </a:p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stiffened panels and/or IPE 220 beams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678970" y="1281155"/>
              <a:ext cx="533399" cy="152400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107913" y="2183261"/>
              <a:ext cx="228599" cy="457200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0"/>
            </p:cNvCxnSpPr>
            <p:nvPr/>
          </p:nvCxnSpPr>
          <p:spPr>
            <a:xfrm flipH="1" flipV="1">
              <a:off x="12379474" y="3742124"/>
              <a:ext cx="916282" cy="871215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8110492" y="4592861"/>
              <a:ext cx="457200" cy="1143000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603214" y="5670156"/>
              <a:ext cx="2912012" cy="3941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floor design 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6203414" y="5517757"/>
              <a:ext cx="380999" cy="228600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332419" y="4682577"/>
            <a:ext cx="3297016" cy="2125431"/>
            <a:chOff x="146479" y="10086"/>
            <a:chExt cx="11904670" cy="671199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6479" y="2141838"/>
              <a:ext cx="11904670" cy="458023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/>
            <a:srcRect l="6921" t="8873" r="40374" b="9206"/>
            <a:stretch/>
          </p:blipFill>
          <p:spPr>
            <a:xfrm>
              <a:off x="3940566" y="72788"/>
              <a:ext cx="3731464" cy="244663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4" name="Oval 23"/>
            <p:cNvSpPr/>
            <p:nvPr/>
          </p:nvSpPr>
          <p:spPr>
            <a:xfrm>
              <a:off x="5169680" y="2744865"/>
              <a:ext cx="271849" cy="27184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260358" y="2304555"/>
              <a:ext cx="39811" cy="4403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8"/>
            <a:srcRect l="11604" r="39745" b="8164"/>
            <a:stretch/>
          </p:blipFill>
          <p:spPr>
            <a:xfrm>
              <a:off x="146479" y="23352"/>
              <a:ext cx="3262185" cy="259763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8" name="Oval 27"/>
            <p:cNvSpPr/>
            <p:nvPr/>
          </p:nvSpPr>
          <p:spPr>
            <a:xfrm>
              <a:off x="458250" y="4216260"/>
              <a:ext cx="271849" cy="27184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>
              <a:endCxn id="28" idx="0"/>
            </p:cNvCxnSpPr>
            <p:nvPr/>
          </p:nvCxnSpPr>
          <p:spPr>
            <a:xfrm flipH="1">
              <a:off x="594175" y="2299270"/>
              <a:ext cx="343860" cy="19169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9"/>
            <a:srcRect l="8122" t="20741" r="56096" b="4239"/>
            <a:stretch/>
          </p:blipFill>
          <p:spPr>
            <a:xfrm>
              <a:off x="8599251" y="10086"/>
              <a:ext cx="2729519" cy="241411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3" name="Oval 32"/>
            <p:cNvSpPr/>
            <p:nvPr/>
          </p:nvSpPr>
          <p:spPr>
            <a:xfrm>
              <a:off x="8143101" y="4570423"/>
              <a:ext cx="271849" cy="27184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8318836" y="2424198"/>
              <a:ext cx="1447734" cy="21462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8"/>
          <a:stretch/>
        </p:blipFill>
        <p:spPr>
          <a:xfrm>
            <a:off x="212796" y="1936617"/>
            <a:ext cx="2606228" cy="211969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61799" y="4338293"/>
            <a:ext cx="1697022" cy="830997"/>
          </a:xfrm>
          <a:prstGeom prst="rect">
            <a:avLst/>
          </a:prstGeom>
          <a:ln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 m connections (6T@100m</a:t>
            </a:r>
            <a:r>
              <a:rPr lang="en-GB" sz="16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7231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45" y="-63668"/>
            <a:ext cx="7250937" cy="6096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Very busy people </a:t>
            </a: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&amp; </a:t>
            </a: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next Deliverables</a:t>
            </a:r>
            <a:endParaRPr lang="en-GB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880" y="3982978"/>
            <a:ext cx="57176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1F497D"/>
                </a:solidFill>
              </a:rPr>
              <a:t>Next EP-DT-EO </a:t>
            </a:r>
            <a:r>
              <a:rPr lang="en-GB" sz="1600" b="1" dirty="0" smtClean="0">
                <a:solidFill>
                  <a:srgbClr val="1F497D"/>
                </a:solidFill>
              </a:rPr>
              <a:t>deliverables</a:t>
            </a:r>
          </a:p>
          <a:p>
            <a:endParaRPr lang="en-GB" sz="1600" b="1" dirty="0">
              <a:solidFill>
                <a:srgbClr val="1F49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1F497D"/>
                </a:solidFill>
              </a:rPr>
              <a:t>CATIA </a:t>
            </a:r>
            <a:r>
              <a:rPr lang="en-US" sz="1600" b="1" dirty="0">
                <a:solidFill>
                  <a:srgbClr val="1F497D"/>
                </a:solidFill>
              </a:rPr>
              <a:t>3D models </a:t>
            </a:r>
            <a:r>
              <a:rPr lang="en-US" sz="1600" b="1" dirty="0" smtClean="0">
                <a:solidFill>
                  <a:srgbClr val="1F497D"/>
                </a:solidFill>
              </a:rPr>
              <a:t>and </a:t>
            </a:r>
            <a:r>
              <a:rPr lang="en-US" sz="1600" b="1" dirty="0">
                <a:solidFill>
                  <a:srgbClr val="1F497D"/>
                </a:solidFill>
              </a:rPr>
              <a:t>installation </a:t>
            </a:r>
            <a:r>
              <a:rPr lang="en-US" sz="1600" b="1" dirty="0" smtClean="0">
                <a:solidFill>
                  <a:srgbClr val="1F497D"/>
                </a:solidFill>
              </a:rPr>
              <a:t>sequence </a:t>
            </a:r>
            <a:r>
              <a:rPr lang="en-GB" sz="1600" dirty="0">
                <a:solidFill>
                  <a:srgbClr val="1F497D"/>
                </a:solidFill>
              </a:rPr>
              <a:t>(Ch. </a:t>
            </a:r>
            <a:r>
              <a:rPr lang="en-GB" sz="1600" dirty="0" err="1" smtClean="0">
                <a:solidFill>
                  <a:srgbClr val="1F497D"/>
                </a:solidFill>
              </a:rPr>
              <a:t>Bault</a:t>
            </a:r>
            <a:r>
              <a:rPr lang="en-GB" sz="1600" dirty="0" smtClean="0">
                <a:solidFill>
                  <a:srgbClr val="1F497D"/>
                </a:solidFill>
              </a:rPr>
              <a:t>)</a:t>
            </a:r>
            <a:endParaRPr lang="en-GB" sz="1600" dirty="0">
              <a:solidFill>
                <a:srgbClr val="1F49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1F497D"/>
                </a:solidFill>
              </a:rPr>
              <a:t>Final </a:t>
            </a:r>
            <a:r>
              <a:rPr lang="en-US" sz="1600" b="1" dirty="0">
                <a:solidFill>
                  <a:srgbClr val="1F497D"/>
                </a:solidFill>
              </a:rPr>
              <a:t>design and structural analysis</a:t>
            </a:r>
            <a:r>
              <a:rPr lang="en-US" sz="1600" dirty="0">
                <a:solidFill>
                  <a:srgbClr val="1F497D"/>
                </a:solidFill>
              </a:rPr>
              <a:t>, </a:t>
            </a:r>
            <a:r>
              <a:rPr lang="en-US" sz="1600" dirty="0" smtClean="0">
                <a:solidFill>
                  <a:srgbClr val="1F497D"/>
                </a:solidFill>
              </a:rPr>
              <a:t>(</a:t>
            </a:r>
            <a:r>
              <a:rPr lang="en-US" sz="1600" dirty="0">
                <a:solidFill>
                  <a:srgbClr val="1F497D"/>
                </a:solidFill>
              </a:rPr>
              <a:t>J. Batista Lopes </a:t>
            </a:r>
            <a:r>
              <a:rPr lang="en-US" sz="1600" dirty="0" smtClean="0">
                <a:solidFill>
                  <a:srgbClr val="1F497D"/>
                </a:solidFill>
              </a:rPr>
              <a:t>, D</a:t>
            </a:r>
            <a:r>
              <a:rPr lang="en-US" sz="1600" dirty="0">
                <a:solidFill>
                  <a:srgbClr val="1F497D"/>
                </a:solidFill>
              </a:rPr>
              <a:t>. Alvarez </a:t>
            </a:r>
            <a:r>
              <a:rPr lang="en-US" sz="1600" dirty="0" smtClean="0">
                <a:solidFill>
                  <a:srgbClr val="1F497D"/>
                </a:solidFill>
              </a:rPr>
              <a:t>, L. </a:t>
            </a:r>
            <a:r>
              <a:rPr lang="en-US" sz="1600" dirty="0" err="1" smtClean="0">
                <a:solidFill>
                  <a:srgbClr val="1F497D"/>
                </a:solidFill>
              </a:rPr>
              <a:t>D’Angelo</a:t>
            </a:r>
            <a:r>
              <a:rPr lang="en-US" sz="1600" dirty="0" smtClean="0">
                <a:solidFill>
                  <a:srgbClr val="1F497D"/>
                </a:solidFill>
              </a:rPr>
              <a:t>)</a:t>
            </a:r>
            <a:endParaRPr lang="en-US" sz="1600" dirty="0">
              <a:solidFill>
                <a:srgbClr val="1F49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1F497D"/>
                </a:solidFill>
              </a:rPr>
              <a:t>Definition </a:t>
            </a:r>
            <a:r>
              <a:rPr lang="en-US" sz="1600" b="1" dirty="0">
                <a:solidFill>
                  <a:srgbClr val="1F497D"/>
                </a:solidFill>
              </a:rPr>
              <a:t>of test components</a:t>
            </a:r>
            <a:r>
              <a:rPr lang="en-US" sz="1600" dirty="0">
                <a:solidFill>
                  <a:srgbClr val="1F497D"/>
                </a:solidFill>
              </a:rPr>
              <a:t> </a:t>
            </a:r>
            <a:r>
              <a:rPr lang="en-US" sz="1600" dirty="0" smtClean="0">
                <a:solidFill>
                  <a:srgbClr val="1F497D"/>
                </a:solidFill>
              </a:rPr>
              <a:t> </a:t>
            </a:r>
            <a:r>
              <a:rPr lang="en-US" sz="1600" b="1" dirty="0" smtClean="0">
                <a:solidFill>
                  <a:srgbClr val="1F497D"/>
                </a:solidFill>
              </a:rPr>
              <a:t>(</a:t>
            </a:r>
            <a:r>
              <a:rPr lang="en-US" sz="1600" b="1" dirty="0" err="1" smtClean="0">
                <a:solidFill>
                  <a:srgbClr val="1F497D"/>
                </a:solidFill>
              </a:rPr>
              <a:t>ie</a:t>
            </a:r>
            <a:r>
              <a:rPr lang="en-US" sz="1600" b="1" dirty="0" smtClean="0">
                <a:solidFill>
                  <a:srgbClr val="1F497D"/>
                </a:solidFill>
              </a:rPr>
              <a:t> full size connections)</a:t>
            </a:r>
            <a:r>
              <a:rPr lang="en-US" sz="1600" dirty="0" smtClean="0">
                <a:solidFill>
                  <a:srgbClr val="1F497D"/>
                </a:solidFill>
              </a:rPr>
              <a:t> L. D’Angelo</a:t>
            </a:r>
            <a:r>
              <a:rPr lang="en-US" sz="1600" dirty="0">
                <a:solidFill>
                  <a:srgbClr val="1F497D"/>
                </a:solidFill>
              </a:rPr>
              <a:t>, </a:t>
            </a:r>
            <a:r>
              <a:rPr lang="en-US" sz="1600" dirty="0" smtClean="0">
                <a:solidFill>
                  <a:srgbClr val="1F497D"/>
                </a:solidFill>
              </a:rPr>
              <a:t>plus structural </a:t>
            </a:r>
            <a:r>
              <a:rPr lang="en-US" sz="1600" dirty="0">
                <a:solidFill>
                  <a:srgbClr val="1F497D"/>
                </a:solidFill>
              </a:rPr>
              <a:t>calculations </a:t>
            </a:r>
            <a:r>
              <a:rPr lang="en-US" sz="1600" dirty="0" smtClean="0">
                <a:solidFill>
                  <a:srgbClr val="1F497D"/>
                </a:solidFill>
              </a:rPr>
              <a:t> above</a:t>
            </a:r>
            <a:r>
              <a:rPr lang="en-US" sz="1600" dirty="0">
                <a:solidFill>
                  <a:srgbClr val="1F497D"/>
                </a:solidFill>
              </a:rPr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1F497D"/>
                </a:solidFill>
              </a:rPr>
              <a:t>Design and </a:t>
            </a:r>
            <a:r>
              <a:rPr lang="en-US" sz="1600" b="1" dirty="0" smtClean="0">
                <a:solidFill>
                  <a:srgbClr val="1F497D"/>
                </a:solidFill>
              </a:rPr>
              <a:t>coordination (</a:t>
            </a:r>
            <a:r>
              <a:rPr lang="en-US" sz="1600" dirty="0" smtClean="0">
                <a:solidFill>
                  <a:srgbClr val="1F497D"/>
                </a:solidFill>
              </a:rPr>
              <a:t>A</a:t>
            </a:r>
            <a:r>
              <a:rPr lang="en-US" sz="1600" dirty="0" smtClean="0">
                <a:solidFill>
                  <a:srgbClr val="1F497D"/>
                </a:solidFill>
              </a:rPr>
              <a:t>. </a:t>
            </a:r>
            <a:r>
              <a:rPr lang="en-US" sz="1600" dirty="0" err="1" smtClean="0">
                <a:solidFill>
                  <a:srgbClr val="1F497D"/>
                </a:solidFill>
              </a:rPr>
              <a:t>Catinaccio</a:t>
            </a:r>
            <a:r>
              <a:rPr lang="en-US" sz="1600" dirty="0" smtClean="0">
                <a:solidFill>
                  <a:srgbClr val="1F497D"/>
                </a:solidFill>
              </a:rPr>
              <a:t>)</a:t>
            </a:r>
            <a:endParaRPr lang="en-GB" sz="16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7" t="40372" r="12646"/>
          <a:stretch/>
        </p:blipFill>
        <p:spPr>
          <a:xfrm>
            <a:off x="6199024" y="2418478"/>
            <a:ext cx="2500926" cy="1564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19199" y="6004143"/>
            <a:ext cx="39151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1F497D"/>
                </a:solidFill>
              </a:rPr>
              <a:t>Next: hand over design to construction company in 2018</a:t>
            </a:r>
            <a:endParaRPr lang="en-GB" sz="2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8" t="15211" r="24253" b="8774"/>
          <a:stretch/>
        </p:blipFill>
        <p:spPr>
          <a:xfrm>
            <a:off x="6238399" y="4284239"/>
            <a:ext cx="1339137" cy="13610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6" t="20230" r="40735" b="47433"/>
          <a:stretch/>
        </p:blipFill>
        <p:spPr>
          <a:xfrm>
            <a:off x="7788436" y="4284239"/>
            <a:ext cx="911514" cy="124889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0" y="2212127"/>
            <a:ext cx="6238399" cy="2459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0"/>
              </a:spcBef>
              <a:spcAft>
                <a:spcPts val="600"/>
              </a:spcAft>
            </a:pPr>
            <a:r>
              <a:rPr lang="en-GB" sz="1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design assessments </a:t>
            </a: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load-carrying structure </a:t>
            </a:r>
            <a:r>
              <a:rPr lang="en-GB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Models - Analytical &amp; </a:t>
            </a:r>
            <a:r>
              <a:rPr lang="en-GB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en-GB" sz="1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(&gt;150 models)</a:t>
            </a:r>
            <a:endParaRPr lang="en-GB" sz="16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Interpretation </a:t>
            </a:r>
            <a:r>
              <a:rPr lang="en-GB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(EUROCODE </a:t>
            </a:r>
            <a:r>
              <a:rPr lang="en-GB" sz="14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&amp; ASME </a:t>
            </a:r>
            <a:r>
              <a:rPr lang="en-GB" sz="14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BPVC) </a:t>
            </a:r>
            <a:r>
              <a:rPr lang="en-GB" sz="1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 pages</a:t>
            </a:r>
            <a:r>
              <a:rPr lang="en-GB" sz="1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b="1" dirty="0" smtClean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CAD, Assembly  </a:t>
            </a:r>
            <a:r>
              <a:rPr lang="en-GB" sz="1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(23 models</a:t>
            </a:r>
            <a:r>
              <a:rPr lang="en-GB" sz="16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Reports </a:t>
            </a:r>
            <a:r>
              <a:rPr lang="en-GB" sz="1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(&gt;3300 pages)</a:t>
            </a:r>
            <a:endParaRPr lang="en-GB" sz="16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01680"/>
              </p:ext>
            </p:extLst>
          </p:nvPr>
        </p:nvGraphicFramePr>
        <p:xfrm>
          <a:off x="212880" y="604752"/>
          <a:ext cx="6695088" cy="12228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8672"/>
                <a:gridCol w="963536"/>
                <a:gridCol w="925720"/>
                <a:gridCol w="925720"/>
                <a:gridCol w="925720"/>
                <a:gridCol w="925720"/>
              </a:tblGrid>
              <a:tr h="258791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Activity FTE/year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2017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2018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2019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2020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2021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5.3, EP-DT-EO staff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1.35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1.0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5.3, EP-DT-EO fellow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5.4, EP-DI staff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2.55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9" t="17625" r="25752" b="48505"/>
          <a:stretch/>
        </p:blipFill>
        <p:spPr>
          <a:xfrm>
            <a:off x="7416062" y="660533"/>
            <a:ext cx="1228639" cy="155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6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9144000" cy="22860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5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GB" sz="5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96200" y="6477000"/>
            <a:ext cx="2133600" cy="476251"/>
          </a:xfrm>
          <a:prstGeom prst="rect">
            <a:avLst/>
          </a:prstGeo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3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503" y="689685"/>
            <a:ext cx="8908473" cy="57782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sz="1400" dirty="0"/>
          </a:p>
          <a:p>
            <a:pPr lvl="0">
              <a:buNone/>
            </a:pPr>
            <a:r>
              <a:rPr lang="en-GB" sz="2800" dirty="0" smtClean="0">
                <a:solidFill>
                  <a:srgbClr val="1F497D"/>
                </a:solidFill>
              </a:rPr>
              <a:t>Available at: </a:t>
            </a:r>
            <a:r>
              <a:rPr lang="en-GB" sz="2800" dirty="0" smtClean="0">
                <a:solidFill>
                  <a:srgbClr val="1F497D"/>
                </a:solidFill>
                <a:hlinkClick r:id="rId2"/>
              </a:rPr>
              <a:t>EP-DT EDMS</a:t>
            </a:r>
            <a:r>
              <a:rPr lang="en-GB" sz="2800" dirty="0" smtClean="0">
                <a:solidFill>
                  <a:srgbClr val="1F497D"/>
                </a:solidFill>
              </a:rPr>
              <a:t>:</a:t>
            </a:r>
          </a:p>
          <a:p>
            <a:r>
              <a:rPr lang="en-GB" sz="2000" dirty="0" smtClean="0">
                <a:solidFill>
                  <a:srgbClr val="1F497D"/>
                </a:solidFill>
              </a:rPr>
              <a:t>WP </a:t>
            </a:r>
            <a:r>
              <a:rPr lang="en-GB" sz="2000" dirty="0">
                <a:solidFill>
                  <a:srgbClr val="1F497D"/>
                </a:solidFill>
              </a:rPr>
              <a:t>between the </a:t>
            </a:r>
            <a:r>
              <a:rPr lang="en-GB" sz="2000" b="1" dirty="0">
                <a:solidFill>
                  <a:srgbClr val="1F497D"/>
                </a:solidFill>
              </a:rPr>
              <a:t>ATLAS Experiment and EP-DT </a:t>
            </a:r>
            <a:r>
              <a:rPr lang="en-GB" sz="2000" dirty="0">
                <a:solidFill>
                  <a:srgbClr val="1F497D"/>
                </a:solidFill>
              </a:rPr>
              <a:t>for the period </a:t>
            </a:r>
            <a:r>
              <a:rPr lang="en-GB" sz="2000" b="1" dirty="0">
                <a:solidFill>
                  <a:srgbClr val="1F497D"/>
                </a:solidFill>
              </a:rPr>
              <a:t>2017-2021</a:t>
            </a:r>
            <a:r>
              <a:rPr lang="en-GB" sz="2000" dirty="0">
                <a:solidFill>
                  <a:srgbClr val="1F497D"/>
                </a:solidFill>
              </a:rPr>
              <a:t> </a:t>
            </a:r>
            <a:r>
              <a:rPr lang="en-GB" sz="2000" dirty="0">
                <a:solidFill>
                  <a:srgbClr val="1F497D"/>
                </a:solidFill>
                <a:hlinkClick r:id="rId3"/>
              </a:rPr>
              <a:t>https://edms5.cern.ch/document/1735463/1</a:t>
            </a:r>
            <a:r>
              <a:rPr lang="en-GB" sz="2000" dirty="0">
                <a:solidFill>
                  <a:srgbClr val="1F497D"/>
                </a:solidFill>
              </a:rPr>
              <a:t> updated on </a:t>
            </a:r>
            <a:r>
              <a:rPr lang="en-US" sz="2000" dirty="0">
                <a:solidFill>
                  <a:srgbClr val="1F497D"/>
                </a:solidFill>
              </a:rPr>
              <a:t>16/5/17</a:t>
            </a:r>
            <a:r>
              <a:rPr lang="en-GB" sz="2000" dirty="0">
                <a:solidFill>
                  <a:srgbClr val="1F497D"/>
                </a:solidFill>
              </a:rPr>
              <a:t> </a:t>
            </a:r>
            <a:endParaRPr lang="en-GB" sz="2000" dirty="0" smtClean="0">
              <a:solidFill>
                <a:srgbClr val="1F497D"/>
              </a:solidFill>
            </a:endParaRPr>
          </a:p>
          <a:p>
            <a:endParaRPr lang="en-GB" sz="2000" dirty="0" smtClean="0">
              <a:solidFill>
                <a:srgbClr val="1F497D"/>
              </a:solidFill>
            </a:endParaRPr>
          </a:p>
          <a:p>
            <a:r>
              <a:rPr lang="en-GB" sz="2000" dirty="0" err="1" smtClean="0">
                <a:solidFill>
                  <a:srgbClr val="1F497D"/>
                </a:solidFill>
              </a:rPr>
              <a:t>Workpage</a:t>
            </a:r>
            <a:r>
              <a:rPr lang="en-GB" sz="2000" dirty="0" smtClean="0">
                <a:solidFill>
                  <a:srgbClr val="1F497D"/>
                </a:solidFill>
              </a:rPr>
              <a:t> </a:t>
            </a:r>
            <a:r>
              <a:rPr lang="en-GB" sz="2000" dirty="0">
                <a:solidFill>
                  <a:srgbClr val="1F497D"/>
                </a:solidFill>
              </a:rPr>
              <a:t>agreement </a:t>
            </a:r>
            <a:r>
              <a:rPr lang="en-GB" sz="2000" b="1" dirty="0">
                <a:solidFill>
                  <a:srgbClr val="1F497D"/>
                </a:solidFill>
              </a:rPr>
              <a:t>Engineering support for the LBNF </a:t>
            </a:r>
            <a:r>
              <a:rPr lang="en-GB" sz="2000" dirty="0">
                <a:solidFill>
                  <a:srgbClr val="1F497D"/>
                </a:solidFill>
              </a:rPr>
              <a:t>10kT outer structure - </a:t>
            </a:r>
            <a:r>
              <a:rPr lang="en-GB" sz="2000" dirty="0" smtClean="0">
                <a:solidFill>
                  <a:srgbClr val="1F497D"/>
                </a:solidFill>
              </a:rPr>
              <a:t>23-02-2015. Towards conceptual design review mid-June 2015 </a:t>
            </a:r>
            <a:r>
              <a:rPr lang="en-GB" sz="2000" dirty="0" smtClean="0">
                <a:solidFill>
                  <a:srgbClr val="1F497D"/>
                </a:solidFill>
                <a:hlinkClick r:id="rId4"/>
              </a:rPr>
              <a:t>https://edms5.cern.ch/document/1505004/1</a:t>
            </a:r>
            <a:r>
              <a:rPr lang="en-GB" sz="2000" dirty="0" smtClean="0">
                <a:solidFill>
                  <a:srgbClr val="1F497D"/>
                </a:solidFill>
              </a:rPr>
              <a:t> - </a:t>
            </a:r>
            <a:r>
              <a:rPr lang="en-GB" sz="2000" b="1" dirty="0" smtClean="0">
                <a:solidFill>
                  <a:srgbClr val="1F497D"/>
                </a:solidFill>
              </a:rPr>
              <a:t>Version 1</a:t>
            </a:r>
            <a:endParaRPr lang="en-GB" sz="2000" dirty="0" smtClean="0">
              <a:solidFill>
                <a:srgbClr val="1F497D"/>
              </a:solidFill>
            </a:endParaRPr>
          </a:p>
          <a:p>
            <a:endParaRPr lang="en-GB" sz="2000" dirty="0" smtClean="0">
              <a:solidFill>
                <a:srgbClr val="1F497D"/>
              </a:solidFill>
            </a:endParaRPr>
          </a:p>
          <a:p>
            <a:r>
              <a:rPr lang="en-US" sz="2000" dirty="0" smtClean="0">
                <a:solidFill>
                  <a:srgbClr val="1F497D"/>
                </a:solidFill>
              </a:rPr>
              <a:t>Further work after June 2015 review, described within the framework of a WP between the NP and EP-DT : </a:t>
            </a:r>
            <a:r>
              <a:rPr lang="en-US" sz="2000" b="1" dirty="0" smtClean="0">
                <a:solidFill>
                  <a:srgbClr val="1F497D"/>
                </a:solidFill>
              </a:rPr>
              <a:t>Version2 </a:t>
            </a:r>
            <a:r>
              <a:rPr lang="en-US" sz="2000" dirty="0" smtClean="0">
                <a:solidFill>
                  <a:srgbClr val="1F497D"/>
                </a:solidFill>
                <a:hlinkClick r:id="rId5"/>
              </a:rPr>
              <a:t>https://edms.cern.ch/document/1579843/1</a:t>
            </a:r>
            <a:endParaRPr lang="en-US" sz="2000" dirty="0" smtClean="0">
              <a:solidFill>
                <a:srgbClr val="1F497D"/>
              </a:solidFill>
            </a:endParaRPr>
          </a:p>
          <a:p>
            <a:endParaRPr lang="en-GB" sz="2000" dirty="0" smtClean="0">
              <a:solidFill>
                <a:srgbClr val="1F497D"/>
              </a:solidFill>
              <a:hlinkClick r:id="rId4"/>
            </a:endParaRPr>
          </a:p>
          <a:p>
            <a:r>
              <a:rPr lang="en-GB" sz="2000" dirty="0" smtClean="0">
                <a:solidFill>
                  <a:srgbClr val="1F497D"/>
                </a:solidFill>
              </a:rPr>
              <a:t>WP’s </a:t>
            </a:r>
            <a:r>
              <a:rPr lang="en-GB" sz="2000" dirty="0">
                <a:solidFill>
                  <a:srgbClr val="1F497D"/>
                </a:solidFill>
              </a:rPr>
              <a:t>between the CERN Neutrino Platform and EP-DT  1735471 </a:t>
            </a:r>
            <a:r>
              <a:rPr lang="en-GB" sz="2000" dirty="0" smtClean="0">
                <a:solidFill>
                  <a:srgbClr val="1F497D"/>
                </a:solidFill>
              </a:rPr>
              <a:t>v.1: a link to WP’s as the </a:t>
            </a:r>
            <a:r>
              <a:rPr lang="en-GB" sz="2000" b="1" dirty="0" smtClean="0">
                <a:solidFill>
                  <a:srgbClr val="1F497D"/>
                </a:solidFill>
              </a:rPr>
              <a:t>LBNF </a:t>
            </a:r>
            <a:r>
              <a:rPr lang="en-GB" sz="2000" b="1" dirty="0">
                <a:solidFill>
                  <a:srgbClr val="1F497D"/>
                </a:solidFill>
              </a:rPr>
              <a:t>cryostat engineering </a:t>
            </a:r>
            <a:r>
              <a:rPr lang="en-GB" sz="2000" b="1" dirty="0" smtClean="0">
                <a:solidFill>
                  <a:srgbClr val="1F497D"/>
                </a:solidFill>
              </a:rPr>
              <a:t>EP-WP-05 - Version3 and 4 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>
              <a:solidFill>
                <a:srgbClr val="1F497D"/>
              </a:solidFill>
            </a:endParaRPr>
          </a:p>
          <a:p>
            <a:endParaRPr lang="en-GB" sz="2000" dirty="0">
              <a:solidFill>
                <a:srgbClr val="1F497D"/>
              </a:solidFill>
            </a:endParaRPr>
          </a:p>
          <a:p>
            <a:endParaRPr lang="en-GB" sz="2000" dirty="0" smtClean="0">
              <a:solidFill>
                <a:srgbClr val="1F497D"/>
              </a:solidFill>
            </a:endParaRPr>
          </a:p>
          <a:p>
            <a:endParaRPr lang="en-GB" sz="2800" dirty="0">
              <a:solidFill>
                <a:srgbClr val="1F497D"/>
              </a:solidFill>
            </a:endParaRPr>
          </a:p>
          <a:p>
            <a:endParaRPr lang="en-GB" sz="2800" dirty="0">
              <a:solidFill>
                <a:srgbClr val="1F497D"/>
              </a:solidFill>
            </a:endParaRPr>
          </a:p>
          <a:p>
            <a:endParaRPr lang="en-GB" sz="2800" dirty="0">
              <a:solidFill>
                <a:srgbClr val="1F497D"/>
              </a:solidFill>
            </a:endParaRPr>
          </a:p>
          <a:p>
            <a:endParaRPr lang="en-GB" sz="2800" dirty="0" smtClean="0">
              <a:solidFill>
                <a:srgbClr val="1F497D"/>
              </a:solidFill>
            </a:endParaRPr>
          </a:p>
          <a:p>
            <a:endParaRPr lang="en-GB" sz="2800" dirty="0">
              <a:solidFill>
                <a:srgbClr val="1F497D"/>
              </a:solidFill>
            </a:endParaRPr>
          </a:p>
          <a:p>
            <a:endParaRPr lang="en-GB" sz="2800" dirty="0" smtClean="0">
              <a:solidFill>
                <a:srgbClr val="1F497D"/>
              </a:solidFill>
            </a:endParaRPr>
          </a:p>
          <a:p>
            <a:pPr lvl="0"/>
            <a:endParaRPr lang="en-GB" sz="2800" dirty="0">
              <a:solidFill>
                <a:srgbClr val="1F497D"/>
              </a:solidFill>
            </a:endParaRPr>
          </a:p>
          <a:p>
            <a:pPr lvl="0"/>
            <a:endParaRPr lang="en-GB" sz="2800" dirty="0" smtClean="0">
              <a:solidFill>
                <a:srgbClr val="1F497D"/>
              </a:solidFill>
            </a:endParaRPr>
          </a:p>
          <a:p>
            <a:pPr lvl="0"/>
            <a:endParaRPr lang="en-GB" sz="2800" dirty="0" smtClean="0">
              <a:solidFill>
                <a:srgbClr val="1F497D"/>
              </a:solidFill>
            </a:endParaRPr>
          </a:p>
          <a:p>
            <a:pPr lvl="0"/>
            <a:endParaRPr lang="en-GB" sz="2800" dirty="0" smtClean="0">
              <a:solidFill>
                <a:srgbClr val="1F49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3041" y="5949482"/>
            <a:ext cx="6413761" cy="66591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8248" y="274715"/>
            <a:ext cx="7950515" cy="549431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List of agreed work packages</a:t>
            </a:r>
            <a:endParaRPr lang="en-US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2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96200" y="6477000"/>
            <a:ext cx="2133600" cy="476251"/>
          </a:xfrm>
          <a:prstGeom prst="rect">
            <a:avLst/>
          </a:prstGeo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01680"/>
              </p:ext>
            </p:extLst>
          </p:nvPr>
        </p:nvGraphicFramePr>
        <p:xfrm>
          <a:off x="616347" y="464024"/>
          <a:ext cx="6695088" cy="12228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8672"/>
                <a:gridCol w="963536"/>
                <a:gridCol w="925720"/>
                <a:gridCol w="925720"/>
                <a:gridCol w="925720"/>
                <a:gridCol w="925720"/>
              </a:tblGrid>
              <a:tr h="258791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Activity FTE/year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2017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2018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2019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2020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2021</a:t>
                      </a:r>
                      <a:endParaRPr lang="en-GB" sz="1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5.3, EP-DT-EO staff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1.35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1.0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5.3, EP-DT-EO fellow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5.4, EP-DI staff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GB" sz="11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  <a:tr h="241016">
                <a:tc>
                  <a:txBody>
                    <a:bodyPr/>
                    <a:lstStyle/>
                    <a:p>
                      <a:pPr marL="540385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GB" sz="11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2.55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2.2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0.2</a:t>
                      </a:r>
                      <a:endParaRPr lang="en-GB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336" marR="59336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16347" y="2374710"/>
            <a:ext cx="780432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/>
                </a:solidFill>
              </a:rPr>
              <a:t>EP-DT-EO </a:t>
            </a:r>
            <a:r>
              <a:rPr lang="en-GB" sz="2000" b="1" dirty="0">
                <a:solidFill>
                  <a:srgbClr val="1F497D"/>
                </a:solidFill>
              </a:rPr>
              <a:t>deliverables: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</a:rPr>
              <a:t>CATIA </a:t>
            </a:r>
            <a:r>
              <a:rPr lang="en-US" sz="2000" b="1" dirty="0">
                <a:solidFill>
                  <a:srgbClr val="1F497D"/>
                </a:solidFill>
              </a:rPr>
              <a:t>3D models </a:t>
            </a:r>
            <a:r>
              <a:rPr lang="en-US" sz="2000" b="1" dirty="0" smtClean="0">
                <a:solidFill>
                  <a:srgbClr val="1F497D"/>
                </a:solidFill>
              </a:rPr>
              <a:t>and </a:t>
            </a:r>
            <a:r>
              <a:rPr lang="en-US" sz="2000" b="1" dirty="0">
                <a:solidFill>
                  <a:srgbClr val="1F497D"/>
                </a:solidFill>
              </a:rPr>
              <a:t>installation </a:t>
            </a:r>
            <a:r>
              <a:rPr lang="en-US" sz="2000" b="1" dirty="0" smtClean="0">
                <a:solidFill>
                  <a:srgbClr val="1F497D"/>
                </a:solidFill>
              </a:rPr>
              <a:t>sequence </a:t>
            </a:r>
            <a:r>
              <a:rPr lang="en-GB" dirty="0">
                <a:solidFill>
                  <a:srgbClr val="1F497D"/>
                </a:solidFill>
              </a:rPr>
              <a:t>(Ch. Bault </a:t>
            </a:r>
            <a:r>
              <a:rPr lang="en-GB" dirty="0" smtClean="0">
                <a:solidFill>
                  <a:srgbClr val="1F497D"/>
                </a:solidFill>
              </a:rPr>
              <a:t>40% </a:t>
            </a:r>
            <a:r>
              <a:rPr lang="en-GB" dirty="0">
                <a:solidFill>
                  <a:srgbClr val="1F497D"/>
                </a:solidFill>
              </a:rPr>
              <a:t>FTE in EP-DT-EO for 2017, </a:t>
            </a:r>
            <a:r>
              <a:rPr lang="en-GB" dirty="0" smtClean="0">
                <a:solidFill>
                  <a:srgbClr val="1F497D"/>
                </a:solidFill>
              </a:rPr>
              <a:t>2018)</a:t>
            </a:r>
            <a:endParaRPr lang="en-GB" dirty="0">
              <a:solidFill>
                <a:srgbClr val="1F49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</a:rPr>
              <a:t>Final </a:t>
            </a:r>
            <a:r>
              <a:rPr lang="en-US" sz="2000" b="1" dirty="0">
                <a:solidFill>
                  <a:srgbClr val="1F497D"/>
                </a:solidFill>
              </a:rPr>
              <a:t>design and structural analysis</a:t>
            </a:r>
            <a:r>
              <a:rPr lang="en-US" sz="2000" dirty="0">
                <a:solidFill>
                  <a:srgbClr val="1F497D"/>
                </a:solidFill>
              </a:rPr>
              <a:t>, </a:t>
            </a:r>
            <a:r>
              <a:rPr lang="en-US" dirty="0" smtClean="0">
                <a:solidFill>
                  <a:srgbClr val="1F497D"/>
                </a:solidFill>
              </a:rPr>
              <a:t>(</a:t>
            </a:r>
            <a:r>
              <a:rPr lang="en-US" dirty="0">
                <a:solidFill>
                  <a:srgbClr val="1F497D"/>
                </a:solidFill>
              </a:rPr>
              <a:t>J. Batista Lopes at 50% and D. Alvarez at 25</a:t>
            </a:r>
            <a:r>
              <a:rPr lang="en-US" dirty="0" smtClean="0">
                <a:solidFill>
                  <a:srgbClr val="1F497D"/>
                </a:solidFill>
              </a:rPr>
              <a:t>%, Luca)</a:t>
            </a:r>
            <a:endParaRPr lang="en-US" dirty="0">
              <a:solidFill>
                <a:srgbClr val="1F497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</a:rPr>
              <a:t>Definition </a:t>
            </a:r>
            <a:r>
              <a:rPr lang="en-US" sz="2000" b="1" dirty="0">
                <a:solidFill>
                  <a:srgbClr val="1F497D"/>
                </a:solidFill>
              </a:rPr>
              <a:t>of test components</a:t>
            </a:r>
            <a:r>
              <a:rPr lang="en-US" sz="2000" dirty="0">
                <a:solidFill>
                  <a:srgbClr val="1F497D"/>
                </a:solidFill>
              </a:rPr>
              <a:t> </a:t>
            </a:r>
            <a:r>
              <a:rPr lang="en-US" sz="2000" dirty="0" smtClean="0">
                <a:solidFill>
                  <a:srgbClr val="1F497D"/>
                </a:solidFill>
              </a:rPr>
              <a:t> </a:t>
            </a:r>
            <a:r>
              <a:rPr lang="en-US" sz="2000" b="1" dirty="0" smtClean="0">
                <a:solidFill>
                  <a:srgbClr val="1F497D"/>
                </a:solidFill>
              </a:rPr>
              <a:t>(</a:t>
            </a:r>
            <a:r>
              <a:rPr lang="en-US" sz="2000" b="1" dirty="0" err="1" smtClean="0">
                <a:solidFill>
                  <a:srgbClr val="1F497D"/>
                </a:solidFill>
              </a:rPr>
              <a:t>ie</a:t>
            </a:r>
            <a:r>
              <a:rPr lang="en-US" sz="2000" b="1" dirty="0" smtClean="0">
                <a:solidFill>
                  <a:srgbClr val="1F497D"/>
                </a:solidFill>
              </a:rPr>
              <a:t> full size connections)</a:t>
            </a:r>
            <a:r>
              <a:rPr lang="en-US" sz="2000" dirty="0" smtClean="0">
                <a:solidFill>
                  <a:srgbClr val="1F497D"/>
                </a:solidFill>
              </a:rPr>
              <a:t> </a:t>
            </a:r>
            <a:r>
              <a:rPr lang="en-US" dirty="0">
                <a:solidFill>
                  <a:srgbClr val="1F497D"/>
                </a:solidFill>
              </a:rPr>
              <a:t>(100% </a:t>
            </a:r>
            <a:r>
              <a:rPr lang="en-US" dirty="0" smtClean="0">
                <a:solidFill>
                  <a:srgbClr val="1F497D"/>
                </a:solidFill>
              </a:rPr>
              <a:t>L. D’Angelo</a:t>
            </a:r>
            <a:r>
              <a:rPr lang="en-US" dirty="0">
                <a:solidFill>
                  <a:srgbClr val="1F497D"/>
                </a:solidFill>
              </a:rPr>
              <a:t>, for 2017 and 2018 also contributing to the structural calculations of the paragraph above).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1F497D"/>
                </a:solidFill>
              </a:rPr>
              <a:t>Design and coordination </a:t>
            </a:r>
            <a:r>
              <a:rPr lang="en-US" sz="2000" dirty="0" smtClean="0">
                <a:solidFill>
                  <a:srgbClr val="1F497D"/>
                </a:solidFill>
              </a:rPr>
              <a:t>of </a:t>
            </a:r>
            <a:r>
              <a:rPr lang="en-US" sz="2000" dirty="0">
                <a:solidFill>
                  <a:srgbClr val="1F497D"/>
                </a:solidFill>
              </a:rPr>
              <a:t>these activities in </a:t>
            </a:r>
            <a:r>
              <a:rPr lang="en-US" sz="2000" dirty="0" smtClean="0">
                <a:solidFill>
                  <a:srgbClr val="1F497D"/>
                </a:solidFill>
              </a:rPr>
              <a:t>2017-2018: </a:t>
            </a:r>
            <a:r>
              <a:rPr lang="en-US" dirty="0" smtClean="0">
                <a:solidFill>
                  <a:srgbClr val="1F497D"/>
                </a:solidFill>
              </a:rPr>
              <a:t>(20</a:t>
            </a:r>
            <a:r>
              <a:rPr lang="en-US" dirty="0">
                <a:solidFill>
                  <a:srgbClr val="1F497D"/>
                </a:solidFill>
              </a:rPr>
              <a:t>% of </a:t>
            </a:r>
            <a:r>
              <a:rPr lang="en-US" dirty="0" smtClean="0">
                <a:solidFill>
                  <a:srgbClr val="1F497D"/>
                </a:solidFill>
              </a:rPr>
              <a:t>A. Catinaccio, </a:t>
            </a:r>
            <a:r>
              <a:rPr lang="en-US" dirty="0">
                <a:solidFill>
                  <a:srgbClr val="1F497D"/>
                </a:solidFill>
              </a:rPr>
              <a:t>and 5% in 2019 to 2021 if proven necessary</a:t>
            </a:r>
            <a:r>
              <a:rPr lang="en-GB" i="1" dirty="0">
                <a:solidFill>
                  <a:srgbClr val="1F497D"/>
                </a:solidFill>
              </a:rPr>
              <a:t> </a:t>
            </a:r>
            <a:r>
              <a:rPr lang="en-US" dirty="0" smtClean="0">
                <a:solidFill>
                  <a:srgbClr val="1F497D"/>
                </a:solidFill>
              </a:rPr>
              <a:t>).</a:t>
            </a:r>
            <a:endParaRPr lang="en-GB" sz="28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3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753" y="119053"/>
            <a:ext cx="6907237" cy="587655"/>
          </a:xfrm>
        </p:spPr>
        <p:txBody>
          <a:bodyPr>
            <a:noAutofit/>
          </a:bodyPr>
          <a:lstStyle/>
          <a:p>
            <a:r>
              <a:rPr lang="en-US" sz="2400" dirty="0" smtClean="0"/>
              <a:t>ATLAS </a:t>
            </a:r>
            <a:r>
              <a:rPr lang="en-US" sz="2400" dirty="0"/>
              <a:t>New Small Wheel </a:t>
            </a:r>
            <a:r>
              <a:rPr lang="en-US" sz="2400" dirty="0" err="1"/>
              <a:t>Micromegas</a:t>
            </a:r>
            <a:r>
              <a:rPr lang="en-US" sz="2400" dirty="0"/>
              <a:t> Upgrade (LS2)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706707"/>
            <a:ext cx="5026855" cy="3762645"/>
          </a:xfrm>
        </p:spPr>
        <p:txBody>
          <a:bodyPr>
            <a:noAutofit/>
          </a:bodyPr>
          <a:lstStyle/>
          <a:p>
            <a:r>
              <a:rPr lang="en-US" sz="1846" b="1" dirty="0">
                <a:solidFill>
                  <a:srgbClr val="1F497D"/>
                </a:solidFill>
              </a:rPr>
              <a:t>Motivation</a:t>
            </a:r>
          </a:p>
          <a:p>
            <a:pPr lvl="1">
              <a:spcBef>
                <a:spcPts val="369"/>
              </a:spcBef>
              <a:buClr>
                <a:schemeClr val="tx1"/>
              </a:buClr>
            </a:pPr>
            <a:r>
              <a:rPr lang="en-US" sz="1662" dirty="0">
                <a:solidFill>
                  <a:srgbClr val="1F497D"/>
                </a:solidFill>
              </a:rPr>
              <a:t>The only major detector upgrade in ATLAS for LS2</a:t>
            </a:r>
          </a:p>
          <a:p>
            <a:r>
              <a:rPr lang="en-US" sz="1846" b="1" dirty="0" smtClean="0">
                <a:solidFill>
                  <a:srgbClr val="1F497D"/>
                </a:solidFill>
              </a:rPr>
              <a:t>DT activities within the project</a:t>
            </a:r>
            <a:endParaRPr lang="en-US" sz="1846" b="1" dirty="0">
              <a:solidFill>
                <a:srgbClr val="1F497D"/>
              </a:solidFill>
            </a:endParaRPr>
          </a:p>
          <a:p>
            <a:pPr lvl="1">
              <a:spcBef>
                <a:spcPts val="369"/>
              </a:spcBef>
              <a:buClr>
                <a:schemeClr val="tx1"/>
              </a:buClr>
            </a:pPr>
            <a:r>
              <a:rPr lang="en-US" sz="1662" b="1" dirty="0" smtClean="0">
                <a:solidFill>
                  <a:srgbClr val="1F497D"/>
                </a:solidFill>
              </a:rPr>
              <a:t>Design one out of  four module </a:t>
            </a:r>
            <a:r>
              <a:rPr lang="en-US" sz="1662" dirty="0" smtClean="0">
                <a:solidFill>
                  <a:srgbClr val="1F497D"/>
                </a:solidFill>
              </a:rPr>
              <a:t>types (LM2) and construct module 0</a:t>
            </a:r>
          </a:p>
          <a:p>
            <a:pPr lvl="1">
              <a:spcBef>
                <a:spcPts val="369"/>
              </a:spcBef>
              <a:buClr>
                <a:schemeClr val="tx1"/>
              </a:buClr>
            </a:pPr>
            <a:r>
              <a:rPr lang="en-US" sz="1662" b="1" dirty="0" smtClean="0">
                <a:solidFill>
                  <a:srgbClr val="1F497D"/>
                </a:solidFill>
              </a:rPr>
              <a:t>Develop tooling and assembly procedures</a:t>
            </a:r>
            <a:r>
              <a:rPr lang="en-US" sz="1662" dirty="0" smtClean="0">
                <a:solidFill>
                  <a:srgbClr val="1F497D"/>
                </a:solidFill>
              </a:rPr>
              <a:t> for the series production. Train the assembly teams  </a:t>
            </a:r>
          </a:p>
          <a:p>
            <a:pPr lvl="1">
              <a:spcBef>
                <a:spcPts val="369"/>
              </a:spcBef>
              <a:buClr>
                <a:schemeClr val="tx1"/>
              </a:buClr>
            </a:pPr>
            <a:r>
              <a:rPr lang="en-US" sz="1662" b="1" dirty="0" smtClean="0">
                <a:solidFill>
                  <a:srgbClr val="1F497D"/>
                </a:solidFill>
              </a:rPr>
              <a:t>Consult and assist </a:t>
            </a:r>
            <a:r>
              <a:rPr lang="en-US" sz="1662" dirty="0" smtClean="0">
                <a:solidFill>
                  <a:srgbClr val="1F497D"/>
                </a:solidFill>
              </a:rPr>
              <a:t>the collaboration on the </a:t>
            </a:r>
            <a:r>
              <a:rPr lang="en-US" sz="1662" b="1" dirty="0" smtClean="0">
                <a:solidFill>
                  <a:srgbClr val="1F497D"/>
                </a:solidFill>
              </a:rPr>
              <a:t>industrial production </a:t>
            </a:r>
            <a:r>
              <a:rPr lang="en-US" sz="1662" dirty="0" smtClean="0">
                <a:solidFill>
                  <a:srgbClr val="1F497D"/>
                </a:solidFill>
              </a:rPr>
              <a:t>of the PCBs (</a:t>
            </a:r>
            <a:r>
              <a:rPr lang="en-US" sz="1662" dirty="0" err="1" smtClean="0">
                <a:solidFill>
                  <a:srgbClr val="1F497D"/>
                </a:solidFill>
              </a:rPr>
              <a:t>micromegas</a:t>
            </a:r>
            <a:r>
              <a:rPr lang="en-US" sz="1662" dirty="0" smtClean="0">
                <a:solidFill>
                  <a:srgbClr val="1F497D"/>
                </a:solidFill>
              </a:rPr>
              <a:t>)</a:t>
            </a:r>
          </a:p>
          <a:p>
            <a:pPr lvl="1">
              <a:spcBef>
                <a:spcPts val="369"/>
              </a:spcBef>
              <a:buClr>
                <a:schemeClr val="tx1"/>
              </a:buClr>
            </a:pPr>
            <a:r>
              <a:rPr lang="en-US" sz="1662" b="1" dirty="0" smtClean="0">
                <a:solidFill>
                  <a:srgbClr val="1F497D"/>
                </a:solidFill>
              </a:rPr>
              <a:t>Participate in the development of the resistive </a:t>
            </a:r>
            <a:r>
              <a:rPr lang="en-US" sz="1662" b="1" dirty="0">
                <a:solidFill>
                  <a:srgbClr val="1F497D"/>
                </a:solidFill>
              </a:rPr>
              <a:t>coating</a:t>
            </a:r>
            <a:r>
              <a:rPr lang="en-US" sz="1662" dirty="0">
                <a:solidFill>
                  <a:srgbClr val="1F497D"/>
                </a:solidFill>
              </a:rPr>
              <a:t> </a:t>
            </a:r>
            <a:r>
              <a:rPr lang="en-US" sz="1662" dirty="0" smtClean="0">
                <a:solidFill>
                  <a:srgbClr val="1F497D"/>
                </a:solidFill>
              </a:rPr>
              <a:t>which is crucial for the success of the project</a:t>
            </a:r>
            <a:endParaRPr lang="en-US" sz="1662" dirty="0">
              <a:solidFill>
                <a:srgbClr val="1F497D"/>
              </a:solidFill>
            </a:endParaRPr>
          </a:p>
          <a:p>
            <a:pPr lvl="1">
              <a:spcBef>
                <a:spcPts val="369"/>
              </a:spcBef>
            </a:pPr>
            <a:endParaRPr lang="en-US" sz="1662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097" y="4469351"/>
            <a:ext cx="3912503" cy="19020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8154" y="785616"/>
            <a:ext cx="3320612" cy="2171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98541" y="3807329"/>
            <a:ext cx="3479839" cy="2134361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66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662" y="0"/>
            <a:ext cx="8452338" cy="6096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EP-DT-EO </a:t>
            </a: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LBNF Contribution </a:t>
            </a: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Summary</a:t>
            </a:r>
            <a:endParaRPr lang="en-GB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675" y="750694"/>
            <a:ext cx="4107050" cy="259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 descr="image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55" y="815076"/>
            <a:ext cx="3820511" cy="252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3" descr="image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218" y="3582620"/>
            <a:ext cx="3614420" cy="261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55" y="3618940"/>
            <a:ext cx="4708431" cy="284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0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29720" y="-58551"/>
            <a:ext cx="6848168" cy="83565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EO other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451" y="480266"/>
            <a:ext cx="8173701" cy="5411155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Other examples of running projects/ activities </a:t>
            </a:r>
            <a:r>
              <a:rPr lang="en-GB" sz="2000" b="1" dirty="0">
                <a:solidFill>
                  <a:srgbClr val="002060"/>
                </a:solidFill>
              </a:rPr>
              <a:t>(non exhaustive list):</a:t>
            </a:r>
          </a:p>
          <a:p>
            <a:pPr marL="82296" indent="0">
              <a:buNone/>
            </a:pPr>
            <a:endParaRPr lang="en-GB" sz="2000" b="1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pPr marL="402336" lvl="1" indent="0"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lvl="1"/>
            <a:endParaRPr lang="en-US" sz="21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GB" sz="2400" dirty="0"/>
          </a:p>
          <a:p>
            <a:pPr lvl="0"/>
            <a:endParaRPr lang="en-GB" sz="2400" dirty="0"/>
          </a:p>
          <a:p>
            <a:pPr marL="82296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08CA-B9D4-C243-A36C-A942D4F130F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144223"/>
              </p:ext>
            </p:extLst>
          </p:nvPr>
        </p:nvGraphicFramePr>
        <p:xfrm>
          <a:off x="0" y="896474"/>
          <a:ext cx="415640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6401"/>
              </a:tblGrid>
              <a:tr h="5273676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CMS 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Upgrade TOB, TIB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Upgrade High granularity Si Calorimeter</a:t>
                      </a:r>
                    </a:p>
                    <a:p>
                      <a:pPr marL="742950" lvl="1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CMS </a:t>
                      </a:r>
                      <a:r>
                        <a:rPr lang="en-GB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HGCal</a:t>
                      </a: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wafer probe station setup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Alice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ITS upgrade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ITS, TPC, installation LS2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TC integration </a:t>
                      </a:r>
                    </a:p>
                    <a:p>
                      <a:pPr lvl="0"/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LHCb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upgrade (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SciFi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tracker), UT detector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TC integration, infrastructure design and calculations </a:t>
                      </a:r>
                    </a:p>
                    <a:p>
                      <a:pPr lvl="0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NA62 (post installation support)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GTK integration and micro-cooling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Straw detector </a:t>
                      </a: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LCD: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CLICdp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Vertex, Integration studies HCAL, ILC collaboration 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Outer tracker support structure prototype</a:t>
                      </a:r>
                    </a:p>
                    <a:p>
                      <a:pPr marL="742950" lvl="1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Testbeam</a:t>
                      </a: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telescope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COMPOSITE LAB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to Gas Detector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R&amp;D lab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to the Cooling Project (EP-DT-FS)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to Micro-fabrication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Catia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Smarteam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5"/>
          <p:cNvSpPr txBox="1">
            <a:spLocks/>
          </p:cNvSpPr>
          <p:nvPr/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042" y="4930975"/>
            <a:ext cx="1035766" cy="12015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82510" y="6273602"/>
            <a:ext cx="1662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i="1" dirty="0" smtClean="0">
                <a:solidFill>
                  <a:srgbClr val="01835F"/>
                </a:solidFill>
              </a:rPr>
              <a:t>Operation </a:t>
            </a:r>
            <a:r>
              <a:rPr lang="en-GB" sz="1200" b="1" i="1" dirty="0" err="1">
                <a:solidFill>
                  <a:srgbClr val="01835F"/>
                </a:solidFill>
              </a:rPr>
              <a:t>Lucasz</a:t>
            </a:r>
            <a:r>
              <a:rPr lang="en-GB" sz="1200" b="1" i="1" dirty="0">
                <a:solidFill>
                  <a:srgbClr val="01835F"/>
                </a:solidFill>
              </a:rPr>
              <a:t> Plant</a:t>
            </a:r>
          </a:p>
          <a:p>
            <a:r>
              <a:rPr lang="en-GB" sz="1200" b="1" i="1" dirty="0">
                <a:solidFill>
                  <a:srgbClr val="01835F"/>
                </a:solidFill>
              </a:rPr>
              <a:t> </a:t>
            </a:r>
            <a:r>
              <a:rPr lang="en-GB" sz="1200" b="1" i="1" dirty="0" smtClean="0">
                <a:solidFill>
                  <a:srgbClr val="01835F"/>
                </a:solidFill>
              </a:rPr>
              <a:t>modelling</a:t>
            </a:r>
            <a:endParaRPr lang="en-GB" sz="1200" b="1" i="1" dirty="0">
              <a:solidFill>
                <a:srgbClr val="01835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209" y="1263787"/>
            <a:ext cx="2375114" cy="14106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21353" y="2763414"/>
            <a:ext cx="35939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01835F"/>
                </a:solidFill>
              </a:rPr>
              <a:t>Integration: CMS OUTER TRACKER PHASE 2 UPGRADE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639" y="4869492"/>
            <a:ext cx="1181109" cy="135081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921353" y="6286969"/>
            <a:ext cx="2314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i="1" dirty="0">
                <a:solidFill>
                  <a:srgbClr val="01835F"/>
                </a:solidFill>
              </a:rPr>
              <a:t>Junction Box for </a:t>
            </a:r>
            <a:r>
              <a:rPr lang="en-GB" sz="1200" b="1" i="1" dirty="0" err="1">
                <a:solidFill>
                  <a:srgbClr val="01835F"/>
                </a:solidFill>
              </a:rPr>
              <a:t>LHCb</a:t>
            </a:r>
            <a:r>
              <a:rPr lang="en-GB" sz="1200" b="1" i="1" dirty="0">
                <a:solidFill>
                  <a:srgbClr val="01835F"/>
                </a:solidFill>
              </a:rPr>
              <a:t> </a:t>
            </a:r>
            <a:endParaRPr lang="en-GB" sz="1200" b="1" i="1" dirty="0" smtClean="0">
              <a:solidFill>
                <a:srgbClr val="01835F"/>
              </a:solidFill>
            </a:endParaRPr>
          </a:p>
          <a:p>
            <a:r>
              <a:rPr lang="en-GB" sz="1200" b="1" i="1" dirty="0" smtClean="0">
                <a:solidFill>
                  <a:srgbClr val="01835F"/>
                </a:solidFill>
              </a:rPr>
              <a:t>detectors</a:t>
            </a:r>
            <a:r>
              <a:rPr lang="en-GB" sz="1200" b="1" i="1" dirty="0">
                <a:solidFill>
                  <a:srgbClr val="01835F"/>
                </a:solidFill>
              </a:rPr>
              <a:t>: UT &amp; </a:t>
            </a:r>
            <a:r>
              <a:rPr lang="en-GB" sz="1200" b="1" i="1" dirty="0" err="1" smtClean="0">
                <a:solidFill>
                  <a:srgbClr val="01835F"/>
                </a:solidFill>
              </a:rPr>
              <a:t>Velo</a:t>
            </a:r>
            <a:endParaRPr lang="en-GB" sz="1200" b="1" dirty="0">
              <a:solidFill>
                <a:srgbClr val="01835F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660" y="1273231"/>
            <a:ext cx="1820447" cy="1457753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710659" y="4389423"/>
            <a:ext cx="43276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01835F"/>
                </a:solidFill>
              </a:rPr>
              <a:t>Alice ITS staves production, Beam pipe production, TC integration</a:t>
            </a:r>
            <a:endParaRPr lang="en-GB" sz="1200" b="1" dirty="0">
              <a:solidFill>
                <a:srgbClr val="01835F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0288" y="3185844"/>
            <a:ext cx="2128037" cy="11429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8916" y="3239015"/>
            <a:ext cx="2214724" cy="92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78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530" y="884903"/>
            <a:ext cx="5946610" cy="53679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sz="1600" dirty="0"/>
          </a:p>
          <a:p>
            <a:pPr marL="0" lvl="0" indent="0">
              <a:buNone/>
            </a:pPr>
            <a:endParaRPr lang="en-GB" sz="1800" b="1" dirty="0">
              <a:solidFill>
                <a:srgbClr val="1F497D"/>
              </a:solidFill>
            </a:endParaRPr>
          </a:p>
          <a:p>
            <a:pPr lvl="0"/>
            <a:r>
              <a:rPr lang="en-GB" sz="2800" dirty="0" smtClean="0">
                <a:solidFill>
                  <a:srgbClr val="1F497D"/>
                </a:solidFill>
              </a:rPr>
              <a:t>Two engineering projects: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b="1" dirty="0">
                <a:solidFill>
                  <a:srgbClr val="1F497D"/>
                </a:solidFill>
              </a:rPr>
              <a:t>Atlas </a:t>
            </a:r>
            <a:r>
              <a:rPr lang="en-GB" sz="2400" b="1" dirty="0" err="1">
                <a:solidFill>
                  <a:srgbClr val="1F497D"/>
                </a:solidFill>
              </a:rPr>
              <a:t>ITk</a:t>
            </a:r>
            <a:r>
              <a:rPr lang="en-GB" sz="2400" b="1" dirty="0">
                <a:solidFill>
                  <a:srgbClr val="1F497D"/>
                </a:solidFill>
              </a:rPr>
              <a:t> Pixel Upgrade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b="1" dirty="0">
                <a:solidFill>
                  <a:srgbClr val="1F497D"/>
                </a:solidFill>
              </a:rPr>
              <a:t>Neutrino Dune </a:t>
            </a:r>
            <a:r>
              <a:rPr lang="en-GB" sz="2400" b="1" dirty="0" smtClean="0">
                <a:solidFill>
                  <a:srgbClr val="1F497D"/>
                </a:solidFill>
              </a:rPr>
              <a:t>LBNF</a:t>
            </a:r>
            <a:endParaRPr lang="en-GB" sz="2800" b="1" dirty="0" smtClean="0">
              <a:solidFill>
                <a:srgbClr val="1F497D"/>
              </a:solidFill>
            </a:endParaRPr>
          </a:p>
          <a:p>
            <a:pPr lvl="0"/>
            <a:r>
              <a:rPr lang="en-GB" sz="2800" dirty="0" smtClean="0">
                <a:solidFill>
                  <a:srgbClr val="1F497D"/>
                </a:solidFill>
              </a:rPr>
              <a:t>Involving a number of DT resources today and in the future</a:t>
            </a:r>
          </a:p>
          <a:p>
            <a:pPr lvl="0"/>
            <a:r>
              <a:rPr lang="en-GB" sz="2800" dirty="0" smtClean="0">
                <a:solidFill>
                  <a:srgbClr val="1F497D"/>
                </a:solidFill>
              </a:rPr>
              <a:t>Supported by WP agreements</a:t>
            </a:r>
          </a:p>
          <a:p>
            <a:pPr lvl="0"/>
            <a:endParaRPr lang="en-GB" sz="2800" dirty="0" smtClean="0">
              <a:solidFill>
                <a:srgbClr val="1F497D"/>
              </a:solidFill>
            </a:endParaRPr>
          </a:p>
          <a:p>
            <a:pPr lvl="0"/>
            <a:r>
              <a:rPr lang="en-GB" sz="2400" dirty="0" smtClean="0">
                <a:solidFill>
                  <a:srgbClr val="1F497D"/>
                </a:solidFill>
              </a:rPr>
              <a:t>Many other activities in EO </a:t>
            </a:r>
          </a:p>
          <a:p>
            <a:pPr marL="0" lvl="0" indent="0">
              <a:buNone/>
            </a:pPr>
            <a:r>
              <a:rPr lang="en-GB" sz="2400" dirty="0" smtClean="0">
                <a:solidFill>
                  <a:srgbClr val="1F497D"/>
                </a:solidFill>
              </a:rPr>
              <a:t>    </a:t>
            </a:r>
            <a:r>
              <a:rPr lang="en-GB" sz="2400" dirty="0" smtClean="0">
                <a:solidFill>
                  <a:srgbClr val="1F497D"/>
                </a:solidFill>
              </a:rPr>
              <a:t> are summarised in annex</a:t>
            </a:r>
            <a:endParaRPr lang="en-GB" sz="2400" dirty="0" smtClean="0">
              <a:solidFill>
                <a:srgbClr val="1F49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0836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800" b="1" dirty="0" err="1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Outline</a:t>
            </a:r>
            <a:r>
              <a:rPr kumimoji="0" lang="fr-FR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003" y="915468"/>
            <a:ext cx="3119384" cy="2035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09" t="8995" r="37" b="1359"/>
          <a:stretch/>
        </p:blipFill>
        <p:spPr>
          <a:xfrm>
            <a:off x="4944441" y="4351388"/>
            <a:ext cx="4108724" cy="21161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255900" y="3025075"/>
            <a:ext cx="260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4380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Pixel Upgrade</a:t>
            </a:r>
            <a:endParaRPr lang="en-GB" sz="1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59234" y="6252820"/>
            <a:ext cx="260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4380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LBNF Cryostat</a:t>
            </a:r>
            <a:endParaRPr lang="en-GB" sz="1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63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5" y="1962827"/>
            <a:ext cx="4546656" cy="256551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49" y="215226"/>
            <a:ext cx="8493550" cy="549431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WP between </a:t>
            </a:r>
            <a:r>
              <a:rPr lang="en-GB" sz="3200" b="1" dirty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the ATLAS and </a:t>
            </a:r>
            <a:r>
              <a:rPr lang="en-GB" sz="3200" b="1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EP-DT:  2017-2021</a:t>
            </a:r>
            <a:endParaRPr lang="en-US" sz="3200" b="1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990899" y="1436661"/>
            <a:ext cx="149575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7917" y="764656"/>
            <a:ext cx="7992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1F497D"/>
                </a:solidFill>
                <a:hlinkClick r:id="rId3"/>
              </a:rPr>
              <a:t>https</a:t>
            </a:r>
            <a:r>
              <a:rPr lang="en-GB" dirty="0">
                <a:solidFill>
                  <a:srgbClr val="1F497D"/>
                </a:solidFill>
                <a:hlinkClick r:id="rId3"/>
              </a:rPr>
              <a:t>://edms5.cern.ch/document/1735463/1</a:t>
            </a:r>
            <a:r>
              <a:rPr lang="en-GB" dirty="0">
                <a:solidFill>
                  <a:srgbClr val="1F497D"/>
                </a:solidFill>
              </a:rPr>
              <a:t> updated on </a:t>
            </a:r>
            <a:r>
              <a:rPr lang="en-US" dirty="0">
                <a:solidFill>
                  <a:srgbClr val="1F497D"/>
                </a:solidFill>
              </a:rPr>
              <a:t>16/5/17</a:t>
            </a:r>
            <a:r>
              <a:rPr lang="en-GB" dirty="0">
                <a:solidFill>
                  <a:srgbClr val="1F497D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2549" y="4465119"/>
            <a:ext cx="8923228" cy="1000274"/>
          </a:xfrm>
          <a:prstGeom prst="rect">
            <a:avLst/>
          </a:prstGeom>
          <a:ln w="19050"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1F497D"/>
                </a:solidFill>
              </a:rPr>
              <a:t> CERN groups will contribute at </a:t>
            </a:r>
            <a:r>
              <a:rPr lang="en-US" b="1" dirty="0">
                <a:solidFill>
                  <a:srgbClr val="1F497D"/>
                </a:solidFill>
              </a:rPr>
              <a:t>10% of the ITK </a:t>
            </a:r>
            <a:r>
              <a:rPr lang="en-US" b="1" dirty="0" smtClean="0">
                <a:solidFill>
                  <a:srgbClr val="1F497D"/>
                </a:solidFill>
              </a:rPr>
              <a:t>Core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collaborates in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evelopment 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Construction of the Pixel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plus common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items and integration (</a:t>
            </a:r>
            <a:r>
              <a:rPr lang="en-US" dirty="0">
                <a:solidFill>
                  <a:srgbClr val="1F497D"/>
                </a:solidFill>
              </a:rPr>
              <a:t>EDMS 1569301)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67164" y="5516965"/>
            <a:ext cx="6349772" cy="1077218"/>
          </a:xfrm>
          <a:prstGeom prst="rect">
            <a:avLst/>
          </a:prstGeom>
          <a:ln w="19050"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Two phases: </a:t>
            </a:r>
          </a:p>
          <a:p>
            <a:pPr marL="342900" indent="-342900">
              <a:spcBef>
                <a:spcPts val="600"/>
              </a:spcBef>
              <a:buAutoNum type="arabicParenBoth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Development towards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TDR completion (2017 – 2018) </a:t>
            </a:r>
            <a:endParaRPr lang="en-US" dirty="0" smtClean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AutoNum type="arabicParenBoth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Detector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construction phase (2019 – LS3)</a:t>
            </a:r>
            <a:endParaRPr lang="en-GB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1733" y="3495276"/>
            <a:ext cx="4248814" cy="830997"/>
          </a:xfrm>
          <a:prstGeom prst="rect">
            <a:avLst/>
          </a:prstGeom>
          <a:ln w="19050"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497D"/>
                </a:solidFill>
              </a:rPr>
              <a:t>TRT, </a:t>
            </a:r>
            <a:r>
              <a:rPr lang="en-GB" sz="1600" b="1" dirty="0">
                <a:solidFill>
                  <a:srgbClr val="1F497D"/>
                </a:solidFill>
              </a:rPr>
              <a:t>ID</a:t>
            </a:r>
            <a:r>
              <a:rPr lang="en-GB" sz="1600" dirty="0">
                <a:solidFill>
                  <a:srgbClr val="1F497D"/>
                </a:solidFill>
              </a:rPr>
              <a:t>, IBL, </a:t>
            </a:r>
            <a:r>
              <a:rPr lang="en-GB" sz="1600" dirty="0" err="1">
                <a:solidFill>
                  <a:srgbClr val="1F497D"/>
                </a:solidFill>
              </a:rPr>
              <a:t>nSQP</a:t>
            </a:r>
            <a:r>
              <a:rPr lang="en-GB" sz="1600" dirty="0">
                <a:solidFill>
                  <a:srgbClr val="1F497D"/>
                </a:solidFill>
              </a:rPr>
              <a:t>, </a:t>
            </a:r>
            <a:r>
              <a:rPr lang="en-US" sz="1600" dirty="0">
                <a:solidFill>
                  <a:srgbClr val="1F497D"/>
                </a:solidFill>
              </a:rPr>
              <a:t>Muon Big Wheels, </a:t>
            </a:r>
            <a:r>
              <a:rPr lang="en-US" sz="1600" dirty="0" smtClean="0">
                <a:solidFill>
                  <a:srgbClr val="1F497D"/>
                </a:solidFill>
              </a:rPr>
              <a:t>Atlas </a:t>
            </a:r>
            <a:r>
              <a:rPr lang="en-US" sz="1600" dirty="0">
                <a:solidFill>
                  <a:srgbClr val="1F497D"/>
                </a:solidFill>
              </a:rPr>
              <a:t>Alfa, Atlas AFP Roman </a:t>
            </a:r>
            <a:r>
              <a:rPr lang="en-US" sz="1600" dirty="0" smtClean="0">
                <a:solidFill>
                  <a:srgbClr val="1F497D"/>
                </a:solidFill>
              </a:rPr>
              <a:t>Pots, </a:t>
            </a:r>
            <a:r>
              <a:rPr lang="en-US" sz="1600" b="1" dirty="0" smtClean="0">
                <a:solidFill>
                  <a:srgbClr val="1F497D"/>
                </a:solidFill>
              </a:rPr>
              <a:t>Small </a:t>
            </a:r>
            <a:r>
              <a:rPr lang="en-US" sz="1600" b="1" dirty="0">
                <a:solidFill>
                  <a:srgbClr val="1F497D"/>
                </a:solidFill>
              </a:rPr>
              <a:t>wheels (</a:t>
            </a:r>
            <a:r>
              <a:rPr lang="en-US" sz="1600" b="1" dirty="0" err="1" smtClean="0">
                <a:solidFill>
                  <a:srgbClr val="1F497D"/>
                </a:solidFill>
              </a:rPr>
              <a:t>Micromegas</a:t>
            </a:r>
            <a:r>
              <a:rPr lang="en-US" sz="1600" b="1" dirty="0" smtClean="0">
                <a:solidFill>
                  <a:srgbClr val="1F497D"/>
                </a:solidFill>
              </a:rPr>
              <a:t>, Module 0 </a:t>
            </a:r>
            <a:r>
              <a:rPr lang="en-US" sz="1600" b="1" dirty="0" smtClean="0">
                <a:solidFill>
                  <a:srgbClr val="1F497D"/>
                </a:solidFill>
              </a:rPr>
              <a:t>completed !)</a:t>
            </a:r>
            <a:endParaRPr lang="en-GB" sz="1600" dirty="0">
              <a:solidFill>
                <a:srgbClr val="1F497D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58051" y="1639315"/>
            <a:ext cx="2507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Consolidation</a:t>
            </a:r>
            <a:endParaRPr lang="en-US" b="1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02009" y="2137631"/>
            <a:ext cx="3332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New detector Projects</a:t>
            </a:r>
            <a:endParaRPr lang="en-US" b="1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5894" y="1164484"/>
            <a:ext cx="8260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reas of </a:t>
            </a:r>
            <a:r>
              <a:rPr lang="en-US" b="1" u="sng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collaboration for engineering activities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(as well as M&amp;O, Services) </a:t>
            </a:r>
            <a:endParaRPr lang="en-US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674961" y="1533816"/>
            <a:ext cx="0" cy="702266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endCxn id="21" idx="1"/>
          </p:cNvCxnSpPr>
          <p:nvPr/>
        </p:nvCxnSpPr>
        <p:spPr>
          <a:xfrm>
            <a:off x="3138985" y="1533815"/>
            <a:ext cx="2319066" cy="290166"/>
          </a:xfrm>
          <a:prstGeom prst="bentConnector3">
            <a:avLst>
              <a:gd name="adj1" fmla="val 284"/>
            </a:avLst>
          </a:prstGeom>
          <a:ln>
            <a:solidFill>
              <a:srgbClr val="1F49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2566" y="2008647"/>
            <a:ext cx="2947148" cy="143277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2773" y="3830173"/>
            <a:ext cx="1501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1F497D"/>
                </a:solidFill>
              </a:rPr>
              <a:t>Pixel Upgrade</a:t>
            </a:r>
          </a:p>
        </p:txBody>
      </p:sp>
    </p:spTree>
    <p:extLst>
      <p:ext uri="{BB962C8B-B14F-4D97-AF65-F5344CB8AC3E}">
        <p14:creationId xmlns:p14="http://schemas.microsoft.com/office/powerpoint/2010/main" val="202954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227" y="867408"/>
            <a:ext cx="863990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Development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work: </a:t>
            </a:r>
            <a:endParaRPr lang="en-US" dirty="0" smtClean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echanical 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design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of a 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Pixel Barrel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 inclined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layout proposal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C-composite structures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advanced materials, thermo-mechanical solutions, and global structures.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38"/>
          <a:stretch/>
        </p:blipFill>
        <p:spPr>
          <a:xfrm>
            <a:off x="0" y="4912126"/>
            <a:ext cx="2973218" cy="194587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59266" y="6041617"/>
            <a:ext cx="1640453" cy="6353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6094741"/>
            <a:ext cx="2758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40g/m</a:t>
            </a:r>
            <a:endParaRPr lang="en-GB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16" y="2570947"/>
            <a:ext cx="3403718" cy="2048988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 flipH="1">
            <a:off x="905935" y="3841945"/>
            <a:ext cx="922180" cy="64026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1835F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 flipH="1">
            <a:off x="299139" y="2936757"/>
            <a:ext cx="922180" cy="64026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1835F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form 30"/>
          <p:cNvSpPr/>
          <p:nvPr/>
        </p:nvSpPr>
        <p:spPr>
          <a:xfrm flipH="1">
            <a:off x="612749" y="3441345"/>
            <a:ext cx="922180" cy="640267"/>
          </a:xfrm>
          <a:custGeom>
            <a:avLst/>
            <a:gdLst>
              <a:gd name="connsiteX0" fmla="*/ 2904564 w 2904564"/>
              <a:gd name="connsiteY0" fmla="*/ 764989 h 764989"/>
              <a:gd name="connsiteX1" fmla="*/ 1267012 w 2904564"/>
              <a:gd name="connsiteY1" fmla="*/ 764989 h 764989"/>
              <a:gd name="connsiteX2" fmla="*/ 0 w 2904564"/>
              <a:gd name="connsiteY2" fmla="*/ 0 h 7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4564" h="764989">
                <a:moveTo>
                  <a:pt x="2904564" y="764989"/>
                </a:moveTo>
                <a:lnTo>
                  <a:pt x="1267012" y="764989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rgbClr val="01835F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18721" y="3768393"/>
            <a:ext cx="8306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Longeron</a:t>
            </a:r>
            <a:endParaRPr lang="en-US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9715" y="4202831"/>
            <a:ext cx="865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Barrel </a:t>
            </a:r>
            <a:r>
              <a:rPr lang="fr-CH" sz="12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227" y="3234483"/>
            <a:ext cx="826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Tilted</a:t>
            </a:r>
            <a:r>
              <a:rPr lang="fr-CH" sz="1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2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sz="12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7" t="58044" r="14734" b="24112"/>
          <a:stretch/>
        </p:blipFill>
        <p:spPr>
          <a:xfrm>
            <a:off x="2858769" y="2182477"/>
            <a:ext cx="6065893" cy="963519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036209" y="4901038"/>
            <a:ext cx="1937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TRUSS Longeron</a:t>
            </a:r>
          </a:p>
          <a:p>
            <a:pPr algn="ctr"/>
            <a:r>
              <a:rPr lang="en-GB" sz="1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(“hybrid” construction)</a:t>
            </a:r>
            <a:endParaRPr lang="en-GB" sz="1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5" b="25818"/>
          <a:stretch/>
        </p:blipFill>
        <p:spPr>
          <a:xfrm>
            <a:off x="4876643" y="3256891"/>
            <a:ext cx="3975708" cy="1199940"/>
          </a:xfrm>
          <a:prstGeom prst="rect">
            <a:avLst/>
          </a:prstGeom>
          <a:ln>
            <a:noFill/>
          </a:ln>
          <a:effectLst/>
        </p:spPr>
      </p:pic>
      <p:sp>
        <p:nvSpPr>
          <p:cNvPr id="41" name="Rectangle 40"/>
          <p:cNvSpPr/>
          <p:nvPr/>
        </p:nvSpPr>
        <p:spPr>
          <a:xfrm>
            <a:off x="4530689" y="445046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en-GB" sz="1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and “triplets” have been manufactured and </a:t>
            </a:r>
            <a:r>
              <a:rPr lang="en-GB" sz="1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(TFM validation)</a:t>
            </a:r>
            <a:endParaRPr lang="en-GB" sz="1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6579" y="261411"/>
            <a:ext cx="8188773" cy="549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000"/>
              </a:spcBef>
            </a:pP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(1) R&amp;D work towards TDR completion (2017 – 2018</a:t>
            </a:r>
            <a:r>
              <a:rPr lang="en-US" sz="2800" b="1" dirty="0" smtClean="0">
                <a:solidFill>
                  <a:srgbClr val="4F81B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)</a:t>
            </a:r>
            <a:endParaRPr lang="en-GB" sz="2800" b="1" dirty="0">
              <a:solidFill>
                <a:srgbClr val="4F81BD"/>
              </a:solidFill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2331" y="4901038"/>
            <a:ext cx="3036631" cy="187001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858769" y="6423976"/>
            <a:ext cx="2605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380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Looping” pipe concept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8782" y="4935413"/>
            <a:ext cx="2419692" cy="165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62" y="2243206"/>
            <a:ext cx="4615374" cy="200492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895" y="842961"/>
            <a:ext cx="863990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2.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Construction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so-called </a:t>
            </a:r>
            <a:r>
              <a:rPr lang="en-US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“Pixel Demonstrator </a:t>
            </a:r>
            <a:r>
              <a:rPr lang="en-US" b="1" dirty="0" err="1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Programme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” . 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full-length active stave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– thermo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mechanical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and electrical validation at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CERN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 with ADE: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contribute and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coordinate the collaboration work with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several ATLAS institutes on the Pixel inclined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solution</a:t>
            </a:r>
            <a:endParaRPr lang="en-GB" dirty="0">
              <a:solidFill>
                <a:srgbClr val="1F497D"/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n-GB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Subtitle 2"/>
          <p:cNvSpPr>
            <a:spLocks noGrp="1"/>
          </p:cNvSpPr>
          <p:nvPr>
            <p:ph idx="1"/>
          </p:nvPr>
        </p:nvSpPr>
        <p:spPr>
          <a:xfrm>
            <a:off x="219762" y="4930798"/>
            <a:ext cx="8295588" cy="183518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Two year programme </a:t>
            </a:r>
            <a:r>
              <a:rPr lang="en-GB" sz="18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launched at the end of 2016 </a:t>
            </a:r>
            <a:endParaRPr lang="en-GB" sz="1800" dirty="0" smtClean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Engineering Prototypes (several) 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Loading, integration, re-workability and survey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System test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738" y="3416391"/>
            <a:ext cx="6235172" cy="134368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26579" y="261411"/>
            <a:ext cx="8188773" cy="549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000"/>
              </a:spcBef>
            </a:pP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(1) R&amp;D work towards TDR completion (2017 – 2018</a:t>
            </a:r>
            <a:r>
              <a:rPr lang="en-US" sz="2800" b="1" dirty="0" smtClean="0">
                <a:solidFill>
                  <a:srgbClr val="4F81B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)</a:t>
            </a:r>
            <a:endParaRPr lang="en-GB" sz="2800" b="1" dirty="0">
              <a:solidFill>
                <a:srgbClr val="4F81BD"/>
              </a:solidFill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73650" y="2721841"/>
            <a:ext cx="2714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spcAft>
                <a:spcPts val="600"/>
              </a:spcAft>
            </a:pPr>
            <a:r>
              <a:rPr 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~ 200 modules on 4 lines</a:t>
            </a:r>
            <a:endParaRPr lang="en-GB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41119"/>
              </p:ext>
            </p:extLst>
          </p:nvPr>
        </p:nvGraphicFramePr>
        <p:xfrm>
          <a:off x="2070148" y="717669"/>
          <a:ext cx="5098736" cy="25556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5199"/>
                <a:gridCol w="1597920"/>
                <a:gridCol w="2455617"/>
              </a:tblGrid>
              <a:tr h="4259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Resources (FTE/y)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2017-2018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Name where applicable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8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Engineers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GB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GB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D.Alvarez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A.Catinaccio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X.Pons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188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Technicians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</a:t>
                      </a:r>
                      <a:endParaRPr lang="en-GB" sz="16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F.Perez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J.Bendotti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M.Vergain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N. Dixon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29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Designers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J. Degrange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29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Physicists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N.Pacifico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29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76948" y="3355798"/>
            <a:ext cx="4942103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 </a:t>
            </a:r>
            <a:r>
              <a:rPr lang="en-US" alt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Resources Estimated </a:t>
            </a:r>
            <a:r>
              <a:rPr lang="en-US" altLang="en-US" sz="16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4.4 FTE (but &gt; 15 p. involved)</a:t>
            </a:r>
            <a:endParaRPr lang="en-GB" altLang="en-US" sz="1600" b="1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Active members are also 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F. Boyer 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(composites), PA (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Valery A.), 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ass tech. 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(Jan </a:t>
            </a:r>
            <a:r>
              <a:rPr lang="en-US" altLang="en-US" sz="1600" b="1" dirty="0" err="1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Mladek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), 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FTEC (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Ruben Gomez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 and a Tech Student (</a:t>
            </a:r>
            <a:r>
              <a:rPr lang="en-US" altLang="en-US" sz="16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Kari L. Ness</a:t>
            </a:r>
            <a:r>
              <a:rPr lang="en-US" altLang="en-US" sz="1600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), co-funded by ATLAS and DT</a:t>
            </a:r>
          </a:p>
          <a:p>
            <a:pPr marR="0" lvl="0" indent="0" fontAlgn="base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Important contributions from </a:t>
            </a:r>
            <a:r>
              <a:rPr lang="en-US" altLang="en-US" sz="16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DT-EF</a:t>
            </a:r>
            <a:r>
              <a:rPr lang="en-US" alt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</a:p>
          <a:p>
            <a:pPr marR="0" lvl="0" indent="0" fontAlgn="base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rapidly increasing from </a:t>
            </a:r>
            <a:r>
              <a:rPr lang="en-US" altLang="en-US" sz="16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DT-DI </a:t>
            </a:r>
            <a:r>
              <a:rPr lang="en-US" altLang="en-US" sz="1600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on DAQ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6579" y="161885"/>
            <a:ext cx="8188773" cy="549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000"/>
              </a:spcBef>
            </a:pP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(1) R&amp;D </a:t>
            </a: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work Resources: a wide </a:t>
            </a: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range </a:t>
            </a:r>
            <a:r>
              <a:rPr lang="en-US" sz="28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of skills</a:t>
            </a:r>
            <a:endParaRPr lang="en-GB" sz="2800" b="1" dirty="0">
              <a:solidFill>
                <a:srgbClr val="1F497D"/>
              </a:solidFill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6" t="23793" r="64828" b="43921"/>
          <a:stretch/>
        </p:blipFill>
        <p:spPr>
          <a:xfrm>
            <a:off x="7836501" y="3216756"/>
            <a:ext cx="1081569" cy="1074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45" t="16845" r="21379" b="52708"/>
          <a:stretch/>
        </p:blipFill>
        <p:spPr>
          <a:xfrm>
            <a:off x="7852857" y="4415674"/>
            <a:ext cx="1109901" cy="1040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7" t="19464" r="24775" b="42682"/>
          <a:stretch/>
        </p:blipFill>
        <p:spPr>
          <a:xfrm>
            <a:off x="7334244" y="1987984"/>
            <a:ext cx="934278" cy="11046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3" t="20383" r="26568" b="52184"/>
          <a:stretch/>
        </p:blipFill>
        <p:spPr>
          <a:xfrm>
            <a:off x="91414" y="2217382"/>
            <a:ext cx="982927" cy="11135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7" t="18480" r="45528" b="40855"/>
          <a:stretch/>
        </p:blipFill>
        <p:spPr>
          <a:xfrm>
            <a:off x="7664692" y="797119"/>
            <a:ext cx="1001250" cy="11451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8" t="19298" r="30804" b="27982"/>
          <a:stretch/>
        </p:blipFill>
        <p:spPr>
          <a:xfrm>
            <a:off x="6464678" y="5716213"/>
            <a:ext cx="896317" cy="1090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9" t="22772" r="38736" b="39630"/>
          <a:stretch/>
        </p:blipFill>
        <p:spPr>
          <a:xfrm>
            <a:off x="117036" y="842326"/>
            <a:ext cx="1031348" cy="11228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7" t="23998" r="30389" b="47599"/>
          <a:stretch/>
        </p:blipFill>
        <p:spPr>
          <a:xfrm>
            <a:off x="755374" y="3389474"/>
            <a:ext cx="914400" cy="11627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99" y="5318296"/>
            <a:ext cx="952169" cy="12663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35" y="5462047"/>
            <a:ext cx="963609" cy="1281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122" y="5325568"/>
            <a:ext cx="956548" cy="12796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20" y="4552273"/>
            <a:ext cx="898666" cy="11083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07" y="5418497"/>
            <a:ext cx="879699" cy="117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24" y="5722435"/>
            <a:ext cx="818862" cy="10890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076" y="4415674"/>
            <a:ext cx="900951" cy="120528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4" y="4684768"/>
            <a:ext cx="961201" cy="12816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6" t="18544" r="29293" b="51418"/>
          <a:stretch/>
        </p:blipFill>
        <p:spPr>
          <a:xfrm>
            <a:off x="1160843" y="1832194"/>
            <a:ext cx="884386" cy="11216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6" t="20628" r="39239" b="39565"/>
          <a:stretch/>
        </p:blipFill>
        <p:spPr>
          <a:xfrm>
            <a:off x="6732076" y="3262143"/>
            <a:ext cx="868191" cy="113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0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4B6F-394A-A44E-8F5C-5985B612E4B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9476" y="69882"/>
            <a:ext cx="7799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(2) Detector </a:t>
            </a:r>
            <a:r>
              <a:rPr lang="en-US" sz="3200" b="1" dirty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construction phase (2019 – LS3</a:t>
            </a:r>
            <a:r>
              <a:rPr lang="en-US" sz="2800" b="1" dirty="0">
                <a:solidFill>
                  <a:srgbClr val="1F497D"/>
                </a:solidFill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)</a:t>
            </a:r>
            <a:endParaRPr lang="en-GB" sz="2800" b="1" dirty="0">
              <a:solidFill>
                <a:srgbClr val="1F497D"/>
              </a:solidFill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920" y="690126"/>
            <a:ext cx="63162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Focus </a:t>
            </a:r>
            <a:r>
              <a:rPr lang="en-US" sz="20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on </a:t>
            </a:r>
            <a:r>
              <a:rPr lang="en-US" sz="20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one </a:t>
            </a:r>
            <a:r>
              <a:rPr lang="en-US" sz="20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third of the pixel outer </a:t>
            </a:r>
            <a:r>
              <a:rPr lang="en-US" sz="20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barrels construction</a:t>
            </a:r>
          </a:p>
          <a:p>
            <a:pPr algn="just">
              <a:spcAft>
                <a:spcPts val="0"/>
              </a:spcAft>
            </a:pP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module, staves, loading, integration, testing, common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items 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integration Tooling, CO</a:t>
            </a:r>
            <a:r>
              <a:rPr lang="en-US" sz="1600" i="1" baseline="-25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cooling system, 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Chip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designs.</a:t>
            </a:r>
            <a:endParaRPr lang="en-GB" sz="1600" i="1" dirty="0"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3698" y="1672879"/>
            <a:ext cx="6266477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000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 </a:t>
            </a:r>
            <a:r>
              <a:rPr lang="en-US" sz="2000" b="1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allocates resources to contribute to the following tasks:</a:t>
            </a:r>
          </a:p>
          <a:p>
            <a:pPr algn="just">
              <a:spcAft>
                <a:spcPts val="0"/>
              </a:spcAft>
            </a:pPr>
            <a:endParaRPr lang="en-GB" sz="1100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Carbon fiber f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inal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Staves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Support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structures construction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Services </a:t>
            </a: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integration</a:t>
            </a:r>
            <a:endParaRPr lang="en-GB" b="1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Loading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with modules and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QA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System tests &amp; integration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(mechanical integration of staves 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with 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support structures</a:t>
            </a:r>
            <a:r>
              <a:rPr lang="en-US" dirty="0" smtClean="0">
                <a:solidFill>
                  <a:srgbClr val="1F497D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).</a:t>
            </a:r>
            <a:endParaRPr lang="en-GB" dirty="0">
              <a:solidFill>
                <a:srgbClr val="1F497D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692143" y="1582680"/>
            <a:ext cx="2334599" cy="2040644"/>
            <a:chOff x="440375" y="3291443"/>
            <a:chExt cx="3013244" cy="2614877"/>
          </a:xfrm>
        </p:grpSpPr>
        <p:sp>
          <p:nvSpPr>
            <p:cNvPr id="14" name="TextBox 13"/>
            <p:cNvSpPr txBox="1"/>
            <p:nvPr/>
          </p:nvSpPr>
          <p:spPr>
            <a:xfrm>
              <a:off x="961731" y="5551374"/>
              <a:ext cx="2152461" cy="354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1F497D"/>
                  </a:solidFill>
                </a:rPr>
                <a:t>Autoclave</a:t>
              </a:r>
              <a:r>
                <a:rPr lang="fr-FR" sz="1050" i="1" dirty="0" smtClean="0">
                  <a:solidFill>
                    <a:srgbClr val="0055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dirty="0" smtClean="0">
                  <a:solidFill>
                    <a:srgbClr val="1F497D"/>
                  </a:solidFill>
                </a:rPr>
                <a:t>2.5m</a:t>
              </a:r>
              <a:r>
                <a:rPr lang="fr-FR" sz="1200" dirty="0">
                  <a:solidFill>
                    <a:srgbClr val="1F497D"/>
                  </a:solidFill>
                </a:rPr>
                <a:t> </a:t>
              </a:r>
              <a:r>
                <a:rPr lang="fr-FR" sz="1200" dirty="0" smtClean="0">
                  <a:solidFill>
                    <a:srgbClr val="1F497D"/>
                  </a:solidFill>
                </a:rPr>
                <a:t>x 1 m</a:t>
              </a:r>
              <a:endParaRPr lang="en-GB" sz="1050" i="1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375" y="3291443"/>
              <a:ext cx="3013244" cy="2259933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18"/>
          <a:stretch/>
        </p:blipFill>
        <p:spPr>
          <a:xfrm rot="5400000">
            <a:off x="7373346" y="3348215"/>
            <a:ext cx="957027" cy="1823800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6662698" y="756205"/>
            <a:ext cx="2523345" cy="9831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GB" sz="1200" dirty="0">
                <a:solidFill>
                  <a:srgbClr val="1F497D"/>
                </a:solidFill>
                <a:sym typeface="Wingdings" panose="05000000000000000000" pitchFamily="2" charset="2"/>
              </a:rPr>
              <a:t>The composite lab is now prototyping and producing final CFRP components for most of CERN Experiments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999239"/>
              </p:ext>
            </p:extLst>
          </p:nvPr>
        </p:nvGraphicFramePr>
        <p:xfrm>
          <a:off x="342290" y="4269087"/>
          <a:ext cx="4355834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1688"/>
                <a:gridCol w="1219068"/>
                <a:gridCol w="1415078"/>
              </a:tblGrid>
              <a:tr h="2844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Resources (FTE/y)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2019 – LS3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Name where applicable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6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Engineers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0.7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0.4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D.Alvarez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A.Catinaccio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X.Pons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Designers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J. Degrange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6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Technicians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F.Perez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J.Bendotti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N.Dixon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Physicists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N.Pacifico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4.3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Estimate of additional resources needed: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Technicians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Physicist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Fellow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N.A.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N.A.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N.A.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4698126" y="4980553"/>
            <a:ext cx="432861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F497D"/>
                </a:solidFill>
              </a:rPr>
              <a:t>Additional manpower </a:t>
            </a:r>
            <a:r>
              <a:rPr lang="en-GB" sz="2000" b="1" dirty="0" smtClean="0">
                <a:solidFill>
                  <a:srgbClr val="1F497D"/>
                </a:solidFill>
              </a:rPr>
              <a:t>needed</a:t>
            </a:r>
            <a:endParaRPr lang="en-GB" sz="2000" b="1" dirty="0">
              <a:solidFill>
                <a:srgbClr val="1F497D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F497D"/>
                </a:solidFill>
              </a:rPr>
              <a:t>Key role of DT composite lab</a:t>
            </a:r>
            <a:endParaRPr lang="en-GB" sz="2000" b="1" dirty="0">
              <a:solidFill>
                <a:srgbClr val="1F497D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</a:rPr>
              <a:t>Assembly space </a:t>
            </a:r>
            <a:r>
              <a:rPr lang="en-GB" dirty="0">
                <a:solidFill>
                  <a:srgbClr val="1F497D"/>
                </a:solidFill>
              </a:rPr>
              <a:t>in </a:t>
            </a:r>
            <a:r>
              <a:rPr lang="en-GB" dirty="0" smtClean="0">
                <a:solidFill>
                  <a:srgbClr val="1F497D"/>
                </a:solidFill>
              </a:rPr>
              <a:t>154 from demonstrator programme on</a:t>
            </a:r>
            <a:r>
              <a:rPr lang="en-GB" dirty="0" smtClean="0">
                <a:solidFill>
                  <a:srgbClr val="1F497D"/>
                </a:solidFill>
              </a:rPr>
              <a:t>.</a:t>
            </a:r>
            <a:endParaRPr lang="en-GB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6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Neutrino LBNF: Overview</a:t>
            </a:r>
            <a:endParaRPr lang="en-GB" sz="36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-76200" y="609600"/>
            <a:ext cx="8763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LBNF: Long Baseline Neutrino Facility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</a:t>
            </a: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</a:t>
            </a:r>
            <a:r>
              <a:rPr lang="en-GB" sz="16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GB" sz="16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TPC at SURF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detector at </a:t>
            </a:r>
            <a:r>
              <a:rPr lang="en-GB" sz="16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  <a:endParaRPr lang="en-GB" sz="1600" dirty="0" smtClean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Content Placeholder 6"/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7" t="33602" r="11030" b="23291"/>
          <a:stretch/>
        </p:blipFill>
        <p:spPr>
          <a:xfrm>
            <a:off x="5761045" y="1566927"/>
            <a:ext cx="2880000" cy="1440000"/>
          </a:xfrm>
          <a:prstGeom prst="rect">
            <a:avLst/>
          </a:prstGeom>
          <a:ln w="76200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5324214" y="546514"/>
            <a:ext cx="3316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</a:t>
            </a:r>
          </a:p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(Deep Underground Neutrino Experiment)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lbnf.fnal.gov/lbnf-images/LBNF_Graphic_021715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3" t="23358" r="5343"/>
          <a:stretch/>
        </p:blipFill>
        <p:spPr bwMode="auto">
          <a:xfrm>
            <a:off x="222887" y="1650729"/>
            <a:ext cx="5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540000">
            <a:off x="6469911" y="2204403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1300km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15652" y="3098745"/>
            <a:ext cx="3316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(http://</a:t>
            </a:r>
            <a:r>
              <a:rPr lang="en-GB" sz="14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www.dunescience.org)</a:t>
            </a:r>
            <a:endParaRPr lang="en-GB" sz="1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541987" y="3327970"/>
            <a:ext cx="5580992" cy="3113379"/>
            <a:chOff x="3541987" y="3327970"/>
            <a:chExt cx="5580992" cy="311337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18285" y="3327970"/>
              <a:ext cx="4004694" cy="283144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039939" y="5564865"/>
              <a:ext cx="1758546" cy="52322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Long Wall ~114MN</a:t>
              </a:r>
            </a:p>
            <a:p>
              <a:pPr algn="ctr"/>
              <a:r>
                <a:rPr lang="en-GB" sz="14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(11600 T)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83420" y="5795018"/>
              <a:ext cx="1345026" cy="64633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Short Wall ~27.7MN</a:t>
              </a:r>
            </a:p>
            <a:p>
              <a:pPr algn="ctr"/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(2800 T)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4973501" y="5543834"/>
              <a:ext cx="354946" cy="230095"/>
            </a:xfrm>
            <a:prstGeom prst="straightConnector1">
              <a:avLst/>
            </a:prstGeom>
            <a:ln w="12700"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7827943" y="5195746"/>
              <a:ext cx="175011" cy="348087"/>
            </a:xfrm>
            <a:prstGeom prst="straightConnector1">
              <a:avLst/>
            </a:prstGeom>
            <a:ln w="12700"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41987" y="4288537"/>
              <a:ext cx="1544768" cy="83099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Inner Dimensions:</a:t>
              </a:r>
            </a:p>
            <a:p>
              <a:pPr marL="342900" indent="-342900">
                <a:buFontTx/>
                <a:buChar char="-"/>
              </a:pPr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 = 62m</a:t>
              </a:r>
            </a:p>
            <a:p>
              <a:pPr marL="342900" indent="-342900">
                <a:buFontTx/>
                <a:buChar char="-"/>
              </a:pPr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 = 15.1m</a:t>
              </a:r>
              <a:endParaRPr lang="en-GB" sz="1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FontTx/>
                <a:buChar char="-"/>
              </a:pPr>
              <a:r>
                <a:rPr lang="en-GB" sz="1200" b="1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 = 14m</a:t>
              </a:r>
              <a:endParaRPr lang="en-GB" sz="105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7" b="12700"/>
          <a:stretch/>
        </p:blipFill>
        <p:spPr>
          <a:xfrm>
            <a:off x="19724" y="4131859"/>
            <a:ext cx="3379737" cy="203882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79352" y="6170687"/>
            <a:ext cx="26255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similar to building 156</a:t>
            </a:r>
            <a:endParaRPr lang="fr-FR" sz="1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1591003" y="3401386"/>
            <a:ext cx="9220200" cy="1278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1500m underground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</a:t>
            </a:r>
            <a:r>
              <a:rPr lang="en-GB" sz="18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Cryostats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(17kT </a:t>
            </a:r>
            <a:r>
              <a:rPr lang="en-GB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each)</a:t>
            </a: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49" y="1780269"/>
            <a:ext cx="4845400" cy="296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Screen Shot 2016-11-08 at 05.07.4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38315"/>
            <a:ext cx="5486400" cy="249472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dirty="0" smtClean="0"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Some unusual constraints</a:t>
            </a:r>
            <a:endParaRPr lang="en-GB" sz="3200" dirty="0">
              <a:latin typeface="Calibri" panose="020F05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39148" y="626933"/>
            <a:ext cx="7951304" cy="1354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Severe constraints imposed by shaft size and crane capacity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Shaft dimensions (cage</a:t>
            </a: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3.77 x </a:t>
            </a: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1.42</a:t>
            </a: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2.13 m  (</a:t>
            </a:r>
            <a:r>
              <a:rPr lang="en-GB" sz="1800" dirty="0" err="1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LxWxH</a:t>
            </a: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Crane capacity</a:t>
            </a:r>
            <a:r>
              <a:rPr lang="en-GB" sz="18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800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max 9.5 ton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4" name="Picture 2" descr="C:\Temp\7807461976_8368d7b041_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663" y="3951751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anfordlab.org/sites/sanfordlab.org/files/images/main_art/above%20workdeck-Mobi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663" y="2044650"/>
            <a:ext cx="3240000" cy="182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67912"/>
            <a:ext cx="2133600" cy="365125"/>
          </a:xfrm>
        </p:spPr>
        <p:txBody>
          <a:bodyPr/>
          <a:lstStyle/>
          <a:p>
            <a:fld id="{2FC34B6F-394A-A44E-8F5C-5985B612E4B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0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49612</TotalTime>
  <Words>1520</Words>
  <Application>Microsoft Office PowerPoint</Application>
  <PresentationFormat>On-screen Show (4:3)</PresentationFormat>
  <Paragraphs>356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MS Gothic</vt:lpstr>
      <vt:lpstr>MS Mincho</vt:lpstr>
      <vt:lpstr>Arial</vt:lpstr>
      <vt:lpstr>Calibri</vt:lpstr>
      <vt:lpstr>Courier New</vt:lpstr>
      <vt:lpstr>Mangal</vt:lpstr>
      <vt:lpstr>Symbol</vt:lpstr>
      <vt:lpstr>Times</vt:lpstr>
      <vt:lpstr>Times New Roman</vt:lpstr>
      <vt:lpstr>Wingdings</vt:lpstr>
      <vt:lpstr>Office Theme</vt:lpstr>
      <vt:lpstr>DT Group Meeting  Engineering Contributions to Atlas and Neutrino Platform </vt:lpstr>
      <vt:lpstr>PowerPoint Presentation</vt:lpstr>
      <vt:lpstr>WP between the ATLAS and EP-DT:  2017-2021</vt:lpstr>
      <vt:lpstr>PowerPoint Presentation</vt:lpstr>
      <vt:lpstr>PowerPoint Presentation</vt:lpstr>
      <vt:lpstr>PowerPoint Presentation</vt:lpstr>
      <vt:lpstr>PowerPoint Presentation</vt:lpstr>
      <vt:lpstr>Neutrino LBNF: Overview</vt:lpstr>
      <vt:lpstr>Some unusual constraints</vt:lpstr>
      <vt:lpstr>Re-design of the Cryostat Warm Structure</vt:lpstr>
      <vt:lpstr>Very busy people &amp; next Deliverables</vt:lpstr>
      <vt:lpstr>Thank You</vt:lpstr>
      <vt:lpstr>List of agreed work packages</vt:lpstr>
      <vt:lpstr>PowerPoint Presentation</vt:lpstr>
      <vt:lpstr>ATLAS New Small Wheel Micromegas Upgrade (LS2)</vt:lpstr>
      <vt:lpstr>EP-DT-EO LBNF Contribution Summary</vt:lpstr>
      <vt:lpstr>EO other Projects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Andrea Catinaccio</cp:lastModifiedBy>
  <cp:revision>747</cp:revision>
  <cp:lastPrinted>2017-06-21T16:37:46Z</cp:lastPrinted>
  <dcterms:created xsi:type="dcterms:W3CDTF">2013-11-05T12:57:38Z</dcterms:created>
  <dcterms:modified xsi:type="dcterms:W3CDTF">2017-06-22T09:51:52Z</dcterms:modified>
</cp:coreProperties>
</file>