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2" r:id="rId2"/>
    <p:sldId id="288" r:id="rId3"/>
    <p:sldId id="303" r:id="rId4"/>
    <p:sldId id="295" r:id="rId5"/>
    <p:sldId id="308" r:id="rId6"/>
    <p:sldId id="316" r:id="rId7"/>
    <p:sldId id="313" r:id="rId8"/>
    <p:sldId id="314" r:id="rId9"/>
    <p:sldId id="307" r:id="rId10"/>
    <p:sldId id="315" r:id="rId11"/>
    <p:sldId id="302" r:id="rId12"/>
    <p:sldId id="287" r:id="rId13"/>
    <p:sldId id="290" r:id="rId14"/>
    <p:sldId id="30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E26E4-5905-4A2F-80AB-836A33C7E4B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8D38E-72C6-4F68-935D-75AA310C9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902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0A7E-4ADD-48D4-AF42-6A04EF2F663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075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A1AF3-0056-4472-AA54-1C1276F3A15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568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50A7E-4ADD-48D4-AF42-6A04EF2F663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530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CC9-F061-4EC4-A2D8-7C6EC4818C76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301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C48C-C18A-4ED0-ABDC-BA7044C1D709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39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EDB4-110A-49B2-9BF6-89609D18BC47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614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1952-F7C9-4B52-B839-AE88B56966F2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220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F4AB9-E888-4565-AEC4-ACED9A5FAEF2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72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939B-2B95-4025-A984-70AD2797278C}" type="datetime1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043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1B07-2FAA-44A3-8E5C-319AE35F16D5}" type="datetime1">
              <a:rPr lang="en-GB" smtClean="0"/>
              <a:t>01/06/2017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91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67E1F-F0CE-4E9E-82B5-0171E67C5EB4}" type="datetime1">
              <a:rPr lang="en-GB" smtClean="0"/>
              <a:t>01/06/2017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06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BD046-5792-4F8E-9162-B9BF64CD06D3}" type="datetime1">
              <a:rPr lang="en-GB" smtClean="0"/>
              <a:t>01/06/2017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29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63181-308C-4C47-B240-83F23AE8852F}" type="datetime1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88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BE92-A9F8-4E74-B1B4-17DB86BC3F15}" type="datetime1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50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3AA4E-E020-4A00-B39D-75F8A20523EE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94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827634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6000" dirty="0" smtClean="0">
                <a:solidFill>
                  <a:schemeClr val="bg1">
                    <a:lumMod val="95000"/>
                  </a:schemeClr>
                </a:solidFill>
              </a:rPr>
              <a:t>UT </a:t>
            </a:r>
            <a:r>
              <a:rPr lang="en-GB" sz="6000" dirty="0" smtClean="0">
                <a:solidFill>
                  <a:schemeClr val="bg1">
                    <a:lumMod val="95000"/>
                  </a:schemeClr>
                </a:solidFill>
              </a:rPr>
              <a:t>Integration</a:t>
            </a:r>
            <a:endParaRPr lang="en-GB" sz="6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1560" y="4174232"/>
            <a:ext cx="6400800" cy="1270992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June 2, </a:t>
            </a:r>
            <a:r>
              <a:rPr lang="en-GB" dirty="0" smtClean="0">
                <a:solidFill>
                  <a:schemeClr val="tx1"/>
                </a:solidFill>
              </a:rPr>
              <a:t>2017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38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1FB7A-D62A-4D65-B037-F381FC4A8190}" type="datetime1">
              <a:rPr lang="en-GB" smtClean="0"/>
              <a:t>02/06/2017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UT Integration and nfrastructure meeting,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D257-B563-4FAF-970A-0BBEBFA8810C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6" y="992793"/>
            <a:ext cx="4650581" cy="3793331"/>
          </a:xfrm>
          <a:prstGeom prst="rect">
            <a:avLst/>
          </a:prstGeom>
        </p:spPr>
      </p:pic>
      <p:pic>
        <p:nvPicPr>
          <p:cNvPr id="1026" name="Picture 2" descr="http://www.tubetech.de/pictures/products/Rohr-L-fi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656" y="992792"/>
            <a:ext cx="1785938" cy="139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5258" y="1689309"/>
            <a:ext cx="2575184" cy="18379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5389398" y="3877524"/>
            <a:ext cx="3385286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Stainless steel tube with </a:t>
            </a:r>
            <a:r>
              <a:rPr lang="en-GB" sz="1350" dirty="0" err="1"/>
              <a:t>Alu</a:t>
            </a:r>
            <a:r>
              <a:rPr lang="en-GB" sz="1350" dirty="0"/>
              <a:t> or copper fins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Scalable solution (cut to length)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Best possible convective heat transfer</a:t>
            </a:r>
            <a:endParaRPr lang="en-GB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5304750" y="3527256"/>
            <a:ext cx="11977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/>
              <a:t>Finned tubes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402090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rgbClr val="002060"/>
          </a:solidFill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Conclusions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are on track in  relation to our commitments for UT integration</a:t>
            </a:r>
          </a:p>
          <a:p>
            <a:endParaRPr lang="en-GB" dirty="0"/>
          </a:p>
          <a:p>
            <a:r>
              <a:rPr lang="en-GB" dirty="0" smtClean="0"/>
              <a:t>A few critical items need close attention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2060"/>
                </a:solidFill>
              </a:rPr>
              <a:t>Cabling in the PEPI volume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2060"/>
                </a:solidFill>
              </a:rPr>
              <a:t>HV connector on the staves</a:t>
            </a:r>
            <a:endParaRPr lang="en-GB" dirty="0" smtClean="0">
              <a:solidFill>
                <a:srgbClr val="002060"/>
              </a:solidFill>
            </a:endParaRPr>
          </a:p>
          <a:p>
            <a:endParaRPr lang="en-GB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2060"/>
                </a:solidFill>
              </a:rPr>
              <a:t>Will follow up on both today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09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Backup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19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850106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Preparatory work for stave mounting 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13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51520" y="4479503"/>
            <a:ext cx="8508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002060"/>
                </a:solidFill>
              </a:rPr>
              <a:t>Some tasks could be anticipated, if material arrives early enough</a:t>
            </a: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076" y="1759930"/>
            <a:ext cx="8776412" cy="21731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2080" y="1403484"/>
            <a:ext cx="342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2018			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1154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886700" cy="1375370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GB" dirty="0"/>
              <a:t> </a:t>
            </a:r>
            <a:r>
              <a:rPr lang="en-GB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Some milestones assumed in the following </a:t>
            </a:r>
            <a:endParaRPr lang="en-GB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204864"/>
            <a:ext cx="8640960" cy="38884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F</a:t>
            </a:r>
            <a:r>
              <a:rPr lang="en-GB" sz="2400" dirty="0" smtClean="0"/>
              <a:t>irst </a:t>
            </a:r>
            <a:r>
              <a:rPr lang="en-GB" sz="2400" dirty="0"/>
              <a:t>batch of staves </a:t>
            </a:r>
            <a:r>
              <a:rPr lang="en-GB" sz="2400" dirty="0" smtClean="0"/>
              <a:t>arrives at  CERN 		</a:t>
            </a:r>
            <a:r>
              <a:rPr lang="en-GB" sz="2400" dirty="0"/>
              <a:t> </a:t>
            </a:r>
            <a:r>
              <a:rPr lang="en-GB" sz="2400" dirty="0" smtClean="0"/>
              <a:t>  February 2019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Second batch of staves arrives at CERN		    October 2019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C-side detector half ready for installation	</a:t>
            </a:r>
            <a:r>
              <a:rPr lang="en-GB" sz="2400" dirty="0"/>
              <a:t> </a:t>
            </a:r>
            <a:r>
              <a:rPr lang="en-GB" sz="2400" dirty="0" smtClean="0"/>
              <a:t>             November 2019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A-side detector half ready for installation		    </a:t>
            </a:r>
            <a:r>
              <a:rPr lang="en-GB" sz="2400" dirty="0"/>
              <a:t> </a:t>
            </a:r>
            <a:r>
              <a:rPr lang="en-GB" sz="2400" dirty="0" smtClean="0"/>
              <a:t>      June 2020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3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1628800"/>
            <a:ext cx="9073008" cy="4104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002060"/>
          </a:solidFill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Preparatory work on infrastructure 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5949280"/>
            <a:ext cx="4291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002060"/>
                </a:solidFill>
              </a:rPr>
              <a:t>Schedule as of March 30, 2017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1988840"/>
            <a:ext cx="35939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</a:t>
            </a:r>
          </a:p>
          <a:p>
            <a:endParaRPr lang="en-GB" dirty="0"/>
          </a:p>
          <a:p>
            <a:r>
              <a:rPr lang="en-GB" dirty="0" smtClean="0"/>
              <a:t>2.</a:t>
            </a:r>
          </a:p>
          <a:p>
            <a:endParaRPr lang="en-GB" dirty="0"/>
          </a:p>
          <a:p>
            <a:r>
              <a:rPr lang="en-GB" dirty="0" smtClean="0"/>
              <a:t>3.</a:t>
            </a:r>
          </a:p>
          <a:p>
            <a:endParaRPr lang="en-GB" dirty="0"/>
          </a:p>
          <a:p>
            <a:r>
              <a:rPr lang="en-GB" dirty="0" smtClean="0"/>
              <a:t>4.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5.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6.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275856" y="4653136"/>
            <a:ext cx="432048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275856" y="3861048"/>
            <a:ext cx="432048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378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205" y="1862302"/>
            <a:ext cx="4324332" cy="41384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48680"/>
            <a:ext cx="7886700" cy="73120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1. Area for UT assembling</a:t>
            </a:r>
            <a:endParaRPr lang="en-GB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4581" y="1862302"/>
            <a:ext cx="4841915" cy="4494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rgbClr val="002060"/>
                </a:solidFill>
              </a:rPr>
              <a:t>Outcome of previous discussions:  </a:t>
            </a:r>
          </a:p>
          <a:p>
            <a:r>
              <a:rPr lang="en-GB" sz="1800" dirty="0" smtClean="0"/>
              <a:t>The </a:t>
            </a:r>
            <a:r>
              <a:rPr lang="en-GB" sz="1800" dirty="0"/>
              <a:t>area between 1-2 and A-B (</a:t>
            </a:r>
            <a:r>
              <a:rPr lang="en-GB" sz="1800" dirty="0" smtClean="0"/>
              <a:t>7m </a:t>
            </a:r>
            <a:r>
              <a:rPr lang="en-GB" sz="1800" dirty="0"/>
              <a:t>x </a:t>
            </a:r>
            <a:r>
              <a:rPr lang="en-GB" sz="1800" dirty="0" smtClean="0"/>
              <a:t>7.6m, 3.5m</a:t>
            </a:r>
            <a:r>
              <a:rPr lang="en-GB" sz="1800" dirty="0"/>
              <a:t> </a:t>
            </a:r>
            <a:r>
              <a:rPr lang="en-GB" sz="1800" dirty="0" smtClean="0"/>
              <a:t>high) is considered for UT</a:t>
            </a:r>
            <a:endParaRPr lang="en-GB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500" dirty="0"/>
              <a:t>It will be prepared as a semi-clean room </a:t>
            </a:r>
            <a:r>
              <a:rPr lang="en-GB" sz="1500" dirty="0" smtClean="0"/>
              <a:t>for </a:t>
            </a:r>
            <a:r>
              <a:rPr lang="en-GB" sz="1500" dirty="0"/>
              <a:t>detector assembling, with slight overpressure, filters and an airlock to enter.</a:t>
            </a:r>
          </a:p>
          <a:p>
            <a:r>
              <a:rPr lang="en-GB" sz="1800" dirty="0" smtClean="0"/>
              <a:t>Additional </a:t>
            </a:r>
            <a:r>
              <a:rPr lang="en-GB" sz="1800" dirty="0"/>
              <a:t>space for UT will be </a:t>
            </a:r>
            <a:r>
              <a:rPr lang="en-GB" sz="1800" dirty="0" smtClean="0"/>
              <a:t>made available (e.g. between </a:t>
            </a:r>
            <a:r>
              <a:rPr lang="en-GB" sz="1800" dirty="0"/>
              <a:t>1-2 and B-C, </a:t>
            </a:r>
            <a:r>
              <a:rPr lang="en-GB" sz="1800" dirty="0" smtClean="0"/>
              <a:t>or 2-3 A-B). </a:t>
            </a:r>
          </a:p>
          <a:p>
            <a:r>
              <a:rPr lang="en-GB" sz="1800" dirty="0" smtClean="0"/>
              <a:t>Also </a:t>
            </a:r>
            <a:r>
              <a:rPr lang="en-GB" sz="1800" dirty="0"/>
              <a:t>on top of 1-2 and A-B will be some space.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500" dirty="0"/>
              <a:t>Will be needed for the </a:t>
            </a:r>
            <a:r>
              <a:rPr lang="en-GB" sz="1500" dirty="0" smtClean="0"/>
              <a:t>LUCASZ </a:t>
            </a:r>
            <a:r>
              <a:rPr lang="en-GB" sz="1500" dirty="0"/>
              <a:t>cooling plant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500" dirty="0"/>
              <a:t>Space will also be needed for material storage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500" dirty="0"/>
              <a:t>Control room space outside the clean </a:t>
            </a:r>
            <a:r>
              <a:rPr lang="en-GB" sz="1500" dirty="0" smtClean="0"/>
              <a:t>room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1800" b="1" dirty="0" smtClean="0"/>
              <a:t>Our zone will be available for us after the summer (September 2017)</a:t>
            </a:r>
            <a:endParaRPr lang="en-GB" sz="1500" b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60A1-4A9C-4F0E-8988-79DDCEC9089B}" type="slidenum">
              <a:rPr lang="en-GB" smtClean="0"/>
              <a:t>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70623" y="6185165"/>
            <a:ext cx="3845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Preparation of the zone is ongoing still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2.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C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art for UT assembly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4</a:t>
            </a:fld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825763" y="668425"/>
            <a:ext cx="2434262" cy="4525963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35967"/>
            <a:ext cx="2599580" cy="4525963"/>
          </a:xfrm>
        </p:spPr>
      </p:pic>
      <p:sp>
        <p:nvSpPr>
          <p:cNvPr id="13" name="TextBox 12"/>
          <p:cNvSpPr txBox="1"/>
          <p:nvPr/>
        </p:nvSpPr>
        <p:spPr>
          <a:xfrm>
            <a:off x="3779912" y="4255928"/>
            <a:ext cx="55199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Dimensions have to be tuned.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want to make sure the </a:t>
            </a:r>
            <a:r>
              <a:rPr lang="en-GB" dirty="0" smtClean="0"/>
              <a:t>cart can </a:t>
            </a:r>
            <a:r>
              <a:rPr lang="en-GB" dirty="0" smtClean="0"/>
              <a:t>be used on the surface and </a:t>
            </a:r>
            <a:r>
              <a:rPr lang="en-GB" dirty="0" smtClean="0"/>
              <a:t>for </a:t>
            </a:r>
            <a:r>
              <a:rPr lang="en-GB" dirty="0" smtClean="0"/>
              <a:t>installation in the detector. </a:t>
            </a:r>
            <a:endParaRPr lang="en-GB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Most likely, we need to foresee also a horizontal</a:t>
            </a:r>
          </a:p>
          <a:p>
            <a:r>
              <a:rPr lang="en-GB" dirty="0"/>
              <a:t> </a:t>
            </a:r>
            <a:r>
              <a:rPr lang="en-GB" dirty="0" smtClean="0"/>
              <a:t>     position for the preparation of cabling in the PEPI</a:t>
            </a:r>
          </a:p>
          <a:p>
            <a:r>
              <a:rPr lang="en-GB" dirty="0" smtClean="0"/>
              <a:t>      volume.</a:t>
            </a:r>
            <a:endParaRPr lang="en-GB" dirty="0" smtClean="0"/>
          </a:p>
        </p:txBody>
      </p:sp>
      <p:sp>
        <p:nvSpPr>
          <p:cNvPr id="3" name="Rectangle 2"/>
          <p:cNvSpPr/>
          <p:nvPr/>
        </p:nvSpPr>
        <p:spPr>
          <a:xfrm>
            <a:off x="7954737" y="1743545"/>
            <a:ext cx="360040" cy="237572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4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rgbClr val="002060"/>
          </a:solidFill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3. C-frame design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r>
              <a:rPr lang="en-GB" sz="2800" dirty="0" smtClean="0"/>
              <a:t>The</a:t>
            </a:r>
            <a:r>
              <a:rPr lang="en-GB" sz="2800" dirty="0" smtClean="0"/>
              <a:t> </a:t>
            </a:r>
            <a:r>
              <a:rPr lang="en-GB" sz="2800" dirty="0" smtClean="0"/>
              <a:t>C-frame design </a:t>
            </a:r>
            <a:r>
              <a:rPr lang="en-GB" sz="2800" dirty="0" smtClean="0"/>
              <a:t>will </a:t>
            </a:r>
            <a:r>
              <a:rPr lang="en-GB" sz="2800" dirty="0" smtClean="0"/>
              <a:t>following </a:t>
            </a:r>
            <a:r>
              <a:rPr lang="en-GB" sz="2800" dirty="0" smtClean="0"/>
              <a:t>closely the present TT design</a:t>
            </a:r>
          </a:p>
          <a:p>
            <a:r>
              <a:rPr lang="en-GB" sz="2800" dirty="0" smtClean="0"/>
              <a:t>A critical issue is the precision on the inner surface, </a:t>
            </a:r>
            <a:r>
              <a:rPr lang="en-GB" sz="2800" dirty="0"/>
              <a:t>required</a:t>
            </a:r>
            <a:r>
              <a:rPr lang="en-GB" sz="2800" dirty="0" smtClean="0"/>
              <a:t> for the detector box, the frames and the staves.</a:t>
            </a:r>
          </a:p>
          <a:p>
            <a:pPr marL="0" indent="0">
              <a:buNone/>
            </a:pPr>
            <a:endParaRPr lang="en-GB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srgbClr val="C00000"/>
                </a:solidFill>
              </a:rPr>
              <a:t>To </a:t>
            </a:r>
            <a:r>
              <a:rPr lang="en-GB" sz="2800" dirty="0" smtClean="0">
                <a:solidFill>
                  <a:srgbClr val="C00000"/>
                </a:solidFill>
              </a:rPr>
              <a:t>be followed up by Joao and Michal  </a:t>
            </a:r>
            <a:endParaRPr lang="en-GB" sz="2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b="1" dirty="0" smtClean="0">
                <a:solidFill>
                  <a:srgbClr val="002060"/>
                </a:solidFill>
              </a:rPr>
              <a:t>No news since the last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176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rgbClr val="002060"/>
          </a:solidFill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. Integration in the UT box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200" y="4725144"/>
            <a:ext cx="8229600" cy="1631206"/>
          </a:xfrm>
        </p:spPr>
        <p:txBody>
          <a:bodyPr>
            <a:noAutofit/>
          </a:bodyPr>
          <a:lstStyle/>
          <a:p>
            <a:endParaRPr lang="en-GB" sz="2800" b="1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45" t="19651" r="10907" b="34815"/>
          <a:stretch/>
        </p:blipFill>
        <p:spPr>
          <a:xfrm>
            <a:off x="469343" y="1484784"/>
            <a:ext cx="5396846" cy="2520000"/>
          </a:xfrm>
          <a:prstGeom prst="rect">
            <a:avLst/>
          </a:prstGeom>
        </p:spPr>
      </p:pic>
      <p:pic>
        <p:nvPicPr>
          <p:cNvPr id="6" name="Content Placeholder 1"/>
          <p:cNvPicPr>
            <a:picLocks noGrp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09"/>
          <a:stretch/>
        </p:blipFill>
        <p:spPr>
          <a:xfrm>
            <a:off x="5966170" y="1484784"/>
            <a:ext cx="2720630" cy="4343064"/>
          </a:xfrm>
          <a:prstGeom prst="rect">
            <a:avLst/>
          </a:prstGeom>
        </p:spPr>
      </p:pic>
      <p:pic>
        <p:nvPicPr>
          <p:cNvPr id="7" name="Content Placeholder 5"/>
          <p:cNvPicPr>
            <a:picLocks noGrp="1"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9" t="7952" b="329"/>
          <a:stretch/>
        </p:blipFill>
        <p:spPr>
          <a:xfrm>
            <a:off x="486130" y="4149080"/>
            <a:ext cx="2426356" cy="25723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9" r="5988"/>
          <a:stretch/>
        </p:blipFill>
        <p:spPr>
          <a:xfrm>
            <a:off x="2944740" y="4149080"/>
            <a:ext cx="2984911" cy="25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7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5. Service Bays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899337"/>
            <a:ext cx="6012963" cy="3977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808903" y="3303570"/>
            <a:ext cx="31644" cy="1532723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73581" y="4273351"/>
            <a:ext cx="107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2760mm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4458" y="1619508"/>
            <a:ext cx="33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View from the VELO downstream 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951" y="1096144"/>
            <a:ext cx="3537937" cy="54292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First iteration of the work </a:t>
            </a:r>
            <a:r>
              <a:rPr lang="en-US" sz="2000" dirty="0" smtClean="0"/>
              <a:t>on the mechanics </a:t>
            </a:r>
            <a:r>
              <a:rPr lang="en-US" sz="2000" dirty="0" smtClean="0"/>
              <a:t>and cooling </a:t>
            </a:r>
            <a:r>
              <a:rPr lang="en-US" sz="2000" dirty="0" smtClean="0"/>
              <a:t>for the service </a:t>
            </a:r>
            <a:r>
              <a:rPr lang="en-US" sz="2000" dirty="0" smtClean="0"/>
              <a:t>bays finished.</a:t>
            </a:r>
          </a:p>
          <a:p>
            <a:pPr marL="0" indent="0">
              <a:buNone/>
            </a:pPr>
            <a:r>
              <a:rPr lang="en-US" sz="2000" dirty="0" smtClean="0"/>
              <a:t>  </a:t>
            </a:r>
            <a:endParaRPr lang="en-US" sz="2000" dirty="0"/>
          </a:p>
          <a:p>
            <a:r>
              <a:rPr lang="en-US" sz="2000" dirty="0" smtClean="0"/>
              <a:t>To be resumed when the work on the PEPI has reached a similar level.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  </a:t>
            </a:r>
            <a:endParaRPr lang="en-US" sz="2400" b="1" dirty="0" smtClean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200587" y="5795972"/>
            <a:ext cx="81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C-side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72367" y="5363924"/>
            <a:ext cx="81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-side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7</a:t>
            </a:fld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5292080" y="2792032"/>
            <a:ext cx="720080" cy="20928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29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9612" y="1158938"/>
            <a:ext cx="7883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Corbel" panose="020B0503020204020204" pitchFamily="34" charset="0"/>
              </a:rPr>
              <a:t>UT Service Bay cooling requirements</a:t>
            </a:r>
          </a:p>
          <a:p>
            <a:r>
              <a:rPr lang="en-US" dirty="0">
                <a:solidFill>
                  <a:srgbClr val="0070C0"/>
                </a:solidFill>
                <a:latin typeface="Corbel" panose="020B0503020204020204" pitchFamily="34" charset="0"/>
              </a:rPr>
              <a:t>CERN, 24</a:t>
            </a:r>
            <a:r>
              <a:rPr lang="en-US" dirty="0">
                <a:solidFill>
                  <a:srgbClr val="0070C0"/>
                </a:solidFill>
                <a:latin typeface="Corbel" panose="020B0503020204020204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Corbel" panose="020B0503020204020204" pitchFamily="34" charset="0"/>
              </a:rPr>
              <a:t>April 2017 </a:t>
            </a:r>
            <a:endParaRPr lang="en-GB" dirty="0">
              <a:solidFill>
                <a:srgbClr val="0070C0"/>
              </a:solidFill>
              <a:latin typeface="Corbel" panose="020B0503020204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1DE6C-86EB-40B8-89F7-AD30C93D3C75}" type="datetime1">
              <a:rPr lang="en-GB" smtClean="0"/>
              <a:t>02/06/2017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UT SBC update  (PG 24.04.2017)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D257-B563-4FAF-970A-0BBEBFA8810C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970383" y="1780609"/>
            <a:ext cx="58422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70C0"/>
                </a:solidFill>
              </a:rPr>
              <a:t>B. Schmidt(CERN), C. </a:t>
            </a:r>
            <a:r>
              <a:rPr lang="en-GB" sz="1350" dirty="0" err="1">
                <a:solidFill>
                  <a:srgbClr val="0070C0"/>
                </a:solidFill>
              </a:rPr>
              <a:t>Abellan</a:t>
            </a:r>
            <a:r>
              <a:rPr lang="en-GB" sz="1350" dirty="0">
                <a:solidFill>
                  <a:srgbClr val="0070C0"/>
                </a:solidFill>
              </a:rPr>
              <a:t> </a:t>
            </a:r>
            <a:r>
              <a:rPr lang="en-GB" sz="1350" dirty="0" err="1">
                <a:solidFill>
                  <a:srgbClr val="0070C0"/>
                </a:solidFill>
              </a:rPr>
              <a:t>Beteta</a:t>
            </a:r>
            <a:r>
              <a:rPr lang="en-GB" sz="1350" dirty="0">
                <a:solidFill>
                  <a:srgbClr val="0070C0"/>
                </a:solidFill>
              </a:rPr>
              <a:t> (UZH, Zurich) , </a:t>
            </a:r>
            <a:r>
              <a:rPr lang="en-GB" sz="1350" u="sng" dirty="0">
                <a:solidFill>
                  <a:srgbClr val="0070C0"/>
                </a:solidFill>
              </a:rPr>
              <a:t>P. Gorbounov (ITEP, Moscow)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9003" y="2220168"/>
            <a:ext cx="426875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350" dirty="0"/>
              <a:t>4 Service Bay Chassis (SBC) with linear regulators 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350" dirty="0"/>
              <a:t>Each SBC will dissipate ~2.9 kW of heat, most of which has to be removed by indirect water cooling (NB: a small fraction of it, like 10-15%, will be dissipated by air convection, but this fraction is difficult to assess before the SBC mechanical design has been finalized: board spacing </a:t>
            </a:r>
            <a:r>
              <a:rPr lang="en-GB" sz="1350" dirty="0" err="1"/>
              <a:t>etc</a:t>
            </a:r>
            <a:r>
              <a:rPr lang="en-GB" sz="1350" dirty="0"/>
              <a:t>)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350" dirty="0"/>
              <a:t>The SBC consists of 5 almost independent crates, each of which containing 14 boards cooled by conduction through the slots attached to the tubed cold plates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350" dirty="0"/>
              <a:t>Earlier CFD calculations showed that ∆T between the cold plate and the hottest spot (regulator chip) on the board won’t exceed 7.4°C.  The chip T should be, preferably, &lt;40°C. </a:t>
            </a:r>
            <a:r>
              <a:rPr lang="en-GB" sz="1350" dirty="0">
                <a:solidFill>
                  <a:srgbClr val="0070C0"/>
                </a:solidFill>
              </a:rPr>
              <a:t>Thus, the average cold plate temperature should be ≤ 33°C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068" y="2311059"/>
            <a:ext cx="2032697" cy="29899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902" y="2846704"/>
            <a:ext cx="1624251" cy="245700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402062" y="2311059"/>
            <a:ext cx="1741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cold plates </a:t>
            </a:r>
          </a:p>
          <a:p>
            <a:r>
              <a:rPr lang="en-GB" sz="1200" dirty="0"/>
              <a:t>(~53 x 19 x 1.8 cm), with 3/8” pipes</a:t>
            </a:r>
            <a:endParaRPr lang="en-GB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8116069" y="2764730"/>
            <a:ext cx="246493" cy="590287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362562" y="2764729"/>
            <a:ext cx="0" cy="22344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119666" y="5290598"/>
            <a:ext cx="20617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SBC: 5 crates, total:2.9 kW</a:t>
            </a:r>
            <a:endParaRPr lang="en-GB" sz="1350" dirty="0"/>
          </a:p>
        </p:txBody>
      </p:sp>
      <p:sp>
        <p:nvSpPr>
          <p:cNvPr id="23" name="TextBox 22"/>
          <p:cNvSpPr txBox="1"/>
          <p:nvPr/>
        </p:nvSpPr>
        <p:spPr>
          <a:xfrm>
            <a:off x="7679433" y="5290598"/>
            <a:ext cx="11871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Crate: ~600 W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366325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20688"/>
            <a:ext cx="7886700" cy="73120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bg1">
                    <a:lumMod val="95000"/>
                  </a:schemeClr>
                </a:solidFill>
              </a:rPr>
              <a:t>6. PEPI mechanics</a:t>
            </a:r>
            <a:endParaRPr lang="en-GB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0269" y="2025651"/>
            <a:ext cx="4780243" cy="380284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Work on the PEPI mechanics and cooling </a:t>
            </a:r>
            <a:r>
              <a:rPr lang="en-GB" sz="2400" dirty="0" smtClean="0"/>
              <a:t>is in full swing.</a:t>
            </a:r>
            <a:endParaRPr lang="en-GB" sz="2400" dirty="0" smtClean="0"/>
          </a:p>
          <a:p>
            <a:r>
              <a:rPr lang="en-GB" sz="2400" dirty="0" smtClean="0"/>
              <a:t>Done</a:t>
            </a:r>
            <a:r>
              <a:rPr lang="en-GB" sz="2400" dirty="0" smtClean="0"/>
              <a:t> in close </a:t>
            </a:r>
            <a:r>
              <a:rPr lang="en-GB" sz="2400" dirty="0" smtClean="0"/>
              <a:t>interaction with our Maryland colleagues</a:t>
            </a:r>
            <a:r>
              <a:rPr lang="en-GB" sz="2400" dirty="0" smtClean="0"/>
              <a:t>.</a:t>
            </a:r>
          </a:p>
          <a:p>
            <a:endParaRPr lang="en-GB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2060"/>
                </a:solidFill>
              </a:rPr>
              <a:t>Continue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</a:rPr>
              <a:t>the discussion </a:t>
            </a:r>
            <a:r>
              <a:rPr lang="en-GB" sz="2400" b="1" dirty="0" smtClean="0">
                <a:solidFill>
                  <a:srgbClr val="002060"/>
                </a:solidFill>
              </a:rPr>
              <a:t>today</a:t>
            </a:r>
            <a:endParaRPr lang="en-GB" sz="2400" b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2060"/>
                </a:solidFill>
              </a:rPr>
              <a:t>Might need a dedicated meeting with all people involved </a:t>
            </a:r>
            <a:endParaRPr lang="en-GB" sz="2400" b="1" dirty="0" smtClean="0">
              <a:solidFill>
                <a:srgbClr val="002060"/>
              </a:solidFill>
            </a:endParaRPr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700808"/>
            <a:ext cx="4448630" cy="440744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987824" y="3356992"/>
            <a:ext cx="23653" cy="1658569"/>
          </a:xfrm>
          <a:prstGeom prst="straightConnector1">
            <a:avLst/>
          </a:prstGeom>
          <a:ln w="285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87824" y="3789040"/>
            <a:ext cx="8899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solidFill>
                  <a:srgbClr val="C00000"/>
                </a:solidFill>
              </a:rPr>
              <a:t>2760mm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460A1-4A9C-4F0E-8988-79DDCEC9089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2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6172</TotalTime>
  <Words>681</Words>
  <Application>Microsoft Office PowerPoint</Application>
  <PresentationFormat>On-screen Show (4:3)</PresentationFormat>
  <Paragraphs>122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Corbel</vt:lpstr>
      <vt:lpstr>Wingdings</vt:lpstr>
      <vt:lpstr>Office Theme</vt:lpstr>
      <vt:lpstr>UT Integration</vt:lpstr>
      <vt:lpstr>Preparatory work on infrastructure </vt:lpstr>
      <vt:lpstr>1. Area for UT assembling</vt:lpstr>
      <vt:lpstr>2. Cart for UT assembly</vt:lpstr>
      <vt:lpstr>3. C-frame design</vt:lpstr>
      <vt:lpstr>4. Integration in the UT box</vt:lpstr>
      <vt:lpstr>5. Service Bays</vt:lpstr>
      <vt:lpstr>PowerPoint Presentation</vt:lpstr>
      <vt:lpstr>  6. PEPI mechanics</vt:lpstr>
      <vt:lpstr>PowerPoint Presentation</vt:lpstr>
      <vt:lpstr>Conclusions</vt:lpstr>
      <vt:lpstr>Backup</vt:lpstr>
      <vt:lpstr>Preparatory work for stave mounting </vt:lpstr>
      <vt:lpstr> Some milestones assumed in the following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CO2 cooling meeting VELO detector requirements</dc:title>
  <dc:creator>Burkhard Schmidt</dc:creator>
  <cp:lastModifiedBy>Burkhard Schmidt</cp:lastModifiedBy>
  <cp:revision>105</cp:revision>
  <dcterms:created xsi:type="dcterms:W3CDTF">2015-01-14T10:37:58Z</dcterms:created>
  <dcterms:modified xsi:type="dcterms:W3CDTF">2017-06-02T11:57:06Z</dcterms:modified>
</cp:coreProperties>
</file>