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6" r:id="rId2"/>
    <p:sldId id="461" r:id="rId3"/>
    <p:sldId id="460" r:id="rId4"/>
    <p:sldId id="452" r:id="rId5"/>
    <p:sldId id="453" r:id="rId6"/>
    <p:sldId id="454" r:id="rId7"/>
    <p:sldId id="455" r:id="rId8"/>
    <p:sldId id="456" r:id="rId9"/>
    <p:sldId id="462" r:id="rId10"/>
    <p:sldId id="457" r:id="rId11"/>
    <p:sldId id="458" r:id="rId12"/>
    <p:sldId id="459" r:id="rId13"/>
    <p:sldId id="447" r:id="rId14"/>
    <p:sldId id="436" r:id="rId15"/>
    <p:sldId id="437" r:id="rId16"/>
    <p:sldId id="439" r:id="rId17"/>
    <p:sldId id="438" r:id="rId18"/>
    <p:sldId id="440" r:id="rId19"/>
    <p:sldId id="441" r:id="rId20"/>
    <p:sldId id="442" r:id="rId21"/>
    <p:sldId id="443" r:id="rId22"/>
    <p:sldId id="444" r:id="rId23"/>
    <p:sldId id="446" r:id="rId24"/>
    <p:sldId id="451" r:id="rId25"/>
    <p:sldId id="445" r:id="rId26"/>
    <p:sldId id="43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FFFF00"/>
    <a:srgbClr val="FF0000"/>
    <a:srgbClr val="FF66FF"/>
    <a:srgbClr val="CCFF33"/>
    <a:srgbClr val="F082E3"/>
    <a:srgbClr val="DCE6F2"/>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02" autoAdjust="0"/>
    <p:restoredTop sz="94660"/>
  </p:normalViewPr>
  <p:slideViewPr>
    <p:cSldViewPr>
      <p:cViewPr varScale="1">
        <p:scale>
          <a:sx n="68" d="100"/>
          <a:sy n="68" d="100"/>
        </p:scale>
        <p:origin x="450" y="84"/>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857B2-84C3-4B3F-B31F-167343C04847}" type="datetimeFigureOut">
              <a:rPr lang="en-GB" smtClean="0"/>
              <a:t>17/07/2017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89377B-9895-4A7A-97A1-D79138EDB550}" type="slidenum">
              <a:rPr lang="en-GB" smtClean="0"/>
              <a:t>‹#›</a:t>
            </a:fld>
            <a:endParaRPr lang="en-GB"/>
          </a:p>
        </p:txBody>
      </p:sp>
    </p:spTree>
    <p:extLst>
      <p:ext uri="{BB962C8B-B14F-4D97-AF65-F5344CB8AC3E}">
        <p14:creationId xmlns:p14="http://schemas.microsoft.com/office/powerpoint/2010/main" val="2143733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89377B-9895-4A7A-97A1-D79138EDB550}" type="slidenum">
              <a:rPr lang="en-GB" smtClean="0"/>
              <a:t>26</a:t>
            </a:fld>
            <a:endParaRPr lang="en-GB"/>
          </a:p>
        </p:txBody>
      </p:sp>
    </p:spTree>
    <p:extLst>
      <p:ext uri="{BB962C8B-B14F-4D97-AF65-F5344CB8AC3E}">
        <p14:creationId xmlns:p14="http://schemas.microsoft.com/office/powerpoint/2010/main" val="13136272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5.jpeg"/><Relationship Id="rId4" Type="http://schemas.openxmlformats.org/officeDocument/2006/relationships/image" Target="../media/image34.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1200"/>
            <a:ext cx="7772400" cy="1755775"/>
          </a:xfrm>
        </p:spPr>
        <p:txBody>
          <a:bodyPr>
            <a:normAutofit/>
          </a:bodyPr>
          <a:lstStyle/>
          <a:p>
            <a:r>
              <a:rPr lang="en-GB" dirty="0"/>
              <a:t>D</a:t>
            </a:r>
            <a:r>
              <a:rPr lang="en-GB" dirty="0" smtClean="0"/>
              <a:t>esign of magnetic elements close to the IR for FCC-</a:t>
            </a:r>
            <a:r>
              <a:rPr lang="en-GB" dirty="0" err="1" smtClean="0"/>
              <a:t>ee</a:t>
            </a:r>
            <a:endParaRPr lang="en-GB" dirty="0"/>
          </a:p>
        </p:txBody>
      </p:sp>
      <p:sp>
        <p:nvSpPr>
          <p:cNvPr id="3" name="Subtitle 2"/>
          <p:cNvSpPr>
            <a:spLocks noGrp="1"/>
          </p:cNvSpPr>
          <p:nvPr>
            <p:ph type="subTitle" idx="1"/>
          </p:nvPr>
        </p:nvSpPr>
        <p:spPr/>
        <p:txBody>
          <a:bodyPr/>
          <a:lstStyle/>
          <a:p>
            <a:r>
              <a:rPr lang="en-GB" dirty="0" smtClean="0"/>
              <a:t>MDI meeting</a:t>
            </a:r>
            <a:endParaRPr lang="en-GB" dirty="0" smtClean="0"/>
          </a:p>
          <a:p>
            <a:r>
              <a:rPr lang="en-GB" dirty="0" smtClean="0"/>
              <a:t>M. Koratzinos</a:t>
            </a:r>
          </a:p>
          <a:p>
            <a:r>
              <a:rPr lang="en-GB" dirty="0" smtClean="0"/>
              <a:t>17/7/2017</a:t>
            </a:r>
            <a:endParaRPr lang="en-GB" dirty="0" smtClean="0"/>
          </a:p>
        </p:txBody>
      </p:sp>
    </p:spTree>
    <p:extLst>
      <p:ext uri="{BB962C8B-B14F-4D97-AF65-F5344CB8AC3E}">
        <p14:creationId xmlns:p14="http://schemas.microsoft.com/office/powerpoint/2010/main" val="532482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55"/>
            <a:ext cx="8229600" cy="1143000"/>
          </a:xfrm>
        </p:spPr>
        <p:txBody>
          <a:bodyPr/>
          <a:lstStyle/>
          <a:p>
            <a:r>
              <a:rPr lang="en-GB" dirty="0" smtClean="0"/>
              <a:t>Final product</a:t>
            </a:r>
            <a:endParaRPr lang="en-GB" dirty="0"/>
          </a:p>
        </p:txBody>
      </p:sp>
      <p:pic>
        <p:nvPicPr>
          <p:cNvPr id="4" name="Content Placeholder 3"/>
          <p:cNvPicPr>
            <a:picLocks noGrp="1" noChangeAspect="1"/>
          </p:cNvPicPr>
          <p:nvPr>
            <p:ph idx="1"/>
          </p:nvPr>
        </p:nvPicPr>
        <p:blipFill>
          <a:blip r:embed="rId2"/>
          <a:stretch>
            <a:fillRect/>
          </a:stretch>
        </p:blipFill>
        <p:spPr>
          <a:xfrm>
            <a:off x="685800" y="953462"/>
            <a:ext cx="6908620" cy="5172702"/>
          </a:xfrm>
          <a:prstGeom prst="rect">
            <a:avLst/>
          </a:prstGeom>
        </p:spPr>
      </p:pic>
    </p:spTree>
    <p:extLst>
      <p:ext uri="{BB962C8B-B14F-4D97-AF65-F5344CB8AC3E}">
        <p14:creationId xmlns:p14="http://schemas.microsoft.com/office/powerpoint/2010/main" val="23330119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can we do differently?</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Use compensating solenoid – we have more space to fit one, but our emittance </a:t>
            </a:r>
            <a:r>
              <a:rPr lang="en-GB" dirty="0" smtClean="0"/>
              <a:t>blow-up </a:t>
            </a:r>
            <a:r>
              <a:rPr lang="en-GB" dirty="0" smtClean="0"/>
              <a:t>requirements are much more stringent</a:t>
            </a:r>
          </a:p>
          <a:p>
            <a:r>
              <a:rPr lang="en-GB" dirty="0" smtClean="0"/>
              <a:t>We have </a:t>
            </a:r>
            <a:r>
              <a:rPr lang="en-GB" dirty="0" smtClean="0"/>
              <a:t>symmetric and same-energy </a:t>
            </a:r>
            <a:r>
              <a:rPr lang="en-GB" dirty="0" smtClean="0"/>
              <a:t>beams: design near-perfect FF quads, and near-perfect crosstalk compensation</a:t>
            </a:r>
          </a:p>
          <a:p>
            <a:r>
              <a:rPr lang="en-GB" dirty="0" smtClean="0"/>
              <a:t>Use only very few corrector magnets</a:t>
            </a:r>
          </a:p>
          <a:p>
            <a:r>
              <a:rPr lang="en-GB" dirty="0" smtClean="0">
                <a:sym typeface="Wingdings" panose="05000000000000000000" pitchFamily="2" charset="2"/>
              </a:rPr>
              <a:t> all above can be satisfied if one uses a CCT magnet approach</a:t>
            </a:r>
          </a:p>
          <a:p>
            <a:r>
              <a:rPr lang="en-GB" dirty="0" smtClean="0">
                <a:sym typeface="Wingdings" panose="05000000000000000000" pitchFamily="2" charset="2"/>
              </a:rPr>
              <a:t>A CCT magnet</a:t>
            </a:r>
          </a:p>
          <a:p>
            <a:pPr lvl="1"/>
            <a:r>
              <a:rPr lang="en-GB" dirty="0" smtClean="0">
                <a:sym typeface="Wingdings" panose="05000000000000000000" pitchFamily="2" charset="2"/>
              </a:rPr>
              <a:t>Can have no edge effects</a:t>
            </a:r>
          </a:p>
          <a:p>
            <a:pPr lvl="1"/>
            <a:r>
              <a:rPr lang="en-GB" dirty="0" smtClean="0">
                <a:sym typeface="Wingdings" panose="05000000000000000000" pitchFamily="2" charset="2"/>
              </a:rPr>
              <a:t>Can have excellent crosstalk compensation</a:t>
            </a:r>
          </a:p>
          <a:p>
            <a:pPr lvl="1"/>
            <a:r>
              <a:rPr lang="en-GB" dirty="0" smtClean="0">
                <a:sym typeface="Wingdings" panose="05000000000000000000" pitchFamily="2" charset="2"/>
              </a:rPr>
              <a:t>Any correctors fit as extra rings, taking only very little space</a:t>
            </a:r>
            <a:endParaRPr lang="en-GB" dirty="0" smtClean="0"/>
          </a:p>
          <a:p>
            <a:endParaRPr lang="en-GB" dirty="0"/>
          </a:p>
        </p:txBody>
      </p:sp>
    </p:spTree>
    <p:extLst>
      <p:ext uri="{BB962C8B-B14F-4D97-AF65-F5344CB8AC3E}">
        <p14:creationId xmlns:p14="http://schemas.microsoft.com/office/powerpoint/2010/main" val="37293755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275832" y="4724400"/>
            <a:ext cx="3705626" cy="2133600"/>
          </a:xfrm>
          <a:prstGeom prst="rect">
            <a:avLst/>
          </a:prstGeom>
        </p:spPr>
      </p:pic>
      <p:sp>
        <p:nvSpPr>
          <p:cNvPr id="2" name="Title 1"/>
          <p:cNvSpPr>
            <a:spLocks noGrp="1"/>
          </p:cNvSpPr>
          <p:nvPr>
            <p:ph type="title"/>
          </p:nvPr>
        </p:nvSpPr>
        <p:spPr>
          <a:xfrm>
            <a:off x="457200" y="23648"/>
            <a:ext cx="8229600" cy="1143000"/>
          </a:xfrm>
        </p:spPr>
        <p:txBody>
          <a:bodyPr/>
          <a:lstStyle/>
          <a:p>
            <a:r>
              <a:rPr lang="en-GB" dirty="0" smtClean="0"/>
              <a:t>A slide explaining CCT technology</a:t>
            </a:r>
            <a:endParaRPr lang="en-GB" dirty="0"/>
          </a:p>
        </p:txBody>
      </p:sp>
      <p:sp>
        <p:nvSpPr>
          <p:cNvPr id="3" name="Content Placeholder 2"/>
          <p:cNvSpPr>
            <a:spLocks noGrp="1"/>
          </p:cNvSpPr>
          <p:nvPr>
            <p:ph idx="1"/>
          </p:nvPr>
        </p:nvSpPr>
        <p:spPr>
          <a:xfrm>
            <a:off x="914400" y="1166648"/>
            <a:ext cx="5933090" cy="5089635"/>
          </a:xfrm>
        </p:spPr>
        <p:txBody>
          <a:bodyPr>
            <a:normAutofit fontScale="70000" lnSpcReduction="20000"/>
          </a:bodyPr>
          <a:lstStyle/>
          <a:p>
            <a:r>
              <a:rPr lang="en-GB" dirty="0" smtClean="0"/>
              <a:t>CCT technology is becoming popular due to the advent of modern manufacturing techniques (CNC machines, etc.)</a:t>
            </a:r>
          </a:p>
          <a:p>
            <a:r>
              <a:rPr lang="en-GB" dirty="0" smtClean="0"/>
              <a:t>CCT technology sacrifices ultimate field efficiency for field accuracy</a:t>
            </a:r>
          </a:p>
          <a:p>
            <a:r>
              <a:rPr lang="en-GB" dirty="0" smtClean="0"/>
              <a:t>Two layers with </a:t>
            </a:r>
            <a:r>
              <a:rPr lang="en-GB" dirty="0" smtClean="0"/>
              <a:t>pre-defined and very accurately cut grooves </a:t>
            </a:r>
            <a:r>
              <a:rPr lang="en-GB" dirty="0" smtClean="0"/>
              <a:t>for winding the conductor</a:t>
            </a:r>
          </a:p>
          <a:p>
            <a:r>
              <a:rPr lang="en-GB" dirty="0" smtClean="0"/>
              <a:t>Any multipole design (or a combination of) can be trivially implemented. This means that edge effects can be corrected, and </a:t>
            </a:r>
            <a:r>
              <a:rPr lang="en-GB" dirty="0" smtClean="0"/>
              <a:t>cross-talk </a:t>
            </a:r>
            <a:r>
              <a:rPr lang="en-GB" dirty="0" smtClean="0"/>
              <a:t>also.</a:t>
            </a:r>
          </a:p>
          <a:p>
            <a:r>
              <a:rPr lang="en-GB" dirty="0" smtClean="0"/>
              <a:t>Other advantages: </a:t>
            </a:r>
          </a:p>
          <a:p>
            <a:pPr lvl="1"/>
            <a:r>
              <a:rPr lang="en-GB" dirty="0" smtClean="0"/>
              <a:t>mechanically stable (distance between conductors greatest where stresses are largest)</a:t>
            </a:r>
          </a:p>
          <a:p>
            <a:pPr lvl="1"/>
            <a:r>
              <a:rPr lang="en-GB" dirty="0" smtClean="0"/>
              <a:t>Fast prototyping</a:t>
            </a:r>
          </a:p>
          <a:p>
            <a:pPr lvl="1"/>
            <a:r>
              <a:rPr lang="en-GB" dirty="0" smtClean="0"/>
              <a:t>Cheaper than traditional designs</a:t>
            </a:r>
            <a:endParaRPr lang="en-GB" dirty="0"/>
          </a:p>
        </p:txBody>
      </p:sp>
    </p:spTree>
    <p:extLst>
      <p:ext uri="{BB962C8B-B14F-4D97-AF65-F5344CB8AC3E}">
        <p14:creationId xmlns:p14="http://schemas.microsoft.com/office/powerpoint/2010/main" val="16777856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GB" dirty="0" smtClean="0"/>
              <a:t>Customized </a:t>
            </a:r>
            <a:r>
              <a:rPr lang="en-GB" dirty="0" smtClean="0"/>
              <a:t>CCT via the Field program</a:t>
            </a:r>
            <a:endParaRPr lang="en-GB" dirty="0"/>
          </a:p>
        </p:txBody>
      </p:sp>
      <p:sp>
        <p:nvSpPr>
          <p:cNvPr id="3" name="Content Placeholder 2"/>
          <p:cNvSpPr>
            <a:spLocks noGrp="1"/>
          </p:cNvSpPr>
          <p:nvPr>
            <p:ph idx="1"/>
          </p:nvPr>
        </p:nvSpPr>
        <p:spPr>
          <a:xfrm>
            <a:off x="466725" y="1143000"/>
            <a:ext cx="8229600" cy="1371600"/>
          </a:xfrm>
        </p:spPr>
        <p:txBody>
          <a:bodyPr/>
          <a:lstStyle/>
          <a:p>
            <a:r>
              <a:rPr lang="en-GB" dirty="0" smtClean="0"/>
              <a:t>One can define </a:t>
            </a:r>
            <a:r>
              <a:rPr lang="en-GB" dirty="0" smtClean="0">
                <a:solidFill>
                  <a:srgbClr val="FF0000"/>
                </a:solidFill>
              </a:rPr>
              <a:t>all</a:t>
            </a:r>
            <a:r>
              <a:rPr lang="en-GB" dirty="0" smtClean="0"/>
              <a:t> multipole components for </a:t>
            </a:r>
            <a:r>
              <a:rPr lang="en-GB" dirty="0" smtClean="0">
                <a:solidFill>
                  <a:srgbClr val="FF0000"/>
                </a:solidFill>
              </a:rPr>
              <a:t>every turn </a:t>
            </a:r>
            <a:r>
              <a:rPr lang="en-GB" dirty="0" smtClean="0"/>
              <a:t>of the cable via an excel file</a:t>
            </a:r>
            <a:endParaRPr lang="en-GB" dirty="0"/>
          </a:p>
        </p:txBody>
      </p:sp>
      <p:pic>
        <p:nvPicPr>
          <p:cNvPr id="4" name="Picture 3"/>
          <p:cNvPicPr>
            <a:picLocks noChangeAspect="1"/>
          </p:cNvPicPr>
          <p:nvPr/>
        </p:nvPicPr>
        <p:blipFill>
          <a:blip r:embed="rId2"/>
          <a:stretch>
            <a:fillRect/>
          </a:stretch>
        </p:blipFill>
        <p:spPr>
          <a:xfrm>
            <a:off x="4761" y="2743200"/>
            <a:ext cx="9101821" cy="3581400"/>
          </a:xfrm>
          <a:prstGeom prst="rect">
            <a:avLst/>
          </a:prstGeom>
        </p:spPr>
      </p:pic>
    </p:spTree>
    <p:extLst>
      <p:ext uri="{BB962C8B-B14F-4D97-AF65-F5344CB8AC3E}">
        <p14:creationId xmlns:p14="http://schemas.microsoft.com/office/powerpoint/2010/main" val="38928113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The </a:t>
            </a:r>
            <a:r>
              <a:rPr lang="en-GB" smtClean="0"/>
              <a:t>problem</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The FF quads sit in an area of rapidly varying optics functions.</a:t>
            </a:r>
          </a:p>
          <a:p>
            <a:r>
              <a:rPr lang="en-GB" dirty="0" smtClean="0"/>
              <a:t>This CCT design has excellent field quality when integrating over the whole length of the quadrupole. </a:t>
            </a:r>
            <a:r>
              <a:rPr lang="en-GB" i="1" dirty="0" smtClean="0"/>
              <a:t>This is not sufficient.</a:t>
            </a:r>
          </a:p>
          <a:p>
            <a:r>
              <a:rPr lang="en-GB" i="1" dirty="0"/>
              <a:t>E</a:t>
            </a:r>
            <a:r>
              <a:rPr lang="en-GB" i="1" dirty="0" smtClean="0"/>
              <a:t>ach side, </a:t>
            </a:r>
            <a:r>
              <a:rPr lang="en-GB" dirty="0" smtClean="0"/>
              <a:t>when treated separately, should have excellent field quality.</a:t>
            </a:r>
          </a:p>
          <a:p>
            <a:r>
              <a:rPr lang="en-GB" dirty="0" smtClean="0"/>
              <a:t>The limit for multipoles has been loosely defined by Katsunobu to be less than 1 unit (10</a:t>
            </a:r>
            <a:r>
              <a:rPr lang="en-GB" baseline="30000" dirty="0" smtClean="0"/>
              <a:t>-4</a:t>
            </a:r>
            <a:r>
              <a:rPr lang="en-GB" dirty="0" smtClean="0"/>
              <a:t>). And the smaller the better. </a:t>
            </a:r>
            <a:endParaRPr lang="en-GB" dirty="0"/>
          </a:p>
        </p:txBody>
      </p:sp>
    </p:spTree>
    <p:extLst>
      <p:ext uri="{BB962C8B-B14F-4D97-AF65-F5344CB8AC3E}">
        <p14:creationId xmlns:p14="http://schemas.microsoft.com/office/powerpoint/2010/main" val="3908233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Solving this problem</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The new option in the design of the CCT quadrupole can introduce the appropriate multipole components to cancel edge effects at the first few windings of the quadrupole, where they are needed.</a:t>
            </a:r>
          </a:p>
          <a:p>
            <a:r>
              <a:rPr lang="en-GB" dirty="0" smtClean="0"/>
              <a:t>Minimization done empirically, but a reduction of the multipole components at the edge by an order of magnitude has been </a:t>
            </a:r>
            <a:r>
              <a:rPr lang="en-GB" dirty="0" err="1" smtClean="0"/>
              <a:t>demostrated</a:t>
            </a:r>
            <a:r>
              <a:rPr lang="en-GB" dirty="0" smtClean="0"/>
              <a:t>.</a:t>
            </a:r>
          </a:p>
          <a:p>
            <a:r>
              <a:rPr lang="en-GB" dirty="0" smtClean="0"/>
              <a:t>Next slides: standalone FF magnet (one aperture). Correcting only one side (</a:t>
            </a:r>
            <a:r>
              <a:rPr lang="en-GB" dirty="0" err="1" smtClean="0"/>
              <a:t>l.h.s</a:t>
            </a:r>
            <a:r>
              <a:rPr lang="en-GB" dirty="0" smtClean="0"/>
              <a:t>.) and comparing with the other side</a:t>
            </a:r>
            <a:endParaRPr lang="en-GB" dirty="0"/>
          </a:p>
        </p:txBody>
      </p:sp>
    </p:spTree>
    <p:extLst>
      <p:ext uri="{BB962C8B-B14F-4D97-AF65-F5344CB8AC3E}">
        <p14:creationId xmlns:p14="http://schemas.microsoft.com/office/powerpoint/2010/main" val="28276127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594" y="0"/>
            <a:ext cx="8229600" cy="696628"/>
          </a:xfrm>
        </p:spPr>
        <p:txBody>
          <a:bodyPr>
            <a:normAutofit fontScale="90000"/>
          </a:bodyPr>
          <a:lstStyle/>
          <a:p>
            <a:r>
              <a:rPr lang="en-GB" dirty="0" smtClean="0"/>
              <a:t>The FF quadrupole</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4516" y="709158"/>
            <a:ext cx="8229600" cy="1882959"/>
          </a:xfr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r="35000"/>
          <a:stretch/>
        </p:blipFill>
        <p:spPr>
          <a:xfrm>
            <a:off x="73143" y="3341973"/>
            <a:ext cx="4956057" cy="3376605"/>
          </a:xfrm>
          <a:prstGeom prst="rect">
            <a:avLst/>
          </a:prstGeom>
        </p:spPr>
      </p:pic>
      <p:cxnSp>
        <p:nvCxnSpPr>
          <p:cNvPr id="7" name="Straight Connector 6"/>
          <p:cNvCxnSpPr/>
          <p:nvPr/>
        </p:nvCxnSpPr>
        <p:spPr>
          <a:xfrm>
            <a:off x="493594" y="2286000"/>
            <a:ext cx="0" cy="1049984"/>
          </a:xfrm>
          <a:prstGeom prst="line">
            <a:avLst/>
          </a:prstGeom>
          <a:ln w="38100">
            <a:solidFill>
              <a:srgbClr val="00B0F0"/>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514600" y="2286000"/>
            <a:ext cx="2514600" cy="1049984"/>
          </a:xfrm>
          <a:prstGeom prst="line">
            <a:avLst/>
          </a:prstGeom>
          <a:ln w="38100">
            <a:solidFill>
              <a:srgbClr val="00B0F0"/>
            </a:solidFill>
            <a:prstDash val="sys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099712" y="4837730"/>
            <a:ext cx="3962400" cy="187743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72000">
              <a:spcAft>
                <a:spcPts val="1200"/>
              </a:spcAft>
            </a:pPr>
            <a:r>
              <a:rPr lang="en-GB" sz="1600" dirty="0" smtClean="0"/>
              <a:t>The first two turns of the quadrupole contain, apart from the B2 component, all the necessary components to nullify the edge effects.</a:t>
            </a:r>
          </a:p>
          <a:p>
            <a:pPr>
              <a:spcAft>
                <a:spcPts val="1200"/>
              </a:spcAft>
            </a:pPr>
            <a:r>
              <a:rPr lang="en-GB" sz="1600" dirty="0" smtClean="0"/>
              <a:t>Only one side corrected </a:t>
            </a:r>
            <a:r>
              <a:rPr lang="en-GB" sz="1600" dirty="0"/>
              <a:t>(</a:t>
            </a:r>
            <a:r>
              <a:rPr lang="en-GB" sz="1600" dirty="0" smtClean="0"/>
              <a:t>for demonstration)</a:t>
            </a:r>
          </a:p>
          <a:p>
            <a:r>
              <a:rPr lang="en-GB" sz="1600" dirty="0" smtClean="0"/>
              <a:t>Inner bore: 40mm diameter; 100T/m B2 field</a:t>
            </a:r>
            <a:endParaRPr lang="en-GB" sz="1600" dirty="0"/>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5600" y="2419885"/>
            <a:ext cx="2140717" cy="2184731"/>
          </a:xfrm>
          <a:prstGeom prst="rect">
            <a:avLst/>
          </a:prstGeom>
        </p:spPr>
      </p:pic>
      <p:pic>
        <p:nvPicPr>
          <p:cNvPr id="17" name="Picture 16"/>
          <p:cNvPicPr>
            <a:picLocks noChangeAspect="1"/>
          </p:cNvPicPr>
          <p:nvPr/>
        </p:nvPicPr>
        <p:blipFill rotWithShape="1">
          <a:blip r:embed="rId5" cstate="print">
            <a:extLst>
              <a:ext uri="{28A0092B-C50C-407E-A947-70E740481C1C}">
                <a14:useLocalDpi xmlns:a14="http://schemas.microsoft.com/office/drawing/2010/main" val="0"/>
              </a:ext>
            </a:extLst>
          </a:blip>
          <a:srcRect l="85474"/>
          <a:stretch/>
        </p:blipFill>
        <p:spPr>
          <a:xfrm>
            <a:off x="5826034" y="2386903"/>
            <a:ext cx="427336" cy="2121751"/>
          </a:xfrm>
          <a:prstGeom prst="rect">
            <a:avLst/>
          </a:prstGeom>
        </p:spPr>
      </p:pic>
    </p:spTree>
    <p:extLst>
      <p:ext uri="{BB962C8B-B14F-4D97-AF65-F5344CB8AC3E}">
        <p14:creationId xmlns:p14="http://schemas.microsoft.com/office/powerpoint/2010/main" val="25939156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845"/>
            <a:ext cx="8229600" cy="806355"/>
          </a:xfrm>
        </p:spPr>
        <p:txBody>
          <a:bodyPr/>
          <a:lstStyle/>
          <a:p>
            <a:r>
              <a:rPr lang="en-GB" dirty="0" smtClean="0"/>
              <a:t>Multipoles – </a:t>
            </a:r>
            <a:r>
              <a:rPr lang="en-GB" dirty="0" smtClean="0">
                <a:solidFill>
                  <a:srgbClr val="FF0000"/>
                </a:solidFill>
              </a:rPr>
              <a:t>before</a:t>
            </a:r>
            <a:r>
              <a:rPr lang="en-GB" dirty="0" smtClean="0"/>
              <a:t> and </a:t>
            </a:r>
            <a:r>
              <a:rPr lang="en-GB" dirty="0" smtClean="0">
                <a:solidFill>
                  <a:srgbClr val="00B0F0"/>
                </a:solidFill>
              </a:rPr>
              <a:t>after</a:t>
            </a:r>
            <a:endParaRPr lang="en-GB" dirty="0">
              <a:solidFill>
                <a:srgbClr val="00B0F0"/>
              </a:solidFill>
            </a:endParaRPr>
          </a:p>
        </p:txBody>
      </p:sp>
      <p:sp>
        <p:nvSpPr>
          <p:cNvPr id="3" name="Content Placeholder 2"/>
          <p:cNvSpPr>
            <a:spLocks noGrp="1"/>
          </p:cNvSpPr>
          <p:nvPr>
            <p:ph idx="1"/>
          </p:nvPr>
        </p:nvSpPr>
        <p:spPr>
          <a:xfrm>
            <a:off x="5702473" y="838200"/>
            <a:ext cx="3161161" cy="5486400"/>
          </a:xfrm>
        </p:spPr>
        <p:txBody>
          <a:bodyPr>
            <a:normAutofit/>
          </a:bodyPr>
          <a:lstStyle/>
          <a:p>
            <a:pPr marL="0" indent="0">
              <a:buNone/>
            </a:pPr>
            <a:r>
              <a:rPr lang="en-GB" sz="1800" dirty="0" smtClean="0"/>
              <a:t>Multipoles at 2/3 aperture. (10mm radius)</a:t>
            </a:r>
          </a:p>
          <a:p>
            <a:pPr marL="0" indent="0">
              <a:buNone/>
            </a:pPr>
            <a:endParaRPr lang="en-GB" sz="1800" dirty="0">
              <a:solidFill>
                <a:srgbClr val="FF0000"/>
              </a:solidFill>
            </a:endParaRPr>
          </a:p>
          <a:p>
            <a:pPr marL="0" indent="0">
              <a:buNone/>
            </a:pPr>
            <a:r>
              <a:rPr lang="en-GB" sz="1800" dirty="0" smtClean="0">
                <a:solidFill>
                  <a:srgbClr val="FF0000"/>
                </a:solidFill>
              </a:rPr>
              <a:t>Right</a:t>
            </a:r>
            <a:r>
              <a:rPr lang="en-GB" sz="1800" dirty="0" smtClean="0"/>
              <a:t>: </a:t>
            </a:r>
            <a:r>
              <a:rPr lang="en-GB" sz="1800" dirty="0" smtClean="0">
                <a:solidFill>
                  <a:srgbClr val="FF0000"/>
                </a:solidFill>
              </a:rPr>
              <a:t>uncorrected</a:t>
            </a:r>
            <a:r>
              <a:rPr lang="en-GB" sz="1800" dirty="0" smtClean="0"/>
              <a:t> edges. Note that in this configuration, the B components integrate to zero per side, but the A components integrate to zero only over the whole length of the magnet.</a:t>
            </a:r>
          </a:p>
          <a:p>
            <a:pPr marL="0" indent="0">
              <a:buNone/>
            </a:pPr>
            <a:endParaRPr lang="en-GB" sz="1800" dirty="0"/>
          </a:p>
          <a:p>
            <a:pPr marL="0" indent="0">
              <a:buNone/>
            </a:pPr>
            <a:r>
              <a:rPr lang="en-GB" sz="1800" dirty="0" smtClean="0"/>
              <a:t>The B1, B2 and A1 components have been removed for clarity.</a:t>
            </a:r>
          </a:p>
          <a:p>
            <a:pPr marL="0" indent="0">
              <a:buNone/>
            </a:pPr>
            <a:endParaRPr lang="en-GB" sz="1800" dirty="0"/>
          </a:p>
          <a:p>
            <a:pPr marL="0" indent="0">
              <a:buNone/>
            </a:pPr>
            <a:r>
              <a:rPr lang="en-GB" sz="1800" dirty="0" smtClean="0">
                <a:solidFill>
                  <a:srgbClr val="00B0F0"/>
                </a:solidFill>
              </a:rPr>
              <a:t>Left</a:t>
            </a:r>
            <a:r>
              <a:rPr lang="en-GB" sz="1800" dirty="0" smtClean="0"/>
              <a:t>: the </a:t>
            </a:r>
            <a:r>
              <a:rPr lang="en-GB" sz="1800" dirty="0" smtClean="0">
                <a:solidFill>
                  <a:srgbClr val="00B0F0"/>
                </a:solidFill>
              </a:rPr>
              <a:t>corrected</a:t>
            </a:r>
            <a:r>
              <a:rPr lang="en-GB" sz="1800" dirty="0" smtClean="0"/>
              <a:t> side (see also next slides)</a:t>
            </a:r>
          </a:p>
          <a:p>
            <a:pPr marL="0" indent="0">
              <a:buNone/>
            </a:pPr>
            <a:endParaRPr lang="en-GB" sz="1800" dirty="0"/>
          </a:p>
          <a:p>
            <a:pPr marL="0" indent="0">
              <a:buNone/>
            </a:pPr>
            <a:r>
              <a:rPr lang="en-GB" sz="1800" dirty="0" smtClean="0"/>
              <a:t>What matters is integrated multipoles (next slide)</a:t>
            </a:r>
            <a:endParaRPr lang="en-GB" sz="1800" dirty="0"/>
          </a:p>
        </p:txBody>
      </p:sp>
      <p:pic>
        <p:nvPicPr>
          <p:cNvPr id="9" name="Picture 8"/>
          <p:cNvPicPr>
            <a:picLocks noChangeAspect="1"/>
          </p:cNvPicPr>
          <p:nvPr/>
        </p:nvPicPr>
        <p:blipFill>
          <a:blip r:embed="rId2"/>
          <a:stretch>
            <a:fillRect/>
          </a:stretch>
        </p:blipFill>
        <p:spPr>
          <a:xfrm>
            <a:off x="457200" y="3770604"/>
            <a:ext cx="4893828" cy="2934995"/>
          </a:xfrm>
          <a:prstGeom prst="rect">
            <a:avLst/>
          </a:prstGeom>
        </p:spPr>
      </p:pic>
      <p:pic>
        <p:nvPicPr>
          <p:cNvPr id="11" name="Picture 10"/>
          <p:cNvPicPr>
            <a:picLocks noChangeAspect="1"/>
          </p:cNvPicPr>
          <p:nvPr/>
        </p:nvPicPr>
        <p:blipFill>
          <a:blip r:embed="rId3"/>
          <a:stretch>
            <a:fillRect/>
          </a:stretch>
        </p:blipFill>
        <p:spPr>
          <a:xfrm>
            <a:off x="457201" y="814316"/>
            <a:ext cx="4893828" cy="2941504"/>
          </a:xfrm>
          <a:prstGeom prst="rect">
            <a:avLst/>
          </a:prstGeom>
        </p:spPr>
      </p:pic>
      <p:sp>
        <p:nvSpPr>
          <p:cNvPr id="12" name="Rectangle 11"/>
          <p:cNvSpPr/>
          <p:nvPr/>
        </p:nvSpPr>
        <p:spPr>
          <a:xfrm>
            <a:off x="2971800" y="1143000"/>
            <a:ext cx="2286000" cy="5029200"/>
          </a:xfrm>
          <a:prstGeom prst="rect">
            <a:avLst/>
          </a:prstGeom>
          <a:noFill/>
          <a:ln w="57150">
            <a:solidFill>
              <a:srgbClr val="FF000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634036" y="1143000"/>
            <a:ext cx="2286000" cy="5029200"/>
          </a:xfrm>
          <a:prstGeom prst="rect">
            <a:avLst/>
          </a:prstGeom>
          <a:noFill/>
          <a:ln w="57150">
            <a:solidFill>
              <a:srgbClr val="00B0F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424339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140"/>
            <a:ext cx="8229600" cy="779060"/>
          </a:xfrm>
        </p:spPr>
        <p:txBody>
          <a:bodyPr/>
          <a:lstStyle/>
          <a:p>
            <a:r>
              <a:rPr lang="en-GB" dirty="0" smtClean="0"/>
              <a:t>Integrated multipoles</a:t>
            </a:r>
            <a:endParaRPr lang="en-GB" dirty="0"/>
          </a:p>
        </p:txBody>
      </p:sp>
      <p:sp>
        <p:nvSpPr>
          <p:cNvPr id="3" name="Content Placeholder 2"/>
          <p:cNvSpPr>
            <a:spLocks noGrp="1"/>
          </p:cNvSpPr>
          <p:nvPr>
            <p:ph idx="1"/>
          </p:nvPr>
        </p:nvSpPr>
        <p:spPr>
          <a:xfrm>
            <a:off x="5257800" y="1041739"/>
            <a:ext cx="3429000" cy="4038599"/>
          </a:xfrm>
        </p:spPr>
        <p:txBody>
          <a:bodyPr>
            <a:normAutofit fontScale="70000" lnSpcReduction="20000"/>
          </a:bodyPr>
          <a:lstStyle/>
          <a:p>
            <a:pPr marL="0" indent="0">
              <a:buNone/>
            </a:pPr>
            <a:r>
              <a:rPr lang="en-GB" dirty="0" smtClean="0"/>
              <a:t>Now normalised to the B2 component over the whole length of the quadrupole: we are at a radius of 10mm, so integrated B component is 3.2Tm (100T/m gradient, 3.2m long)</a:t>
            </a:r>
          </a:p>
          <a:p>
            <a:pPr marL="0" indent="0">
              <a:buNone/>
            </a:pPr>
            <a:endParaRPr lang="en-GB" dirty="0"/>
          </a:p>
          <a:p>
            <a:pPr marL="0" indent="0">
              <a:buNone/>
            </a:pPr>
            <a:r>
              <a:rPr lang="en-GB" dirty="0" smtClean="0">
                <a:solidFill>
                  <a:srgbClr val="00B0F0"/>
                </a:solidFill>
              </a:rPr>
              <a:t>After correction: less than 0.1 unit</a:t>
            </a:r>
            <a:r>
              <a:rPr lang="en-GB" dirty="0" smtClean="0"/>
              <a:t>. </a:t>
            </a:r>
            <a:r>
              <a:rPr lang="en-GB" dirty="0" smtClean="0">
                <a:solidFill>
                  <a:srgbClr val="FF0000"/>
                </a:solidFill>
              </a:rPr>
              <a:t>Before correction: A components as big as 1.1 units</a:t>
            </a:r>
            <a:endParaRPr lang="en-GB" dirty="0">
              <a:solidFill>
                <a:srgbClr val="FF0000"/>
              </a:solidFill>
            </a:endParaRPr>
          </a:p>
        </p:txBody>
      </p:sp>
      <p:pic>
        <p:nvPicPr>
          <p:cNvPr id="5" name="Picture 4"/>
          <p:cNvPicPr>
            <a:picLocks noChangeAspect="1"/>
          </p:cNvPicPr>
          <p:nvPr/>
        </p:nvPicPr>
        <p:blipFill>
          <a:blip r:embed="rId2"/>
          <a:stretch>
            <a:fillRect/>
          </a:stretch>
        </p:blipFill>
        <p:spPr>
          <a:xfrm>
            <a:off x="228599" y="1041739"/>
            <a:ext cx="4584589" cy="2755631"/>
          </a:xfrm>
          <a:prstGeom prst="rect">
            <a:avLst/>
          </a:prstGeom>
        </p:spPr>
      </p:pic>
      <p:pic>
        <p:nvPicPr>
          <p:cNvPr id="7" name="Picture 6"/>
          <p:cNvPicPr>
            <a:picLocks noChangeAspect="1"/>
          </p:cNvPicPr>
          <p:nvPr/>
        </p:nvPicPr>
        <p:blipFill>
          <a:blip r:embed="rId3"/>
          <a:stretch>
            <a:fillRect/>
          </a:stretch>
        </p:blipFill>
        <p:spPr>
          <a:xfrm>
            <a:off x="228599" y="3797370"/>
            <a:ext cx="4584589" cy="2749534"/>
          </a:xfrm>
          <a:prstGeom prst="rect">
            <a:avLst/>
          </a:prstGeom>
        </p:spPr>
      </p:pic>
      <p:sp>
        <p:nvSpPr>
          <p:cNvPr id="8" name="Rectangle 7"/>
          <p:cNvSpPr/>
          <p:nvPr/>
        </p:nvSpPr>
        <p:spPr>
          <a:xfrm>
            <a:off x="264463" y="950714"/>
            <a:ext cx="2286000" cy="5029200"/>
          </a:xfrm>
          <a:prstGeom prst="rect">
            <a:avLst/>
          </a:prstGeom>
          <a:noFill/>
          <a:ln w="57150">
            <a:solidFill>
              <a:srgbClr val="00B0F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601112" y="950714"/>
            <a:ext cx="2286000" cy="5029200"/>
          </a:xfrm>
          <a:prstGeom prst="rect">
            <a:avLst/>
          </a:prstGeom>
          <a:noFill/>
          <a:ln w="57150">
            <a:solidFill>
              <a:srgbClr val="FF000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948996" y="626895"/>
            <a:ext cx="1084528" cy="369332"/>
          </a:xfrm>
          <a:prstGeom prst="rect">
            <a:avLst/>
          </a:prstGeom>
          <a:noFill/>
        </p:spPr>
        <p:txBody>
          <a:bodyPr wrap="none" rtlCol="0">
            <a:spAutoFit/>
          </a:bodyPr>
          <a:lstStyle/>
          <a:p>
            <a:r>
              <a:rPr lang="en-GB" b="1" dirty="0" smtClean="0">
                <a:solidFill>
                  <a:srgbClr val="00B0F0"/>
                </a:solidFill>
              </a:rPr>
              <a:t>corrected</a:t>
            </a:r>
            <a:endParaRPr lang="en-GB" b="1" dirty="0">
              <a:solidFill>
                <a:srgbClr val="00B0F0"/>
              </a:solidFill>
            </a:endParaRPr>
          </a:p>
        </p:txBody>
      </p:sp>
      <p:sp>
        <p:nvSpPr>
          <p:cNvPr id="10" name="TextBox 9"/>
          <p:cNvSpPr txBox="1"/>
          <p:nvPr/>
        </p:nvSpPr>
        <p:spPr>
          <a:xfrm>
            <a:off x="3182672" y="609600"/>
            <a:ext cx="1338700" cy="369332"/>
          </a:xfrm>
          <a:prstGeom prst="rect">
            <a:avLst/>
          </a:prstGeom>
          <a:noFill/>
        </p:spPr>
        <p:txBody>
          <a:bodyPr wrap="none" rtlCol="0">
            <a:spAutoFit/>
          </a:bodyPr>
          <a:lstStyle/>
          <a:p>
            <a:r>
              <a:rPr lang="en-GB" b="1" dirty="0" smtClean="0">
                <a:solidFill>
                  <a:srgbClr val="FF0000"/>
                </a:solidFill>
              </a:rPr>
              <a:t>uncorrected</a:t>
            </a:r>
            <a:endParaRPr lang="en-GB" b="1" dirty="0">
              <a:solidFill>
                <a:srgbClr val="FF0000"/>
              </a:solidFill>
            </a:endParaRPr>
          </a:p>
        </p:txBody>
      </p:sp>
    </p:spTree>
    <p:extLst>
      <p:ext uri="{BB962C8B-B14F-4D97-AF65-F5344CB8AC3E}">
        <p14:creationId xmlns:p14="http://schemas.microsoft.com/office/powerpoint/2010/main" val="19512083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Single magnet edge correction</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“proof of principle” works beautifully; not clear where the limits of this method are. </a:t>
            </a:r>
            <a:r>
              <a:rPr lang="en-GB" dirty="0"/>
              <a:t>M</a:t>
            </a:r>
            <a:r>
              <a:rPr lang="en-GB" dirty="0" smtClean="0"/>
              <a:t>ultipoles can be kept to below 0.1 units (and can be reduced to an arbitrarily small number).</a:t>
            </a:r>
          </a:p>
          <a:p>
            <a:r>
              <a:rPr lang="en-GB" dirty="0" smtClean="0"/>
              <a:t>Correcting one component does not spoil other components; the process converges rather fast.</a:t>
            </a:r>
          </a:p>
          <a:p>
            <a:r>
              <a:rPr lang="en-GB" dirty="0" smtClean="0"/>
              <a:t>Multipole components added only to the first two turns of the cable</a:t>
            </a:r>
          </a:p>
          <a:p>
            <a:r>
              <a:rPr lang="en-GB" dirty="0" smtClean="0"/>
              <a:t>Next step: correct also crosstalk between adjacent apertures</a:t>
            </a:r>
            <a:endParaRPr lang="en-GB" dirty="0"/>
          </a:p>
        </p:txBody>
      </p:sp>
    </p:spTree>
    <p:extLst>
      <p:ext uri="{BB962C8B-B14F-4D97-AF65-F5344CB8AC3E}">
        <p14:creationId xmlns:p14="http://schemas.microsoft.com/office/powerpoint/2010/main" val="2815813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Design of magnetic elements close to the IR</a:t>
            </a:r>
          </a:p>
        </p:txBody>
      </p:sp>
      <p:sp>
        <p:nvSpPr>
          <p:cNvPr id="3" name="Content Placeholder 2"/>
          <p:cNvSpPr>
            <a:spLocks noGrp="1"/>
          </p:cNvSpPr>
          <p:nvPr>
            <p:ph idx="1"/>
          </p:nvPr>
        </p:nvSpPr>
        <p:spPr/>
        <p:txBody>
          <a:bodyPr/>
          <a:lstStyle/>
          <a:p>
            <a:r>
              <a:rPr lang="en-GB" dirty="0" smtClean="0"/>
              <a:t>We finally have a design that meets all criteria</a:t>
            </a:r>
          </a:p>
          <a:p>
            <a:pPr lvl="1"/>
            <a:r>
              <a:rPr lang="en-GB" dirty="0" smtClean="0"/>
              <a:t>Luminosity counter fits. First magnetic element at 1.25 m from the IP)</a:t>
            </a:r>
          </a:p>
          <a:p>
            <a:pPr lvl="1"/>
            <a:r>
              <a:rPr lang="en-GB" dirty="0" smtClean="0"/>
              <a:t>Emittance blow-up is low (0.3pm for 2 </a:t>
            </a:r>
            <a:r>
              <a:rPr lang="en-GB" dirty="0" err="1" smtClean="0"/>
              <a:t>Ips</a:t>
            </a:r>
            <a:r>
              <a:rPr lang="en-GB" dirty="0" smtClean="0"/>
              <a:t>)</a:t>
            </a:r>
          </a:p>
          <a:p>
            <a:pPr lvl="1"/>
            <a:r>
              <a:rPr lang="en-GB" dirty="0" smtClean="0"/>
              <a:t>There is no cross talk between FF quads</a:t>
            </a:r>
          </a:p>
          <a:p>
            <a:pPr lvl="1"/>
            <a:r>
              <a:rPr lang="en-GB" dirty="0" smtClean="0"/>
              <a:t>FF quads sit at a very low field (well shielded from the detector solenoid field)</a:t>
            </a:r>
          </a:p>
          <a:p>
            <a:pPr lvl="1"/>
            <a:endParaRPr lang="en-GB" dirty="0"/>
          </a:p>
        </p:txBody>
      </p:sp>
    </p:spTree>
    <p:extLst>
      <p:ext uri="{BB962C8B-B14F-4D97-AF65-F5344CB8AC3E}">
        <p14:creationId xmlns:p14="http://schemas.microsoft.com/office/powerpoint/2010/main" val="34809705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problem (2): crosstalk compensation</a:t>
            </a:r>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3653"/>
          <a:stretch/>
        </p:blipFill>
        <p:spPr>
          <a:xfrm>
            <a:off x="990600" y="2590800"/>
            <a:ext cx="6870433" cy="3444990"/>
          </a:xfrm>
          <a:prstGeom prst="rect">
            <a:avLst/>
          </a:prstGeom>
        </p:spPr>
      </p:pic>
      <p:pic>
        <p:nvPicPr>
          <p:cNvPr id="9" name="Content Placeholder 8"/>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657600" y="5262485"/>
            <a:ext cx="5334000" cy="1546610"/>
          </a:xfr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1000" y="1686883"/>
            <a:ext cx="3791623" cy="1851169"/>
          </a:xfrm>
          <a:prstGeom prst="rect">
            <a:avLst/>
          </a:prstGeom>
        </p:spPr>
      </p:pic>
      <p:sp>
        <p:nvSpPr>
          <p:cNvPr id="11" name="TextBox 10"/>
          <p:cNvSpPr txBox="1"/>
          <p:nvPr/>
        </p:nvSpPr>
        <p:spPr>
          <a:xfrm>
            <a:off x="5638800" y="1425846"/>
            <a:ext cx="3352800" cy="120032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dirty="0" smtClean="0"/>
              <a:t>This the part of the FF quadrupole closest to the IP, length = 720mm distance at tip: 66mm, angle 30mrad</a:t>
            </a:r>
            <a:endParaRPr lang="en-GB" dirty="0"/>
          </a:p>
        </p:txBody>
      </p:sp>
      <p:sp>
        <p:nvSpPr>
          <p:cNvPr id="12" name="Rectangle 11"/>
          <p:cNvSpPr/>
          <p:nvPr/>
        </p:nvSpPr>
        <p:spPr>
          <a:xfrm>
            <a:off x="5410200" y="5252546"/>
            <a:ext cx="2209800" cy="1477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495762" y="1609443"/>
            <a:ext cx="2209800" cy="1477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267069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845"/>
            <a:ext cx="8229600" cy="806355"/>
          </a:xfrm>
        </p:spPr>
        <p:txBody>
          <a:bodyPr/>
          <a:lstStyle/>
          <a:p>
            <a:r>
              <a:rPr lang="en-GB" dirty="0" smtClean="0"/>
              <a:t>Multipoles – before and after</a:t>
            </a:r>
            <a:endParaRPr lang="en-GB" dirty="0"/>
          </a:p>
        </p:txBody>
      </p:sp>
      <p:sp>
        <p:nvSpPr>
          <p:cNvPr id="4" name="Content Placeholder 3"/>
          <p:cNvSpPr>
            <a:spLocks noGrp="1"/>
          </p:cNvSpPr>
          <p:nvPr>
            <p:ph idx="1"/>
          </p:nvPr>
        </p:nvSpPr>
        <p:spPr>
          <a:xfrm>
            <a:off x="484909" y="6294437"/>
            <a:ext cx="8229600" cy="563563"/>
          </a:xfrm>
        </p:spPr>
        <p:txBody>
          <a:bodyPr>
            <a:normAutofit/>
          </a:bodyPr>
          <a:lstStyle/>
          <a:p>
            <a:pPr marL="0" indent="0">
              <a:buNone/>
            </a:pPr>
            <a:r>
              <a:rPr lang="en-GB" sz="2800" dirty="0" smtClean="0">
                <a:solidFill>
                  <a:srgbClr val="FF0000"/>
                </a:solidFill>
              </a:rPr>
              <a:t>Before</a:t>
            </a:r>
            <a:r>
              <a:rPr lang="en-GB" sz="2800" dirty="0" smtClean="0"/>
              <a:t> /</a:t>
            </a:r>
            <a:r>
              <a:rPr lang="en-GB" sz="2800" dirty="0" smtClean="0">
                <a:solidFill>
                  <a:srgbClr val="00B0F0"/>
                </a:solidFill>
              </a:rPr>
              <a:t>after</a:t>
            </a:r>
            <a:r>
              <a:rPr lang="en-GB" sz="2800" dirty="0" smtClean="0"/>
              <a:t> picture: note different scales</a:t>
            </a:r>
            <a:endParaRPr lang="en-GB" sz="2800" dirty="0"/>
          </a:p>
        </p:txBody>
      </p:sp>
      <p:pic>
        <p:nvPicPr>
          <p:cNvPr id="5" name="Picture 4"/>
          <p:cNvPicPr>
            <a:picLocks noChangeAspect="1"/>
          </p:cNvPicPr>
          <p:nvPr/>
        </p:nvPicPr>
        <p:blipFill>
          <a:blip r:embed="rId2"/>
          <a:stretch>
            <a:fillRect/>
          </a:stretch>
        </p:blipFill>
        <p:spPr>
          <a:xfrm>
            <a:off x="4559411" y="810687"/>
            <a:ext cx="4584589" cy="2755631"/>
          </a:xfrm>
          <a:prstGeom prst="rect">
            <a:avLst/>
          </a:prstGeom>
        </p:spPr>
      </p:pic>
      <p:pic>
        <p:nvPicPr>
          <p:cNvPr id="6" name="Picture 5"/>
          <p:cNvPicPr>
            <a:picLocks noChangeAspect="1"/>
          </p:cNvPicPr>
          <p:nvPr/>
        </p:nvPicPr>
        <p:blipFill>
          <a:blip r:embed="rId3"/>
          <a:stretch>
            <a:fillRect/>
          </a:stretch>
        </p:blipFill>
        <p:spPr>
          <a:xfrm>
            <a:off x="4559411" y="3544903"/>
            <a:ext cx="4584589" cy="2749534"/>
          </a:xfrm>
          <a:prstGeom prst="rect">
            <a:avLst/>
          </a:prstGeom>
        </p:spPr>
      </p:pic>
      <p:pic>
        <p:nvPicPr>
          <p:cNvPr id="8" name="Picture 7"/>
          <p:cNvPicPr>
            <a:picLocks noChangeAspect="1"/>
          </p:cNvPicPr>
          <p:nvPr/>
        </p:nvPicPr>
        <p:blipFill>
          <a:blip r:embed="rId4"/>
          <a:stretch>
            <a:fillRect/>
          </a:stretch>
        </p:blipFill>
        <p:spPr>
          <a:xfrm>
            <a:off x="22047" y="807006"/>
            <a:ext cx="4584589" cy="2755631"/>
          </a:xfrm>
          <a:prstGeom prst="rect">
            <a:avLst/>
          </a:prstGeom>
        </p:spPr>
      </p:pic>
      <p:pic>
        <p:nvPicPr>
          <p:cNvPr id="19" name="Picture 18"/>
          <p:cNvPicPr>
            <a:picLocks noChangeAspect="1"/>
          </p:cNvPicPr>
          <p:nvPr/>
        </p:nvPicPr>
        <p:blipFill>
          <a:blip r:embed="rId5"/>
          <a:stretch>
            <a:fillRect/>
          </a:stretch>
        </p:blipFill>
        <p:spPr>
          <a:xfrm>
            <a:off x="22047" y="3519806"/>
            <a:ext cx="4584589" cy="2749534"/>
          </a:xfrm>
          <a:prstGeom prst="rect">
            <a:avLst/>
          </a:prstGeom>
        </p:spPr>
      </p:pic>
      <p:sp>
        <p:nvSpPr>
          <p:cNvPr id="13" name="Rectangle 12"/>
          <p:cNvSpPr/>
          <p:nvPr/>
        </p:nvSpPr>
        <p:spPr>
          <a:xfrm>
            <a:off x="4594047" y="772370"/>
            <a:ext cx="4508390" cy="5547164"/>
          </a:xfrm>
          <a:prstGeom prst="rect">
            <a:avLst/>
          </a:prstGeom>
          <a:noFill/>
          <a:ln w="57150">
            <a:solidFill>
              <a:srgbClr val="00B0F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41564" y="772370"/>
            <a:ext cx="4503990" cy="5547164"/>
          </a:xfrm>
          <a:prstGeom prst="rect">
            <a:avLst/>
          </a:prstGeom>
          <a:noFill/>
          <a:ln w="57150">
            <a:solidFill>
              <a:srgbClr val="FF000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57250" y="409076"/>
            <a:ext cx="799899" cy="369332"/>
          </a:xfrm>
          <a:prstGeom prst="rect">
            <a:avLst/>
          </a:prstGeom>
          <a:noFill/>
        </p:spPr>
        <p:txBody>
          <a:bodyPr wrap="none" rtlCol="0">
            <a:spAutoFit/>
          </a:bodyPr>
          <a:lstStyle/>
          <a:p>
            <a:r>
              <a:rPr lang="en-GB" dirty="0" smtClean="0">
                <a:solidFill>
                  <a:srgbClr val="FF0000"/>
                </a:solidFill>
              </a:rPr>
              <a:t>before</a:t>
            </a:r>
            <a:endParaRPr lang="en-GB" dirty="0">
              <a:solidFill>
                <a:srgbClr val="FF0000"/>
              </a:solidFill>
            </a:endParaRPr>
          </a:p>
        </p:txBody>
      </p:sp>
      <p:sp>
        <p:nvSpPr>
          <p:cNvPr id="11" name="TextBox 10"/>
          <p:cNvSpPr txBox="1"/>
          <p:nvPr/>
        </p:nvSpPr>
        <p:spPr>
          <a:xfrm>
            <a:off x="8286850" y="409076"/>
            <a:ext cx="634469" cy="369332"/>
          </a:xfrm>
          <a:prstGeom prst="rect">
            <a:avLst/>
          </a:prstGeom>
          <a:noFill/>
        </p:spPr>
        <p:txBody>
          <a:bodyPr wrap="none" rtlCol="0">
            <a:spAutoFit/>
          </a:bodyPr>
          <a:lstStyle/>
          <a:p>
            <a:r>
              <a:rPr lang="en-GB" dirty="0" smtClean="0">
                <a:solidFill>
                  <a:srgbClr val="00B0F0"/>
                </a:solidFill>
              </a:rPr>
              <a:t>after</a:t>
            </a:r>
            <a:endParaRPr lang="en-GB" dirty="0">
              <a:solidFill>
                <a:srgbClr val="00B0F0"/>
              </a:solidFill>
            </a:endParaRPr>
          </a:p>
        </p:txBody>
      </p:sp>
    </p:spTree>
    <p:extLst>
      <p:ext uri="{BB962C8B-B14F-4D97-AF65-F5344CB8AC3E}">
        <p14:creationId xmlns:p14="http://schemas.microsoft.com/office/powerpoint/2010/main" val="14374214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140"/>
            <a:ext cx="8229600" cy="779060"/>
          </a:xfrm>
        </p:spPr>
        <p:txBody>
          <a:bodyPr/>
          <a:lstStyle/>
          <a:p>
            <a:r>
              <a:rPr lang="en-GB" dirty="0" smtClean="0"/>
              <a:t>Integrated multipoles</a:t>
            </a:r>
            <a:endParaRPr lang="en-GB" dirty="0"/>
          </a:p>
        </p:txBody>
      </p:sp>
      <p:pic>
        <p:nvPicPr>
          <p:cNvPr id="6" name="Picture 5"/>
          <p:cNvPicPr>
            <a:picLocks noChangeAspect="1"/>
          </p:cNvPicPr>
          <p:nvPr/>
        </p:nvPicPr>
        <p:blipFill>
          <a:blip r:embed="rId2"/>
          <a:stretch>
            <a:fillRect/>
          </a:stretch>
        </p:blipFill>
        <p:spPr>
          <a:xfrm>
            <a:off x="4584589" y="811367"/>
            <a:ext cx="4584589" cy="3042168"/>
          </a:xfrm>
          <a:prstGeom prst="rect">
            <a:avLst/>
          </a:prstGeom>
        </p:spPr>
      </p:pic>
      <p:pic>
        <p:nvPicPr>
          <p:cNvPr id="13" name="Picture 12"/>
          <p:cNvPicPr>
            <a:picLocks noChangeAspect="1"/>
          </p:cNvPicPr>
          <p:nvPr/>
        </p:nvPicPr>
        <p:blipFill>
          <a:blip r:embed="rId3"/>
          <a:stretch>
            <a:fillRect/>
          </a:stretch>
        </p:blipFill>
        <p:spPr>
          <a:xfrm>
            <a:off x="3543" y="820202"/>
            <a:ext cx="4584589" cy="3042168"/>
          </a:xfrm>
          <a:prstGeom prst="rect">
            <a:avLst/>
          </a:prstGeom>
        </p:spPr>
      </p:pic>
      <p:pic>
        <p:nvPicPr>
          <p:cNvPr id="15" name="Picture 14"/>
          <p:cNvPicPr>
            <a:picLocks noChangeAspect="1"/>
          </p:cNvPicPr>
          <p:nvPr/>
        </p:nvPicPr>
        <p:blipFill>
          <a:blip r:embed="rId4"/>
          <a:stretch>
            <a:fillRect/>
          </a:stretch>
        </p:blipFill>
        <p:spPr>
          <a:xfrm>
            <a:off x="0" y="3844372"/>
            <a:ext cx="4584589" cy="3048264"/>
          </a:xfrm>
          <a:prstGeom prst="rect">
            <a:avLst/>
          </a:prstGeom>
        </p:spPr>
      </p:pic>
      <p:sp>
        <p:nvSpPr>
          <p:cNvPr id="9" name="Rectangle 8"/>
          <p:cNvSpPr/>
          <p:nvPr/>
        </p:nvSpPr>
        <p:spPr>
          <a:xfrm>
            <a:off x="48490" y="778408"/>
            <a:ext cx="4504846" cy="6079592"/>
          </a:xfrm>
          <a:prstGeom prst="rect">
            <a:avLst/>
          </a:prstGeom>
          <a:noFill/>
          <a:ln w="57150">
            <a:solidFill>
              <a:srgbClr val="FF000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p:cNvPicPr>
            <a:picLocks noChangeAspect="1"/>
          </p:cNvPicPr>
          <p:nvPr/>
        </p:nvPicPr>
        <p:blipFill>
          <a:blip r:embed="rId5"/>
          <a:stretch>
            <a:fillRect/>
          </a:stretch>
        </p:blipFill>
        <p:spPr>
          <a:xfrm>
            <a:off x="4584589" y="3831636"/>
            <a:ext cx="4584589" cy="3048264"/>
          </a:xfrm>
          <a:prstGeom prst="rect">
            <a:avLst/>
          </a:prstGeom>
        </p:spPr>
      </p:pic>
      <p:sp>
        <p:nvSpPr>
          <p:cNvPr id="8" name="Rectangle 7"/>
          <p:cNvSpPr/>
          <p:nvPr/>
        </p:nvSpPr>
        <p:spPr>
          <a:xfrm>
            <a:off x="4627166" y="778408"/>
            <a:ext cx="4468344" cy="6079592"/>
          </a:xfrm>
          <a:prstGeom prst="rect">
            <a:avLst/>
          </a:prstGeom>
          <a:noFill/>
          <a:ln w="57150">
            <a:solidFill>
              <a:srgbClr val="00B0F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57250" y="409076"/>
            <a:ext cx="799899" cy="369332"/>
          </a:xfrm>
          <a:prstGeom prst="rect">
            <a:avLst/>
          </a:prstGeom>
          <a:noFill/>
        </p:spPr>
        <p:txBody>
          <a:bodyPr wrap="none" rtlCol="0">
            <a:spAutoFit/>
          </a:bodyPr>
          <a:lstStyle/>
          <a:p>
            <a:r>
              <a:rPr lang="en-GB" dirty="0" smtClean="0">
                <a:solidFill>
                  <a:srgbClr val="FF0000"/>
                </a:solidFill>
              </a:rPr>
              <a:t>before</a:t>
            </a:r>
            <a:endParaRPr lang="en-GB" dirty="0">
              <a:solidFill>
                <a:srgbClr val="FF0000"/>
              </a:solidFill>
            </a:endParaRPr>
          </a:p>
        </p:txBody>
      </p:sp>
      <p:sp>
        <p:nvSpPr>
          <p:cNvPr id="20" name="TextBox 19"/>
          <p:cNvSpPr txBox="1"/>
          <p:nvPr/>
        </p:nvSpPr>
        <p:spPr>
          <a:xfrm>
            <a:off x="8286850" y="409076"/>
            <a:ext cx="634469" cy="369332"/>
          </a:xfrm>
          <a:prstGeom prst="rect">
            <a:avLst/>
          </a:prstGeom>
          <a:noFill/>
        </p:spPr>
        <p:txBody>
          <a:bodyPr wrap="none" rtlCol="0">
            <a:spAutoFit/>
          </a:bodyPr>
          <a:lstStyle/>
          <a:p>
            <a:r>
              <a:rPr lang="en-GB" dirty="0" smtClean="0">
                <a:solidFill>
                  <a:srgbClr val="00B0F0"/>
                </a:solidFill>
              </a:rPr>
              <a:t>after</a:t>
            </a:r>
            <a:endParaRPr lang="en-GB" dirty="0">
              <a:solidFill>
                <a:srgbClr val="00B0F0"/>
              </a:solidFill>
            </a:endParaRPr>
          </a:p>
        </p:txBody>
      </p:sp>
    </p:spTree>
    <p:extLst>
      <p:ext uri="{BB962C8B-B14F-4D97-AF65-F5344CB8AC3E}">
        <p14:creationId xmlns:p14="http://schemas.microsoft.com/office/powerpoint/2010/main" val="20706990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Dual aperture crosstalk compensation</a:t>
            </a:r>
            <a:endParaRPr lang="en-GB" dirty="0"/>
          </a:p>
        </p:txBody>
      </p:sp>
      <p:sp>
        <p:nvSpPr>
          <p:cNvPr id="3" name="Content Placeholder 2"/>
          <p:cNvSpPr>
            <a:spLocks noGrp="1"/>
          </p:cNvSpPr>
          <p:nvPr>
            <p:ph idx="1"/>
          </p:nvPr>
        </p:nvSpPr>
        <p:spPr/>
        <p:txBody>
          <a:bodyPr/>
          <a:lstStyle/>
          <a:p>
            <a:r>
              <a:rPr lang="en-GB" dirty="0" smtClean="0"/>
              <a:t>…also works beautifully.</a:t>
            </a:r>
          </a:p>
          <a:p>
            <a:r>
              <a:rPr lang="en-GB" dirty="0" smtClean="0"/>
              <a:t>The multipole components added are small (order of a few percent or less) and to the naked eye a compensated and uncompensated quad looks the same</a:t>
            </a:r>
            <a:endParaRPr lang="en-GB" dirty="0"/>
          </a:p>
        </p:txBody>
      </p:sp>
    </p:spTree>
    <p:extLst>
      <p:ext uri="{BB962C8B-B14F-4D97-AF65-F5344CB8AC3E}">
        <p14:creationId xmlns:p14="http://schemas.microsoft.com/office/powerpoint/2010/main" val="39940829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86168"/>
          </a:xfrm>
        </p:spPr>
        <p:txBody>
          <a:bodyPr/>
          <a:lstStyle/>
          <a:p>
            <a:r>
              <a:rPr lang="en-GB" dirty="0"/>
              <a:t>C</a:t>
            </a:r>
            <a:r>
              <a:rPr lang="en-GB" dirty="0" smtClean="0"/>
              <a:t>onferences</a:t>
            </a:r>
            <a:endParaRPr lang="en-GB" dirty="0"/>
          </a:p>
        </p:txBody>
      </p:sp>
      <p:sp>
        <p:nvSpPr>
          <p:cNvPr id="3" name="Content Placeholder 2"/>
          <p:cNvSpPr>
            <a:spLocks noGrp="1"/>
          </p:cNvSpPr>
          <p:nvPr>
            <p:ph idx="1"/>
          </p:nvPr>
        </p:nvSpPr>
        <p:spPr>
          <a:xfrm>
            <a:off x="457200" y="786168"/>
            <a:ext cx="4038600" cy="757982"/>
          </a:xfrm>
        </p:spPr>
        <p:txBody>
          <a:bodyPr>
            <a:normAutofit fontScale="85000" lnSpcReduction="20000"/>
          </a:bodyPr>
          <a:lstStyle/>
          <a:p>
            <a:pPr marL="0" indent="0">
              <a:buNone/>
            </a:pPr>
            <a:r>
              <a:rPr lang="en-GB" dirty="0" smtClean="0"/>
              <a:t>MT25 – abstract submitted on edge correction</a:t>
            </a:r>
            <a:endParaRPr lang="en-GB" dirty="0"/>
          </a:p>
        </p:txBody>
      </p:sp>
      <p:pic>
        <p:nvPicPr>
          <p:cNvPr id="4" name="Picture 3"/>
          <p:cNvPicPr>
            <a:picLocks noChangeAspect="1"/>
          </p:cNvPicPr>
          <p:nvPr/>
        </p:nvPicPr>
        <p:blipFill>
          <a:blip r:embed="rId2"/>
          <a:stretch>
            <a:fillRect/>
          </a:stretch>
        </p:blipFill>
        <p:spPr>
          <a:xfrm>
            <a:off x="60520" y="4378305"/>
            <a:ext cx="4511480" cy="1099835"/>
          </a:xfrm>
          <a:prstGeom prst="rect">
            <a:avLst/>
          </a:prstGeom>
        </p:spPr>
      </p:pic>
      <p:pic>
        <p:nvPicPr>
          <p:cNvPr id="5" name="Picture 4"/>
          <p:cNvPicPr>
            <a:picLocks noChangeAspect="1"/>
          </p:cNvPicPr>
          <p:nvPr/>
        </p:nvPicPr>
        <p:blipFill rotWithShape="1">
          <a:blip r:embed="rId3"/>
          <a:srcRect l="5246" r="3056"/>
          <a:stretch/>
        </p:blipFill>
        <p:spPr>
          <a:xfrm>
            <a:off x="0" y="2140765"/>
            <a:ext cx="4572000" cy="2217068"/>
          </a:xfrm>
          <a:prstGeom prst="rect">
            <a:avLst/>
          </a:prstGeom>
        </p:spPr>
      </p:pic>
      <p:sp>
        <p:nvSpPr>
          <p:cNvPr id="6" name="TextBox 5"/>
          <p:cNvSpPr txBox="1"/>
          <p:nvPr/>
        </p:nvSpPr>
        <p:spPr>
          <a:xfrm>
            <a:off x="283435" y="1473962"/>
            <a:ext cx="4517166" cy="646331"/>
          </a:xfrm>
          <a:prstGeom prst="rect">
            <a:avLst/>
          </a:prstGeom>
          <a:noFill/>
        </p:spPr>
        <p:txBody>
          <a:bodyPr wrap="square" rtlCol="0">
            <a:spAutoFit/>
          </a:bodyPr>
          <a:lstStyle/>
          <a:p>
            <a:r>
              <a:rPr lang="en-GB" dirty="0" smtClean="0"/>
              <a:t>A novel method for greatly reduced edge effects design in CCT magnets</a:t>
            </a:r>
            <a:endParaRPr lang="en-GB" dirty="0"/>
          </a:p>
        </p:txBody>
      </p:sp>
      <p:sp>
        <p:nvSpPr>
          <p:cNvPr id="10" name="Content Placeholder 2"/>
          <p:cNvSpPr txBox="1">
            <a:spLocks/>
          </p:cNvSpPr>
          <p:nvPr/>
        </p:nvSpPr>
        <p:spPr>
          <a:xfrm>
            <a:off x="4577499" y="823747"/>
            <a:ext cx="3120790" cy="91971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700" dirty="0" smtClean="0"/>
              <a:t>IPAC 2017 – </a:t>
            </a:r>
            <a:r>
              <a:rPr lang="en-GB" sz="2700" dirty="0" smtClean="0"/>
              <a:t>paper on </a:t>
            </a:r>
            <a:r>
              <a:rPr lang="en-GB" sz="2700" dirty="0" smtClean="0"/>
              <a:t>all IR </a:t>
            </a:r>
            <a:r>
              <a:rPr lang="en-GB" sz="2700" dirty="0" smtClean="0"/>
              <a:t>elements</a:t>
            </a:r>
            <a:endParaRPr lang="en-GB" sz="2700" dirty="0"/>
          </a:p>
        </p:txBody>
      </p:sp>
      <p:pic>
        <p:nvPicPr>
          <p:cNvPr id="11" name="Picture 10"/>
          <p:cNvPicPr>
            <a:picLocks noChangeAspect="1"/>
          </p:cNvPicPr>
          <p:nvPr/>
        </p:nvPicPr>
        <p:blipFill>
          <a:blip r:embed="rId4"/>
          <a:stretch>
            <a:fillRect/>
          </a:stretch>
        </p:blipFill>
        <p:spPr>
          <a:xfrm>
            <a:off x="4495800" y="1862331"/>
            <a:ext cx="4840878" cy="1168993"/>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2800" y="792507"/>
            <a:ext cx="1867323" cy="1004620"/>
          </a:xfrm>
          <a:prstGeom prst="rect">
            <a:avLst/>
          </a:prstGeom>
        </p:spPr>
      </p:pic>
    </p:spTree>
    <p:extLst>
      <p:ext uri="{BB962C8B-B14F-4D97-AF65-F5344CB8AC3E}">
        <p14:creationId xmlns:p14="http://schemas.microsoft.com/office/powerpoint/2010/main" val="23724559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127" y="27709"/>
            <a:ext cx="8229600" cy="1143000"/>
          </a:xfrm>
        </p:spPr>
        <p:txBody>
          <a:bodyPr/>
          <a:lstStyle/>
          <a:p>
            <a:r>
              <a:rPr lang="en-GB" dirty="0" smtClean="0"/>
              <a:t>Conclusions</a:t>
            </a:r>
            <a:endParaRPr lang="en-GB" dirty="0"/>
          </a:p>
        </p:txBody>
      </p:sp>
      <p:sp>
        <p:nvSpPr>
          <p:cNvPr id="3" name="Content Placeholder 2"/>
          <p:cNvSpPr>
            <a:spLocks noGrp="1"/>
          </p:cNvSpPr>
          <p:nvPr>
            <p:ph idx="1"/>
          </p:nvPr>
        </p:nvSpPr>
        <p:spPr>
          <a:xfrm>
            <a:off x="464127" y="1163782"/>
            <a:ext cx="8229600" cy="4876800"/>
          </a:xfrm>
        </p:spPr>
        <p:txBody>
          <a:bodyPr>
            <a:normAutofit fontScale="70000" lnSpcReduction="20000"/>
          </a:bodyPr>
          <a:lstStyle/>
          <a:p>
            <a:r>
              <a:rPr lang="en-GB" dirty="0" smtClean="0"/>
              <a:t>The magnetic element design close to the IR is of vital importance at FCC-</a:t>
            </a:r>
            <a:r>
              <a:rPr lang="en-GB" dirty="0" err="1" smtClean="0"/>
              <a:t>ee</a:t>
            </a:r>
            <a:r>
              <a:rPr lang="en-GB" dirty="0" smtClean="0"/>
              <a:t> and is a very difficult task.</a:t>
            </a:r>
          </a:p>
          <a:p>
            <a:r>
              <a:rPr lang="en-GB" dirty="0" smtClean="0"/>
              <a:t>We have a conceptual design that responds to all criteria: enough space for detector elements, including the luminometer, small vertical emittance blow-up, shielding of the FF quads from the main solenoid field of the detector, etc.</a:t>
            </a:r>
          </a:p>
          <a:p>
            <a:r>
              <a:rPr lang="en-GB" dirty="0" smtClean="0"/>
              <a:t>We have a </a:t>
            </a:r>
            <a:r>
              <a:rPr lang="en-GB" dirty="0" smtClean="0"/>
              <a:t>benchmark, </a:t>
            </a:r>
            <a:r>
              <a:rPr lang="en-GB" dirty="0" smtClean="0"/>
              <a:t>which is the </a:t>
            </a:r>
            <a:r>
              <a:rPr lang="en-GB" dirty="0" err="1" smtClean="0"/>
              <a:t>SuperKEKb</a:t>
            </a:r>
            <a:r>
              <a:rPr lang="en-GB" dirty="0" smtClean="0"/>
              <a:t> design. We aim to make something which is both simpler and more performant.</a:t>
            </a:r>
          </a:p>
          <a:p>
            <a:r>
              <a:rPr lang="en-GB" dirty="0" smtClean="0"/>
              <a:t>Regarding the FF quadrupole design, also a critical component, we have an excellent conceptual design using CCT technology with edge and crosstalk compensation.</a:t>
            </a:r>
          </a:p>
          <a:p>
            <a:r>
              <a:rPr lang="en-GB" dirty="0" smtClean="0"/>
              <a:t>We need to move from a conceptual design to a CDR-ready design that contains engineering design elements.</a:t>
            </a:r>
          </a:p>
          <a:p>
            <a:r>
              <a:rPr lang="en-GB" dirty="0" smtClean="0"/>
              <a:t>In view of the fact that this part is so crucial for FCC-</a:t>
            </a:r>
            <a:r>
              <a:rPr lang="en-GB" dirty="0" err="1" smtClean="0"/>
              <a:t>ee</a:t>
            </a:r>
            <a:r>
              <a:rPr lang="en-GB" dirty="0" smtClean="0"/>
              <a:t>, some prototyping effort should be made to make these ideas CDR material.</a:t>
            </a:r>
          </a:p>
          <a:p>
            <a:endParaRPr lang="en-GB" dirty="0"/>
          </a:p>
        </p:txBody>
      </p:sp>
    </p:spTree>
    <p:extLst>
      <p:ext uri="{BB962C8B-B14F-4D97-AF65-F5344CB8AC3E}">
        <p14:creationId xmlns:p14="http://schemas.microsoft.com/office/powerpoint/2010/main" val="4151931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6512"/>
            <a:ext cx="9144000" cy="6664975"/>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864" y="602991"/>
            <a:ext cx="7754272" cy="5652015"/>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00200" y="1256275"/>
            <a:ext cx="5943600" cy="4332234"/>
          </a:xfrm>
          <a:prstGeom prst="rect">
            <a:avLst/>
          </a:prstGeom>
        </p:spPr>
      </p:pic>
      <p:sp>
        <p:nvSpPr>
          <p:cNvPr id="5" name="TextBox 4"/>
          <p:cNvSpPr txBox="1"/>
          <p:nvPr/>
        </p:nvSpPr>
        <p:spPr>
          <a:xfrm>
            <a:off x="2543047" y="2828833"/>
            <a:ext cx="4057906" cy="1200329"/>
          </a:xfrm>
          <a:prstGeom prst="rect">
            <a:avLst/>
          </a:prstGeom>
          <a:noFill/>
        </p:spPr>
        <p:txBody>
          <a:bodyPr wrap="none" rtlCol="0">
            <a:spAutoFit/>
          </a:bodyPr>
          <a:lstStyle/>
          <a:p>
            <a:r>
              <a:rPr lang="en-GB" sz="7200" dirty="0" smtClean="0">
                <a:solidFill>
                  <a:schemeClr val="bg1"/>
                </a:solidFill>
              </a:rPr>
              <a:t>Thank you</a:t>
            </a:r>
            <a:endParaRPr lang="en-GB" sz="7200" dirty="0">
              <a:solidFill>
                <a:schemeClr val="bg1"/>
              </a:solidFill>
            </a:endParaRPr>
          </a:p>
        </p:txBody>
      </p:sp>
    </p:spTree>
    <p:extLst>
      <p:ext uri="{BB962C8B-B14F-4D97-AF65-F5344CB8AC3E}">
        <p14:creationId xmlns:p14="http://schemas.microsoft.com/office/powerpoint/2010/main" val="3083298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94550" y="838200"/>
            <a:ext cx="9352850" cy="5939703"/>
            <a:chOff x="-7784616" y="11570535"/>
            <a:chExt cx="9352850" cy="5939703"/>
          </a:xfrm>
        </p:grpSpPr>
        <p:grpSp>
          <p:nvGrpSpPr>
            <p:cNvPr id="21" name="Group 20"/>
            <p:cNvGrpSpPr/>
            <p:nvPr/>
          </p:nvGrpSpPr>
          <p:grpSpPr>
            <a:xfrm>
              <a:off x="-7784616" y="11570535"/>
              <a:ext cx="9352850" cy="4469890"/>
              <a:chOff x="-7784616" y="11570535"/>
              <a:chExt cx="9352850" cy="4469890"/>
            </a:xfrm>
          </p:grpSpPr>
          <p:sp>
            <p:nvSpPr>
              <p:cNvPr id="6" name="TextBox 5"/>
              <p:cNvSpPr txBox="1"/>
              <p:nvPr/>
            </p:nvSpPr>
            <p:spPr>
              <a:xfrm>
                <a:off x="-7316139" y="11570535"/>
                <a:ext cx="8415897" cy="1200329"/>
              </a:xfrm>
              <a:prstGeom prst="rect">
                <a:avLst/>
              </a:prstGeom>
              <a:noFill/>
            </p:spPr>
            <p:txBody>
              <a:bodyPr wrap="square" rtlCol="0">
                <a:spAutoFit/>
              </a:bodyPr>
              <a:lstStyle/>
              <a:p>
                <a:pPr algn="ctr"/>
                <a:r>
                  <a:rPr lang="en-GB" sz="3600" b="1" dirty="0" smtClean="0"/>
                  <a:t>View of magnetic elements, </a:t>
                </a:r>
                <a:r>
                  <a:rPr lang="en-GB" sz="3600" b="1" dirty="0" err="1" smtClean="0"/>
                  <a:t>beampipe</a:t>
                </a:r>
                <a:r>
                  <a:rPr lang="en-GB" sz="3600" b="1" dirty="0" smtClean="0"/>
                  <a:t> and luminometer</a:t>
                </a:r>
                <a:endParaRPr lang="en-GB" sz="3600" b="1"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84616" y="12710018"/>
                <a:ext cx="9352850" cy="3134073"/>
              </a:xfrm>
              <a:prstGeom prst="rect">
                <a:avLst/>
              </a:prstGeom>
            </p:spPr>
          </p:pic>
          <p:sp>
            <p:nvSpPr>
              <p:cNvPr id="12" name="TextBox 11"/>
              <p:cNvSpPr txBox="1"/>
              <p:nvPr/>
            </p:nvSpPr>
            <p:spPr>
              <a:xfrm>
                <a:off x="-294346" y="15394094"/>
                <a:ext cx="1419265" cy="646331"/>
              </a:xfrm>
              <a:prstGeom prst="rect">
                <a:avLst/>
              </a:prstGeom>
              <a:noFill/>
              <a:ln w="57150">
                <a:solidFill>
                  <a:srgbClr val="FF8C8C"/>
                </a:solidFill>
              </a:ln>
            </p:spPr>
            <p:txBody>
              <a:bodyPr wrap="square" rtlCol="0">
                <a:spAutoFit/>
              </a:bodyPr>
              <a:lstStyle/>
              <a:p>
                <a:pPr eaLnBrk="0" fontAlgn="base" hangingPunct="0">
                  <a:spcBef>
                    <a:spcPct val="0"/>
                  </a:spcBef>
                  <a:spcAft>
                    <a:spcPct val="0"/>
                  </a:spcAft>
                </a:pPr>
                <a:r>
                  <a:rPr lang="en-GB" sz="1800" dirty="0" smtClean="0">
                    <a:solidFill>
                      <a:prstClr val="black"/>
                    </a:solidFill>
                    <a:latin typeface="Comic Sans MS" charset="0"/>
                    <a:ea typeface="ＭＳ Ｐゴシック" charset="0"/>
                  </a:rPr>
                  <a:t>Final focus </a:t>
                </a:r>
                <a:r>
                  <a:rPr lang="en-GB" sz="1800" dirty="0">
                    <a:effectLst/>
                    <a:latin typeface="Comic Sans MS" charset="0"/>
                    <a:ea typeface="ＭＳ Ｐゴシック" charset="0"/>
                  </a:rPr>
                  <a:t>quads</a:t>
                </a:r>
                <a:endParaRPr lang="en-GB" sz="1800" dirty="0">
                  <a:solidFill>
                    <a:prstClr val="black"/>
                  </a:solidFill>
                  <a:latin typeface="Comic Sans MS" charset="0"/>
                  <a:ea typeface="ＭＳ Ｐゴシック" charset="0"/>
                </a:endParaRPr>
              </a:p>
            </p:txBody>
          </p:sp>
          <p:cxnSp>
            <p:nvCxnSpPr>
              <p:cNvPr id="18" name="Straight Arrow Connector 17"/>
              <p:cNvCxnSpPr>
                <a:stCxn id="12" idx="0"/>
              </p:cNvCxnSpPr>
              <p:nvPr/>
            </p:nvCxnSpPr>
            <p:spPr>
              <a:xfrm flipH="1" flipV="1">
                <a:off x="124405" y="13717775"/>
                <a:ext cx="290882" cy="1676319"/>
              </a:xfrm>
              <a:prstGeom prst="straightConnector1">
                <a:avLst/>
              </a:prstGeom>
              <a:ln w="57150">
                <a:solidFill>
                  <a:srgbClr val="FF8C8C"/>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2" idx="0"/>
              </p:cNvCxnSpPr>
              <p:nvPr/>
            </p:nvCxnSpPr>
            <p:spPr>
              <a:xfrm flipV="1">
                <a:off x="415287" y="13793451"/>
                <a:ext cx="129432" cy="1600643"/>
              </a:xfrm>
              <a:prstGeom prst="straightConnector1">
                <a:avLst/>
              </a:prstGeom>
              <a:ln w="57150">
                <a:solidFill>
                  <a:srgbClr val="FF8C8C"/>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7484606" y="14351868"/>
              <a:ext cx="7080101" cy="3158370"/>
              <a:chOff x="-7484606" y="14351868"/>
              <a:chExt cx="7080101" cy="3158370"/>
            </a:xfrm>
          </p:grpSpPr>
          <p:sp>
            <p:nvSpPr>
              <p:cNvPr id="8" name="TextBox 7"/>
              <p:cNvSpPr txBox="1"/>
              <p:nvPr/>
            </p:nvSpPr>
            <p:spPr>
              <a:xfrm>
                <a:off x="-5703633" y="16335950"/>
                <a:ext cx="1485744" cy="646331"/>
              </a:xfrm>
              <a:prstGeom prst="rect">
                <a:avLst/>
              </a:prstGeom>
              <a:noFill/>
              <a:ln w="57150">
                <a:solidFill>
                  <a:srgbClr val="FF05FF"/>
                </a:solidFill>
              </a:ln>
            </p:spPr>
            <p:txBody>
              <a:bodyPr wrap="square" rtlCol="0">
                <a:spAutoFit/>
              </a:bodyPr>
              <a:lstStyle/>
              <a:p>
                <a:pPr eaLnBrk="0" fontAlgn="base" hangingPunct="0">
                  <a:spcBef>
                    <a:spcPct val="0"/>
                  </a:spcBef>
                  <a:spcAft>
                    <a:spcPct val="0"/>
                  </a:spcAft>
                </a:pPr>
                <a:r>
                  <a:rPr lang="en-GB" sz="1800" dirty="0" smtClean="0">
                    <a:effectLst/>
                    <a:latin typeface="Comic Sans MS" charset="0"/>
                    <a:ea typeface="ＭＳ Ｐゴシック" charset="0"/>
                  </a:rPr>
                  <a:t>Luminosity counter</a:t>
                </a:r>
                <a:endParaRPr lang="en-GB" sz="1800" dirty="0">
                  <a:effectLst/>
                  <a:latin typeface="Comic Sans MS" charset="0"/>
                  <a:ea typeface="ＭＳ Ｐゴシック" charset="0"/>
                </a:endParaRPr>
              </a:p>
            </p:txBody>
          </p:sp>
          <p:sp>
            <p:nvSpPr>
              <p:cNvPr id="9" name="TextBox 8"/>
              <p:cNvSpPr txBox="1"/>
              <p:nvPr/>
            </p:nvSpPr>
            <p:spPr>
              <a:xfrm>
                <a:off x="-3975913" y="16112866"/>
                <a:ext cx="1773246" cy="646331"/>
              </a:xfrm>
              <a:prstGeom prst="rect">
                <a:avLst/>
              </a:prstGeom>
              <a:noFill/>
              <a:ln w="57150">
                <a:solidFill>
                  <a:srgbClr val="8CDBF8"/>
                </a:solidFill>
              </a:ln>
            </p:spPr>
            <p:txBody>
              <a:bodyPr wrap="square" rtlCol="0">
                <a:spAutoFit/>
              </a:bodyPr>
              <a:lstStyle/>
              <a:p>
                <a:pPr eaLnBrk="0" fontAlgn="base" hangingPunct="0">
                  <a:spcBef>
                    <a:spcPct val="0"/>
                  </a:spcBef>
                  <a:spcAft>
                    <a:spcPct val="0"/>
                  </a:spcAft>
                </a:pPr>
                <a:r>
                  <a:rPr lang="en-GB" sz="1800" dirty="0">
                    <a:effectLst/>
                    <a:latin typeface="Comic Sans MS" charset="0"/>
                    <a:ea typeface="ＭＳ Ｐゴシック" charset="0"/>
                  </a:rPr>
                  <a:t>Compensating solenoid</a:t>
                </a:r>
              </a:p>
            </p:txBody>
          </p:sp>
          <p:sp>
            <p:nvSpPr>
              <p:cNvPr id="10" name="TextBox 9"/>
              <p:cNvSpPr txBox="1"/>
              <p:nvPr/>
            </p:nvSpPr>
            <p:spPr>
              <a:xfrm>
                <a:off x="-1910460" y="15838036"/>
                <a:ext cx="1330651" cy="646331"/>
              </a:xfrm>
              <a:prstGeom prst="rect">
                <a:avLst/>
              </a:prstGeom>
              <a:noFill/>
              <a:ln w="57150">
                <a:solidFill>
                  <a:srgbClr val="5DFF5D"/>
                </a:solidFill>
              </a:ln>
            </p:spPr>
            <p:txBody>
              <a:bodyPr wrap="square" rtlCol="0">
                <a:spAutoFit/>
              </a:bodyPr>
              <a:lstStyle/>
              <a:p>
                <a:pPr eaLnBrk="0" fontAlgn="base" hangingPunct="0">
                  <a:spcBef>
                    <a:spcPct val="0"/>
                  </a:spcBef>
                  <a:spcAft>
                    <a:spcPct val="0"/>
                  </a:spcAft>
                </a:pPr>
                <a:r>
                  <a:rPr lang="en-GB" sz="1800" dirty="0" smtClean="0">
                    <a:effectLst/>
                    <a:latin typeface="Comic Sans MS" charset="0"/>
                    <a:ea typeface="ＭＳ Ｐゴシック" charset="0"/>
                  </a:rPr>
                  <a:t>screening </a:t>
                </a:r>
                <a:r>
                  <a:rPr lang="en-GB" sz="1800" dirty="0">
                    <a:effectLst/>
                    <a:latin typeface="Comic Sans MS" charset="0"/>
                    <a:ea typeface="ＭＳ Ｐゴシック" charset="0"/>
                  </a:rPr>
                  <a:t>solenoid</a:t>
                </a:r>
              </a:p>
            </p:txBody>
          </p:sp>
          <p:sp>
            <p:nvSpPr>
              <p:cNvPr id="11" name="TextBox 10"/>
              <p:cNvSpPr txBox="1"/>
              <p:nvPr/>
            </p:nvSpPr>
            <p:spPr>
              <a:xfrm>
                <a:off x="-7484606" y="17140906"/>
                <a:ext cx="1532510" cy="369332"/>
              </a:xfrm>
              <a:prstGeom prst="rect">
                <a:avLst/>
              </a:prstGeom>
              <a:noFill/>
              <a:ln w="57150">
                <a:solidFill>
                  <a:srgbClr val="CCFF33"/>
                </a:solidFill>
              </a:ln>
            </p:spPr>
            <p:txBody>
              <a:bodyPr wrap="square" rtlCol="0">
                <a:spAutoFit/>
              </a:bodyPr>
              <a:lstStyle/>
              <a:p>
                <a:pPr eaLnBrk="0" fontAlgn="base" hangingPunct="0">
                  <a:spcBef>
                    <a:spcPct val="0"/>
                  </a:spcBef>
                  <a:spcAft>
                    <a:spcPct val="0"/>
                  </a:spcAft>
                </a:pPr>
                <a:r>
                  <a:rPr lang="en-GB" sz="1800" dirty="0" smtClean="0">
                    <a:effectLst/>
                    <a:latin typeface="Comic Sans MS" charset="0"/>
                    <a:ea typeface="ＭＳ Ｐゴシック" charset="0"/>
                  </a:rPr>
                  <a:t>Beam pipes</a:t>
                </a:r>
                <a:endParaRPr lang="en-GB" sz="1800" dirty="0">
                  <a:effectLst/>
                  <a:latin typeface="Comic Sans MS" charset="0"/>
                  <a:ea typeface="ＭＳ Ｐゴシック" charset="0"/>
                </a:endParaRPr>
              </a:p>
            </p:txBody>
          </p:sp>
          <p:cxnSp>
            <p:nvCxnSpPr>
              <p:cNvPr id="13" name="Straight Arrow Connector 12"/>
              <p:cNvCxnSpPr>
                <a:stCxn id="11" idx="0"/>
              </p:cNvCxnSpPr>
              <p:nvPr/>
            </p:nvCxnSpPr>
            <p:spPr>
              <a:xfrm flipV="1">
                <a:off x="-6718351" y="14485500"/>
                <a:ext cx="1469024" cy="2655406"/>
              </a:xfrm>
              <a:prstGeom prst="straightConnector1">
                <a:avLst/>
              </a:prstGeom>
              <a:ln w="57150">
                <a:solidFill>
                  <a:srgbClr val="CCFF33"/>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0"/>
              </p:cNvCxnSpPr>
              <p:nvPr/>
            </p:nvCxnSpPr>
            <p:spPr>
              <a:xfrm flipV="1">
                <a:off x="-6718351" y="14351868"/>
                <a:ext cx="2083599" cy="2789038"/>
              </a:xfrm>
              <a:prstGeom prst="straightConnector1">
                <a:avLst/>
              </a:prstGeom>
              <a:ln w="57150">
                <a:solidFill>
                  <a:srgbClr val="CCFF33"/>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8" idx="0"/>
              </p:cNvCxnSpPr>
              <p:nvPr/>
            </p:nvCxnSpPr>
            <p:spPr>
              <a:xfrm flipV="1">
                <a:off x="-4960761" y="14673016"/>
                <a:ext cx="834220" cy="1662934"/>
              </a:xfrm>
              <a:prstGeom prst="straightConnector1">
                <a:avLst/>
              </a:prstGeom>
              <a:ln w="57150">
                <a:solidFill>
                  <a:srgbClr val="FF05FF"/>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9" idx="0"/>
              </p:cNvCxnSpPr>
              <p:nvPr/>
            </p:nvCxnSpPr>
            <p:spPr>
              <a:xfrm flipV="1">
                <a:off x="-3089290" y="14700609"/>
                <a:ext cx="397391" cy="1412257"/>
              </a:xfrm>
              <a:prstGeom prst="straightConnector1">
                <a:avLst/>
              </a:prstGeom>
              <a:ln w="57150">
                <a:solidFill>
                  <a:srgbClr val="8CDBF8"/>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0" idx="0"/>
              </p:cNvCxnSpPr>
              <p:nvPr/>
            </p:nvCxnSpPr>
            <p:spPr>
              <a:xfrm flipV="1">
                <a:off x="-1245134" y="14479991"/>
                <a:ext cx="840629" cy="1358045"/>
              </a:xfrm>
              <a:prstGeom prst="straightConnector1">
                <a:avLst/>
              </a:prstGeom>
              <a:ln w="57150">
                <a:solidFill>
                  <a:srgbClr val="5DFF5D"/>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2" name="TextBox 1"/>
          <p:cNvSpPr txBox="1"/>
          <p:nvPr/>
        </p:nvSpPr>
        <p:spPr>
          <a:xfrm>
            <a:off x="890658" y="107760"/>
            <a:ext cx="7420236" cy="461665"/>
          </a:xfrm>
          <a:prstGeom prst="rect">
            <a:avLst/>
          </a:prstGeom>
          <a:noFill/>
        </p:spPr>
        <p:txBody>
          <a:bodyPr wrap="none" rtlCol="0">
            <a:spAutoFit/>
          </a:bodyPr>
          <a:lstStyle/>
          <a:p>
            <a:r>
              <a:rPr lang="en-GB" sz="2400" dirty="0" smtClean="0"/>
              <a:t>A pretty picture – feel free to use it in you representations</a:t>
            </a:r>
            <a:endParaRPr lang="en-GB" sz="2400" dirty="0"/>
          </a:p>
        </p:txBody>
      </p:sp>
    </p:spTree>
    <p:extLst>
      <p:ext uri="{BB962C8B-B14F-4D97-AF65-F5344CB8AC3E}">
        <p14:creationId xmlns:p14="http://schemas.microsoft.com/office/powerpoint/2010/main" val="7357870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Prior art</a:t>
            </a:r>
            <a:endParaRPr lang="en-GB" dirty="0"/>
          </a:p>
        </p:txBody>
      </p:sp>
      <p:sp>
        <p:nvSpPr>
          <p:cNvPr id="3" name="Content Placeholder 2"/>
          <p:cNvSpPr>
            <a:spLocks noGrp="1"/>
          </p:cNvSpPr>
          <p:nvPr>
            <p:ph idx="1"/>
          </p:nvPr>
        </p:nvSpPr>
        <p:spPr>
          <a:xfrm>
            <a:off x="457200" y="1143000"/>
            <a:ext cx="8229600" cy="4983163"/>
          </a:xfrm>
        </p:spPr>
        <p:txBody>
          <a:bodyPr>
            <a:normAutofit lnSpcReduction="10000"/>
          </a:bodyPr>
          <a:lstStyle/>
          <a:p>
            <a:r>
              <a:rPr lang="en-GB" dirty="0" smtClean="0"/>
              <a:t>…what others have done before:</a:t>
            </a:r>
          </a:p>
          <a:p>
            <a:r>
              <a:rPr lang="en-GB" dirty="0" err="1" smtClean="0"/>
              <a:t>SuperKEKb</a:t>
            </a:r>
            <a:r>
              <a:rPr lang="en-GB" dirty="0" smtClean="0"/>
              <a:t> is a good example</a:t>
            </a:r>
          </a:p>
          <a:p>
            <a:r>
              <a:rPr lang="en-GB" dirty="0" smtClean="0"/>
              <a:t>Some differences with our case:</a:t>
            </a:r>
          </a:p>
          <a:p>
            <a:pPr lvl="1"/>
            <a:r>
              <a:rPr lang="en-GB" dirty="0" smtClean="0"/>
              <a:t>Asymmetric </a:t>
            </a:r>
            <a:r>
              <a:rPr lang="en-GB" dirty="0" smtClean="0"/>
              <a:t>beams (we have same-energy beams)</a:t>
            </a:r>
            <a:endParaRPr lang="en-GB" dirty="0" smtClean="0"/>
          </a:p>
          <a:p>
            <a:pPr lvl="1"/>
            <a:r>
              <a:rPr lang="en-GB" dirty="0" smtClean="0"/>
              <a:t>L* = 0.6 as opposed to 2.2m</a:t>
            </a:r>
          </a:p>
          <a:p>
            <a:pPr lvl="1"/>
            <a:r>
              <a:rPr lang="en-GB" dirty="0" smtClean="0"/>
              <a:t>No space for compensating solenoid</a:t>
            </a:r>
          </a:p>
          <a:p>
            <a:pPr lvl="1"/>
            <a:r>
              <a:rPr lang="en-GB" dirty="0" smtClean="0"/>
              <a:t>Vertical </a:t>
            </a:r>
            <a:r>
              <a:rPr lang="en-GB" dirty="0"/>
              <a:t>e</a:t>
            </a:r>
            <a:r>
              <a:rPr lang="en-GB" dirty="0" smtClean="0"/>
              <a:t>mittance ~</a:t>
            </a:r>
            <a:r>
              <a:rPr lang="en-GB" dirty="0" smtClean="0"/>
              <a:t>10pm (</a:t>
            </a:r>
            <a:r>
              <a:rPr lang="en-GB" dirty="0" err="1" smtClean="0"/>
              <a:t>SuperKEKb</a:t>
            </a:r>
            <a:r>
              <a:rPr lang="en-GB" dirty="0" smtClean="0"/>
              <a:t>) </a:t>
            </a:r>
            <a:r>
              <a:rPr lang="en-GB" dirty="0" smtClean="0"/>
              <a:t>as opposed to </a:t>
            </a:r>
            <a:r>
              <a:rPr lang="en-GB" dirty="0" smtClean="0"/>
              <a:t>1pm (FCC-</a:t>
            </a:r>
            <a:r>
              <a:rPr lang="en-GB" dirty="0" err="1" smtClean="0"/>
              <a:t>ee</a:t>
            </a:r>
            <a:r>
              <a:rPr lang="en-GB" dirty="0" smtClean="0"/>
              <a:t>)</a:t>
            </a:r>
          </a:p>
          <a:p>
            <a:r>
              <a:rPr lang="en-GB" dirty="0" smtClean="0"/>
              <a:t>A look at the </a:t>
            </a:r>
            <a:r>
              <a:rPr lang="en-GB" dirty="0" err="1" smtClean="0"/>
              <a:t>SuperKEKb</a:t>
            </a:r>
            <a:r>
              <a:rPr lang="en-GB" dirty="0" smtClean="0"/>
              <a:t> solution in some detail follows</a:t>
            </a:r>
            <a:endParaRPr lang="en-GB" dirty="0" smtClean="0"/>
          </a:p>
        </p:txBody>
      </p:sp>
    </p:spTree>
    <p:extLst>
      <p:ext uri="{BB962C8B-B14F-4D97-AF65-F5344CB8AC3E}">
        <p14:creationId xmlns:p14="http://schemas.microsoft.com/office/powerpoint/2010/main" val="4237601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53 degrees of freedom</a:t>
            </a:r>
            <a:endParaRPr lang="en-GB" dirty="0"/>
          </a:p>
        </p:txBody>
      </p:sp>
      <p:pic>
        <p:nvPicPr>
          <p:cNvPr id="4" name="Content Placeholder 3"/>
          <p:cNvPicPr>
            <a:picLocks noGrp="1" noChangeAspect="1"/>
          </p:cNvPicPr>
          <p:nvPr>
            <p:ph idx="1"/>
          </p:nvPr>
        </p:nvPicPr>
        <p:blipFill>
          <a:blip r:embed="rId2"/>
          <a:stretch>
            <a:fillRect/>
          </a:stretch>
        </p:blipFill>
        <p:spPr>
          <a:xfrm>
            <a:off x="1142492" y="1295400"/>
            <a:ext cx="7239508" cy="5420449"/>
          </a:xfrm>
          <a:prstGeom prst="rect">
            <a:avLst/>
          </a:prstGeom>
        </p:spPr>
      </p:pic>
    </p:spTree>
    <p:extLst>
      <p:ext uri="{BB962C8B-B14F-4D97-AF65-F5344CB8AC3E}">
        <p14:creationId xmlns:p14="http://schemas.microsoft.com/office/powerpoint/2010/main" val="40127451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Many corrector magnets</a:t>
            </a:r>
            <a:endParaRPr lang="en-GB" dirty="0"/>
          </a:p>
        </p:txBody>
      </p:sp>
      <p:pic>
        <p:nvPicPr>
          <p:cNvPr id="4" name="Content Placeholder 3"/>
          <p:cNvPicPr>
            <a:picLocks noGrp="1" noChangeAspect="1"/>
          </p:cNvPicPr>
          <p:nvPr>
            <p:ph idx="1"/>
          </p:nvPr>
        </p:nvPicPr>
        <p:blipFill>
          <a:blip r:embed="rId2"/>
          <a:stretch>
            <a:fillRect/>
          </a:stretch>
        </p:blipFill>
        <p:spPr>
          <a:xfrm>
            <a:off x="1549580" y="1600200"/>
            <a:ext cx="6044840" cy="4525963"/>
          </a:xfrm>
          <a:prstGeom prst="rect">
            <a:avLst/>
          </a:prstGeom>
        </p:spPr>
      </p:pic>
    </p:spTree>
    <p:extLst>
      <p:ext uri="{BB962C8B-B14F-4D97-AF65-F5344CB8AC3E}">
        <p14:creationId xmlns:p14="http://schemas.microsoft.com/office/powerpoint/2010/main" val="9997743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Many corrector magnets</a:t>
            </a:r>
            <a:endParaRPr lang="en-GB" dirty="0"/>
          </a:p>
        </p:txBody>
      </p:sp>
      <p:pic>
        <p:nvPicPr>
          <p:cNvPr id="4" name="Content Placeholder 3"/>
          <p:cNvPicPr>
            <a:picLocks noGrp="1" noChangeAspect="1"/>
          </p:cNvPicPr>
          <p:nvPr>
            <p:ph idx="1"/>
          </p:nvPr>
        </p:nvPicPr>
        <p:blipFill>
          <a:blip r:embed="rId2"/>
          <a:stretch>
            <a:fillRect/>
          </a:stretch>
        </p:blipFill>
        <p:spPr>
          <a:xfrm>
            <a:off x="1549580" y="1600200"/>
            <a:ext cx="6044840" cy="4525963"/>
          </a:xfrm>
          <a:prstGeom prst="rect">
            <a:avLst/>
          </a:prstGeom>
        </p:spPr>
      </p:pic>
    </p:spTree>
    <p:extLst>
      <p:ext uri="{BB962C8B-B14F-4D97-AF65-F5344CB8AC3E}">
        <p14:creationId xmlns:p14="http://schemas.microsoft.com/office/powerpoint/2010/main" val="177905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No space for compensating solenoid</a:t>
            </a:r>
            <a:endParaRPr lang="en-GB" dirty="0"/>
          </a:p>
        </p:txBody>
      </p:sp>
      <p:pic>
        <p:nvPicPr>
          <p:cNvPr id="4" name="Content Placeholder 3"/>
          <p:cNvPicPr>
            <a:picLocks noGrp="1" noChangeAspect="1"/>
          </p:cNvPicPr>
          <p:nvPr>
            <p:ph idx="1"/>
          </p:nvPr>
        </p:nvPicPr>
        <p:blipFill>
          <a:blip r:embed="rId2"/>
          <a:stretch>
            <a:fillRect/>
          </a:stretch>
        </p:blipFill>
        <p:spPr>
          <a:xfrm>
            <a:off x="1066800" y="1238727"/>
            <a:ext cx="7505056" cy="5619273"/>
          </a:xfrm>
          <a:prstGeom prst="rect">
            <a:avLst/>
          </a:prstGeom>
        </p:spPr>
      </p:pic>
      <p:grpSp>
        <p:nvGrpSpPr>
          <p:cNvPr id="12" name="Group 11"/>
          <p:cNvGrpSpPr/>
          <p:nvPr/>
        </p:nvGrpSpPr>
        <p:grpSpPr>
          <a:xfrm>
            <a:off x="0" y="3168322"/>
            <a:ext cx="5638800" cy="2110580"/>
            <a:chOff x="0" y="3168322"/>
            <a:chExt cx="5638800" cy="2110580"/>
          </a:xfrm>
        </p:grpSpPr>
        <p:sp>
          <p:nvSpPr>
            <p:cNvPr id="3" name="Oval 2"/>
            <p:cNvSpPr/>
            <p:nvPr/>
          </p:nvSpPr>
          <p:spPr>
            <a:xfrm>
              <a:off x="4419600" y="4114800"/>
              <a:ext cx="1219200" cy="762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0" y="3168322"/>
              <a:ext cx="1676400" cy="584775"/>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smtClean="0"/>
                <a:t>Zero (integrated) field in FCC-</a:t>
              </a:r>
              <a:r>
                <a:rPr lang="en-GB" sz="1600" dirty="0" err="1" smtClean="0"/>
                <a:t>ee</a:t>
              </a:r>
              <a:endParaRPr lang="en-GB" sz="1600" dirty="0"/>
            </a:p>
          </p:txBody>
        </p:sp>
        <p:cxnSp>
          <p:nvCxnSpPr>
            <p:cNvPr id="7" name="Straight Arrow Connector 6"/>
            <p:cNvCxnSpPr>
              <a:endCxn id="3" idx="1"/>
            </p:cNvCxnSpPr>
            <p:nvPr/>
          </p:nvCxnSpPr>
          <p:spPr>
            <a:xfrm>
              <a:off x="1676400" y="3505200"/>
              <a:ext cx="2921748" cy="72119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3695056" y="4516902"/>
              <a:ext cx="1219200" cy="762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p:cNvCxnSpPr>
              <a:endCxn id="8" idx="0"/>
            </p:cNvCxnSpPr>
            <p:nvPr/>
          </p:nvCxnSpPr>
          <p:spPr>
            <a:xfrm>
              <a:off x="1676400" y="3522265"/>
              <a:ext cx="2628256" cy="99463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79810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FCC-</a:t>
            </a:r>
            <a:r>
              <a:rPr lang="en-GB" dirty="0" err="1" smtClean="0"/>
              <a:t>ee</a:t>
            </a:r>
            <a:endParaRPr lang="en-GB"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4038600" y="2286000"/>
            <a:ext cx="4377307" cy="3042168"/>
          </a:xfrm>
          <a:prstGeom prst="rect">
            <a:avLst/>
          </a:prstGeom>
          <a:noFill/>
        </p:spPr>
      </p:pic>
      <p:pic>
        <p:nvPicPr>
          <p:cNvPr id="5" name="Content Placeholder 3"/>
          <p:cNvPicPr>
            <a:picLocks/>
          </p:cNvPicPr>
          <p:nvPr/>
        </p:nvPicPr>
        <p:blipFill rotWithShape="1">
          <a:blip r:embed="rId2">
            <a:extLst>
              <a:ext uri="{28A0092B-C50C-407E-A947-70E740481C1C}">
                <a14:useLocalDpi xmlns:a14="http://schemas.microsoft.com/office/drawing/2010/main" val="0"/>
              </a:ext>
            </a:extLst>
          </a:blip>
          <a:srcRect l="16442"/>
          <a:stretch/>
        </p:blipFill>
        <p:spPr bwMode="auto">
          <a:xfrm flipH="1">
            <a:off x="1143000" y="2286000"/>
            <a:ext cx="3657600" cy="3042168"/>
          </a:xfrm>
          <a:prstGeom prst="rect">
            <a:avLst/>
          </a:prstGeom>
          <a:noFill/>
        </p:spPr>
      </p:pic>
      <p:cxnSp>
        <p:nvCxnSpPr>
          <p:cNvPr id="7" name="Straight Arrow Connector 6"/>
          <p:cNvCxnSpPr/>
          <p:nvPr/>
        </p:nvCxnSpPr>
        <p:spPr>
          <a:xfrm flipH="1" flipV="1">
            <a:off x="6934200" y="3807084"/>
            <a:ext cx="381000" cy="251751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204417" y="6324600"/>
            <a:ext cx="514885" cy="523220"/>
          </a:xfrm>
          <a:prstGeom prst="rect">
            <a:avLst/>
          </a:prstGeom>
          <a:noFill/>
        </p:spPr>
        <p:txBody>
          <a:bodyPr wrap="none" rtlCol="0">
            <a:spAutoFit/>
          </a:bodyPr>
          <a:lstStyle/>
          <a:p>
            <a:r>
              <a:rPr lang="en-GB" sz="2800" dirty="0" smtClean="0">
                <a:solidFill>
                  <a:srgbClr val="FF0000"/>
                </a:solidFill>
              </a:rPr>
              <a:t>L*</a:t>
            </a:r>
            <a:endParaRPr lang="en-GB" sz="2800" dirty="0">
              <a:solidFill>
                <a:srgbClr val="FF0000"/>
              </a:solidFill>
            </a:endParaRPr>
          </a:p>
        </p:txBody>
      </p:sp>
    </p:spTree>
    <p:extLst>
      <p:ext uri="{BB962C8B-B14F-4D97-AF65-F5344CB8AC3E}">
        <p14:creationId xmlns:p14="http://schemas.microsoft.com/office/powerpoint/2010/main" val="22189951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38490</TotalTime>
  <Words>1104</Words>
  <Application>Microsoft Office PowerPoint</Application>
  <PresentationFormat>On-screen Show (4:3)</PresentationFormat>
  <Paragraphs>113</Paragraphs>
  <Slides>26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ＭＳ Ｐゴシック</vt:lpstr>
      <vt:lpstr>Arial</vt:lpstr>
      <vt:lpstr>Calibri</vt:lpstr>
      <vt:lpstr>Comic Sans MS</vt:lpstr>
      <vt:lpstr>Wingdings</vt:lpstr>
      <vt:lpstr>Office Theme</vt:lpstr>
      <vt:lpstr>Design of magnetic elements close to the IR for FCC-ee</vt:lpstr>
      <vt:lpstr>Design of magnetic elements close to the IR</vt:lpstr>
      <vt:lpstr>PowerPoint Presentation</vt:lpstr>
      <vt:lpstr>Prior art</vt:lpstr>
      <vt:lpstr>53 degrees of freedom</vt:lpstr>
      <vt:lpstr>Many corrector magnets</vt:lpstr>
      <vt:lpstr>Many corrector magnets</vt:lpstr>
      <vt:lpstr>No space for compensating solenoid</vt:lpstr>
      <vt:lpstr>FCC-ee</vt:lpstr>
      <vt:lpstr>Final product</vt:lpstr>
      <vt:lpstr>What can we do differently?</vt:lpstr>
      <vt:lpstr>A slide explaining CCT technology</vt:lpstr>
      <vt:lpstr>Customized CCT via the Field program</vt:lpstr>
      <vt:lpstr>The problem</vt:lpstr>
      <vt:lpstr>Solving this problem</vt:lpstr>
      <vt:lpstr>The FF quadrupole</vt:lpstr>
      <vt:lpstr>Multipoles – before and after</vt:lpstr>
      <vt:lpstr>Integrated multipoles</vt:lpstr>
      <vt:lpstr>Single magnet edge correction</vt:lpstr>
      <vt:lpstr>The problem (2): crosstalk compensation</vt:lpstr>
      <vt:lpstr>Multipoles – before and after</vt:lpstr>
      <vt:lpstr>Integrated multipoles</vt:lpstr>
      <vt:lpstr>Dual aperture crosstalk compensation</vt:lpstr>
      <vt:lpstr>Conferences</vt:lpstr>
      <vt:lpstr>Conclusions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Bunch length/emittances</dc:title>
  <dc:creator>m Koratzinos</dc:creator>
  <cp:lastModifiedBy>m Koratzinos</cp:lastModifiedBy>
  <cp:revision>322</cp:revision>
  <cp:lastPrinted>2017-07-17T13:15:14Z</cp:lastPrinted>
  <dcterms:created xsi:type="dcterms:W3CDTF">2006-08-16T00:00:00Z</dcterms:created>
  <dcterms:modified xsi:type="dcterms:W3CDTF">2017-07-17T13:46:27Z</dcterms:modified>
</cp:coreProperties>
</file>