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5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6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7.xml" ContentType="application/vnd.openxmlformats-officedocument.theme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8.xml" ContentType="application/vnd.openxmlformats-officedocument.theme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9.xml" ContentType="application/vnd.openxmlformats-officedocument.theme+xml"/>
  <Override PartName="/ppt/slideLayouts/slideLayout99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30" r:id="rId1"/>
    <p:sldMasterId id="2147483742" r:id="rId2"/>
    <p:sldMasterId id="2147483757" r:id="rId3"/>
    <p:sldMasterId id="2147483788" r:id="rId4"/>
    <p:sldMasterId id="2147483803" r:id="rId5"/>
    <p:sldMasterId id="2147483815" r:id="rId6"/>
    <p:sldMasterId id="2147483881" r:id="rId7"/>
    <p:sldMasterId id="2147483893" r:id="rId8"/>
    <p:sldMasterId id="2147483905" r:id="rId9"/>
    <p:sldMasterId id="2147483919" r:id="rId10"/>
  </p:sldMasterIdLst>
  <p:notesMasterIdLst>
    <p:notesMasterId r:id="rId63"/>
  </p:notesMasterIdLst>
  <p:handoutMasterIdLst>
    <p:handoutMasterId r:id="rId64"/>
  </p:handoutMasterIdLst>
  <p:sldIdLst>
    <p:sldId id="1105" r:id="rId11"/>
    <p:sldId id="1164" r:id="rId12"/>
    <p:sldId id="1160" r:id="rId13"/>
    <p:sldId id="1163" r:id="rId14"/>
    <p:sldId id="1106" r:id="rId15"/>
    <p:sldId id="1107" r:id="rId16"/>
    <p:sldId id="1165" r:id="rId17"/>
    <p:sldId id="1119" r:id="rId18"/>
    <p:sldId id="1120" r:id="rId19"/>
    <p:sldId id="1121" r:id="rId20"/>
    <p:sldId id="1172" r:id="rId21"/>
    <p:sldId id="1150" r:id="rId22"/>
    <p:sldId id="1171" r:id="rId23"/>
    <p:sldId id="1151" r:id="rId24"/>
    <p:sldId id="1174" r:id="rId25"/>
    <p:sldId id="1175" r:id="rId26"/>
    <p:sldId id="1176" r:id="rId27"/>
    <p:sldId id="1152" r:id="rId28"/>
    <p:sldId id="1173" r:id="rId29"/>
    <p:sldId id="1177" r:id="rId30"/>
    <p:sldId id="1153" r:id="rId31"/>
    <p:sldId id="1154" r:id="rId32"/>
    <p:sldId id="1155" r:id="rId33"/>
    <p:sldId id="1156" r:id="rId34"/>
    <p:sldId id="1157" r:id="rId35"/>
    <p:sldId id="1158" r:id="rId36"/>
    <p:sldId id="1159" r:id="rId37"/>
    <p:sldId id="1073" r:id="rId38"/>
    <p:sldId id="1074" r:id="rId39"/>
    <p:sldId id="1075" r:id="rId40"/>
    <p:sldId id="1076" r:id="rId41"/>
    <p:sldId id="1090" r:id="rId42"/>
    <p:sldId id="1161" r:id="rId43"/>
    <p:sldId id="1091" r:id="rId44"/>
    <p:sldId id="1092" r:id="rId45"/>
    <p:sldId id="1104" r:id="rId46"/>
    <p:sldId id="1081" r:id="rId47"/>
    <p:sldId id="1082" r:id="rId48"/>
    <p:sldId id="1080" r:id="rId49"/>
    <p:sldId id="1030" r:id="rId50"/>
    <p:sldId id="1145" r:id="rId51"/>
    <p:sldId id="1146" r:id="rId52"/>
    <p:sldId id="1147" r:id="rId53"/>
    <p:sldId id="1148" r:id="rId54"/>
    <p:sldId id="1149" r:id="rId55"/>
    <p:sldId id="1079" r:id="rId56"/>
    <p:sldId id="1024" r:id="rId57"/>
    <p:sldId id="1061" r:id="rId58"/>
    <p:sldId id="1166" r:id="rId59"/>
    <p:sldId id="1167" r:id="rId60"/>
    <p:sldId id="1168" r:id="rId61"/>
    <p:sldId id="1169" r:id="rId62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9933"/>
    <a:srgbClr val="0033CC"/>
    <a:srgbClr val="008080"/>
    <a:srgbClr val="DDF9FF"/>
    <a:srgbClr val="FF3300"/>
    <a:srgbClr val="EDF6F9"/>
    <a:srgbClr val="E5F3EE"/>
    <a:srgbClr val="CCCCFF"/>
    <a:srgbClr val="ABC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9" autoAdjust="0"/>
    <p:restoredTop sz="86482" autoAdjust="0"/>
  </p:normalViewPr>
  <p:slideViewPr>
    <p:cSldViewPr snapToGrid="0">
      <p:cViewPr>
        <p:scale>
          <a:sx n="60" d="100"/>
          <a:sy n="60" d="100"/>
        </p:scale>
        <p:origin x="-1373" y="-523"/>
      </p:cViewPr>
      <p:guideLst>
        <p:guide orient="horz" pos="22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1950"/>
    </p:cViewPr>
  </p:sorterViewPr>
  <p:notesViewPr>
    <p:cSldViewPr snapToGrid="0">
      <p:cViewPr varScale="1">
        <p:scale>
          <a:sx n="48" d="100"/>
          <a:sy n="48" d="100"/>
        </p:scale>
        <p:origin x="-2004" y="-9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6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slide" Target="slides/slide32.xml"/><Relationship Id="rId47" Type="http://schemas.openxmlformats.org/officeDocument/2006/relationships/slide" Target="slides/slide37.xml"/><Relationship Id="rId50" Type="http://schemas.openxmlformats.org/officeDocument/2006/relationships/slide" Target="slides/slide40.xml"/><Relationship Id="rId55" Type="http://schemas.openxmlformats.org/officeDocument/2006/relationships/slide" Target="slides/slide45.xml"/><Relationship Id="rId63" Type="http://schemas.openxmlformats.org/officeDocument/2006/relationships/notesMaster" Target="notesMasters/notesMaster1.xml"/><Relationship Id="rId68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9" Type="http://schemas.openxmlformats.org/officeDocument/2006/relationships/slide" Target="slides/slide19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slide" Target="slides/slide35.xml"/><Relationship Id="rId53" Type="http://schemas.openxmlformats.org/officeDocument/2006/relationships/slide" Target="slides/slide43.xml"/><Relationship Id="rId58" Type="http://schemas.openxmlformats.org/officeDocument/2006/relationships/slide" Target="slides/slide48.xml"/><Relationship Id="rId66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1.xml"/><Relationship Id="rId19" Type="http://schemas.openxmlformats.org/officeDocument/2006/relationships/slide" Target="slides/slide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slide" Target="slides/slide33.xml"/><Relationship Id="rId48" Type="http://schemas.openxmlformats.org/officeDocument/2006/relationships/slide" Target="slides/slide38.xml"/><Relationship Id="rId56" Type="http://schemas.openxmlformats.org/officeDocument/2006/relationships/slide" Target="slides/slide46.xml"/><Relationship Id="rId64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slide" Target="slides/slide36.xml"/><Relationship Id="rId59" Type="http://schemas.openxmlformats.org/officeDocument/2006/relationships/slide" Target="slides/slide49.xml"/><Relationship Id="rId67" Type="http://schemas.openxmlformats.org/officeDocument/2006/relationships/theme" Target="theme/theme1.xml"/><Relationship Id="rId20" Type="http://schemas.openxmlformats.org/officeDocument/2006/relationships/slide" Target="slides/slide10.xml"/><Relationship Id="rId41" Type="http://schemas.openxmlformats.org/officeDocument/2006/relationships/slide" Target="slides/slide31.xml"/><Relationship Id="rId54" Type="http://schemas.openxmlformats.org/officeDocument/2006/relationships/slide" Target="slides/slide44.xml"/><Relationship Id="rId62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slide" Target="slides/slide39.xml"/><Relationship Id="rId57" Type="http://schemas.openxmlformats.org/officeDocument/2006/relationships/slide" Target="slides/slide47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21.xml"/><Relationship Id="rId44" Type="http://schemas.openxmlformats.org/officeDocument/2006/relationships/slide" Target="slides/slide34.xml"/><Relationship Id="rId52" Type="http://schemas.openxmlformats.org/officeDocument/2006/relationships/slide" Target="slides/slide42.xml"/><Relationship Id="rId60" Type="http://schemas.openxmlformats.org/officeDocument/2006/relationships/slide" Target="slides/slide50.xml"/><Relationship Id="rId65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39" Type="http://schemas.openxmlformats.org/officeDocument/2006/relationships/slide" Target="slides/slide2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t" anchorCtr="0" compatLnSpc="1">
            <a:prstTxWarp prst="textNoShape">
              <a:avLst/>
            </a:prstTxWarp>
          </a:bodyPr>
          <a:lstStyle>
            <a:lvl1pPr defTabSz="949325">
              <a:defRPr sz="1200"/>
            </a:lvl1pPr>
          </a:lstStyle>
          <a:p>
            <a:endParaRPr lang="en-US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0025" y="0"/>
            <a:ext cx="30495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t" anchorCtr="0" compatLnSpc="1">
            <a:prstTxWarp prst="textNoShape">
              <a:avLst/>
            </a:prstTxWarp>
          </a:bodyPr>
          <a:lstStyle>
            <a:lvl1pPr algn="r" defTabSz="949325">
              <a:defRPr sz="1200"/>
            </a:lvl1pPr>
          </a:lstStyle>
          <a:p>
            <a:endParaRPr lang="en-US"/>
          </a:p>
        </p:txBody>
      </p:sp>
      <p:sp>
        <p:nvSpPr>
          <p:cNvPr id="2170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09150"/>
            <a:ext cx="3048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b" anchorCtr="0" compatLnSpc="1">
            <a:prstTxWarp prst="textNoShape">
              <a:avLst/>
            </a:prstTxWarp>
          </a:bodyPr>
          <a:lstStyle>
            <a:lvl1pPr defTabSz="949325">
              <a:defRPr sz="1200"/>
            </a:lvl1pPr>
          </a:lstStyle>
          <a:p>
            <a:endParaRPr lang="en-US"/>
          </a:p>
        </p:txBody>
      </p:sp>
      <p:sp>
        <p:nvSpPr>
          <p:cNvPr id="2170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0025" y="9709150"/>
            <a:ext cx="30495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b" anchorCtr="0" compatLnSpc="1">
            <a:prstTxWarp prst="textNoShape">
              <a:avLst/>
            </a:prstTxWarp>
          </a:bodyPr>
          <a:lstStyle>
            <a:lvl1pPr algn="r" defTabSz="949325">
              <a:defRPr sz="1200"/>
            </a:lvl1pPr>
          </a:lstStyle>
          <a:p>
            <a:fld id="{C6B5E852-0091-43F4-9E06-9FD6794880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3718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t" anchorCtr="0" compatLnSpc="1">
            <a:prstTxWarp prst="textNoShape">
              <a:avLst/>
            </a:prstTxWarp>
          </a:bodyPr>
          <a:lstStyle>
            <a:lvl1pPr defTabSz="947738">
              <a:defRPr sz="1200" b="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t" anchorCtr="0" compatLnSpc="1">
            <a:prstTxWarp prst="textNoShape">
              <a:avLst/>
            </a:prstTxWarp>
          </a:bodyPr>
          <a:lstStyle>
            <a:lvl1pPr algn="r" defTabSz="947738">
              <a:defRPr sz="1200" b="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859338"/>
            <a:ext cx="5203825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b" anchorCtr="0" compatLnSpc="1">
            <a:prstTxWarp prst="textNoShape">
              <a:avLst/>
            </a:prstTxWarp>
          </a:bodyPr>
          <a:lstStyle>
            <a:lvl1pPr defTabSz="947738">
              <a:defRPr sz="1200" b="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3438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b" anchorCtr="0" compatLnSpc="1">
            <a:prstTxWarp prst="textNoShape">
              <a:avLst/>
            </a:prstTxWarp>
          </a:bodyPr>
          <a:lstStyle>
            <a:lvl1pPr algn="r" defTabSz="947738">
              <a:defRPr sz="1200" b="0"/>
            </a:lvl1pPr>
          </a:lstStyle>
          <a:p>
            <a:fld id="{2C2D0228-BB61-40C2-BD8F-6D458FEDA8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6553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D0228-BB61-40C2-BD8F-6D458FEDA81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7766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05504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FF413-0919-4DEA-9088-8EB15426A703}" type="slidenum">
              <a:rPr lang="en-GB" smtClean="0">
                <a:solidFill>
                  <a:prstClr val="black"/>
                </a:solidFill>
              </a:rPr>
              <a:pPr/>
              <a:t>24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4877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66FAF-FC2C-42B9-88A4-94DA01BF4164}" type="slidenum">
              <a:rPr lang="fr-CH" smtClean="0"/>
              <a:t>30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06599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90982" y="6344775"/>
            <a:ext cx="2133600" cy="365125"/>
          </a:xfrm>
        </p:spPr>
        <p:txBody>
          <a:bodyPr/>
          <a:lstStyle/>
          <a:p>
            <a:fld id="{BEA5FDBA-E113-45AD-B495-F7A4A73EC7C2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143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613682-E0E0-4C95-85CF-BFE1868DBC93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07BDEE-CD20-4519-B589-270C413CB5D2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2BFC8C-1AA0-474C-A0E4-910FEC408263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7E8CF-E003-4139-A9B3-BDB5ACA6C938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398D47-913E-4773-85E0-A037983FD0B3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FADF9A-35BE-485E-9FF7-4276147FFC2E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30C6D1-92E1-4460-97E2-E6728519A543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fld id="{54EED6BF-541A-4DEF-B15D-A1DB4DDFAB77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24F504-842C-4A5F-B9E9-90D8B39F9298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EB37B-424A-4722-AC7B-D55849AF61F8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459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3C0014-43B5-44EA-88D3-29372938F195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637F0-F241-49B7-8A54-148E892D9402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D7C3C5-0536-41DA-B462-76276A23E3BA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B3CA9-5D95-4327-A58A-E2C64D557876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87A96E-4A70-471F-83E4-0B27B806FF30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AF5C88-6A83-4A0D-A5BB-92E3EF064A33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809C7-35C5-4F68-B061-1CDAD6F15212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A5EA90-A96F-4C06-8232-C3A35C0FF385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80CC80-DB72-4556-834D-8BEAAAB9A694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6D428-2A24-4DF0-8ED6-28182DD0F237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dissolv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AFF6F1-88AD-48C8-9152-59517C393508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395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fld id="{E25D742B-413E-4004-A72F-3932F86BE007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39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DA2F2D-8407-4099-A68C-E47BE2B17817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50499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DA6B2A-3E86-4090-80A6-6C2CD9F1F9CB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4051843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33B6D2-8267-40B9-AAD8-E50679EFB8CB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907036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518F8-285F-4C3A-8D2C-BAAE98A33A63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20294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C9E20B-D839-49BD-B025-EC13FE3CAC77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33658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1B8AA-5B0E-4A75-8A01-F2DDCCABF96D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000539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FBA5EE-9D85-4ABF-8054-4C7ED76F7B8C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544133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fld id="{BA44BB07-4E92-42BE-9393-196200284630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9BF1E2-25BB-46B9-BAAD-B063CB02151C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53063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ED7025-8A65-4B13-B924-69E331A57E45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016729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CC668-D313-4482-B41B-A0A3E7D52FD0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817893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E95A37-2D88-47BA-BD6B-D56417784924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70973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E92EC-0760-4B9F-A82B-7ED516038EA1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009982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331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8162-748D-43B6-ADA7-5EEE50671E29}" type="datetime1">
              <a:rPr lang="fr-FR" smtClean="0"/>
              <a:t>25/05/2017</a:t>
            </a:fld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735778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9F87A-FA81-477F-8F6F-AD90B335F2BA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27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0F21A-AE02-4C19-B9C1-E2435D59024F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5479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F7E6F-47E7-41F0-A851-B71BA50C211C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097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BB337-4B03-4521-AC46-151AB396B540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074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fld id="{96421AB9-906D-4CC0-A3F9-3857A9C64FB0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061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16D6D0-2161-44AA-9301-6B5CA8B9D16E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877189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21912-3F72-47EB-B14C-BA15EF217DA2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052427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27EF5-7ABD-4864-8FDD-C4C4C0DB736B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76566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AB6082-89C2-4E96-85A4-A62D409BB772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873472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CE00A-313D-45B9-891D-7BD748BBAC27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80130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056705-E12D-423F-A501-50EEA94459F6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917391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4D3FD8-FC2A-46C8-AF96-40B72117331F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4161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ECE49-4A64-4A59-A778-0F9C6EA88356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90409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F41730-913F-48E4-BD98-ED6A5CFDD883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A35C0F-A250-4F2B-9BBC-61CCE6CB0B5C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223706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24583-7E5E-4B37-957A-D61DB795489B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62800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6316D-A170-4849-96D3-A5E755516DA6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023551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85A731-6C8D-422B-ABFD-52D5056F86C6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518519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65235-B6D5-49CF-AF4D-19CFD452761A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0276-BA16-4FEC-A67E-DD18CE5CC5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4580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00F0F-3505-4326-BDA7-381880D37168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0276-BA16-4FEC-A67E-DD18CE5CC5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4674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D8F8B-FDA2-4F99-B05F-7F826F9542A9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0276-BA16-4FEC-A67E-DD18CE5CC5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41580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09EAE-720B-415A-A18D-85D72F6AD4AF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0276-BA16-4FEC-A67E-DD18CE5CC5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37666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89F7F-B19D-4AA4-B015-B924A1D22ABB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0276-BA16-4FEC-A67E-DD18CE5CC5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94883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69E0E-C05F-446E-8DC5-AABB8C0A518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0276-BA16-4FEC-A67E-DD18CE5CC5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482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1D0A59-747F-4AE1-8DDB-55854A747D0E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510E28-1743-424E-A517-90CF0EF56656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0276-BA16-4FEC-A67E-DD18CE5CC5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4127" cy="1310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496537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77A83-557D-4C1C-8AE1-2D3206B16B33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0276-BA16-4FEC-A67E-DD18CE5CC5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69763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1E861-FCCD-4B3F-8320-982CB9B55F3B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0276-BA16-4FEC-A67E-DD18CE5CC5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32043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B4817-D854-4DF0-B2D0-D1B2A614CF9D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0276-BA16-4FEC-A67E-DD18CE5CC5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94931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51479-88A9-4EBC-82AA-983C144B46E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0276-BA16-4FEC-A67E-DD18CE5CC5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4550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6153-BAB1-4C3A-9AF4-65931F49EEC3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193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75035-96A5-4EA6-BFA3-94E233CE30DC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71692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82669-2048-4EC2-8E1A-346990D4B761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905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E4C7C-0BDE-4CE5-87C9-514AD0FCDE00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30489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632F8-BD46-43A2-96E1-2DC43E157D87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1432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14A705-570C-4F5E-8786-9F13C6E11167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B2C61-D3BC-4BDC-849A-63702728099D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7951655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3CC01-306F-4DFA-8EB1-9BD71334D1C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56171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43A62-EF38-4810-A064-2C9D0E9BC1B3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6866343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3C2BA-634C-47A5-B183-0B8FED5D587A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91497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22890-7FD3-4B47-B17B-B3F3C2CCC7DA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191892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7065F-D170-4BC5-96E5-F87C6B715C7C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6406916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A3AE2-1023-2243-BBDE-C44D82F1101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6750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rgbClr val="7030A0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691D3-1268-BC46-A466-4FE7F8FFD0C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22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C1E8D-E12B-2A44-92F8-8DFA49472AB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3375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78EC9-7216-6B46-83CB-A6CDF7A822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539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2FF7F6-526D-47C2-B55E-B7B4F50306BE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23A9A-FF2C-1446-99F7-1135B984357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7714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99594-7E91-4E44-8A81-F9D0986C34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613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E681F-4B57-FF4A-8AA2-B91E69C126A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143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1B877-E7A5-DF4D-B6A5-2DE411863A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8760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679BC-66E3-3447-9B56-FB20A2D1022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744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9E1FC-CAE1-F24D-924C-F640B77774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3123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2"/>
            <a:ext cx="2057400" cy="6049963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2"/>
            <a:ext cx="6019800" cy="6049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260AB-C6CC-D648-B1DF-A4058410CEB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1336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60BE1-CE36-8D49-89F4-2D0D4EC139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023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590"/>
            <a:ext cx="4038600" cy="218757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BA320-B2B8-B846-BFFB-F0BCC1CFBEC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759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59625" y="6529800"/>
            <a:ext cx="432000" cy="252000"/>
          </a:xfrm>
          <a:prstGeom prst="rect">
            <a:avLst/>
          </a:prstGeom>
          <a:ln/>
        </p:spPr>
        <p:txBody>
          <a:bodyPr/>
          <a:lstStyle>
            <a:lvl1pPr algn="ctr">
              <a:defRPr sz="1400" i="0">
                <a:solidFill>
                  <a:srgbClr val="C0C0C0"/>
                </a:solidFill>
                <a:latin typeface="Calibri Light" panose="020F0302020204030204" pitchFamily="34" charset="0"/>
              </a:defRPr>
            </a:lvl1pPr>
          </a:lstStyle>
          <a:p>
            <a:pPr>
              <a:defRPr/>
            </a:pPr>
            <a:fld id="{C2DE59A0-3DC2-48C0-A52D-31A153E83E0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8593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9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47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5" Type="http://schemas.openxmlformats.org/officeDocument/2006/relationships/theme" Target="../theme/theme6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Relationship Id="rId14" Type="http://schemas.openxmlformats.org/officeDocument/2006/relationships/slideLayout" Target="../slideLayouts/slideLayout63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1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4.xml"/><Relationship Id="rId5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73.xml"/><Relationship Id="rId4" Type="http://schemas.openxmlformats.org/officeDocument/2006/relationships/slideLayout" Target="../slideLayouts/slideLayout67.xml"/><Relationship Id="rId9" Type="http://schemas.openxmlformats.org/officeDocument/2006/relationships/slideLayout" Target="../slideLayouts/slideLayout72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7.xml"/><Relationship Id="rId7" Type="http://schemas.openxmlformats.org/officeDocument/2006/relationships/slideLayout" Target="../slideLayouts/slideLayout81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6.xml"/><Relationship Id="rId1" Type="http://schemas.openxmlformats.org/officeDocument/2006/relationships/slideLayout" Target="../slideLayouts/slideLayout75.xml"/><Relationship Id="rId6" Type="http://schemas.openxmlformats.org/officeDocument/2006/relationships/slideLayout" Target="../slideLayouts/slideLayout80.xml"/><Relationship Id="rId11" Type="http://schemas.openxmlformats.org/officeDocument/2006/relationships/slideLayout" Target="../slideLayouts/slideLayout85.xml"/><Relationship Id="rId5" Type="http://schemas.openxmlformats.org/officeDocument/2006/relationships/slideLayout" Target="../slideLayouts/slideLayout79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84.xml"/><Relationship Id="rId4" Type="http://schemas.openxmlformats.org/officeDocument/2006/relationships/slideLayout" Target="../slideLayouts/slideLayout78.xml"/><Relationship Id="rId9" Type="http://schemas.openxmlformats.org/officeDocument/2006/relationships/slideLayout" Target="../slideLayouts/slideLayout83.xml"/><Relationship Id="rId14" Type="http://schemas.openxmlformats.org/officeDocument/2006/relationships/image" Target="../media/image4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3.xml"/><Relationship Id="rId13" Type="http://schemas.openxmlformats.org/officeDocument/2006/relationships/slideLayout" Target="../slideLayouts/slideLayout98.xml"/><Relationship Id="rId3" Type="http://schemas.openxmlformats.org/officeDocument/2006/relationships/slideLayout" Target="../slideLayouts/slideLayout88.xml"/><Relationship Id="rId7" Type="http://schemas.openxmlformats.org/officeDocument/2006/relationships/slideLayout" Target="../slideLayouts/slideLayout92.xml"/><Relationship Id="rId12" Type="http://schemas.openxmlformats.org/officeDocument/2006/relationships/slideLayout" Target="../slideLayouts/slideLayout97.xml"/><Relationship Id="rId2" Type="http://schemas.openxmlformats.org/officeDocument/2006/relationships/slideLayout" Target="../slideLayouts/slideLayout87.xml"/><Relationship Id="rId1" Type="http://schemas.openxmlformats.org/officeDocument/2006/relationships/slideLayout" Target="../slideLayouts/slideLayout86.xml"/><Relationship Id="rId6" Type="http://schemas.openxmlformats.org/officeDocument/2006/relationships/slideLayout" Target="../slideLayouts/slideLayout91.xml"/><Relationship Id="rId11" Type="http://schemas.openxmlformats.org/officeDocument/2006/relationships/slideLayout" Target="../slideLayouts/slideLayout96.xml"/><Relationship Id="rId5" Type="http://schemas.openxmlformats.org/officeDocument/2006/relationships/slideLayout" Target="../slideLayouts/slideLayout90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95.xml"/><Relationship Id="rId4" Type="http://schemas.openxmlformats.org/officeDocument/2006/relationships/slideLayout" Target="../slideLayouts/slideLayout89.xml"/><Relationship Id="rId9" Type="http://schemas.openxmlformats.org/officeDocument/2006/relationships/slideLayout" Target="../slideLayouts/slideLayout94.xml"/><Relationship Id="rId1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BDBC78-DB47-4B16-AABB-6ED7373A3D11}" type="datetime1">
              <a:rPr lang="fr-FR" smtClean="0"/>
              <a:t>25/05/2017</a:t>
            </a:fld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56775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3" r:id="rId2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4"/>
          <p:cNvSpPr>
            <a:spLocks noChangeArrowheads="1"/>
          </p:cNvSpPr>
          <p:nvPr userDrawn="1"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1" hangingPunct="1"/>
            <a:endParaRPr lang="en-US" sz="2400" i="1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948264" y="6381328"/>
            <a:ext cx="1905000" cy="3333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fld id="{57C56237-DB4A-4DAD-B516-6786BA5B7607}" type="slidenum">
              <a:rPr lang="en-US" sz="2400" i="1" smtClean="0">
                <a:solidFill>
                  <a:srgbClr val="000000"/>
                </a:solidFill>
              </a:rPr>
              <a:pPr eaLnBrk="1" hangingPunct="1">
                <a:defRPr/>
              </a:pPr>
              <a:t>‹#›</a:t>
            </a:fld>
            <a:endParaRPr lang="en-US" sz="2400" i="1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6"/>
          <p:cNvSpPr txBox="1">
            <a:spLocks noChangeArrowheads="1"/>
          </p:cNvSpPr>
          <p:nvPr userDrawn="1"/>
        </p:nvSpPr>
        <p:spPr>
          <a:xfrm>
            <a:off x="-26511" y="6529800"/>
            <a:ext cx="1116000" cy="252000"/>
          </a:xfrm>
          <a:prstGeom prst="rect">
            <a:avLst/>
          </a:prstGeom>
          <a:ln/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b="1" i="0" kern="1200">
                <a:solidFill>
                  <a:srgbClr val="C0C0C0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b="1" i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b="1" i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b="1" i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b="1" i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i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i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i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i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en-US" dirty="0" smtClean="0"/>
              <a:t>23 Mar.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899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fld id="{BD0C4825-BF30-4EFC-B5EB-4755111DC6E6}" type="datetime1">
              <a:rPr kumimoji="1" lang="fr-FR" altLang="en-US" b="0" smtClean="0">
                <a:solidFill>
                  <a:srgbClr val="000000"/>
                </a:solidFill>
                <a:latin typeface="Arial" charset="0"/>
              </a:rPr>
              <a:t>25/05/2017</a:t>
            </a:fld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  <p:sldLayoutId id="2147483756" r:id="rId14"/>
  </p:sldLayoutIdLst>
  <p:transition>
    <p:dissolve/>
  </p:transition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fld id="{07277997-FBB6-42F9-A2EC-D5EBDB8DACB8}" type="datetime1">
              <a:rPr kumimoji="1" lang="fr-FR" altLang="en-US" b="0" smtClean="0">
                <a:solidFill>
                  <a:srgbClr val="000000"/>
                </a:solidFill>
                <a:latin typeface="Arial" charset="0"/>
              </a:rPr>
              <a:t>25/05/2017</a:t>
            </a:fld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  <p:sldLayoutId id="2147483771" r:id="rId14"/>
  </p:sldLayoutIdLst>
  <p:transition>
    <p:dissolve/>
  </p:transition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fld id="{EF4F4CE4-44A6-4BAA-8402-FE66A3E7E455}" type="datetime1">
              <a:rPr kumimoji="1" lang="fr-FR" altLang="en-US" b="0" smtClean="0">
                <a:solidFill>
                  <a:srgbClr val="000000"/>
                </a:solidFill>
                <a:latin typeface="Arial" charset="0"/>
              </a:rPr>
              <a:t>25/05/2017</a:t>
            </a:fld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  <p:extLst>
      <p:ext uri="{BB962C8B-B14F-4D97-AF65-F5344CB8AC3E}">
        <p14:creationId xmlns:p14="http://schemas.microsoft.com/office/powerpoint/2010/main" val="1100419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  <p:sldLayoutId id="2147483800" r:id="rId12"/>
    <p:sldLayoutId id="2147483801" r:id="rId13"/>
    <p:sldLayoutId id="2147483802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08B56B-296E-45F3-8481-FC73239179E3}" type="datetime1">
              <a:rPr lang="fr-FR" smtClean="0"/>
              <a:t>25/05/2017</a:t>
            </a:fld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45061" cy="52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536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04" r:id="rId2"/>
    <p:sldLayoutId id="2147483805" r:id="rId3"/>
    <p:sldLayoutId id="2147483809" r:id="rId4"/>
    <p:sldLayoutId id="2147483812" r:id="rId5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fld id="{AEC9C5B5-01E8-4711-AD94-EA25483E3B35}" type="datetime1">
              <a:rPr kumimoji="1" lang="fr-FR" altLang="en-US" b="0" smtClean="0">
                <a:solidFill>
                  <a:srgbClr val="000000"/>
                </a:solidFill>
                <a:latin typeface="Arial" charset="0"/>
              </a:rPr>
              <a:t>25/05/2017</a:t>
            </a:fld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  <p:extLst>
      <p:ext uri="{BB962C8B-B14F-4D97-AF65-F5344CB8AC3E}">
        <p14:creationId xmlns:p14="http://schemas.microsoft.com/office/powerpoint/2010/main" val="481681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  <p:sldLayoutId id="2147483827" r:id="rId12"/>
    <p:sldLayoutId id="2147483828" r:id="rId13"/>
    <p:sldLayoutId id="2147483829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21B7CCB-CAB4-49D5-BB98-6B31FCB23A33}" type="datetime1">
              <a:rPr lang="fr-FR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25/05/2017</a:t>
            </a:fld>
            <a:endParaRPr lang="en-US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7CE90276-BA16-4FEC-A67E-DD18CE5CC56C}" type="slidenum">
              <a:rPr lang="en-US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05003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0EF382-EF80-46A8-B8E8-DC195394A248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 userDrawn="1"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 userDrawn="1"/>
        </p:nvSpPr>
        <p:spPr>
          <a:xfrm>
            <a:off x="2266949" y="6384925"/>
            <a:ext cx="428625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Blondel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TLEP</a:t>
            </a:r>
            <a:r>
              <a:rPr lang="en-GB" baseline="0" dirty="0" smtClean="0">
                <a:solidFill>
                  <a:prstClr val="black">
                    <a:tint val="75000"/>
                  </a:prstClr>
                </a:solidFill>
              </a:rPr>
              <a:t> design study r-ECFA  2013-07-20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57873" y="46300"/>
            <a:ext cx="960698" cy="1064871"/>
          </a:xfrm>
          <a:prstGeom prst="rect">
            <a:avLst/>
          </a:prstGeom>
          <a:solidFill>
            <a:srgbClr val="DDF9FF"/>
          </a:solidFill>
          <a:ln>
            <a:solidFill>
              <a:srgbClr val="DDF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10" name="Picture 9"/>
          <p:cNvPicPr/>
          <p:nvPr userDrawn="1"/>
        </p:nvPicPr>
        <p:blipFill rotWithShape="1">
          <a:blip r:embed="rId14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100000"/>
                    </a14:imgEffect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86"/>
          <a:stretch/>
        </p:blipFill>
        <p:spPr>
          <a:xfrm>
            <a:off x="115748" y="173620"/>
            <a:ext cx="821802" cy="79865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929395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effectLst/>
              </a:defRPr>
            </a:lvl1pPr>
          </a:lstStyle>
          <a:p>
            <a:pPr>
              <a:defRPr/>
            </a:pPr>
            <a:fld id="{29B1099E-627F-6F44-8F3D-F0C10159656A}" type="slidenum">
              <a:rPr lang="en-US" b="0">
                <a:solidFill>
                  <a:srgbClr val="000000"/>
                </a:solidFill>
                <a:latin typeface="Comic Sans MS" charset="0"/>
                <a:ea typeface="ＭＳ Ｐゴシック" charset="0"/>
              </a:rPr>
              <a:pPr>
                <a:defRPr/>
              </a:pPr>
              <a:t>‹#›</a:t>
            </a:fld>
            <a:endParaRPr lang="en-US" b="0" dirty="0">
              <a:solidFill>
                <a:srgbClr val="000000"/>
              </a:solidFill>
              <a:latin typeface="Comic Sans MS" charset="0"/>
              <a:ea typeface="ＭＳ Ｐゴシック" charset="0"/>
            </a:endParaRPr>
          </a:p>
        </p:txBody>
      </p:sp>
      <p:sp>
        <p:nvSpPr>
          <p:cNvPr id="5" name="Text Box 11"/>
          <p:cNvSpPr txBox="1">
            <a:spLocks noChangeArrowheads="1"/>
          </p:cNvSpPr>
          <p:nvPr userDrawn="1"/>
        </p:nvSpPr>
        <p:spPr bwMode="auto">
          <a:xfrm>
            <a:off x="107504" y="6536377"/>
            <a:ext cx="3134191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200" b="0" dirty="0" smtClean="0">
                <a:solidFill>
                  <a:prstClr val="black"/>
                </a:solidFill>
              </a:rPr>
              <a:t>M. Koratzinos, eeFACT2016, 24/10/2016</a:t>
            </a:r>
            <a:endParaRPr lang="en-US" b="0" dirty="0" smtClean="0">
              <a:solidFill>
                <a:prstClr val="black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2" name="Picture 1" descr="Screen Shot 2014-02-08 at 8.22.10 PM.png"/>
          <p:cNvPicPr preferRelativeResize="0"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7296" y="121196"/>
            <a:ext cx="1097280" cy="5143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</p:pic>
      <p:cxnSp>
        <p:nvCxnSpPr>
          <p:cNvPr id="4" name="Straight Connector 3"/>
          <p:cNvCxnSpPr/>
          <p:nvPr userDrawn="1"/>
        </p:nvCxnSpPr>
        <p:spPr bwMode="auto">
          <a:xfrm>
            <a:off x="179512" y="6453336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631996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  <p:sldLayoutId id="2147483917" r:id="rId12"/>
    <p:sldLayoutId id="2147483918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9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7.xml"/><Relationship Id="rId1" Type="http://schemas.openxmlformats.org/officeDocument/2006/relationships/themeOverride" Target="../theme/themeOverride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45.xml"/><Relationship Id="rId1" Type="http://schemas.openxmlformats.org/officeDocument/2006/relationships/themeOverride" Target="../theme/themeOverr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47.xml"/><Relationship Id="rId1" Type="http://schemas.openxmlformats.org/officeDocument/2006/relationships/themeOverride" Target="../theme/themeOverride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7.xml"/><Relationship Id="rId1" Type="http://schemas.openxmlformats.org/officeDocument/2006/relationships/themeOverride" Target="../theme/themeOverride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47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34.png"/><Relationship Id="rId2" Type="http://schemas.openxmlformats.org/officeDocument/2006/relationships/slideLayout" Target="../slideLayouts/slideLayout47.x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9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7.xml"/><Relationship Id="rId1" Type="http://schemas.openxmlformats.org/officeDocument/2006/relationships/themeOverride" Target="../theme/themeOverride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slideLayout" Target="../slideLayouts/slideLayout47.xml"/><Relationship Id="rId1" Type="http://schemas.openxmlformats.org/officeDocument/2006/relationships/themeOverride" Target="../theme/themeOverride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7.xml"/><Relationship Id="rId1" Type="http://schemas.openxmlformats.org/officeDocument/2006/relationships/themeOverride" Target="../theme/themeOverride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5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12.gif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7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9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2D039-0933-495D-BA65-BE1EF07F46A8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-2" y="1376148"/>
            <a:ext cx="3128805" cy="424731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1800" dirty="0" smtClean="0">
                <a:latin typeface="+mj-lt"/>
              </a:rPr>
              <a:t>EPOL group: </a:t>
            </a:r>
          </a:p>
          <a:p>
            <a:r>
              <a:rPr lang="en-GB" sz="1800" dirty="0" smtClean="0">
                <a:latin typeface="+mn-lt"/>
              </a:rPr>
              <a:t>A Milanese </a:t>
            </a:r>
            <a:r>
              <a:rPr lang="en-GB" sz="1800" dirty="0">
                <a:latin typeface="+mn-lt"/>
              </a:rPr>
              <a:t>CERN </a:t>
            </a:r>
          </a:p>
          <a:p>
            <a:r>
              <a:rPr lang="en-GB" sz="1800" dirty="0" smtClean="0">
                <a:latin typeface="+mn-lt"/>
              </a:rPr>
              <a:t>K </a:t>
            </a:r>
            <a:r>
              <a:rPr lang="en-GB" sz="1800" dirty="0" err="1">
                <a:latin typeface="+mn-lt"/>
              </a:rPr>
              <a:t>Oide</a:t>
            </a:r>
            <a:r>
              <a:rPr lang="en-GB" sz="1800" dirty="0">
                <a:latin typeface="+mn-lt"/>
              </a:rPr>
              <a:t>  CERN/KEK </a:t>
            </a:r>
          </a:p>
          <a:p>
            <a:r>
              <a:rPr lang="en-GB" sz="1800" dirty="0" smtClean="0">
                <a:latin typeface="+mn-lt"/>
              </a:rPr>
              <a:t>T </a:t>
            </a:r>
            <a:r>
              <a:rPr lang="en-GB" sz="1800" dirty="0" err="1">
                <a:latin typeface="+mn-lt"/>
              </a:rPr>
              <a:t>Tydecks</a:t>
            </a:r>
            <a:r>
              <a:rPr lang="en-GB" sz="1800" dirty="0">
                <a:latin typeface="+mn-lt"/>
              </a:rPr>
              <a:t> CERN </a:t>
            </a:r>
            <a:br>
              <a:rPr lang="en-GB" sz="1800" dirty="0">
                <a:latin typeface="+mn-lt"/>
              </a:rPr>
            </a:br>
            <a:r>
              <a:rPr lang="en-GB" sz="1800" dirty="0" smtClean="0">
                <a:latin typeface="+mn-lt"/>
              </a:rPr>
              <a:t>J </a:t>
            </a:r>
            <a:r>
              <a:rPr lang="en-GB" sz="1800" dirty="0" err="1" smtClean="0">
                <a:latin typeface="+mn-lt"/>
              </a:rPr>
              <a:t>Wenninger</a:t>
            </a:r>
            <a:r>
              <a:rPr lang="en-GB" sz="1800" dirty="0" smtClean="0">
                <a:latin typeface="+mn-lt"/>
              </a:rPr>
              <a:t> </a:t>
            </a:r>
            <a:r>
              <a:rPr lang="en-GB" sz="1800" dirty="0">
                <a:latin typeface="+mn-lt"/>
              </a:rPr>
              <a:t>CERN </a:t>
            </a:r>
            <a:br>
              <a:rPr lang="en-GB" sz="1800" dirty="0">
                <a:latin typeface="+mn-lt"/>
              </a:rPr>
            </a:br>
            <a:r>
              <a:rPr lang="en-GB" sz="1800" dirty="0" smtClean="0">
                <a:latin typeface="+mn-lt"/>
              </a:rPr>
              <a:t>F </a:t>
            </a:r>
            <a:r>
              <a:rPr lang="en-GB" sz="1800" dirty="0">
                <a:latin typeface="+mn-lt"/>
              </a:rPr>
              <a:t>Zimmermann CERN  </a:t>
            </a:r>
            <a:br>
              <a:rPr lang="en-GB" sz="1800" dirty="0">
                <a:latin typeface="+mn-lt"/>
              </a:rPr>
            </a:br>
            <a:r>
              <a:rPr lang="en-GB" sz="1800" dirty="0" smtClean="0">
                <a:latin typeface="+mn-lt"/>
              </a:rPr>
              <a:t>D </a:t>
            </a:r>
            <a:r>
              <a:rPr lang="en-GB" sz="1800" dirty="0">
                <a:latin typeface="+mn-lt"/>
              </a:rPr>
              <a:t>Barber DESY</a:t>
            </a:r>
            <a:br>
              <a:rPr lang="en-GB" sz="1800" dirty="0">
                <a:latin typeface="+mn-lt"/>
              </a:rPr>
            </a:br>
            <a:r>
              <a:rPr lang="en-GB" sz="1800" dirty="0" smtClean="0">
                <a:latin typeface="+mn-lt"/>
              </a:rPr>
              <a:t>W </a:t>
            </a:r>
            <a:r>
              <a:rPr lang="en-GB" sz="1800" dirty="0" err="1">
                <a:latin typeface="+mn-lt"/>
              </a:rPr>
              <a:t>Hillert</a:t>
            </a:r>
            <a:r>
              <a:rPr lang="en-GB" sz="1800" dirty="0">
                <a:latin typeface="+mn-lt"/>
              </a:rPr>
              <a:t>  DESY</a:t>
            </a:r>
            <a:br>
              <a:rPr lang="en-GB" sz="1800" dirty="0">
                <a:latin typeface="+mn-lt"/>
              </a:rPr>
            </a:br>
            <a:r>
              <a:rPr lang="en-GB" sz="1800" dirty="0" smtClean="0">
                <a:latin typeface="+mn-lt"/>
              </a:rPr>
              <a:t>E </a:t>
            </a:r>
            <a:r>
              <a:rPr lang="en-GB" sz="1800" dirty="0" err="1">
                <a:latin typeface="+mn-lt"/>
              </a:rPr>
              <a:t>Gianfelice</a:t>
            </a:r>
            <a:r>
              <a:rPr lang="en-GB" sz="1800" dirty="0">
                <a:latin typeface="+mn-lt"/>
              </a:rPr>
              <a:t>-Wendt FERMILAB</a:t>
            </a:r>
            <a:br>
              <a:rPr lang="en-GB" sz="1800" dirty="0">
                <a:latin typeface="+mn-lt"/>
              </a:rPr>
            </a:br>
            <a:r>
              <a:rPr lang="en-GB" sz="1800" dirty="0" smtClean="0">
                <a:latin typeface="+mn-lt"/>
              </a:rPr>
              <a:t>A </a:t>
            </a:r>
            <a:r>
              <a:rPr lang="en-GB" sz="1800" dirty="0" err="1">
                <a:latin typeface="+mn-lt"/>
              </a:rPr>
              <a:t>Blondel</a:t>
            </a:r>
            <a:r>
              <a:rPr lang="en-GB" sz="1800" dirty="0">
                <a:latin typeface="+mn-lt"/>
              </a:rPr>
              <a:t> GENEVA</a:t>
            </a:r>
            <a:br>
              <a:rPr lang="en-GB" sz="1800" dirty="0">
                <a:latin typeface="+mn-lt"/>
              </a:rPr>
            </a:br>
            <a:r>
              <a:rPr lang="en-GB" sz="1800" dirty="0" smtClean="0">
                <a:latin typeface="+mn-lt"/>
              </a:rPr>
              <a:t>M </a:t>
            </a:r>
            <a:r>
              <a:rPr lang="en-GB" sz="1800" dirty="0" err="1">
                <a:latin typeface="+mn-lt"/>
              </a:rPr>
              <a:t>Koratzinos</a:t>
            </a:r>
            <a:r>
              <a:rPr lang="en-GB" sz="1800" dirty="0">
                <a:latin typeface="+mn-lt"/>
              </a:rPr>
              <a:t> GENEVA</a:t>
            </a:r>
            <a:br>
              <a:rPr lang="en-GB" sz="1800" dirty="0">
                <a:latin typeface="+mn-lt"/>
              </a:rPr>
            </a:br>
            <a:r>
              <a:rPr lang="en-GB" sz="1800" dirty="0" smtClean="0">
                <a:latin typeface="+mn-lt"/>
              </a:rPr>
              <a:t>M </a:t>
            </a:r>
            <a:r>
              <a:rPr lang="en-GB" sz="1800" dirty="0" err="1">
                <a:latin typeface="+mn-lt"/>
              </a:rPr>
              <a:t>Hildreth</a:t>
            </a:r>
            <a:r>
              <a:rPr lang="en-GB" sz="1800" dirty="0">
                <a:latin typeface="+mn-lt"/>
              </a:rPr>
              <a:t> Notre-Dame (USA)</a:t>
            </a:r>
            <a:br>
              <a:rPr lang="en-GB" sz="1800" dirty="0">
                <a:latin typeface="+mn-lt"/>
              </a:rPr>
            </a:br>
            <a:r>
              <a:rPr lang="en-GB" sz="1800" dirty="0" smtClean="0">
                <a:latin typeface="+mn-lt"/>
              </a:rPr>
              <a:t>I </a:t>
            </a:r>
            <a:r>
              <a:rPr lang="en-GB" sz="1800" dirty="0">
                <a:latin typeface="+mn-lt"/>
              </a:rPr>
              <a:t>Koop NOVOSIBIRSK</a:t>
            </a:r>
            <a:br>
              <a:rPr lang="en-GB" sz="1800" dirty="0">
                <a:latin typeface="+mn-lt"/>
              </a:rPr>
            </a:br>
            <a:r>
              <a:rPr lang="en-GB" sz="1800" dirty="0" smtClean="0">
                <a:latin typeface="+mn-lt"/>
              </a:rPr>
              <a:t>N </a:t>
            </a:r>
            <a:r>
              <a:rPr lang="en-GB" sz="1800" dirty="0" err="1">
                <a:latin typeface="+mn-lt"/>
              </a:rPr>
              <a:t>Muchnoi</a:t>
            </a:r>
            <a:r>
              <a:rPr lang="en-GB" sz="1800" dirty="0">
                <a:latin typeface="+mn-lt"/>
              </a:rPr>
              <a:t> NOVOSIBIRSK</a:t>
            </a:r>
            <a:br>
              <a:rPr lang="en-GB" sz="1800" dirty="0">
                <a:latin typeface="+mn-lt"/>
              </a:rPr>
            </a:br>
            <a:r>
              <a:rPr lang="en-GB" sz="1800" dirty="0" smtClean="0">
                <a:latin typeface="+mn-lt"/>
              </a:rPr>
              <a:t>A </a:t>
            </a:r>
            <a:r>
              <a:rPr lang="en-GB" sz="1800" dirty="0" err="1" smtClean="0">
                <a:latin typeface="+mn-lt"/>
              </a:rPr>
              <a:t>Bogomyagkov</a:t>
            </a:r>
            <a:r>
              <a:rPr lang="en-GB" sz="1800" dirty="0" smtClean="0">
                <a:latin typeface="+mn-lt"/>
              </a:rPr>
              <a:t> </a:t>
            </a:r>
            <a:r>
              <a:rPr lang="en-GB" sz="1800" dirty="0">
                <a:latin typeface="+mn-lt"/>
              </a:rPr>
              <a:t>NOVOSIBIRSK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247"/>
          <a:stretch/>
        </p:blipFill>
        <p:spPr bwMode="auto">
          <a:xfrm>
            <a:off x="3111815" y="1290153"/>
            <a:ext cx="6032185" cy="5567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17923"/>
            <a:ext cx="9143999" cy="1323439"/>
          </a:xfrm>
          <a:prstGeom prst="rect">
            <a:avLst/>
          </a:prstGeom>
          <a:solidFill>
            <a:srgbClr val="CCCC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4800" dirty="0" smtClean="0">
                <a:latin typeface="+mj-lt"/>
              </a:rPr>
              <a:t>FCC-</a:t>
            </a:r>
            <a:r>
              <a:rPr lang="fr-CH" sz="4800" dirty="0" err="1" smtClean="0">
                <a:latin typeface="+mj-lt"/>
              </a:rPr>
              <a:t>ee</a:t>
            </a:r>
            <a:r>
              <a:rPr lang="fr-CH" sz="4800" dirty="0" smtClean="0">
                <a:latin typeface="+mj-lt"/>
              </a:rPr>
              <a:t> </a:t>
            </a:r>
            <a:endParaRPr lang="fr-CH" sz="4800" dirty="0" smtClean="0">
              <a:latin typeface="+mj-lt"/>
            </a:endParaRPr>
          </a:p>
          <a:p>
            <a:pPr algn="ctr"/>
            <a:r>
              <a:rPr lang="fr-CH" sz="3200" dirty="0" err="1" smtClean="0">
                <a:latin typeface="+mj-lt"/>
              </a:rPr>
              <a:t>Beam</a:t>
            </a:r>
            <a:r>
              <a:rPr lang="fr-CH" sz="3200" dirty="0" smtClean="0">
                <a:latin typeface="+mj-lt"/>
              </a:rPr>
              <a:t> </a:t>
            </a:r>
            <a:r>
              <a:rPr lang="fr-CH" sz="3200" dirty="0" err="1" smtClean="0">
                <a:latin typeface="+mj-lt"/>
              </a:rPr>
              <a:t>Polarization</a:t>
            </a:r>
            <a:r>
              <a:rPr lang="fr-CH" sz="3200" dirty="0" smtClean="0">
                <a:latin typeface="+mj-lt"/>
              </a:rPr>
              <a:t> and </a:t>
            </a:r>
            <a:r>
              <a:rPr lang="fr-CH" sz="3200" dirty="0" err="1" smtClean="0">
                <a:latin typeface="+mj-lt"/>
              </a:rPr>
              <a:t>Energy</a:t>
            </a:r>
            <a:r>
              <a:rPr lang="fr-CH" sz="3200" dirty="0" smtClean="0">
                <a:latin typeface="+mj-lt"/>
              </a:rPr>
              <a:t> Calibration</a:t>
            </a:r>
            <a:endParaRPr lang="fr-CH" sz="12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91542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21976" y="1972235"/>
            <a:ext cx="6778715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j-lt"/>
              </a:rPr>
              <a:t>These</a:t>
            </a:r>
            <a:r>
              <a:rPr lang="fr-CH" sz="2000" dirty="0" smtClean="0">
                <a:latin typeface="+mj-lt"/>
              </a:rPr>
              <a:t> observations </a:t>
            </a:r>
            <a:r>
              <a:rPr lang="fr-CH" sz="2000" dirty="0" err="1" smtClean="0">
                <a:latin typeface="+mj-lt"/>
              </a:rPr>
              <a:t>were</a:t>
            </a:r>
            <a:r>
              <a:rPr lang="fr-CH" sz="2000" dirty="0" smtClean="0">
                <a:latin typeface="+mj-lt"/>
              </a:rPr>
              <a:t> consistent </a:t>
            </a:r>
            <a:r>
              <a:rPr lang="fr-CH" sz="2000" dirty="0" err="1" smtClean="0">
                <a:latin typeface="+mj-lt"/>
              </a:rPr>
              <a:t>with</a:t>
            </a:r>
            <a:r>
              <a:rPr lang="fr-CH" sz="2000" dirty="0" smtClean="0">
                <a:latin typeface="+mj-lt"/>
              </a:rPr>
              <a:t> the </a:t>
            </a:r>
            <a:r>
              <a:rPr lang="fr-CH" sz="2000" dirty="0" err="1" smtClean="0">
                <a:latin typeface="+mj-lt"/>
              </a:rPr>
              <a:t>hypothesis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that</a:t>
            </a:r>
            <a:r>
              <a:rPr lang="fr-CH" sz="2000" dirty="0" smtClean="0">
                <a:latin typeface="+mj-lt"/>
              </a:rPr>
              <a:t> </a:t>
            </a:r>
          </a:p>
          <a:p>
            <a:r>
              <a:rPr lang="fr-CH" sz="2000" dirty="0" err="1" smtClean="0">
                <a:latin typeface="+mj-lt"/>
              </a:rPr>
              <a:t>energy</a:t>
            </a:r>
            <a:r>
              <a:rPr lang="fr-CH" sz="2000" dirty="0" smtClean="0">
                <a:latin typeface="+mj-lt"/>
              </a:rPr>
              <a:t> spread drives the synchrotron </a:t>
            </a:r>
            <a:r>
              <a:rPr lang="fr-CH" sz="2000" dirty="0" err="1" smtClean="0">
                <a:latin typeface="+mj-lt"/>
              </a:rPr>
              <a:t>resonances</a:t>
            </a:r>
            <a:r>
              <a:rPr lang="fr-CH" sz="2000" dirty="0" smtClean="0">
                <a:latin typeface="+mj-lt"/>
              </a:rPr>
              <a:t>. </a:t>
            </a:r>
          </a:p>
          <a:p>
            <a:r>
              <a:rPr lang="fr-CH" sz="2000" dirty="0" err="1" smtClean="0">
                <a:latin typeface="+mj-lt"/>
              </a:rPr>
              <a:t>We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were</a:t>
            </a:r>
            <a:r>
              <a:rPr lang="fr-CH" sz="2000" dirty="0" smtClean="0">
                <a:latin typeface="+mj-lt"/>
              </a:rPr>
              <a:t> able to </a:t>
            </a:r>
            <a:r>
              <a:rPr lang="fr-CH" sz="2000" dirty="0" err="1" smtClean="0">
                <a:latin typeface="+mj-lt"/>
              </a:rPr>
              <a:t>keep</a:t>
            </a:r>
            <a:r>
              <a:rPr lang="fr-CH" sz="2000" dirty="0" smtClean="0">
                <a:latin typeface="+mj-lt"/>
              </a:rPr>
              <a:t> the </a:t>
            </a:r>
            <a:r>
              <a:rPr lang="fr-CH" sz="2000" dirty="0" err="1" smtClean="0">
                <a:latin typeface="+mj-lt"/>
              </a:rPr>
              <a:t>polarization</a:t>
            </a:r>
            <a:r>
              <a:rPr lang="fr-CH" sz="2000" dirty="0" smtClean="0">
                <a:latin typeface="+mj-lt"/>
              </a:rPr>
              <a:t> as long as </a:t>
            </a:r>
            <a:r>
              <a:rPr lang="fr-CH" sz="2000" dirty="0" smtClean="0">
                <a:latin typeface="+mj-lt"/>
                <a:sym typeface="Symbol"/>
              </a:rPr>
              <a:t></a:t>
            </a:r>
            <a:r>
              <a:rPr lang="fr-CH" sz="2000" baseline="-25000" dirty="0" smtClean="0">
                <a:latin typeface="+mj-lt"/>
                <a:sym typeface="Symbol"/>
              </a:rPr>
              <a:t>E </a:t>
            </a:r>
            <a:r>
              <a:rPr lang="fr-CH" sz="2000" dirty="0" smtClean="0">
                <a:latin typeface="+mj-lt"/>
                <a:sym typeface="Symbol"/>
              </a:rPr>
              <a:t>&lt; 56 MeV. </a:t>
            </a:r>
          </a:p>
          <a:p>
            <a:endParaRPr lang="fr-CH" sz="2000" dirty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In a </a:t>
            </a:r>
            <a:r>
              <a:rPr lang="fr-CH" sz="2000" dirty="0" err="1" smtClean="0">
                <a:latin typeface="+mj-lt"/>
              </a:rPr>
              <a:t>larger</a:t>
            </a:r>
            <a:r>
              <a:rPr lang="fr-CH" sz="2000" dirty="0" smtClean="0">
                <a:latin typeface="+mj-lt"/>
              </a:rPr>
              <a:t> ring the </a:t>
            </a:r>
            <a:r>
              <a:rPr lang="fr-CH" sz="2000" dirty="0" err="1" smtClean="0">
                <a:latin typeface="+mj-lt"/>
              </a:rPr>
              <a:t>energy</a:t>
            </a:r>
            <a:r>
              <a:rPr lang="fr-CH" sz="2000" dirty="0" smtClean="0">
                <a:latin typeface="+mj-lt"/>
              </a:rPr>
              <a:t> spread </a:t>
            </a:r>
            <a:r>
              <a:rPr lang="fr-CH" sz="2000" dirty="0" err="1" smtClean="0">
                <a:latin typeface="+mj-lt"/>
              </a:rPr>
              <a:t>is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smaller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smtClean="0">
                <a:latin typeface="+mj-lt"/>
                <a:sym typeface="Wingdings" panose="05000000000000000000" pitchFamily="2" charset="2"/>
              </a:rPr>
              <a:t></a:t>
            </a:r>
          </a:p>
          <a:p>
            <a:endParaRPr lang="fr-CH" sz="2000" dirty="0">
              <a:latin typeface="+mj-lt"/>
              <a:sym typeface="Wingdings" panose="05000000000000000000" pitchFamily="2" charset="2"/>
            </a:endParaRPr>
          </a:p>
          <a:p>
            <a:r>
              <a:rPr lang="fr-CH" sz="2000" dirty="0" smtClean="0">
                <a:latin typeface="+mj-lt"/>
                <a:sym typeface="Wingdings" panose="05000000000000000000" pitchFamily="2" charset="2"/>
              </a:rPr>
              <a:t>But the </a:t>
            </a:r>
            <a:r>
              <a:rPr lang="fr-CH" sz="2000" dirty="0" err="1" smtClean="0">
                <a:latin typeface="+mj-lt"/>
                <a:sym typeface="Wingdings" panose="05000000000000000000" pitchFamily="2" charset="2"/>
              </a:rPr>
              <a:t>polarization</a:t>
            </a:r>
            <a:r>
              <a:rPr lang="fr-CH" sz="2000" dirty="0" smtClean="0">
                <a:latin typeface="+mj-lt"/>
                <a:sym typeface="Wingdings" panose="05000000000000000000" pitchFamily="2" charset="2"/>
              </a:rPr>
              <a:t> time </a:t>
            </a:r>
            <a:r>
              <a:rPr lang="fr-CH" sz="2000" dirty="0" err="1" smtClean="0">
                <a:latin typeface="+mj-lt"/>
                <a:sym typeface="Wingdings" panose="05000000000000000000" pitchFamily="2" charset="2"/>
              </a:rPr>
              <a:t>is</a:t>
            </a:r>
            <a:r>
              <a:rPr lang="fr-CH" sz="2000" dirty="0" smtClean="0">
                <a:latin typeface="+mj-lt"/>
                <a:sym typeface="Wingdings" panose="05000000000000000000" pitchFamily="2" charset="2"/>
              </a:rPr>
              <a:t> </a:t>
            </a:r>
            <a:r>
              <a:rPr lang="fr-CH" sz="2000" dirty="0" err="1" smtClean="0">
                <a:latin typeface="+mj-lt"/>
                <a:sym typeface="Wingdings" panose="05000000000000000000" pitchFamily="2" charset="2"/>
              </a:rPr>
              <a:t>much</a:t>
            </a:r>
            <a:r>
              <a:rPr lang="fr-CH" sz="2000" dirty="0" smtClean="0">
                <a:latin typeface="+mj-lt"/>
                <a:sym typeface="Wingdings" panose="05000000000000000000" pitchFamily="2" charset="2"/>
              </a:rPr>
              <a:t> </a:t>
            </a:r>
            <a:r>
              <a:rPr lang="fr-CH" sz="2000" dirty="0" smtClean="0">
                <a:latin typeface="+mj-lt"/>
                <a:sym typeface="Wingdings" panose="05000000000000000000" pitchFamily="2" charset="2"/>
              </a:rPr>
              <a:t>longer</a:t>
            </a:r>
          </a:p>
          <a:p>
            <a:r>
              <a:rPr lang="fr-CH" sz="2000" dirty="0">
                <a:latin typeface="+mj-lt"/>
                <a:sym typeface="Wingdings" panose="05000000000000000000" pitchFamily="2" charset="2"/>
              </a:rPr>
              <a:t> </a:t>
            </a:r>
            <a:r>
              <a:rPr lang="fr-CH" sz="2000" dirty="0" smtClean="0">
                <a:latin typeface="+mj-lt"/>
                <a:sym typeface="Wingdings" panose="05000000000000000000" pitchFamily="2" charset="2"/>
              </a:rPr>
              <a:t>  </a:t>
            </a:r>
            <a:r>
              <a:rPr lang="fr-CH" sz="2000" dirty="0" err="1" smtClean="0">
                <a:latin typeface="+mj-lt"/>
                <a:sym typeface="Wingdings" panose="05000000000000000000" pitchFamily="2" charset="2"/>
              </a:rPr>
              <a:t>need</a:t>
            </a:r>
            <a:r>
              <a:rPr lang="fr-CH" sz="2000" dirty="0" smtClean="0">
                <a:latin typeface="+mj-lt"/>
                <a:sym typeface="Wingdings" panose="05000000000000000000" pitchFamily="2" charset="2"/>
              </a:rPr>
              <a:t> to use </a:t>
            </a:r>
            <a:r>
              <a:rPr lang="fr-CH" sz="2000" dirty="0" err="1" smtClean="0">
                <a:latin typeface="+mj-lt"/>
                <a:sym typeface="Wingdings" panose="05000000000000000000" pitchFamily="2" charset="2"/>
              </a:rPr>
              <a:t>wigglers</a:t>
            </a:r>
            <a:r>
              <a:rPr lang="fr-CH" sz="2000" dirty="0" smtClean="0">
                <a:latin typeface="+mj-lt"/>
                <a:sym typeface="Wingdings" panose="05000000000000000000" pitchFamily="2" charset="2"/>
              </a:rPr>
              <a:t> </a:t>
            </a:r>
            <a:r>
              <a:rPr lang="fr-CH" sz="2000" dirty="0" err="1" smtClean="0">
                <a:latin typeface="+mj-lt"/>
                <a:sym typeface="Wingdings" panose="05000000000000000000" pitchFamily="2" charset="2"/>
              </a:rPr>
              <a:t>within</a:t>
            </a:r>
            <a:r>
              <a:rPr lang="fr-CH" sz="2000" dirty="0" smtClean="0">
                <a:latin typeface="+mj-lt"/>
                <a:sym typeface="Wingdings" panose="05000000000000000000" pitchFamily="2" charset="2"/>
              </a:rPr>
              <a:t> </a:t>
            </a:r>
            <a:r>
              <a:rPr lang="fr-CH" sz="2000" dirty="0" err="1" smtClean="0">
                <a:latin typeface="+mj-lt"/>
                <a:sym typeface="Wingdings" panose="05000000000000000000" pitchFamily="2" charset="2"/>
              </a:rPr>
              <a:t>limit</a:t>
            </a:r>
            <a:r>
              <a:rPr lang="fr-CH" sz="2000" dirty="0" smtClean="0">
                <a:latin typeface="+mj-lt"/>
                <a:sym typeface="Wingdings" panose="05000000000000000000" pitchFamily="2" charset="2"/>
              </a:rPr>
              <a:t> of </a:t>
            </a:r>
            <a:r>
              <a:rPr lang="fr-CH" sz="2000" dirty="0" err="1" smtClean="0">
                <a:latin typeface="+mj-lt"/>
                <a:sym typeface="Wingdings" panose="05000000000000000000" pitchFamily="2" charset="2"/>
              </a:rPr>
              <a:t>energy</a:t>
            </a:r>
            <a:r>
              <a:rPr lang="fr-CH" sz="2000" dirty="0" smtClean="0">
                <a:latin typeface="+mj-lt"/>
                <a:sym typeface="Wingdings" panose="05000000000000000000" pitchFamily="2" charset="2"/>
              </a:rPr>
              <a:t> spread. </a:t>
            </a:r>
            <a:r>
              <a:rPr lang="fr-CH" sz="2000" dirty="0" smtClean="0">
                <a:latin typeface="+mj-lt"/>
                <a:sym typeface="Wingdings" panose="05000000000000000000" pitchFamily="2" charset="2"/>
              </a:rPr>
              <a:t> </a:t>
            </a:r>
            <a:endParaRPr lang="fr-CH" sz="2000" dirty="0" smtClean="0">
              <a:latin typeface="+mj-lt"/>
              <a:sym typeface="Wingdings" panose="05000000000000000000" pitchFamily="2" charset="2"/>
            </a:endParaRPr>
          </a:p>
          <a:p>
            <a:endParaRPr lang="fr-CH" sz="20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5392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358" y="723900"/>
            <a:ext cx="4623042" cy="3233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6450"/>
            <a:ext cx="4552312" cy="3042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28800" y="317500"/>
            <a:ext cx="9476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45 </a:t>
            </a:r>
            <a:r>
              <a:rPr lang="fr-CH" sz="2000" dirty="0" err="1" smtClean="0">
                <a:latin typeface="+mj-lt"/>
              </a:rPr>
              <a:t>GeV</a:t>
            </a:r>
            <a:endParaRPr lang="en-GB" sz="2000" dirty="0" smtClean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03999" y="355540"/>
            <a:ext cx="9476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80 </a:t>
            </a:r>
            <a:r>
              <a:rPr lang="fr-CH" sz="2000" dirty="0" err="1" smtClean="0">
                <a:latin typeface="+mj-lt"/>
              </a:rPr>
              <a:t>GeV</a:t>
            </a:r>
            <a:endParaRPr lang="en-GB" sz="2000" dirty="0" smtClean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3881666"/>
            <a:ext cx="465768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At the Z </a:t>
            </a:r>
            <a:r>
              <a:rPr lang="fr-CH" sz="2000" dirty="0" err="1" smtClean="0">
                <a:latin typeface="+mj-lt"/>
              </a:rPr>
              <a:t>obtain</a:t>
            </a:r>
            <a:r>
              <a:rPr lang="fr-CH" sz="2000" dirty="0" smtClean="0">
                <a:latin typeface="+mj-lt"/>
              </a:rPr>
              <a:t> excellent </a:t>
            </a:r>
            <a:r>
              <a:rPr lang="fr-CH" sz="2000" dirty="0" err="1" smtClean="0">
                <a:latin typeface="+mj-lt"/>
              </a:rPr>
              <a:t>polarization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level</a:t>
            </a:r>
            <a:endParaRPr lang="fr-CH" sz="2000" dirty="0" smtClean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but </a:t>
            </a:r>
            <a:r>
              <a:rPr lang="fr-CH" sz="2000" dirty="0" err="1" smtClean="0">
                <a:latin typeface="+mj-lt"/>
              </a:rPr>
              <a:t>too</a:t>
            </a:r>
            <a:r>
              <a:rPr lang="fr-CH" sz="2000" dirty="0" smtClean="0">
                <a:latin typeface="+mj-lt"/>
              </a:rPr>
              <a:t> slow for </a:t>
            </a:r>
            <a:r>
              <a:rPr lang="fr-CH" sz="2000" dirty="0" err="1" smtClean="0">
                <a:latin typeface="+mj-lt"/>
              </a:rPr>
              <a:t>polarization</a:t>
            </a:r>
            <a:r>
              <a:rPr lang="fr-CH" sz="2000" dirty="0" smtClean="0">
                <a:latin typeface="+mj-lt"/>
              </a:rPr>
              <a:t> in </a:t>
            </a:r>
            <a:r>
              <a:rPr lang="fr-CH" sz="2000" dirty="0" err="1" smtClean="0">
                <a:latin typeface="+mj-lt"/>
              </a:rPr>
              <a:t>physics</a:t>
            </a:r>
            <a:endParaRPr lang="fr-CH" sz="2000" dirty="0" smtClean="0">
              <a:latin typeface="+mj-lt"/>
            </a:endParaRPr>
          </a:p>
          <a:p>
            <a:r>
              <a:rPr lang="fr-CH" sz="2000" dirty="0" err="1" smtClean="0">
                <a:latin typeface="+mj-lt"/>
              </a:rPr>
              <a:t>need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wiggler</a:t>
            </a:r>
            <a:r>
              <a:rPr lang="fr-CH" sz="2000" dirty="0" smtClean="0">
                <a:latin typeface="+mj-lt"/>
              </a:rPr>
              <a:t> for </a:t>
            </a:r>
            <a:r>
              <a:rPr lang="fr-CH" sz="2000" dirty="0" err="1" smtClean="0">
                <a:latin typeface="+mj-lt"/>
              </a:rPr>
              <a:t>Energy</a:t>
            </a:r>
            <a:r>
              <a:rPr lang="fr-CH" sz="2000" dirty="0" smtClean="0">
                <a:latin typeface="+mj-lt"/>
              </a:rPr>
              <a:t> calibration</a:t>
            </a:r>
            <a:endParaRPr lang="en-GB" sz="2000" dirty="0" smtClean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60263" y="3968160"/>
            <a:ext cx="42837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At the W </a:t>
            </a:r>
            <a:r>
              <a:rPr lang="fr-CH" sz="2000" dirty="0" err="1" smtClean="0">
                <a:latin typeface="+mj-lt"/>
              </a:rPr>
              <a:t>expecation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similar</a:t>
            </a:r>
            <a:r>
              <a:rPr lang="fr-CH" sz="2000" dirty="0" smtClean="0">
                <a:latin typeface="+mj-lt"/>
              </a:rPr>
              <a:t> to LEP at Z</a:t>
            </a:r>
          </a:p>
          <a:p>
            <a:r>
              <a:rPr lang="fr-CH" sz="2000" dirty="0" smtClean="0">
                <a:latin typeface="+mj-lt"/>
                <a:sym typeface="Wingdings" panose="05000000000000000000" pitchFamily="2" charset="2"/>
              </a:rPr>
              <a:t> </a:t>
            </a:r>
            <a:r>
              <a:rPr lang="fr-CH" sz="2000" dirty="0" err="1" smtClean="0">
                <a:latin typeface="+mj-lt"/>
              </a:rPr>
              <a:t>enough</a:t>
            </a:r>
            <a:r>
              <a:rPr lang="fr-CH" sz="2000" dirty="0" smtClean="0">
                <a:latin typeface="+mj-lt"/>
              </a:rPr>
              <a:t> for </a:t>
            </a:r>
            <a:r>
              <a:rPr lang="fr-CH" sz="2000" dirty="0" err="1" smtClean="0">
                <a:latin typeface="+mj-lt"/>
              </a:rPr>
              <a:t>energy</a:t>
            </a:r>
            <a:r>
              <a:rPr lang="fr-CH" sz="2000" dirty="0" smtClean="0">
                <a:latin typeface="+mj-lt"/>
              </a:rPr>
              <a:t> calibration</a:t>
            </a:r>
            <a:endParaRPr lang="en-GB" sz="2000" dirty="0" smtClean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76156" y="5384800"/>
            <a:ext cx="3562257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Simulations by </a:t>
            </a:r>
            <a:r>
              <a:rPr lang="fr-CH" sz="2000" dirty="0" err="1" smtClean="0">
                <a:latin typeface="+mj-lt"/>
              </a:rPr>
              <a:t>Eliana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Gianfelice</a:t>
            </a:r>
            <a:endParaRPr lang="en-GB" sz="20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644187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Running mode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8720"/>
            <a:ext cx="8712968" cy="5184576"/>
          </a:xfrm>
        </p:spPr>
        <p:txBody>
          <a:bodyPr/>
          <a:lstStyle/>
          <a:p>
            <a:r>
              <a:rPr lang="en-GB" sz="2000" dirty="0" smtClean="0"/>
              <a:t>The process is e+/e- symmetric and independent</a:t>
            </a:r>
          </a:p>
          <a:p>
            <a:r>
              <a:rPr lang="en-GB" sz="2000" dirty="0" smtClean="0"/>
              <a:t>Inject 300 (out of </a:t>
            </a:r>
            <a:r>
              <a:rPr lang="en-GB" sz="2000" dirty="0" smtClean="0"/>
              <a:t>30,000 - 75,000 </a:t>
            </a:r>
            <a:r>
              <a:rPr lang="en-GB" sz="2000" dirty="0" smtClean="0"/>
              <a:t>at the Z</a:t>
            </a:r>
            <a:r>
              <a:rPr lang="en-GB" sz="2000" dirty="0" smtClean="0"/>
              <a:t>), 50 out of 5260 at the WW</a:t>
            </a:r>
          </a:p>
          <a:p>
            <a:pPr marL="0" indent="0">
              <a:buNone/>
            </a:pPr>
            <a:r>
              <a:rPr lang="en-GB" sz="2000" dirty="0"/>
              <a:t> </a:t>
            </a:r>
            <a:r>
              <a:rPr lang="en-GB" sz="2000" dirty="0" smtClean="0"/>
              <a:t>     </a:t>
            </a:r>
            <a:r>
              <a:rPr lang="en-GB" sz="2000" dirty="0" smtClean="0"/>
              <a:t>non- </a:t>
            </a:r>
            <a:r>
              <a:rPr lang="en-GB" sz="2000" dirty="0" smtClean="0"/>
              <a:t>colliding bunches in each beam (1</a:t>
            </a:r>
            <a:r>
              <a:rPr lang="en-GB" sz="2000" dirty="0" smtClean="0"/>
              <a:t>%)  </a:t>
            </a:r>
            <a:endParaRPr lang="en-GB" sz="2000" dirty="0" smtClean="0"/>
          </a:p>
          <a:p>
            <a:r>
              <a:rPr lang="en-GB" sz="2000" dirty="0" smtClean="0"/>
              <a:t>Use wigglers </a:t>
            </a:r>
            <a:r>
              <a:rPr lang="en-GB" sz="2000" dirty="0" smtClean="0"/>
              <a:t>to </a:t>
            </a:r>
            <a:r>
              <a:rPr lang="en-GB" sz="2000" dirty="0" smtClean="0"/>
              <a:t>achieve polarization of these bunches at a level of </a:t>
            </a:r>
            <a:r>
              <a:rPr lang="en-GB" sz="2000" dirty="0"/>
              <a:t>9</a:t>
            </a:r>
            <a:r>
              <a:rPr lang="en-GB" sz="2000" dirty="0" smtClean="0"/>
              <a:t>%, adequate for depolarization measurements – a 50-100 minute dead-time is introduced where no </a:t>
            </a:r>
            <a:r>
              <a:rPr lang="en-GB" sz="2000" dirty="0" smtClean="0"/>
              <a:t>line shape </a:t>
            </a:r>
            <a:r>
              <a:rPr lang="en-GB" sz="2000" dirty="0" smtClean="0"/>
              <a:t>physics can take place. Fills need to be long to compensate </a:t>
            </a:r>
          </a:p>
          <a:p>
            <a:r>
              <a:rPr lang="en-GB" sz="2000" dirty="0" smtClean="0"/>
              <a:t>Switch off wigglers and start </a:t>
            </a:r>
            <a:r>
              <a:rPr lang="en-GB" sz="2000" dirty="0" smtClean="0"/>
              <a:t>line shape </a:t>
            </a:r>
            <a:r>
              <a:rPr lang="en-GB" sz="2000" dirty="0" smtClean="0"/>
              <a:t>physics data taking with colliding bunches, which are continuously filled up (and therefore build up no polarization)</a:t>
            </a:r>
          </a:p>
          <a:p>
            <a:r>
              <a:rPr lang="en-GB" sz="2000" dirty="0" smtClean="0"/>
              <a:t>Perform a depolarization measurement every 10 minutes – 6 per hour.</a:t>
            </a:r>
          </a:p>
          <a:p>
            <a:r>
              <a:rPr lang="en-GB" sz="2000" dirty="0" smtClean="0"/>
              <a:t>When all non-colliding bunches will be exhausted, the new non-colliding bunches would have achieved a meaningful natural polarization.</a:t>
            </a:r>
          </a:p>
          <a:p>
            <a:r>
              <a:rPr lang="en-GB" sz="2000" dirty="0" smtClean="0"/>
              <a:t>Similar procedure at the Z and W </a:t>
            </a:r>
            <a:r>
              <a:rPr lang="en-GB" sz="2000" dirty="0" smtClean="0"/>
              <a:t>energies, no wigglers are needed at the WW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32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DE59A0-3DC2-48C0-A52D-31A153E83E0D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0" y="-8890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GB" sz="2800" b="0" kern="0" dirty="0">
                <a:solidFill>
                  <a:srgbClr val="0033CC"/>
                </a:solidFill>
                <a:latin typeface="Calibri" panose="020F0502020204030204" pitchFamily="34" charset="0"/>
              </a:rPr>
              <a:t>A</a:t>
            </a:r>
            <a:r>
              <a:rPr lang="en-GB" sz="2800" b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 </a:t>
            </a:r>
            <a:r>
              <a:rPr lang="en-GB" sz="2800" b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first magnetic </a:t>
            </a:r>
            <a:r>
              <a:rPr lang="en-GB" sz="2800" b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concept of the FCC-</a:t>
            </a:r>
            <a:r>
              <a:rPr lang="en-GB" sz="2800" b="0" kern="0" dirty="0" err="1" smtClean="0">
                <a:solidFill>
                  <a:srgbClr val="0033CC"/>
                </a:solidFill>
                <a:latin typeface="Calibri" panose="020F0502020204030204" pitchFamily="34" charset="0"/>
              </a:rPr>
              <a:t>ee</a:t>
            </a:r>
            <a:r>
              <a:rPr lang="en-GB" sz="2800" b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 wigglers </a:t>
            </a:r>
            <a:r>
              <a:rPr lang="en-GB" sz="2800" b="0" i="1" kern="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(A. Milanese)</a:t>
            </a:r>
            <a:endParaRPr lang="en-GB" sz="2800" b="0" i="1" kern="0" dirty="0">
              <a:solidFill>
                <a:schemeClr val="accent1">
                  <a:lumMod val="60000"/>
                  <a:lumOff val="4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 bwMode="auto">
          <a:xfrm>
            <a:off x="2853592" y="798482"/>
            <a:ext cx="257070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ts val="0"/>
              </a:spcBef>
              <a:buFontTx/>
              <a:buNone/>
            </a:pPr>
            <a:r>
              <a:rPr lang="en-GB" sz="2400" b="0" kern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mass ≈ 4 tons</a:t>
            </a:r>
            <a:endParaRPr lang="en-GB" sz="1800" b="0" kern="0" dirty="0">
              <a:solidFill>
                <a:srgbClr val="777777"/>
              </a:solidFill>
              <a:latin typeface="Calibri" panose="020F0502020204030204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21995" y="654430"/>
            <a:ext cx="8844205" cy="3493186"/>
            <a:chOff x="22859" y="1487188"/>
            <a:chExt cx="9789325" cy="3760753"/>
          </a:xfrm>
        </p:grpSpPr>
        <p:sp>
          <p:nvSpPr>
            <p:cNvPr id="28" name="Content Placeholder 2"/>
            <p:cNvSpPr txBox="1">
              <a:spLocks/>
            </p:cNvSpPr>
            <p:nvPr/>
          </p:nvSpPr>
          <p:spPr bwMode="auto">
            <a:xfrm>
              <a:off x="22859" y="3607368"/>
              <a:ext cx="3518014" cy="535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spcBef>
                  <a:spcPts val="0"/>
                </a:spcBef>
                <a:buFontTx/>
                <a:buNone/>
              </a:pPr>
              <a:r>
                <a:rPr lang="en-GB" sz="2400" b="0" kern="0" dirty="0" smtClean="0">
                  <a:solidFill>
                    <a:srgbClr val="FF9900"/>
                  </a:solidFill>
                  <a:latin typeface="Calibri" panose="020F0502020204030204" pitchFamily="34" charset="0"/>
                </a:rPr>
                <a:t>beam</a:t>
              </a:r>
              <a:endParaRPr lang="en-GB" sz="1800" b="0" kern="0" dirty="0">
                <a:solidFill>
                  <a:srgbClr val="FF9900"/>
                </a:solidFill>
                <a:latin typeface="Calibri" panose="020F0502020204030204" pitchFamily="34" charset="0"/>
              </a:endParaRPr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418" y="2277079"/>
              <a:ext cx="7813964" cy="2282779"/>
            </a:xfrm>
            <a:prstGeom prst="rect">
              <a:avLst/>
            </a:prstGeom>
          </p:spPr>
        </p:pic>
        <p:sp>
          <p:nvSpPr>
            <p:cNvPr id="10" name="Content Placeholder 2"/>
            <p:cNvSpPr txBox="1">
              <a:spLocks/>
            </p:cNvSpPr>
            <p:nvPr/>
          </p:nvSpPr>
          <p:spPr bwMode="auto">
            <a:xfrm>
              <a:off x="5891785" y="1506347"/>
              <a:ext cx="2570708" cy="504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spcBef>
                  <a:spcPts val="0"/>
                </a:spcBef>
                <a:buFontTx/>
                <a:buNone/>
              </a:pPr>
              <a:r>
                <a:rPr lang="en-GB" sz="2400" b="0" kern="0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central main coils</a:t>
              </a:r>
              <a:endParaRPr lang="en-GB" sz="1800" b="0" kern="0" dirty="0">
                <a:solidFill>
                  <a:srgbClr val="777777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 bwMode="auto">
            <a:xfrm flipH="1">
              <a:off x="4995025" y="1913607"/>
              <a:ext cx="989215" cy="98800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sm" len="lg"/>
              <a:tailEnd type="triangle" w="med" len="lg"/>
            </a:ln>
            <a:effectLst/>
          </p:spPr>
        </p:cxnSp>
        <p:cxnSp>
          <p:nvCxnSpPr>
            <p:cNvPr id="14" name="Straight Arrow Connector 13"/>
            <p:cNvCxnSpPr/>
            <p:nvPr/>
          </p:nvCxnSpPr>
          <p:spPr bwMode="auto">
            <a:xfrm flipH="1">
              <a:off x="5721535" y="1951839"/>
              <a:ext cx="524050" cy="193076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sm" len="lg"/>
              <a:tailEnd type="triangle" w="med" len="lg"/>
            </a:ln>
            <a:effectLst/>
          </p:spPr>
        </p:cxnSp>
        <p:cxnSp>
          <p:nvCxnSpPr>
            <p:cNvPr id="16" name="Straight Arrow Connector 15"/>
            <p:cNvCxnSpPr/>
            <p:nvPr/>
          </p:nvCxnSpPr>
          <p:spPr bwMode="auto">
            <a:xfrm flipH="1" flipV="1">
              <a:off x="1295780" y="4194746"/>
              <a:ext cx="472440" cy="72858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sm" len="lg"/>
              <a:tailEnd type="triangle" w="med" len="lg"/>
            </a:ln>
            <a:effectLst/>
          </p:spPr>
        </p:cxnSp>
        <p:cxnSp>
          <p:nvCxnSpPr>
            <p:cNvPr id="22" name="Straight Arrow Connector 21"/>
            <p:cNvCxnSpPr/>
            <p:nvPr/>
          </p:nvCxnSpPr>
          <p:spPr bwMode="auto">
            <a:xfrm flipH="1" flipV="1">
              <a:off x="1389456" y="3956523"/>
              <a:ext cx="472440" cy="74577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sm" len="lg"/>
              <a:tailEnd type="triangle" w="med" len="lg"/>
            </a:ln>
            <a:effectLst/>
          </p:spPr>
        </p:cxnSp>
        <p:sp>
          <p:nvSpPr>
            <p:cNvPr id="25" name="Content Placeholder 2"/>
            <p:cNvSpPr txBox="1">
              <a:spLocks/>
            </p:cNvSpPr>
            <p:nvPr/>
          </p:nvSpPr>
          <p:spPr bwMode="auto">
            <a:xfrm>
              <a:off x="1781867" y="4712807"/>
              <a:ext cx="3518014" cy="535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spcBef>
                  <a:spcPts val="0"/>
                </a:spcBef>
                <a:buFontTx/>
                <a:buNone/>
              </a:pPr>
              <a:r>
                <a:rPr lang="en-GB" sz="2400" b="0" kern="0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side trim coils</a:t>
              </a:r>
              <a:endParaRPr lang="en-GB" sz="1800" b="0" kern="0" dirty="0">
                <a:solidFill>
                  <a:srgbClr val="777777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6" name="Content Placeholder 2"/>
            <p:cNvSpPr txBox="1">
              <a:spLocks/>
            </p:cNvSpPr>
            <p:nvPr/>
          </p:nvSpPr>
          <p:spPr bwMode="auto">
            <a:xfrm>
              <a:off x="5540543" y="4329409"/>
              <a:ext cx="4271641" cy="504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>
                <a:spcBef>
                  <a:spcPts val="0"/>
                </a:spcBef>
                <a:buFontTx/>
                <a:buNone/>
              </a:pPr>
              <a:r>
                <a:rPr lang="en-GB" sz="2400" b="0" kern="0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wider (300 mm) central pole</a:t>
              </a:r>
              <a:endParaRPr lang="en-GB" sz="1800" b="0" kern="0" dirty="0">
                <a:solidFill>
                  <a:srgbClr val="777777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27" name="Straight Arrow Connector 26"/>
            <p:cNvCxnSpPr/>
            <p:nvPr/>
          </p:nvCxnSpPr>
          <p:spPr bwMode="auto">
            <a:xfrm flipH="1" flipV="1">
              <a:off x="4905521" y="3616223"/>
              <a:ext cx="816013" cy="94281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sm" len="lg"/>
              <a:tailEnd type="triangle" w="med" len="lg"/>
            </a:ln>
            <a:effectLst/>
          </p:spPr>
        </p:cxnSp>
        <p:cxnSp>
          <p:nvCxnSpPr>
            <p:cNvPr id="30" name="Straight Arrow Connector 29"/>
            <p:cNvCxnSpPr/>
            <p:nvPr/>
          </p:nvCxnSpPr>
          <p:spPr bwMode="auto">
            <a:xfrm>
              <a:off x="1768220" y="2407608"/>
              <a:ext cx="325931" cy="147499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sm" len="lg"/>
              <a:tailEnd type="triangle" w="med" len="lg"/>
            </a:ln>
            <a:effectLst/>
          </p:spPr>
        </p:cxnSp>
        <p:sp>
          <p:nvSpPr>
            <p:cNvPr id="33" name="Content Placeholder 2"/>
            <p:cNvSpPr txBox="1">
              <a:spLocks/>
            </p:cNvSpPr>
            <p:nvPr/>
          </p:nvSpPr>
          <p:spPr bwMode="auto">
            <a:xfrm>
              <a:off x="320377" y="1487188"/>
              <a:ext cx="2922979" cy="504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>
                <a:spcBef>
                  <a:spcPts val="0"/>
                </a:spcBef>
                <a:buFontTx/>
                <a:buNone/>
              </a:pPr>
              <a:r>
                <a:rPr lang="en-GB" sz="2400" b="0" kern="0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narrower (200 mm) lateral poles</a:t>
              </a:r>
              <a:endParaRPr lang="en-GB" sz="1800" b="0" kern="0" dirty="0">
                <a:solidFill>
                  <a:srgbClr val="777777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 bwMode="auto">
            <a:xfrm flipV="1">
              <a:off x="102033" y="3998598"/>
              <a:ext cx="865465" cy="12563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9900"/>
              </a:solidFill>
              <a:prstDash val="solid"/>
              <a:round/>
              <a:headEnd type="none" w="sm" len="lg"/>
              <a:tailEnd type="triangle" w="med" len="lg"/>
            </a:ln>
            <a:effectLst/>
          </p:spPr>
        </p:cxnSp>
      </p:grpSp>
      <p:sp>
        <p:nvSpPr>
          <p:cNvPr id="4" name="TextBox 3"/>
          <p:cNvSpPr txBox="1"/>
          <p:nvPr/>
        </p:nvSpPr>
        <p:spPr>
          <a:xfrm>
            <a:off x="121995" y="4163902"/>
            <a:ext cx="387157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 smtClean="0">
                <a:latin typeface="Calibri" panose="020F0502020204030204" pitchFamily="34" charset="0"/>
              </a:rPr>
              <a:t>8 </a:t>
            </a:r>
            <a:r>
              <a:rPr lang="fr-CH" sz="1800" dirty="0" err="1" smtClean="0">
                <a:latin typeface="Calibri" panose="020F0502020204030204" pitchFamily="34" charset="0"/>
              </a:rPr>
              <a:t>such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magnets</a:t>
            </a:r>
            <a:r>
              <a:rPr lang="fr-CH" sz="1800" dirty="0" smtClean="0">
                <a:latin typeface="Calibri" panose="020F0502020204030204" pitchFamily="34" charset="0"/>
              </a:rPr>
              <a:t> per </a:t>
            </a:r>
            <a:r>
              <a:rPr lang="fr-CH" sz="1800" dirty="0" err="1" smtClean="0">
                <a:latin typeface="Calibri" panose="020F0502020204030204" pitchFamily="34" charset="0"/>
              </a:rPr>
              <a:t>beam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with</a:t>
            </a:r>
            <a:r>
              <a:rPr lang="fr-CH" sz="1800" dirty="0" smtClean="0">
                <a:latin typeface="Calibri" panose="020F0502020204030204" pitchFamily="34" charset="0"/>
              </a:rPr>
              <a:t> B=0.7T </a:t>
            </a:r>
          </a:p>
          <a:p>
            <a:r>
              <a:rPr lang="fr-CH" sz="1800" dirty="0" err="1" smtClean="0">
                <a:latin typeface="Calibri" panose="020F0502020204030204" pitchFamily="34" charset="0"/>
              </a:rPr>
              <a:t>will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shorten</a:t>
            </a:r>
            <a:r>
              <a:rPr lang="fr-CH" sz="1800" dirty="0" smtClean="0">
                <a:latin typeface="Calibri" panose="020F0502020204030204" pitchFamily="34" charset="0"/>
              </a:rPr>
              <a:t> life time to 25hrs at the </a:t>
            </a:r>
          </a:p>
          <a:p>
            <a:endParaRPr lang="fr-CH" sz="1800" dirty="0">
              <a:latin typeface="Calibri" panose="020F0502020204030204" pitchFamily="34" charset="0"/>
            </a:endParaRPr>
          </a:p>
          <a:p>
            <a:r>
              <a:rPr lang="fr-CH" sz="1800" dirty="0" err="1" smtClean="0">
                <a:latin typeface="Calibri" panose="020F0502020204030204" pitchFamily="34" charset="0"/>
              </a:rPr>
              <a:t>However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smaller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magnets</a:t>
            </a:r>
            <a:r>
              <a:rPr lang="fr-CH" sz="1800" dirty="0" smtClean="0">
                <a:latin typeface="Calibri" panose="020F0502020204030204" pitchFamily="34" charset="0"/>
              </a:rPr>
              <a:t> in </a:t>
            </a:r>
            <a:r>
              <a:rPr lang="fr-CH" sz="1800" dirty="0" err="1" smtClean="0">
                <a:latin typeface="Calibri" panose="020F0502020204030204" pitchFamily="34" charset="0"/>
              </a:rPr>
              <a:t>series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smtClean="0">
                <a:latin typeface="Calibri" panose="020F0502020204030204" pitchFamily="34" charset="0"/>
                <a:sym typeface="Wingdings" panose="05000000000000000000" pitchFamily="2" charset="2"/>
              </a:rPr>
              <a:t></a:t>
            </a:r>
            <a:endParaRPr lang="fr-CH" sz="1800" dirty="0"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r>
              <a:rPr lang="fr-CH" sz="1800" dirty="0" smtClean="0">
                <a:latin typeface="Calibri" panose="020F0502020204030204" pitchFamily="34" charset="0"/>
                <a:sym typeface="Wingdings" panose="05000000000000000000" pitchFamily="2" charset="2"/>
              </a:rPr>
              <a:t>lead to </a:t>
            </a:r>
            <a:r>
              <a:rPr lang="fr-CH" sz="1800" dirty="0" err="1" smtClean="0">
                <a:latin typeface="Calibri" panose="020F0502020204030204" pitchFamily="34" charset="0"/>
                <a:sym typeface="Wingdings" panose="05000000000000000000" pitchFamily="2" charset="2"/>
              </a:rPr>
              <a:t>smaller</a:t>
            </a:r>
            <a:r>
              <a:rPr lang="fr-CH" sz="1800" dirty="0" smtClean="0">
                <a:latin typeface="Calibri" panose="020F0502020204030204" pitchFamily="34" charset="0"/>
                <a:sym typeface="Wingdings" panose="05000000000000000000" pitchFamily="2" charset="2"/>
              </a:rPr>
              <a:t> horizontal excursion</a:t>
            </a:r>
          </a:p>
          <a:p>
            <a:r>
              <a:rPr lang="fr-CH" sz="1800" dirty="0" err="1" smtClean="0">
                <a:latin typeface="Calibri" panose="020F0502020204030204" pitchFamily="34" charset="0"/>
                <a:sym typeface="Wingdings" panose="05000000000000000000" pitchFamily="2" charset="2"/>
              </a:rPr>
              <a:t>smaller</a:t>
            </a:r>
            <a:r>
              <a:rPr lang="fr-CH" sz="1800" dirty="0" smtClean="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  <a:sym typeface="Wingdings" panose="05000000000000000000" pitchFamily="2" charset="2"/>
              </a:rPr>
              <a:t>emittance</a:t>
            </a:r>
            <a:r>
              <a:rPr lang="fr-CH" sz="1800" dirty="0" smtClean="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  <a:sym typeface="Wingdings" panose="05000000000000000000" pitchFamily="2" charset="2"/>
              </a:rPr>
              <a:t>blow</a:t>
            </a:r>
            <a:r>
              <a:rPr lang="fr-CH" sz="1800" dirty="0" smtClean="0">
                <a:latin typeface="Calibri" panose="020F0502020204030204" pitchFamily="34" charset="0"/>
                <a:sym typeface="Wingdings" panose="05000000000000000000" pitchFamily="2" charset="2"/>
              </a:rPr>
              <a:t>-up</a:t>
            </a:r>
          </a:p>
          <a:p>
            <a:r>
              <a:rPr lang="fr-CH" sz="18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</a:t>
            </a:r>
            <a:r>
              <a:rPr lang="fr-CH" sz="1800" i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Gianfelice</a:t>
            </a:r>
            <a:r>
              <a:rPr lang="fr-CH" sz="18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)</a:t>
            </a:r>
            <a:r>
              <a:rPr lang="fr-CH" sz="18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   </a:t>
            </a:r>
            <a:endParaRPr lang="en-GB" sz="1800" i="1" dirty="0">
              <a:solidFill>
                <a:schemeClr val="accent1">
                  <a:lumMod val="60000"/>
                  <a:lumOff val="4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754" y="4119149"/>
            <a:ext cx="4709888" cy="2650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262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688" y="0"/>
            <a:ext cx="7772400" cy="990600"/>
          </a:xfrm>
        </p:spPr>
        <p:txBody>
          <a:bodyPr/>
          <a:lstStyle/>
          <a:p>
            <a:r>
              <a:rPr lang="en-GB" dirty="0" smtClean="0"/>
              <a:t>Wigglers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29" y="561504"/>
            <a:ext cx="8229600" cy="3672407"/>
          </a:xfrm>
        </p:spPr>
        <p:txBody>
          <a:bodyPr/>
          <a:lstStyle/>
          <a:p>
            <a:r>
              <a:rPr lang="en-GB" sz="2400" dirty="0" smtClean="0"/>
              <a:t>Wigglers are essential since natural polarization time is long but have </a:t>
            </a:r>
            <a:r>
              <a:rPr lang="en-GB" sz="2400" dirty="0"/>
              <a:t>two undesired effects:</a:t>
            </a:r>
          </a:p>
          <a:p>
            <a:r>
              <a:rPr lang="en-GB" sz="2400" dirty="0"/>
              <a:t>They increase the energy spread</a:t>
            </a:r>
          </a:p>
          <a:p>
            <a:r>
              <a:rPr lang="en-GB" sz="2400" dirty="0"/>
              <a:t>They contribute to the SR power budget of your machine</a:t>
            </a:r>
          </a:p>
          <a:p>
            <a:r>
              <a:rPr lang="en-GB" sz="2400" dirty="0"/>
              <a:t>Strategy is to use them is such a way that</a:t>
            </a:r>
          </a:p>
          <a:p>
            <a:pPr lvl="1"/>
            <a:r>
              <a:rPr lang="en-GB" sz="2000" dirty="0"/>
              <a:t>The energy spread is less than some manageable number (so that no resonances are encountered). </a:t>
            </a:r>
            <a:r>
              <a:rPr lang="en-GB" sz="2000" dirty="0" smtClean="0"/>
              <a:t> </a:t>
            </a:r>
          </a:p>
          <a:p>
            <a:pPr lvl="1"/>
            <a:r>
              <a:rPr lang="en-GB" sz="2000" dirty="0" smtClean="0"/>
              <a:t>Switch </a:t>
            </a:r>
            <a:r>
              <a:rPr lang="en-GB" sz="2000" dirty="0"/>
              <a:t>them on only where </a:t>
            </a:r>
            <a:r>
              <a:rPr lang="en-GB" sz="2000" dirty="0" smtClean="0"/>
              <a:t>necessary and only on the monitoring bunches</a:t>
            </a:r>
            <a:endParaRPr lang="en-GB" sz="2000" dirty="0"/>
          </a:p>
          <a:p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en-US" dirty="0">
              <a:solidFill>
                <a:srgbClr val="00000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7662617"/>
              </p:ext>
            </p:extLst>
          </p:nvPr>
        </p:nvGraphicFramePr>
        <p:xfrm>
          <a:off x="500029" y="4005064"/>
          <a:ext cx="8229599" cy="15849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175657"/>
                <a:gridCol w="1175657"/>
                <a:gridCol w="1175657"/>
                <a:gridCol w="868183"/>
                <a:gridCol w="1483131"/>
                <a:gridCol w="1175657"/>
                <a:gridCol w="1175657"/>
              </a:tblGrid>
              <a:tr h="458712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Machine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Energy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No. of wigglers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B+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Polarization time to 9%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Energy spread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Wiggler SR power</a:t>
                      </a:r>
                      <a:endParaRPr lang="en-GB" sz="1600" dirty="0"/>
                    </a:p>
                  </a:txBody>
                  <a:tcPr/>
                </a:tc>
              </a:tr>
              <a:tr h="293737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FCC-</a:t>
                      </a:r>
                      <a:r>
                        <a:rPr lang="en-GB" sz="1600" dirty="0" err="1" smtClean="0"/>
                        <a:t>ee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45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25 hours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17MeV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</a:t>
                      </a:r>
                      <a:endParaRPr lang="en-GB" sz="1600" dirty="0"/>
                    </a:p>
                  </a:txBody>
                  <a:tcPr/>
                </a:tc>
              </a:tr>
              <a:tr h="293737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FCC-</a:t>
                      </a:r>
                      <a:r>
                        <a:rPr lang="en-GB" sz="1600" dirty="0" err="1" smtClean="0"/>
                        <a:t>ee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45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0.7T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2.1 hours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52MeV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20MW*1%</a:t>
                      </a:r>
                      <a:endParaRPr lang="en-GB" sz="1600" dirty="0"/>
                    </a:p>
                  </a:txBody>
                  <a:tcPr/>
                </a:tc>
              </a:tr>
              <a:tr h="293737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FCC-</a:t>
                      </a:r>
                      <a:r>
                        <a:rPr lang="en-GB" sz="1600" dirty="0" err="1" smtClean="0"/>
                        <a:t>ee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45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1.35T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2.4 hours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52MeV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9MW*1%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3400" y="5733256"/>
            <a:ext cx="7422976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600" b="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Lose ~2h at the beginning of (hopefully) very long fills – can reduce this if lower polarization levels could be distinguished by the </a:t>
            </a:r>
            <a:r>
              <a:rPr lang="en-GB" sz="1600" b="0" dirty="0" err="1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polarimeter</a:t>
            </a:r>
            <a:endParaRPr lang="en-GB" sz="1600" b="0" dirty="0" smtClean="0">
              <a:solidFill>
                <a:prstClr val="black"/>
              </a:solidFill>
              <a:latin typeface="Comic Sans MS" charset="0"/>
              <a:ea typeface="ＭＳ Ｐゴシック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500029" y="4912063"/>
            <a:ext cx="8262971" cy="360824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z="1600" b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604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03500" y="0"/>
            <a:ext cx="38156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j-lt"/>
              </a:rPr>
              <a:t>Other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ideas</a:t>
            </a:r>
            <a:r>
              <a:rPr lang="fr-CH" sz="2000" dirty="0" smtClean="0">
                <a:latin typeface="+mj-lt"/>
              </a:rPr>
              <a:t> for </a:t>
            </a:r>
            <a:r>
              <a:rPr lang="fr-CH" sz="2000" dirty="0" err="1" smtClean="0">
                <a:latin typeface="+mj-lt"/>
              </a:rPr>
              <a:t>energy</a:t>
            </a:r>
            <a:r>
              <a:rPr lang="fr-CH" sz="2000" dirty="0" smtClean="0">
                <a:latin typeface="+mj-lt"/>
              </a:rPr>
              <a:t> monitoring</a:t>
            </a:r>
            <a:endParaRPr lang="en-GB" sz="2000" dirty="0" smtClean="0">
              <a:latin typeface="+mj-lt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0" y="939800"/>
            <a:ext cx="7531100" cy="540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96000" y="6477000"/>
            <a:ext cx="19422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j-lt"/>
              </a:rPr>
              <a:t>Koop</a:t>
            </a:r>
            <a:r>
              <a:rPr lang="fr-CH" sz="2000" dirty="0" smtClean="0">
                <a:latin typeface="+mj-lt"/>
              </a:rPr>
              <a:t>, </a:t>
            </a:r>
            <a:r>
              <a:rPr lang="fr-CH" sz="2000" dirty="0" err="1" smtClean="0">
                <a:latin typeface="+mj-lt"/>
              </a:rPr>
              <a:t>Munchnoi</a:t>
            </a:r>
            <a:endParaRPr lang="en-GB" sz="20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260108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03500" y="0"/>
            <a:ext cx="38156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j-lt"/>
              </a:rPr>
              <a:t>Other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ideas</a:t>
            </a:r>
            <a:r>
              <a:rPr lang="fr-CH" sz="2000" dirty="0" smtClean="0">
                <a:latin typeface="+mj-lt"/>
              </a:rPr>
              <a:t> for </a:t>
            </a:r>
            <a:r>
              <a:rPr lang="fr-CH" sz="2000" dirty="0" err="1" smtClean="0">
                <a:latin typeface="+mj-lt"/>
              </a:rPr>
              <a:t>energy</a:t>
            </a:r>
            <a:r>
              <a:rPr lang="fr-CH" sz="2000" dirty="0" smtClean="0">
                <a:latin typeface="+mj-lt"/>
              </a:rPr>
              <a:t> monitoring</a:t>
            </a:r>
            <a:endParaRPr lang="en-GB" sz="2000" dirty="0" smtClean="0">
              <a:latin typeface="+mj-lt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055" y="1336675"/>
            <a:ext cx="8210550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76225" y="784165"/>
            <a:ext cx="34896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j-lt"/>
              </a:rPr>
              <a:t>Möller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scattering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spectrometer</a:t>
            </a:r>
            <a:endParaRPr lang="en-GB" sz="2000" dirty="0" smtClean="0">
              <a:latin typeface="+mj-lt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048" y="5219700"/>
            <a:ext cx="62865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3055" y="5537200"/>
            <a:ext cx="593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min</a:t>
            </a:r>
            <a:endParaRPr lang="en-GB" sz="20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799951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8299" y="193645"/>
            <a:ext cx="8504123" cy="400110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Injection of </a:t>
            </a:r>
            <a:r>
              <a:rPr lang="fr-CH" sz="2000" dirty="0" err="1" smtClean="0">
                <a:latin typeface="+mj-lt"/>
              </a:rPr>
              <a:t>polarized</a:t>
            </a:r>
            <a:r>
              <a:rPr lang="fr-CH" sz="2000" dirty="0" smtClean="0">
                <a:latin typeface="+mj-lt"/>
              </a:rPr>
              <a:t> e- or e+ </a:t>
            </a:r>
            <a:r>
              <a:rPr lang="fr-CH" sz="2000" dirty="0" err="1" smtClean="0">
                <a:latin typeface="+mj-lt"/>
              </a:rPr>
              <a:t>beams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smtClean="0">
                <a:latin typeface="+mj-lt"/>
                <a:sym typeface="Wingdings" panose="05000000000000000000" pitchFamily="2" charset="2"/>
              </a:rPr>
              <a:t> </a:t>
            </a:r>
            <a:r>
              <a:rPr lang="fr-CH" sz="2000" dirty="0" err="1" smtClean="0">
                <a:latin typeface="+mj-lt"/>
                <a:sym typeface="Wingdings" panose="05000000000000000000" pitchFamily="2" charset="2"/>
              </a:rPr>
              <a:t>precession</a:t>
            </a:r>
            <a:r>
              <a:rPr lang="fr-CH" sz="2000" dirty="0" smtClean="0">
                <a:latin typeface="+mj-lt"/>
                <a:sym typeface="Wingdings" panose="05000000000000000000" pitchFamily="2" charset="2"/>
              </a:rPr>
              <a:t> in horizontal plane (</a:t>
            </a:r>
            <a:r>
              <a:rPr lang="fr-CH" sz="2000" dirty="0" err="1" smtClean="0">
                <a:latin typeface="+mj-lt"/>
                <a:sym typeface="Wingdings" panose="05000000000000000000" pitchFamily="2" charset="2"/>
              </a:rPr>
              <a:t>Koop</a:t>
            </a:r>
            <a:r>
              <a:rPr lang="fr-CH" sz="2000" dirty="0" smtClean="0">
                <a:latin typeface="+mj-lt"/>
                <a:sym typeface="Wingdings" panose="05000000000000000000" pitchFamily="2" charset="2"/>
              </a:rPr>
              <a:t>) </a:t>
            </a:r>
            <a:r>
              <a:rPr lang="fr-CH" sz="2000" dirty="0" smtClean="0">
                <a:latin typeface="+mj-lt"/>
              </a:rPr>
              <a:t> </a:t>
            </a:r>
            <a:endParaRPr lang="en-GB" sz="2000" dirty="0" smtClean="0"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5236" y="980519"/>
            <a:ext cx="7264400" cy="3293209"/>
          </a:xfrm>
          <a:prstGeom prst="rect">
            <a:avLst/>
          </a:prstGeom>
          <a:ln w="76200" cmpd="thickThin"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Production of polarized electrons from a</a:t>
            </a:r>
            <a:r>
              <a:rPr lang="en-US" sz="1600" dirty="0">
                <a:solidFill>
                  <a:srgbClr val="C00000"/>
                </a:solidFill>
                <a:latin typeface="+mn-lt"/>
              </a:rPr>
              <a:t> laser photocathode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Production of polarized positrons in a </a:t>
            </a:r>
            <a:r>
              <a:rPr lang="en-US" sz="1600" dirty="0">
                <a:solidFill>
                  <a:srgbClr val="C00000"/>
                </a:solidFill>
                <a:latin typeface="+mn-lt"/>
              </a:rPr>
              <a:t>small energy damping ring </a:t>
            </a:r>
          </a:p>
          <a:p>
            <a:r>
              <a:rPr lang="en-US" sz="1600" dirty="0">
                <a:latin typeface="+mn-lt"/>
              </a:rPr>
              <a:t>   (1-2 GeV), with polarization time in the order of 10 min</a:t>
            </a:r>
          </a:p>
          <a:p>
            <a:endParaRPr lang="en-US" sz="16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Acceleration of polarized beams via </a:t>
            </a:r>
            <a:r>
              <a:rPr lang="en-US" sz="1600" dirty="0" err="1">
                <a:latin typeface="+mn-lt"/>
              </a:rPr>
              <a:t>linac</a:t>
            </a:r>
            <a:r>
              <a:rPr lang="en-US" sz="1600" dirty="0">
                <a:latin typeface="+mn-lt"/>
              </a:rPr>
              <a:t>, SPS </a:t>
            </a:r>
            <a:r>
              <a:rPr lang="en-US" sz="1600" dirty="0" smtClean="0">
                <a:latin typeface="+mn-lt"/>
              </a:rPr>
              <a:t>, booster storage </a:t>
            </a:r>
            <a:r>
              <a:rPr lang="en-US" sz="1600" dirty="0">
                <a:latin typeface="+mn-lt"/>
              </a:rPr>
              <a:t>ring (100 km) using </a:t>
            </a:r>
            <a:r>
              <a:rPr lang="en-US" sz="1600" dirty="0">
                <a:solidFill>
                  <a:srgbClr val="C00000"/>
                </a:solidFill>
                <a:latin typeface="+mn-lt"/>
              </a:rPr>
              <a:t>Siberian Snakes</a:t>
            </a:r>
            <a:r>
              <a:rPr lang="en-US" sz="1600" dirty="0" smtClean="0">
                <a:solidFill>
                  <a:srgbClr val="C00000"/>
                </a:solidFill>
                <a:latin typeface="+mn-lt"/>
              </a:rPr>
              <a:t>.  </a:t>
            </a:r>
            <a:r>
              <a:rPr lang="en-US" sz="1600" dirty="0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 8000T.m of SC solenoids</a:t>
            </a:r>
            <a:endParaRPr lang="en-US" sz="1600" dirty="0">
              <a:solidFill>
                <a:srgbClr val="C00000"/>
              </a:solidFill>
              <a:latin typeface="+mn-lt"/>
            </a:endParaRPr>
          </a:p>
          <a:p>
            <a:endParaRPr lang="en-US" sz="16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Injection of polarized bunches into the collider rings with the </a:t>
            </a:r>
          </a:p>
          <a:p>
            <a:r>
              <a:rPr lang="en-US" sz="1600" dirty="0">
                <a:latin typeface="+mn-lt"/>
              </a:rPr>
              <a:t>     horizontal spin orientation. </a:t>
            </a:r>
          </a:p>
          <a:p>
            <a:endParaRPr lang="en-US" sz="16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Measuring </a:t>
            </a:r>
            <a:r>
              <a:rPr lang="en-US" sz="1600" dirty="0">
                <a:solidFill>
                  <a:srgbClr val="C00000"/>
                </a:solidFill>
                <a:latin typeface="+mn-lt"/>
              </a:rPr>
              <a:t>turn by turn </a:t>
            </a:r>
            <a:r>
              <a:rPr lang="en-US" sz="1600" dirty="0">
                <a:latin typeface="+mn-lt"/>
              </a:rPr>
              <a:t>free precession frequency using the</a:t>
            </a:r>
          </a:p>
          <a:p>
            <a:r>
              <a:rPr lang="en-US" sz="1600" dirty="0">
                <a:solidFill>
                  <a:srgbClr val="C00000"/>
                </a:solidFill>
                <a:latin typeface="+mn-lt"/>
              </a:rPr>
              <a:t>     longitudinal Compton </a:t>
            </a:r>
            <a:r>
              <a:rPr lang="en-US" sz="1600" dirty="0" err="1">
                <a:solidFill>
                  <a:srgbClr val="C00000"/>
                </a:solidFill>
                <a:latin typeface="+mn-lt"/>
              </a:rPr>
              <a:t>polarimeter</a:t>
            </a:r>
            <a:r>
              <a:rPr lang="en-US" sz="1600" dirty="0">
                <a:solidFill>
                  <a:srgbClr val="C00000"/>
                </a:solidFill>
                <a:latin typeface="+mn-lt"/>
              </a:rPr>
              <a:t>. </a:t>
            </a:r>
            <a:endParaRPr lang="ru-RU" sz="1600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6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219" y="4508500"/>
            <a:ext cx="3784729" cy="2247900"/>
          </a:xfrm>
          <a:prstGeom prst="rect">
            <a:avLst/>
          </a:prstGeom>
        </p:spPr>
      </p:pic>
      <p:pic>
        <p:nvPicPr>
          <p:cNvPr id="7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361" y="4616247"/>
            <a:ext cx="3660040" cy="214015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38200" y="6286500"/>
            <a:ext cx="1820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spin </a:t>
            </a:r>
            <a:r>
              <a:rPr lang="fr-CH" sz="2000" dirty="0" err="1" smtClean="0">
                <a:latin typeface="+mj-lt"/>
              </a:rPr>
              <a:t>precession</a:t>
            </a:r>
            <a:endParaRPr lang="en-GB" sz="2000" dirty="0" smtClean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07100" y="3708400"/>
            <a:ext cx="702436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3kHz</a:t>
            </a:r>
            <a:endParaRPr lang="en-GB" sz="2000" dirty="0" smtClean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09536" y="2857500"/>
            <a:ext cx="2416880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j-lt"/>
              </a:rPr>
              <a:t>beautiful</a:t>
            </a:r>
            <a:r>
              <a:rPr lang="fr-CH" sz="2000" dirty="0">
                <a:latin typeface="+mj-lt"/>
              </a:rPr>
              <a:t>!</a:t>
            </a:r>
            <a:r>
              <a:rPr lang="fr-CH" sz="2000" dirty="0" smtClean="0">
                <a:latin typeface="+mj-lt"/>
              </a:rPr>
              <a:t> but</a:t>
            </a:r>
          </a:p>
          <a:p>
            <a:r>
              <a:rPr lang="fr-CH" sz="2000" dirty="0"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  ….</a:t>
            </a:r>
            <a:r>
              <a:rPr lang="fr-CH" sz="2000" dirty="0" smtClean="0">
                <a:latin typeface="+mj-lt"/>
              </a:rPr>
              <a:t> lots of hardware</a:t>
            </a:r>
            <a:endParaRPr lang="en-GB" sz="20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639093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328" y="127000"/>
            <a:ext cx="7772400" cy="990600"/>
          </a:xfrm>
        </p:spPr>
        <p:txBody>
          <a:bodyPr/>
          <a:lstStyle/>
          <a:p>
            <a:r>
              <a:rPr lang="en-GB" dirty="0" smtClean="0"/>
              <a:t>Systematic Errors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800" y="1308102"/>
            <a:ext cx="8229600" cy="5194298"/>
          </a:xfrm>
        </p:spPr>
        <p:txBody>
          <a:bodyPr>
            <a:normAutofit fontScale="85000" lnSpcReduction="20000"/>
          </a:bodyPr>
          <a:lstStyle/>
          <a:p>
            <a:pPr lvl="1"/>
            <a:r>
              <a:rPr lang="en-GB" sz="2000" b="1" dirty="0" smtClean="0"/>
              <a:t>Resonant </a:t>
            </a:r>
            <a:r>
              <a:rPr lang="en-GB" sz="2000" b="1" dirty="0" smtClean="0"/>
              <a:t>depolarization </a:t>
            </a:r>
            <a:r>
              <a:rPr lang="en-GB" sz="2000" b="1" dirty="0" smtClean="0"/>
              <a:t>errors</a:t>
            </a:r>
          </a:p>
          <a:p>
            <a:pPr marL="457200" lvl="1" indent="0">
              <a:buNone/>
            </a:pPr>
            <a:endParaRPr lang="fr-CH" sz="2000" b="1" dirty="0" smtClean="0"/>
          </a:p>
          <a:p>
            <a:pPr marL="457200" lvl="1" indent="0">
              <a:buNone/>
            </a:pPr>
            <a:endParaRPr lang="en-GB" sz="2000" b="1" dirty="0" smtClean="0"/>
          </a:p>
          <a:p>
            <a:pPr lvl="1"/>
            <a:r>
              <a:rPr lang="en-GB" sz="2000" b="1" dirty="0" smtClean="0"/>
              <a:t>Energy spread </a:t>
            </a:r>
            <a:r>
              <a:rPr lang="en-GB" sz="2000" b="1" dirty="0" smtClean="0"/>
              <a:t>error </a:t>
            </a:r>
            <a:r>
              <a:rPr lang="en-GB" sz="2000" b="1" dirty="0" smtClean="0"/>
              <a:t>(for </a:t>
            </a:r>
            <a:r>
              <a:rPr lang="en-GB" sz="2000" b="1" dirty="0" smtClean="0"/>
              <a:t>Z </a:t>
            </a:r>
            <a:r>
              <a:rPr lang="en-GB" sz="2000" b="1" dirty="0" smtClean="0"/>
              <a:t>width</a:t>
            </a:r>
            <a:r>
              <a:rPr lang="en-GB" sz="2000" b="1" dirty="0" smtClean="0"/>
              <a:t>)</a:t>
            </a:r>
          </a:p>
          <a:p>
            <a:pPr marL="457200" lvl="1" indent="0">
              <a:buNone/>
            </a:pPr>
            <a:endParaRPr lang="fr-CH" sz="2000" b="1" dirty="0" smtClean="0"/>
          </a:p>
          <a:p>
            <a:pPr marL="457200" lvl="1" indent="0">
              <a:buNone/>
            </a:pPr>
            <a:endParaRPr lang="fr-CH" sz="2000" b="1" dirty="0" smtClean="0"/>
          </a:p>
          <a:p>
            <a:pPr marL="457200" lvl="1" indent="0">
              <a:buNone/>
            </a:pPr>
            <a:endParaRPr lang="en-GB" sz="2000" b="1" dirty="0" smtClean="0"/>
          </a:p>
          <a:p>
            <a:pPr lvl="1"/>
            <a:r>
              <a:rPr lang="en-GB" sz="2000" b="1" dirty="0" smtClean="0"/>
              <a:t>IP specific correction </a:t>
            </a:r>
            <a:r>
              <a:rPr lang="en-GB" sz="2000" b="1" dirty="0" smtClean="0"/>
              <a:t>(RF</a:t>
            </a:r>
            <a:r>
              <a:rPr lang="en-GB" sz="2000" b="1" dirty="0" smtClean="0"/>
              <a:t>)</a:t>
            </a:r>
            <a:r>
              <a:rPr lang="en-GB" sz="2000" b="1" dirty="0"/>
              <a:t> </a:t>
            </a:r>
            <a:r>
              <a:rPr lang="en-GB" sz="2000" b="1" dirty="0" smtClean="0"/>
              <a:t>errors</a:t>
            </a:r>
          </a:p>
          <a:p>
            <a:pPr marL="457200" lvl="1" indent="0">
              <a:buNone/>
            </a:pPr>
            <a:endParaRPr lang="fr-CH" sz="2000" b="1" dirty="0" smtClean="0"/>
          </a:p>
          <a:p>
            <a:pPr marL="457200" lvl="1" indent="0">
              <a:buNone/>
            </a:pPr>
            <a:endParaRPr lang="en-GB" sz="2000" b="1" dirty="0" smtClean="0"/>
          </a:p>
          <a:p>
            <a:pPr lvl="1"/>
            <a:r>
              <a:rPr lang="en-GB" sz="2000" b="1" dirty="0" smtClean="0"/>
              <a:t>Beam energy to E</a:t>
            </a:r>
            <a:r>
              <a:rPr lang="en-GB" sz="2000" b="1" baseline="-25000" dirty="0" smtClean="0"/>
              <a:t>CM</a:t>
            </a:r>
            <a:r>
              <a:rPr lang="en-GB" sz="2000" b="1" dirty="0" smtClean="0"/>
              <a:t> </a:t>
            </a:r>
            <a:r>
              <a:rPr lang="en-GB" sz="2000" b="1" dirty="0" smtClean="0"/>
              <a:t>errors        </a:t>
            </a:r>
          </a:p>
          <a:p>
            <a:pPr marL="457200" lvl="1" indent="0">
              <a:buNone/>
            </a:pPr>
            <a:endParaRPr lang="fr-CH" sz="2000" b="1" dirty="0" smtClean="0"/>
          </a:p>
          <a:p>
            <a:pPr marL="457200" lvl="1" indent="0">
              <a:buNone/>
            </a:pPr>
            <a:endParaRPr lang="fr-CH" sz="2000" b="1" dirty="0"/>
          </a:p>
          <a:p>
            <a:pPr marL="457200" lvl="1" indent="0">
              <a:buNone/>
            </a:pPr>
            <a:endParaRPr lang="en-GB" sz="2000" b="1" dirty="0" smtClean="0"/>
          </a:p>
          <a:p>
            <a:pPr lvl="1"/>
            <a:r>
              <a:rPr lang="en-GB" sz="2000" b="1" dirty="0" smtClean="0"/>
              <a:t>energy </a:t>
            </a:r>
            <a:r>
              <a:rPr lang="en-GB" sz="2000" b="1" dirty="0" smtClean="0"/>
              <a:t>difference of colliding </a:t>
            </a:r>
            <a:r>
              <a:rPr lang="en-GB" sz="2000" b="1" dirty="0" smtClean="0"/>
              <a:t>                    </a:t>
            </a:r>
          </a:p>
          <a:p>
            <a:pPr marL="457200" lvl="1" indent="0">
              <a:buNone/>
            </a:pPr>
            <a:r>
              <a:rPr lang="en-GB" sz="2000" b="1" dirty="0"/>
              <a:t> </a:t>
            </a:r>
            <a:r>
              <a:rPr lang="en-GB" sz="2000" b="1" dirty="0" smtClean="0"/>
              <a:t>    </a:t>
            </a:r>
            <a:r>
              <a:rPr lang="en-GB" sz="2000" b="1" dirty="0" smtClean="0"/>
              <a:t>and </a:t>
            </a:r>
            <a:r>
              <a:rPr lang="en-GB" sz="2000" b="1" dirty="0" smtClean="0"/>
              <a:t>non-colliding </a:t>
            </a:r>
            <a:r>
              <a:rPr lang="en-GB" sz="2000" b="1" dirty="0" smtClean="0"/>
              <a:t>bunches</a:t>
            </a:r>
          </a:p>
          <a:p>
            <a:pPr marL="457200" lvl="1" indent="0">
              <a:buNone/>
            </a:pPr>
            <a:endParaRPr lang="fr-CH" sz="2000" b="1" dirty="0"/>
          </a:p>
          <a:p>
            <a:pPr marL="457200" lvl="1" indent="0">
              <a:buNone/>
            </a:pPr>
            <a:r>
              <a:rPr lang="fr-CH" sz="2000" b="1" dirty="0" smtClean="0"/>
              <a:t>-- </a:t>
            </a:r>
            <a:r>
              <a:rPr lang="fr-CH" sz="2000" b="1" dirty="0" err="1" smtClean="0"/>
              <a:t>relationship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between</a:t>
            </a:r>
            <a:r>
              <a:rPr lang="fr-CH" sz="2000" b="1" dirty="0" smtClean="0"/>
              <a:t> spin-tune </a:t>
            </a:r>
          </a:p>
          <a:p>
            <a:pPr marL="457200" lvl="1" indent="0">
              <a:buNone/>
            </a:pPr>
            <a:r>
              <a:rPr lang="fr-CH" sz="2000" b="1" dirty="0" smtClean="0"/>
              <a:t>and </a:t>
            </a:r>
            <a:r>
              <a:rPr lang="fr-CH" sz="2000" b="1" dirty="0" err="1" smtClean="0"/>
              <a:t>beam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energy</a:t>
            </a:r>
            <a:r>
              <a:rPr lang="fr-CH" sz="2000" b="1" dirty="0" smtClean="0"/>
              <a:t> at </a:t>
            </a:r>
            <a:r>
              <a:rPr lang="fr-CH" sz="2000" b="1" dirty="0" err="1" smtClean="0"/>
              <a:t>IPs</a:t>
            </a:r>
            <a:endParaRPr lang="en-GB" sz="20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21475" y="6324600"/>
            <a:ext cx="2133600" cy="365125"/>
          </a:xfrm>
        </p:spPr>
        <p:txBody>
          <a:bodyPr/>
          <a:lstStyle/>
          <a:p>
            <a:pPr>
              <a:defRPr/>
            </a:pPr>
            <a:fld id="{E4C691D3-1268-BC46-A466-4FE7F8FFD0C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18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26100" y="1295400"/>
            <a:ext cx="20403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>
                <a:effectLst/>
                <a:latin typeface="Calibri" panose="020F0502020204030204" pitchFamily="34" charset="0"/>
              </a:rPr>
              <a:t>theoretical</a:t>
            </a:r>
            <a:r>
              <a:rPr lang="fr-CH" dirty="0" smtClean="0">
                <a:effectLst/>
                <a:latin typeface="Calibri" panose="020F0502020204030204" pitchFamily="34" charset="0"/>
              </a:rPr>
              <a:t> </a:t>
            </a:r>
            <a:r>
              <a:rPr lang="fr-CH" dirty="0" err="1" smtClean="0">
                <a:effectLst/>
                <a:latin typeface="Calibri" panose="020F0502020204030204" pitchFamily="34" charset="0"/>
              </a:rPr>
              <a:t>estimates</a:t>
            </a:r>
            <a:endParaRPr lang="fr-CH" dirty="0" smtClean="0">
              <a:effectLst/>
              <a:latin typeface="Calibri" panose="020F0502020204030204" pitchFamily="34" charset="0"/>
            </a:endParaRPr>
          </a:p>
          <a:p>
            <a:r>
              <a:rPr lang="fr-CH" dirty="0" smtClean="0">
                <a:latin typeface="Calibri" panose="020F0502020204030204" pitchFamily="34" charset="0"/>
              </a:rPr>
              <a:t>design test </a:t>
            </a:r>
            <a:r>
              <a:rPr lang="fr-CH" dirty="0" err="1" smtClean="0">
                <a:latin typeface="Calibri" panose="020F0502020204030204" pitchFamily="34" charset="0"/>
              </a:rPr>
              <a:t>experiments</a:t>
            </a:r>
            <a:r>
              <a:rPr lang="fr-CH" dirty="0" smtClean="0">
                <a:latin typeface="Calibri" panose="020F0502020204030204" pitchFamily="34" charset="0"/>
              </a:rPr>
              <a:t> </a:t>
            </a:r>
            <a:r>
              <a:rPr lang="fr-CH" dirty="0" smtClean="0">
                <a:effectLst/>
                <a:latin typeface="Calibri" panose="020F0502020204030204" pitchFamily="34" charset="0"/>
              </a:rPr>
              <a:t> </a:t>
            </a:r>
            <a:endParaRPr lang="en-GB" dirty="0" smtClean="0">
              <a:effectLst/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26100" y="1930400"/>
            <a:ext cx="305711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effectLst/>
                <a:latin typeface="Calibri" panose="020F0502020204030204" pitchFamily="34" charset="0"/>
              </a:defRPr>
            </a:lvl1pPr>
          </a:lstStyle>
          <a:p>
            <a:r>
              <a:rPr lang="fr-CH" dirty="0" err="1"/>
              <a:t>cannot</a:t>
            </a:r>
            <a:r>
              <a:rPr lang="fr-CH" dirty="0"/>
              <a:t> use the </a:t>
            </a:r>
            <a:r>
              <a:rPr lang="fr-CH" dirty="0" err="1"/>
              <a:t>bunch</a:t>
            </a:r>
            <a:r>
              <a:rPr lang="fr-CH" dirty="0"/>
              <a:t> </a:t>
            </a:r>
            <a:r>
              <a:rPr lang="fr-CH" dirty="0" err="1"/>
              <a:t>length</a:t>
            </a:r>
            <a:r>
              <a:rPr lang="fr-CH" dirty="0"/>
              <a:t> at IP</a:t>
            </a:r>
          </a:p>
          <a:p>
            <a:r>
              <a:rPr lang="fr-CH" dirty="0" err="1"/>
              <a:t>needs</a:t>
            </a:r>
            <a:r>
              <a:rPr lang="fr-CH" dirty="0"/>
              <a:t> </a:t>
            </a:r>
            <a:r>
              <a:rPr lang="fr-CH" dirty="0" err="1"/>
              <a:t>measurement</a:t>
            </a:r>
            <a:r>
              <a:rPr lang="fr-CH" dirty="0"/>
              <a:t> of </a:t>
            </a:r>
            <a:r>
              <a:rPr lang="fr-CH" dirty="0" err="1"/>
              <a:t>energy</a:t>
            </a:r>
            <a:r>
              <a:rPr lang="fr-CH" dirty="0"/>
              <a:t> spread </a:t>
            </a:r>
          </a:p>
          <a:p>
            <a:r>
              <a:rPr lang="fr-CH" dirty="0"/>
              <a:t>(</a:t>
            </a:r>
            <a:r>
              <a:rPr lang="fr-CH" dirty="0" err="1"/>
              <a:t>beam</a:t>
            </a:r>
            <a:r>
              <a:rPr lang="fr-CH" dirty="0"/>
              <a:t> size at dispersive </a:t>
            </a:r>
            <a:r>
              <a:rPr lang="fr-CH" dirty="0" err="1"/>
              <a:t>region</a:t>
            </a:r>
            <a:r>
              <a:rPr lang="fr-CH" dirty="0"/>
              <a:t>, </a:t>
            </a:r>
          </a:p>
          <a:p>
            <a:r>
              <a:rPr lang="fr-CH" dirty="0" err="1"/>
              <a:t>bunch</a:t>
            </a:r>
            <a:r>
              <a:rPr lang="fr-CH" dirty="0"/>
              <a:t> </a:t>
            </a:r>
            <a:r>
              <a:rPr lang="fr-CH" dirty="0" err="1"/>
              <a:t>length</a:t>
            </a:r>
            <a:r>
              <a:rPr lang="fr-CH" dirty="0"/>
              <a:t> </a:t>
            </a:r>
            <a:r>
              <a:rPr lang="fr-CH" dirty="0" err="1"/>
              <a:t>measurements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626100" y="3187700"/>
            <a:ext cx="36088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effectLst/>
                <a:latin typeface="Calibri" panose="020F0502020204030204" pitchFamily="34" charset="0"/>
              </a:defRPr>
            </a:lvl1pPr>
          </a:lstStyle>
          <a:p>
            <a:r>
              <a:rPr lang="fr-CH" dirty="0" err="1"/>
              <a:t>requirements</a:t>
            </a:r>
            <a:r>
              <a:rPr lang="fr-CH" dirty="0"/>
              <a:t> on RF distance to IR  and phases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626100" y="3937000"/>
            <a:ext cx="3443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effectLst/>
                <a:latin typeface="Calibri" panose="020F0502020204030204" pitchFamily="34" charset="0"/>
              </a:defRPr>
            </a:lvl1pPr>
          </a:lstStyle>
          <a:p>
            <a:r>
              <a:rPr lang="fr-CH" dirty="0" err="1"/>
              <a:t>saw-tooth</a:t>
            </a:r>
            <a:r>
              <a:rPr lang="fr-CH" dirty="0"/>
              <a:t> </a:t>
            </a:r>
            <a:r>
              <a:rPr lang="fr-CH" dirty="0" err="1"/>
              <a:t>small</a:t>
            </a:r>
            <a:r>
              <a:rPr lang="fr-CH" dirty="0"/>
              <a:t> at Z (17 MeV </a:t>
            </a:r>
            <a:r>
              <a:rPr lang="fr-CH" dirty="0" err="1"/>
              <a:t>energy</a:t>
            </a:r>
            <a:r>
              <a:rPr lang="fr-CH" dirty="0"/>
              <a:t> </a:t>
            </a:r>
            <a:r>
              <a:rPr lang="fr-CH" dirty="0" err="1"/>
              <a:t>loss</a:t>
            </a:r>
            <a:r>
              <a:rPr lang="fr-CH" dirty="0"/>
              <a:t>)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38800" y="4724400"/>
            <a:ext cx="3454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effectLst/>
                <a:latin typeface="Calibri" panose="020F0502020204030204" pitchFamily="34" charset="0"/>
              </a:defRPr>
            </a:lvl1pPr>
          </a:lstStyle>
          <a:p>
            <a:r>
              <a:rPr lang="fr-CH" dirty="0"/>
              <a:t>BPM must have </a:t>
            </a:r>
            <a:r>
              <a:rPr lang="fr-CH" dirty="0" err="1"/>
              <a:t>differential</a:t>
            </a:r>
            <a:r>
              <a:rPr lang="fr-CH" dirty="0"/>
              <a:t> position </a:t>
            </a:r>
            <a:r>
              <a:rPr lang="fr-CH" dirty="0" err="1"/>
              <a:t>meast</a:t>
            </a:r>
            <a:endParaRPr lang="fr-CH" dirty="0"/>
          </a:p>
          <a:p>
            <a:r>
              <a:rPr lang="fr-CH" dirty="0" err="1"/>
              <a:t>capabilities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686279" y="1295400"/>
            <a:ext cx="14438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i="1" dirty="0" smtClean="0"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A. </a:t>
            </a:r>
            <a:r>
              <a:rPr lang="fr-CH" i="1" dirty="0" err="1" smtClean="0"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Bogomyagkov</a:t>
            </a:r>
            <a:endParaRPr lang="en-GB" i="1" dirty="0" smtClean="0">
              <a:solidFill>
                <a:srgbClr val="00B05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68556" y="5551557"/>
            <a:ext cx="257128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>
                <a:latin typeface="Calibri" panose="020F0502020204030204" pitchFamily="34" charset="0"/>
              </a:rPr>
              <a:t>need</a:t>
            </a:r>
            <a:r>
              <a:rPr lang="fr-CH" dirty="0">
                <a:latin typeface="Calibri" panose="020F0502020204030204" pitchFamily="34" charset="0"/>
              </a:rPr>
              <a:t> </a:t>
            </a:r>
            <a:r>
              <a:rPr lang="fr-CH" dirty="0" err="1">
                <a:latin typeface="Calibri" panose="020F0502020204030204" pitchFamily="34" charset="0"/>
              </a:rPr>
              <a:t>dedicated</a:t>
            </a:r>
            <a:r>
              <a:rPr lang="fr-CH" dirty="0">
                <a:latin typeface="Calibri" panose="020F0502020204030204" pitchFamily="34" charset="0"/>
              </a:rPr>
              <a:t> simulation </a:t>
            </a:r>
            <a:r>
              <a:rPr lang="fr-CH" dirty="0" err="1">
                <a:latin typeface="Calibri" panose="020F0502020204030204" pitchFamily="34" charset="0"/>
              </a:rPr>
              <a:t>tools</a:t>
            </a:r>
            <a:endParaRPr lang="fr-CH" dirty="0">
              <a:latin typeface="Calibri" panose="020F0502020204030204" pitchFamily="34" charset="0"/>
            </a:endParaRPr>
          </a:p>
          <a:p>
            <a:r>
              <a:rPr lang="fr-CH" dirty="0" err="1">
                <a:latin typeface="Calibri" panose="020F0502020204030204" pitchFamily="34" charset="0"/>
              </a:rPr>
              <a:t>e.g</a:t>
            </a:r>
            <a:r>
              <a:rPr lang="fr-CH" dirty="0">
                <a:latin typeface="Calibri" panose="020F0502020204030204" pitchFamily="34" charset="0"/>
              </a:rPr>
              <a:t>. spin </a:t>
            </a:r>
            <a:r>
              <a:rPr lang="fr-CH" dirty="0" err="1">
                <a:latin typeface="Calibri" panose="020F0502020204030204" pitchFamily="34" charset="0"/>
              </a:rPr>
              <a:t>tracking</a:t>
            </a:r>
            <a:r>
              <a:rPr lang="fr-CH" dirty="0">
                <a:latin typeface="Calibri" panose="020F0502020204030204" pitchFamily="34" charset="0"/>
              </a:rPr>
              <a:t> </a:t>
            </a:r>
            <a:r>
              <a:rPr lang="fr-CH" dirty="0" err="1">
                <a:latin typeface="Calibri" panose="020F0502020204030204" pitchFamily="34" charset="0"/>
              </a:rPr>
              <a:t>including</a:t>
            </a:r>
            <a:r>
              <a:rPr lang="fr-CH" dirty="0">
                <a:latin typeface="Calibri" panose="020F0502020204030204" pitchFamily="34" charset="0"/>
              </a:rPr>
              <a:t> </a:t>
            </a:r>
            <a:r>
              <a:rPr lang="fr-CH" dirty="0" smtClean="0">
                <a:latin typeface="Calibri" panose="020F0502020204030204" pitchFamily="34" charset="0"/>
              </a:rPr>
              <a:t>FFT</a:t>
            </a:r>
          </a:p>
          <a:p>
            <a:r>
              <a:rPr lang="fr-CH" dirty="0" smtClean="0">
                <a:solidFill>
                  <a:srgbClr val="00B050"/>
                </a:solidFill>
                <a:latin typeface="Calibri" panose="020F0502020204030204" pitchFamily="34" charset="0"/>
              </a:rPr>
              <a:t>(D. </a:t>
            </a:r>
            <a:r>
              <a:rPr lang="fr-CH" i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Barber</a:t>
            </a:r>
            <a:r>
              <a:rPr lang="fr-CH" i="1" dirty="0">
                <a:solidFill>
                  <a:srgbClr val="00B050"/>
                </a:solidFill>
                <a:latin typeface="Calibri" panose="020F0502020204030204" pitchFamily="34" charset="0"/>
              </a:rPr>
              <a:t>) </a:t>
            </a:r>
            <a:endParaRPr lang="en-GB" i="1" dirty="0">
              <a:solidFill>
                <a:srgbClr val="00B05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45942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1" y="113554"/>
            <a:ext cx="9014882" cy="6363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40151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397" y="393700"/>
            <a:ext cx="8170057" cy="630942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fr-CH" sz="2800" dirty="0" smtClean="0">
                <a:latin typeface="+mj-lt"/>
              </a:rPr>
              <a:t>Baseline </a:t>
            </a:r>
            <a:r>
              <a:rPr lang="fr-CH" sz="2800" dirty="0" err="1" smtClean="0">
                <a:latin typeface="+mj-lt"/>
              </a:rPr>
              <a:t>study</a:t>
            </a:r>
            <a:r>
              <a:rPr lang="fr-CH" sz="2800" dirty="0" smtClean="0">
                <a:latin typeface="+mj-lt"/>
              </a:rPr>
              <a:t>: </a:t>
            </a:r>
          </a:p>
          <a:p>
            <a:endParaRPr lang="fr-CH" sz="2000" dirty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-- transverse </a:t>
            </a:r>
            <a:r>
              <a:rPr lang="fr-CH" sz="2000" dirty="0" err="1" smtClean="0">
                <a:latin typeface="+mj-lt"/>
              </a:rPr>
              <a:t>polarization</a:t>
            </a:r>
            <a:r>
              <a:rPr lang="fr-CH" sz="2000" dirty="0" smtClean="0">
                <a:latin typeface="+mj-lt"/>
              </a:rPr>
              <a:t> for high </a:t>
            </a:r>
            <a:r>
              <a:rPr lang="fr-CH" sz="2000" dirty="0" err="1" smtClean="0">
                <a:latin typeface="+mj-lt"/>
              </a:rPr>
              <a:t>precision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measurements</a:t>
            </a:r>
            <a:r>
              <a:rPr lang="fr-CH" sz="2000" dirty="0" smtClean="0">
                <a:latin typeface="+mj-lt"/>
              </a:rPr>
              <a:t> at Z and WW</a:t>
            </a:r>
          </a:p>
          <a:p>
            <a:r>
              <a:rPr lang="fr-CH" sz="2000" dirty="0" smtClean="0">
                <a:latin typeface="+mj-lt"/>
              </a:rPr>
              <a:t>     -- </a:t>
            </a:r>
            <a:r>
              <a:rPr lang="fr-CH" sz="2000" dirty="0" err="1" smtClean="0">
                <a:latin typeface="+mj-lt"/>
              </a:rPr>
              <a:t>polarization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levels</a:t>
            </a:r>
            <a:r>
              <a:rPr lang="fr-CH" sz="2000" dirty="0" smtClean="0">
                <a:latin typeface="+mj-lt"/>
              </a:rPr>
              <a:t>  at :  Z(91.2+-3), H(126), WW(161+-3)  (E</a:t>
            </a:r>
            <a:r>
              <a:rPr lang="fr-CH" sz="2000" baseline="-25000" dirty="0" smtClean="0">
                <a:latin typeface="+mj-lt"/>
              </a:rPr>
              <a:t>CM</a:t>
            </a:r>
            <a:r>
              <a:rPr lang="fr-CH" sz="2000" dirty="0" smtClean="0">
                <a:latin typeface="+mj-lt"/>
              </a:rPr>
              <a:t>)</a:t>
            </a:r>
            <a:endParaRPr lang="fr-CH" sz="2000" baseline="-25000" dirty="0" smtClean="0">
              <a:latin typeface="+mj-lt"/>
            </a:endParaRPr>
          </a:p>
          <a:p>
            <a:r>
              <a:rPr lang="fr-CH" sz="2000" dirty="0"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    -- </a:t>
            </a:r>
            <a:r>
              <a:rPr lang="fr-CH" sz="2000" dirty="0" err="1" smtClean="0">
                <a:latin typeface="+mj-lt"/>
              </a:rPr>
              <a:t>polarization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wigglers</a:t>
            </a:r>
            <a:r>
              <a:rPr lang="fr-CH" sz="2000" dirty="0" smtClean="0">
                <a:latin typeface="+mj-lt"/>
              </a:rPr>
              <a:t> </a:t>
            </a:r>
          </a:p>
          <a:p>
            <a:r>
              <a:rPr lang="fr-CH" sz="2000" dirty="0"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    -- running </a:t>
            </a:r>
            <a:r>
              <a:rPr lang="fr-CH" sz="2000" dirty="0" err="1" smtClean="0">
                <a:latin typeface="+mj-lt"/>
              </a:rPr>
              <a:t>scheme</a:t>
            </a:r>
            <a:r>
              <a:rPr lang="fr-CH" sz="2000" dirty="0" smtClean="0">
                <a:latin typeface="+mj-lt"/>
              </a:rPr>
              <a:t> in </a:t>
            </a:r>
            <a:r>
              <a:rPr lang="fr-CH" sz="2000" dirty="0" err="1" smtClean="0">
                <a:latin typeface="+mj-lt"/>
              </a:rPr>
              <a:t>physics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smtClean="0">
                <a:solidFill>
                  <a:schemeClr val="accent6">
                    <a:lumMod val="75000"/>
                  </a:schemeClr>
                </a:solidFill>
                <a:latin typeface="+mj-lt"/>
                <a:sym typeface="Wingdings" panose="05000000000000000000" pitchFamily="2" charset="2"/>
              </a:rPr>
              <a:t> main </a:t>
            </a:r>
            <a:r>
              <a:rPr lang="fr-CH" sz="2000" dirty="0" err="1" smtClean="0">
                <a:solidFill>
                  <a:schemeClr val="accent6">
                    <a:lumMod val="75000"/>
                  </a:schemeClr>
                </a:solidFill>
                <a:latin typeface="+mj-lt"/>
                <a:sym typeface="Wingdings" panose="05000000000000000000" pitchFamily="2" charset="2"/>
              </a:rPr>
              <a:t>difference</a:t>
            </a:r>
            <a:r>
              <a:rPr lang="fr-CH" sz="2000" dirty="0" smtClean="0">
                <a:solidFill>
                  <a:schemeClr val="accent6">
                    <a:lumMod val="75000"/>
                  </a:schemeClr>
                </a:solidFill>
                <a:latin typeface="+mj-lt"/>
                <a:sym typeface="Wingdings" panose="05000000000000000000" pitchFamily="2" charset="2"/>
              </a:rPr>
              <a:t> to LEP!</a:t>
            </a:r>
            <a:endParaRPr lang="fr-CH" sz="2000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r>
              <a:rPr lang="fr-CH" sz="2000" dirty="0" smtClean="0">
                <a:latin typeface="+mj-lt"/>
              </a:rPr>
              <a:t>     -- </a:t>
            </a:r>
            <a:r>
              <a:rPr lang="fr-CH" sz="2000" dirty="0" err="1" smtClean="0">
                <a:latin typeface="+mj-lt"/>
              </a:rPr>
              <a:t>polarization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improvement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tools</a:t>
            </a:r>
            <a:r>
              <a:rPr lang="fr-CH" sz="2000" dirty="0" smtClean="0">
                <a:latin typeface="+mj-lt"/>
              </a:rPr>
              <a:t> (</a:t>
            </a:r>
            <a:r>
              <a:rPr lang="fr-CH" sz="2000" dirty="0" err="1" smtClean="0">
                <a:latin typeface="+mj-lt"/>
              </a:rPr>
              <a:t>harmonic</a:t>
            </a:r>
            <a:r>
              <a:rPr lang="fr-CH" sz="2000" dirty="0" smtClean="0">
                <a:latin typeface="+mj-lt"/>
              </a:rPr>
              <a:t> corrections, </a:t>
            </a:r>
            <a:r>
              <a:rPr lang="fr-CH" sz="2000" dirty="0" err="1" smtClean="0">
                <a:latin typeface="+mj-lt"/>
              </a:rPr>
              <a:t>others</a:t>
            </a:r>
            <a:r>
              <a:rPr lang="fr-CH" sz="2000" dirty="0" smtClean="0">
                <a:latin typeface="+mj-lt"/>
              </a:rPr>
              <a:t>) </a:t>
            </a:r>
          </a:p>
          <a:p>
            <a:r>
              <a:rPr lang="fr-CH" sz="2000" dirty="0"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    -- </a:t>
            </a:r>
            <a:r>
              <a:rPr lang="fr-CH" sz="2000" dirty="0" err="1" smtClean="0">
                <a:latin typeface="+mj-lt"/>
              </a:rPr>
              <a:t>polarimeter</a:t>
            </a:r>
            <a:r>
              <a:rPr lang="fr-CH" sz="2000" dirty="0" smtClean="0">
                <a:latin typeface="+mj-lt"/>
              </a:rPr>
              <a:t> design </a:t>
            </a:r>
          </a:p>
          <a:p>
            <a:r>
              <a:rPr lang="fr-CH" sz="2000" dirty="0"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    -- </a:t>
            </a:r>
            <a:r>
              <a:rPr lang="fr-CH" sz="2000" dirty="0" err="1" smtClean="0">
                <a:latin typeface="+mj-lt"/>
              </a:rPr>
              <a:t>depolarization</a:t>
            </a:r>
            <a:r>
              <a:rPr lang="fr-CH" sz="2000" dirty="0" smtClean="0">
                <a:latin typeface="+mj-lt"/>
              </a:rPr>
              <a:t> and </a:t>
            </a:r>
            <a:r>
              <a:rPr lang="fr-CH" sz="2000" dirty="0" err="1" smtClean="0">
                <a:latin typeface="+mj-lt"/>
              </a:rPr>
              <a:t>systematic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errors</a:t>
            </a:r>
            <a:r>
              <a:rPr lang="fr-CH" sz="2000" dirty="0" smtClean="0">
                <a:latin typeface="+mj-lt"/>
              </a:rPr>
              <a:t> on </a:t>
            </a:r>
            <a:r>
              <a:rPr lang="fr-CH" sz="2000" dirty="0" err="1" smtClean="0">
                <a:latin typeface="+mj-lt"/>
              </a:rPr>
              <a:t>energy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determination</a:t>
            </a:r>
            <a:endParaRPr lang="fr-CH" sz="2000" dirty="0" smtClean="0">
              <a:latin typeface="+mj-lt"/>
            </a:endParaRPr>
          </a:p>
          <a:p>
            <a:endParaRPr lang="fr-CH" sz="2000" dirty="0" smtClean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-- </a:t>
            </a:r>
            <a:r>
              <a:rPr lang="fr-CH" sz="2000" dirty="0" err="1" smtClean="0">
                <a:latin typeface="+mj-lt"/>
              </a:rPr>
              <a:t>from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beam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energy</a:t>
            </a:r>
            <a:r>
              <a:rPr lang="fr-CH" sz="2000" dirty="0" smtClean="0">
                <a:latin typeface="+mj-lt"/>
              </a:rPr>
              <a:t> to center-of-mass </a:t>
            </a:r>
            <a:r>
              <a:rPr lang="fr-CH" sz="2000" dirty="0" err="1" smtClean="0">
                <a:latin typeface="+mj-lt"/>
              </a:rPr>
              <a:t>energy</a:t>
            </a:r>
            <a:r>
              <a:rPr lang="fr-CH" sz="2000" dirty="0" smtClean="0">
                <a:latin typeface="+mj-lt"/>
              </a:rPr>
              <a:t> </a:t>
            </a:r>
          </a:p>
          <a:p>
            <a:r>
              <a:rPr lang="fr-CH" sz="2000" dirty="0"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    -- </a:t>
            </a:r>
            <a:r>
              <a:rPr lang="fr-CH" sz="2000" dirty="0" err="1" smtClean="0">
                <a:latin typeface="+mj-lt"/>
              </a:rPr>
              <a:t>ancillary</a:t>
            </a:r>
            <a:r>
              <a:rPr lang="fr-CH" sz="2000" dirty="0" smtClean="0">
                <a:latin typeface="+mj-lt"/>
              </a:rPr>
              <a:t> instrumentation : RF phases, </a:t>
            </a:r>
            <a:r>
              <a:rPr lang="fr-CH" sz="2000" dirty="0" err="1" smtClean="0">
                <a:latin typeface="+mj-lt"/>
              </a:rPr>
              <a:t>beam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orbit</a:t>
            </a:r>
            <a:r>
              <a:rPr lang="fr-CH" sz="2000" dirty="0" smtClean="0">
                <a:latin typeface="+mj-lt"/>
              </a:rPr>
              <a:t>, </a:t>
            </a:r>
            <a:r>
              <a:rPr lang="fr-CH" sz="2000" dirty="0" err="1" smtClean="0">
                <a:latin typeface="+mj-lt"/>
              </a:rPr>
              <a:t>energy</a:t>
            </a:r>
            <a:r>
              <a:rPr lang="fr-CH" sz="2000" dirty="0" smtClean="0">
                <a:latin typeface="+mj-lt"/>
              </a:rPr>
              <a:t> spread etc… </a:t>
            </a:r>
          </a:p>
          <a:p>
            <a:pPr lvl="0"/>
            <a:r>
              <a:rPr lang="fr-CH" sz="2000" dirty="0" smtClean="0">
                <a:latin typeface="+mj-lt"/>
              </a:rPr>
              <a:t>        </a:t>
            </a:r>
            <a:r>
              <a:rPr lang="fr-CH" sz="2000" dirty="0" err="1" smtClean="0">
                <a:solidFill>
                  <a:srgbClr val="F79646">
                    <a:lumMod val="75000"/>
                  </a:srgbClr>
                </a:solidFill>
                <a:latin typeface="Calibri"/>
                <a:sym typeface="Wingdings" panose="05000000000000000000" pitchFamily="2" charset="2"/>
              </a:rPr>
              <a:t>different</a:t>
            </a:r>
            <a:r>
              <a:rPr lang="fr-CH" sz="2000" dirty="0" smtClean="0">
                <a:solidFill>
                  <a:srgbClr val="F79646">
                    <a:lumMod val="75000"/>
                  </a:srgbClr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fr-CH" sz="2000" dirty="0" err="1" smtClean="0">
                <a:solidFill>
                  <a:srgbClr val="F79646">
                    <a:lumMod val="75000"/>
                  </a:srgbClr>
                </a:solidFill>
                <a:latin typeface="Calibri"/>
                <a:sym typeface="Wingdings" panose="05000000000000000000" pitchFamily="2" charset="2"/>
              </a:rPr>
              <a:t>from</a:t>
            </a:r>
            <a:r>
              <a:rPr lang="fr-CH" sz="2000" dirty="0" smtClean="0">
                <a:solidFill>
                  <a:srgbClr val="F79646">
                    <a:lumMod val="75000"/>
                  </a:srgbClr>
                </a:solidFill>
                <a:latin typeface="Calibri"/>
                <a:sym typeface="Wingdings" panose="05000000000000000000" pitchFamily="2" charset="2"/>
              </a:rPr>
              <a:t> LEP</a:t>
            </a:r>
            <a:r>
              <a:rPr lang="fr-CH" sz="2000" dirty="0">
                <a:solidFill>
                  <a:srgbClr val="F79646">
                    <a:lumMod val="75000"/>
                  </a:srgbClr>
                </a:solidFill>
                <a:latin typeface="Calibri"/>
                <a:sym typeface="Wingdings" panose="05000000000000000000" pitchFamily="2" charset="2"/>
              </a:rPr>
              <a:t>!</a:t>
            </a:r>
            <a:endParaRPr lang="fr-CH" sz="2000" dirty="0">
              <a:solidFill>
                <a:srgbClr val="F79646">
                  <a:lumMod val="75000"/>
                </a:srgbClr>
              </a:solidFill>
              <a:latin typeface="Calibri"/>
            </a:endParaRPr>
          </a:p>
          <a:p>
            <a:endParaRPr lang="fr-CH" sz="2000" dirty="0" smtClean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Beyond </a:t>
            </a:r>
            <a:r>
              <a:rPr lang="fr-CH" sz="2000" dirty="0" err="1" smtClean="0">
                <a:latin typeface="+mj-lt"/>
              </a:rPr>
              <a:t>baseline</a:t>
            </a:r>
            <a:endParaRPr lang="fr-CH" sz="2000" dirty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-- </a:t>
            </a:r>
            <a:r>
              <a:rPr lang="fr-CH" sz="2000" dirty="0" err="1" smtClean="0">
                <a:latin typeface="+mj-lt"/>
              </a:rPr>
              <a:t>complementary</a:t>
            </a:r>
            <a:r>
              <a:rPr lang="fr-CH" sz="2000" dirty="0" smtClean="0">
                <a:latin typeface="+mj-lt"/>
              </a:rPr>
              <a:t> monitoring (</a:t>
            </a:r>
            <a:r>
              <a:rPr lang="fr-CH" sz="2000" dirty="0" err="1" smtClean="0">
                <a:latin typeface="+mj-lt"/>
              </a:rPr>
              <a:t>spectrometer</a:t>
            </a:r>
            <a:r>
              <a:rPr lang="fr-CH" sz="2000" dirty="0" smtClean="0">
                <a:latin typeface="+mj-lt"/>
              </a:rPr>
              <a:t>, </a:t>
            </a:r>
            <a:r>
              <a:rPr lang="fr-CH" sz="2000" dirty="0" err="1" smtClean="0">
                <a:latin typeface="+mj-lt"/>
              </a:rPr>
              <a:t>Moller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scattering</a:t>
            </a:r>
            <a:r>
              <a:rPr lang="fr-CH" sz="2000" dirty="0" smtClean="0">
                <a:latin typeface="+mj-lt"/>
              </a:rPr>
              <a:t>) </a:t>
            </a:r>
          </a:p>
          <a:p>
            <a:r>
              <a:rPr lang="fr-CH" sz="2000" dirty="0" smtClean="0">
                <a:latin typeface="+mj-lt"/>
              </a:rPr>
              <a:t>     </a:t>
            </a:r>
          </a:p>
          <a:p>
            <a:r>
              <a:rPr lang="fr-CH" sz="2000" dirty="0" smtClean="0">
                <a:latin typeface="+mj-lt"/>
              </a:rPr>
              <a:t>-- a </a:t>
            </a:r>
            <a:r>
              <a:rPr lang="fr-CH" sz="2000" dirty="0" err="1" smtClean="0">
                <a:latin typeface="+mj-lt"/>
              </a:rPr>
              <a:t>word</a:t>
            </a:r>
            <a:r>
              <a:rPr lang="fr-CH" sz="2000" dirty="0" smtClean="0">
                <a:latin typeface="+mj-lt"/>
              </a:rPr>
              <a:t> on longitudinal </a:t>
            </a:r>
            <a:r>
              <a:rPr lang="fr-CH" sz="2000" dirty="0" err="1" smtClean="0">
                <a:latin typeface="+mj-lt"/>
              </a:rPr>
              <a:t>polarization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possibilities</a:t>
            </a:r>
            <a:endParaRPr lang="fr-CH" sz="2000" dirty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       -- </a:t>
            </a:r>
            <a:r>
              <a:rPr lang="fr-CH" sz="2000" dirty="0" err="1" smtClean="0">
                <a:latin typeface="+mj-lt"/>
              </a:rPr>
              <a:t>experiments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require</a:t>
            </a:r>
            <a:r>
              <a:rPr lang="fr-CH" sz="2000" dirty="0" smtClean="0">
                <a:latin typeface="+mj-lt"/>
              </a:rPr>
              <a:t> high </a:t>
            </a:r>
            <a:r>
              <a:rPr lang="fr-CH" sz="2000" dirty="0" err="1" smtClean="0">
                <a:latin typeface="+mj-lt"/>
              </a:rPr>
              <a:t>polarization</a:t>
            </a:r>
            <a:r>
              <a:rPr lang="fr-CH" sz="2000" dirty="0" smtClean="0">
                <a:latin typeface="+mj-lt"/>
              </a:rPr>
              <a:t> values</a:t>
            </a:r>
          </a:p>
          <a:p>
            <a:r>
              <a:rPr lang="fr-CH" sz="2000" dirty="0"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      -- no </a:t>
            </a:r>
            <a:r>
              <a:rPr lang="fr-CH" sz="2000" dirty="0" err="1" smtClean="0">
                <a:latin typeface="+mj-lt"/>
              </a:rPr>
              <a:t>compelling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physics</a:t>
            </a:r>
            <a:r>
              <a:rPr lang="fr-CH" sz="2000" dirty="0" smtClean="0">
                <a:latin typeface="+mj-lt"/>
              </a:rPr>
              <a:t> case </a:t>
            </a:r>
            <a:r>
              <a:rPr lang="en-GB" sz="2000" dirty="0" smtClean="0">
                <a:latin typeface="+mj-lt"/>
              </a:rPr>
              <a:t> </a:t>
            </a:r>
            <a:endParaRPr lang="fr-CH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657661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19107" y="373390"/>
            <a:ext cx="23357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 smtClean="0">
                <a:latin typeface="+mj-lt"/>
              </a:rPr>
              <a:t>CONCLUSIONS</a:t>
            </a:r>
            <a:endParaRPr lang="en-GB" sz="2800" dirty="0" smtClean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400" y="1130299"/>
            <a:ext cx="9207072" cy="53245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fr-CH" sz="2000" dirty="0">
                <a:solidFill>
                  <a:prstClr val="black"/>
                </a:solidFill>
                <a:latin typeface="Calibri"/>
              </a:rPr>
              <a:t>-- A </a:t>
            </a:r>
            <a:r>
              <a:rPr lang="fr-CH" sz="2000" dirty="0" err="1">
                <a:solidFill>
                  <a:prstClr val="black"/>
                </a:solidFill>
                <a:latin typeface="Calibri"/>
              </a:rPr>
              <a:t>beam</a:t>
            </a:r>
            <a:r>
              <a:rPr lang="fr-CH" sz="20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 err="1">
                <a:solidFill>
                  <a:prstClr val="black"/>
                </a:solidFill>
                <a:latin typeface="Calibri"/>
              </a:rPr>
              <a:t>Energy</a:t>
            </a:r>
            <a:r>
              <a:rPr lang="fr-CH" sz="2000" dirty="0">
                <a:solidFill>
                  <a:prstClr val="black"/>
                </a:solidFill>
                <a:latin typeface="Calibri"/>
              </a:rPr>
              <a:t> Calibration and </a:t>
            </a:r>
            <a:r>
              <a:rPr lang="fr-CH" sz="2000" dirty="0" err="1">
                <a:solidFill>
                  <a:prstClr val="black"/>
                </a:solidFill>
                <a:latin typeface="Calibri"/>
              </a:rPr>
              <a:t>Polarization</a:t>
            </a:r>
            <a:r>
              <a:rPr lang="fr-CH" sz="2000" dirty="0">
                <a:solidFill>
                  <a:prstClr val="black"/>
                </a:solidFill>
                <a:latin typeface="Calibri"/>
              </a:rPr>
              <a:t>  (EPOL) </a:t>
            </a:r>
            <a:r>
              <a:rPr lang="fr-CH" sz="2000" dirty="0" err="1">
                <a:solidFill>
                  <a:prstClr val="black"/>
                </a:solidFill>
                <a:latin typeface="Calibri"/>
              </a:rPr>
              <a:t>was</a:t>
            </a:r>
            <a:r>
              <a:rPr lang="fr-CH" sz="20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 err="1">
                <a:solidFill>
                  <a:prstClr val="black"/>
                </a:solidFill>
                <a:latin typeface="Calibri"/>
              </a:rPr>
              <a:t>created</a:t>
            </a:r>
            <a:r>
              <a:rPr lang="fr-CH" sz="2000" dirty="0">
                <a:solidFill>
                  <a:prstClr val="black"/>
                </a:solidFill>
                <a:latin typeface="Calibri"/>
              </a:rPr>
              <a:t> 6 mo. </a:t>
            </a:r>
            <a:r>
              <a:rPr lang="fr-CH" sz="2000" dirty="0" err="1">
                <a:solidFill>
                  <a:prstClr val="black"/>
                </a:solidFill>
                <a:latin typeface="Calibri"/>
              </a:rPr>
              <a:t>ago</a:t>
            </a:r>
            <a:endParaRPr lang="fr-CH" sz="2000" dirty="0">
              <a:solidFill>
                <a:prstClr val="black"/>
              </a:solidFill>
              <a:latin typeface="Calibri"/>
            </a:endParaRPr>
          </a:p>
          <a:p>
            <a:endParaRPr lang="fr-CH" sz="2000" dirty="0" smtClean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-- There </a:t>
            </a:r>
            <a:r>
              <a:rPr lang="fr-CH" sz="2000" dirty="0" err="1" smtClean="0">
                <a:latin typeface="+mj-lt"/>
              </a:rPr>
              <a:t>is</a:t>
            </a:r>
            <a:r>
              <a:rPr lang="fr-CH" sz="2000" dirty="0" smtClean="0">
                <a:latin typeface="+mj-lt"/>
              </a:rPr>
              <a:t> a </a:t>
            </a:r>
            <a:r>
              <a:rPr lang="fr-CH" sz="2000" dirty="0" err="1" smtClean="0">
                <a:latin typeface="+mj-lt"/>
              </a:rPr>
              <a:t>straightforward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baseline</a:t>
            </a:r>
            <a:r>
              <a:rPr lang="fr-CH" sz="2000" dirty="0" smtClean="0">
                <a:latin typeface="+mj-lt"/>
              </a:rPr>
              <a:t> running mode for the Z and W (and H(126))</a:t>
            </a:r>
          </a:p>
          <a:p>
            <a:r>
              <a:rPr lang="fr-CH" sz="2000" dirty="0" err="1" smtClean="0">
                <a:latin typeface="+mj-lt"/>
              </a:rPr>
              <a:t>with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continuous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Energy</a:t>
            </a:r>
            <a:r>
              <a:rPr lang="fr-CH" sz="2000" dirty="0" smtClean="0">
                <a:latin typeface="+mj-lt"/>
              </a:rPr>
              <a:t> Calibration on 1% non-</a:t>
            </a:r>
            <a:r>
              <a:rPr lang="fr-CH" sz="2000" dirty="0" err="1" smtClean="0">
                <a:latin typeface="+mj-lt"/>
              </a:rPr>
              <a:t>colliding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bunches</a:t>
            </a:r>
            <a:endParaRPr lang="fr-CH" sz="2000" dirty="0" smtClean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in </a:t>
            </a:r>
            <a:r>
              <a:rPr lang="fr-CH" sz="2000" dirty="0" err="1" smtClean="0">
                <a:latin typeface="+mj-lt"/>
              </a:rPr>
              <a:t>order</a:t>
            </a:r>
            <a:r>
              <a:rPr lang="fr-CH" sz="2000" dirty="0" smtClean="0">
                <a:latin typeface="+mj-lt"/>
              </a:rPr>
              <a:t> to </a:t>
            </a:r>
            <a:r>
              <a:rPr lang="fr-CH" sz="2000" dirty="0" err="1" smtClean="0">
                <a:latin typeface="+mj-lt"/>
              </a:rPr>
              <a:t>aim</a:t>
            </a:r>
            <a:r>
              <a:rPr lang="fr-CH" sz="2000" dirty="0" smtClean="0">
                <a:latin typeface="+mj-lt"/>
              </a:rPr>
              <a:t> at </a:t>
            </a:r>
            <a:r>
              <a:rPr lang="fr-CH" sz="2000" dirty="0" smtClean="0">
                <a:latin typeface="+mj-lt"/>
                <a:sym typeface="Symbol"/>
              </a:rPr>
              <a:t></a:t>
            </a:r>
            <a:r>
              <a:rPr lang="fr-CH" sz="2000" dirty="0" smtClean="0">
                <a:latin typeface="+mj-lt"/>
              </a:rPr>
              <a:t>100 </a:t>
            </a:r>
            <a:r>
              <a:rPr lang="fr-CH" sz="2000" dirty="0" err="1" smtClean="0">
                <a:latin typeface="+mj-lt"/>
              </a:rPr>
              <a:t>keV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beam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energy</a:t>
            </a:r>
            <a:r>
              <a:rPr lang="fr-CH" sz="2000" dirty="0" smtClean="0">
                <a:latin typeface="+mj-lt"/>
              </a:rPr>
              <a:t> calibration </a:t>
            </a:r>
          </a:p>
          <a:p>
            <a:endParaRPr lang="fr-CH" sz="2000" dirty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-- </a:t>
            </a:r>
            <a:r>
              <a:rPr lang="fr-CH" sz="2000" dirty="0" err="1" smtClean="0">
                <a:latin typeface="+mj-lt"/>
              </a:rPr>
              <a:t>Polarization</a:t>
            </a:r>
            <a:r>
              <a:rPr lang="fr-CH" sz="2000" dirty="0" smtClean="0">
                <a:latin typeface="+mj-lt"/>
              </a:rPr>
              <a:t> prospects for Z and WW are good, </a:t>
            </a:r>
            <a:r>
              <a:rPr lang="fr-CH" sz="2000" dirty="0" err="1" smtClean="0">
                <a:latin typeface="+mj-lt"/>
              </a:rPr>
              <a:t>sufficient</a:t>
            </a:r>
            <a:r>
              <a:rPr lang="fr-CH" sz="2000" dirty="0" smtClean="0">
                <a:latin typeface="+mj-lt"/>
              </a:rPr>
              <a:t> for the </a:t>
            </a:r>
            <a:r>
              <a:rPr lang="fr-CH" sz="2000" dirty="0" err="1" smtClean="0">
                <a:latin typeface="+mj-lt"/>
              </a:rPr>
              <a:t>energy</a:t>
            </a:r>
            <a:r>
              <a:rPr lang="fr-CH" sz="2000" dirty="0" smtClean="0">
                <a:latin typeface="+mj-lt"/>
              </a:rPr>
              <a:t> calibration,</a:t>
            </a:r>
          </a:p>
          <a:p>
            <a:r>
              <a:rPr lang="fr-CH" sz="2000" dirty="0" err="1" smtClean="0">
                <a:latin typeface="+mj-lt"/>
              </a:rPr>
              <a:t>Experiments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can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calibrate</a:t>
            </a:r>
            <a:r>
              <a:rPr lang="fr-CH" sz="2000" dirty="0" smtClean="0">
                <a:latin typeface="+mj-lt"/>
              </a:rPr>
              <a:t> at </a:t>
            </a:r>
            <a:r>
              <a:rPr lang="fr-CH" sz="2000" dirty="0" err="1" smtClean="0">
                <a:latin typeface="+mj-lt"/>
              </a:rPr>
              <a:t>higher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energy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with</a:t>
            </a:r>
            <a:r>
              <a:rPr lang="fr-CH" sz="2000" dirty="0" smtClean="0">
                <a:latin typeface="+mj-lt"/>
              </a:rPr>
              <a:t> WW, </a:t>
            </a:r>
            <a:r>
              <a:rPr lang="fr-CH" sz="2000" dirty="0" smtClean="0">
                <a:latin typeface="+mj-lt"/>
                <a:sym typeface="Symbol"/>
              </a:rPr>
              <a:t></a:t>
            </a:r>
            <a:r>
              <a:rPr lang="fr-CH" sz="2000" dirty="0" smtClean="0">
                <a:latin typeface="+mj-lt"/>
              </a:rPr>
              <a:t>Z </a:t>
            </a:r>
            <a:r>
              <a:rPr lang="fr-CH" sz="2000" dirty="0" err="1" smtClean="0">
                <a:latin typeface="+mj-lt"/>
              </a:rPr>
              <a:t>events</a:t>
            </a:r>
            <a:r>
              <a:rPr lang="fr-CH" sz="2000" dirty="0" smtClean="0">
                <a:latin typeface="+mj-lt"/>
              </a:rPr>
              <a:t> (~</a:t>
            </a:r>
            <a:r>
              <a:rPr lang="fr-CH" sz="2000" dirty="0" smtClean="0">
                <a:latin typeface="+mj-lt"/>
                <a:sym typeface="Symbol"/>
              </a:rPr>
              <a:t></a:t>
            </a:r>
            <a:r>
              <a:rPr lang="fr-CH" sz="2000" dirty="0" smtClean="0">
                <a:latin typeface="+mj-lt"/>
              </a:rPr>
              <a:t>10 MeV) </a:t>
            </a:r>
          </a:p>
          <a:p>
            <a:r>
              <a:rPr lang="fr-CH" sz="2000" dirty="0" err="1" smtClean="0">
                <a:latin typeface="+mj-lt"/>
              </a:rPr>
              <a:t>this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is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sufficient</a:t>
            </a:r>
            <a:r>
              <a:rPr lang="fr-CH" sz="2000" dirty="0" smtClean="0">
                <a:latin typeface="+mj-lt"/>
              </a:rPr>
              <a:t>  for top and </a:t>
            </a:r>
            <a:r>
              <a:rPr lang="fr-CH" sz="2000" dirty="0" err="1" smtClean="0">
                <a:latin typeface="+mj-lt"/>
              </a:rPr>
              <a:t>Higgs</a:t>
            </a:r>
            <a:r>
              <a:rPr lang="fr-CH" sz="2000" dirty="0"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mass </a:t>
            </a:r>
            <a:r>
              <a:rPr lang="fr-CH" sz="2000" dirty="0" err="1" smtClean="0">
                <a:latin typeface="+mj-lt"/>
              </a:rPr>
              <a:t>measurements</a:t>
            </a:r>
            <a:endParaRPr lang="fr-CH" sz="2000" dirty="0">
              <a:latin typeface="+mj-lt"/>
            </a:endParaRPr>
          </a:p>
          <a:p>
            <a:endParaRPr lang="fr-CH" sz="2000" dirty="0" smtClean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-- final </a:t>
            </a:r>
            <a:r>
              <a:rPr lang="fr-CH" sz="2000" dirty="0" err="1" smtClean="0">
                <a:latin typeface="+mj-lt"/>
              </a:rPr>
              <a:t>word</a:t>
            </a:r>
            <a:r>
              <a:rPr lang="fr-CH" sz="2000" dirty="0" smtClean="0">
                <a:latin typeface="+mj-lt"/>
              </a:rPr>
              <a:t> on </a:t>
            </a:r>
            <a:r>
              <a:rPr lang="fr-CH" sz="2000" dirty="0" err="1" smtClean="0">
                <a:latin typeface="+mj-lt"/>
              </a:rPr>
              <a:t>precision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requires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much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further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work</a:t>
            </a:r>
            <a:r>
              <a:rPr lang="fr-CH" sz="2000" dirty="0" smtClean="0">
                <a:latin typeface="+mj-lt"/>
              </a:rPr>
              <a:t> on </a:t>
            </a:r>
            <a:r>
              <a:rPr lang="fr-CH" sz="2000" dirty="0" err="1" smtClean="0">
                <a:latin typeface="+mj-lt"/>
              </a:rPr>
              <a:t>systematic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effects</a:t>
            </a:r>
            <a:endParaRPr lang="en-GB" sz="2000" dirty="0">
              <a:latin typeface="+mj-lt"/>
            </a:endParaRPr>
          </a:p>
          <a:p>
            <a:endParaRPr lang="fr-CH" sz="2000" dirty="0" smtClean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-- a </a:t>
            </a:r>
            <a:r>
              <a:rPr lang="fr-CH" sz="2000" dirty="0" err="1" smtClean="0">
                <a:latin typeface="+mj-lt"/>
              </a:rPr>
              <a:t>list</a:t>
            </a:r>
            <a:r>
              <a:rPr lang="fr-CH" sz="2000" dirty="0" smtClean="0">
                <a:latin typeface="+mj-lt"/>
              </a:rPr>
              <a:t> of </a:t>
            </a:r>
            <a:r>
              <a:rPr lang="fr-CH" sz="2000" dirty="0" err="1" smtClean="0">
                <a:latin typeface="+mj-lt"/>
              </a:rPr>
              <a:t>required</a:t>
            </a:r>
            <a:r>
              <a:rPr lang="fr-CH" sz="2000" dirty="0" smtClean="0">
                <a:latin typeface="+mj-lt"/>
              </a:rPr>
              <a:t> hardware and  instrumentation </a:t>
            </a:r>
            <a:r>
              <a:rPr lang="fr-CH" sz="2000" dirty="0" err="1" smtClean="0">
                <a:latin typeface="+mj-lt"/>
              </a:rPr>
              <a:t>will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be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listed</a:t>
            </a:r>
            <a:r>
              <a:rPr lang="fr-CH" sz="2000" dirty="0" smtClean="0">
                <a:latin typeface="+mj-lt"/>
              </a:rPr>
              <a:t> </a:t>
            </a:r>
          </a:p>
          <a:p>
            <a:r>
              <a:rPr lang="fr-CH" sz="2000" dirty="0" smtClean="0">
                <a:latin typeface="+mj-lt"/>
              </a:rPr>
              <a:t>    if possible </a:t>
            </a:r>
            <a:r>
              <a:rPr lang="fr-CH" sz="2000" dirty="0" err="1" smtClean="0">
                <a:latin typeface="+mj-lt"/>
              </a:rPr>
              <a:t>ensuring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some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redundancy</a:t>
            </a:r>
            <a:endParaRPr lang="fr-CH" sz="2000" dirty="0">
              <a:latin typeface="+mj-lt"/>
            </a:endParaRPr>
          </a:p>
          <a:p>
            <a:endParaRPr lang="fr-CH" sz="2000" dirty="0" smtClean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-- </a:t>
            </a:r>
            <a:r>
              <a:rPr lang="fr-CH" sz="2000" dirty="0" err="1" smtClean="0">
                <a:latin typeface="+mj-lt"/>
              </a:rPr>
              <a:t>Computing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tools</a:t>
            </a:r>
            <a:r>
              <a:rPr lang="fr-CH" sz="2000" dirty="0" smtClean="0">
                <a:latin typeface="+mj-lt"/>
              </a:rPr>
              <a:t> for </a:t>
            </a:r>
            <a:r>
              <a:rPr lang="fr-CH" sz="2000" dirty="0" err="1" smtClean="0">
                <a:latin typeface="+mj-lt"/>
              </a:rPr>
              <a:t>beam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polarization</a:t>
            </a:r>
            <a:r>
              <a:rPr lang="fr-CH" sz="2000" dirty="0" smtClean="0">
                <a:latin typeface="+mj-lt"/>
              </a:rPr>
              <a:t> (</a:t>
            </a:r>
            <a:r>
              <a:rPr lang="fr-CH" sz="2000" dirty="0" err="1" smtClean="0">
                <a:latin typeface="+mj-lt"/>
              </a:rPr>
              <a:t>presently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approximate</a:t>
            </a:r>
            <a:r>
              <a:rPr lang="fr-CH" sz="2000" dirty="0" smtClean="0">
                <a:latin typeface="+mj-lt"/>
              </a:rPr>
              <a:t>) </a:t>
            </a:r>
          </a:p>
          <a:p>
            <a:r>
              <a:rPr lang="fr-CH" sz="2000" dirty="0"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   </a:t>
            </a:r>
            <a:r>
              <a:rPr lang="fr-CH" sz="2000" dirty="0" err="1" smtClean="0">
                <a:latin typeface="+mj-lt"/>
              </a:rPr>
              <a:t>will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need</a:t>
            </a:r>
            <a:r>
              <a:rPr lang="fr-CH" sz="2000" dirty="0" smtClean="0">
                <a:latin typeface="+mj-lt"/>
              </a:rPr>
              <a:t> to </a:t>
            </a:r>
            <a:r>
              <a:rPr lang="fr-CH" sz="2000" dirty="0" err="1" smtClean="0">
                <a:latin typeface="+mj-lt"/>
              </a:rPr>
              <a:t>be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developped</a:t>
            </a:r>
            <a:endParaRPr lang="fr-CH" sz="20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061228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02" t="4306" r="19724" b="26385"/>
          <a:stretch/>
        </p:blipFill>
        <p:spPr bwMode="auto">
          <a:xfrm>
            <a:off x="-68784" y="1412776"/>
            <a:ext cx="6629400" cy="3898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31582"/>
            <a:ext cx="7588697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Resonant depolarization accuracy </a:t>
            </a:r>
            <a:r>
              <a:rPr lang="en-GB" smtClean="0"/>
              <a:t>at FCCee</a:t>
            </a:r>
            <a:r>
              <a:rPr lang="en-GB" dirty="0" smtClean="0"/>
              <a:t> – goal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5568205"/>
            <a:ext cx="8229600" cy="1173163"/>
          </a:xfrm>
        </p:spPr>
        <p:txBody>
          <a:bodyPr>
            <a:noAutofit/>
          </a:bodyPr>
          <a:lstStyle/>
          <a:p>
            <a:r>
              <a:rPr lang="en-GB" sz="1600" dirty="0" smtClean="0"/>
              <a:t>Statistical errors are divided by </a:t>
            </a:r>
            <a:r>
              <a:rPr lang="en-GB" sz="1600" dirty="0" err="1" smtClean="0"/>
              <a:t>sqrt</a:t>
            </a:r>
            <a:r>
              <a:rPr lang="en-GB" sz="1600" dirty="0" smtClean="0"/>
              <a:t>(10,000) - negligible</a:t>
            </a:r>
          </a:p>
          <a:p>
            <a:r>
              <a:rPr lang="en-GB" sz="1600" dirty="0" smtClean="0"/>
              <a:t>This is a first attempt at quantifying the errors and can be considered as a wish</a:t>
            </a:r>
          </a:p>
          <a:p>
            <a:r>
              <a:rPr lang="en-GB" sz="1600" dirty="0" smtClean="0"/>
              <a:t>The table should eventually also include effects that were negligible at the time of LEP</a:t>
            </a:r>
            <a:endParaRPr lang="en-GB" sz="16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0377802"/>
              </p:ext>
            </p:extLst>
          </p:nvPr>
        </p:nvGraphicFramePr>
        <p:xfrm>
          <a:off x="6404868" y="1388369"/>
          <a:ext cx="2631628" cy="430027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63476"/>
                <a:gridCol w="1368152"/>
              </a:tblGrid>
              <a:tr h="601089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Correlated/Z mass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Uncorrelated/ Z width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6290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15keV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0keV</a:t>
                      </a:r>
                    </a:p>
                  </a:txBody>
                  <a:tcPr/>
                </a:tc>
              </a:tr>
              <a:tr h="336290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0keV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0keV</a:t>
                      </a:r>
                    </a:p>
                  </a:txBody>
                  <a:tcPr/>
                </a:tc>
              </a:tr>
              <a:tr h="33629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1keV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0keV</a:t>
                      </a:r>
                    </a:p>
                  </a:txBody>
                  <a:tcPr/>
                </a:tc>
              </a:tr>
              <a:tr h="33629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1keV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1keV</a:t>
                      </a:r>
                    </a:p>
                  </a:txBody>
                  <a:tcPr/>
                </a:tc>
              </a:tr>
              <a:tr h="33629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9keV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9keV</a:t>
                      </a:r>
                    </a:p>
                  </a:txBody>
                  <a:tcPr/>
                </a:tc>
              </a:tr>
              <a:tr h="33629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5keV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5keV</a:t>
                      </a:r>
                    </a:p>
                  </a:txBody>
                  <a:tcPr/>
                </a:tc>
              </a:tr>
              <a:tr h="33629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3keV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1keV</a:t>
                      </a:r>
                    </a:p>
                  </a:txBody>
                  <a:tcPr/>
                </a:tc>
              </a:tr>
              <a:tr h="33629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5keV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5keV</a:t>
                      </a:r>
                    </a:p>
                  </a:txBody>
                  <a:tcPr/>
                </a:tc>
              </a:tr>
              <a:tr h="336290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~20keV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~12keV</a:t>
                      </a:r>
                    </a:p>
                  </a:txBody>
                  <a:tcPr/>
                </a:tc>
              </a:tr>
              <a:tr h="336290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~40keV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~20keV</a:t>
                      </a:r>
                    </a:p>
                  </a:txBody>
                  <a:tcPr/>
                </a:tc>
              </a:tr>
              <a:tr h="336290"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~45keV</a:t>
                      </a:r>
                      <a:endParaRPr lang="en-GB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~23keV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427984" y="1196752"/>
            <a:ext cx="2016224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600" b="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Per beam, not ECM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40536" y="5003131"/>
            <a:ext cx="2088232" cy="646331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800" b="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IP specific errors</a:t>
            </a:r>
          </a:p>
          <a:p>
            <a:pPr algn="r"/>
            <a:r>
              <a:rPr lang="en-GB" sz="1800" b="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total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6444208" y="5042320"/>
            <a:ext cx="2376264" cy="26891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z="1600" b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4735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Energy spread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052736"/>
            <a:ext cx="8229600" cy="4896544"/>
          </a:xfrm>
        </p:spPr>
        <p:txBody>
          <a:bodyPr/>
          <a:lstStyle/>
          <a:p>
            <a:r>
              <a:rPr lang="en-GB" sz="2400" dirty="0">
                <a:latin typeface="Cambria Math"/>
                <a:ea typeface="Cambria Math"/>
              </a:rPr>
              <a:t>Total </a:t>
            </a:r>
            <a:r>
              <a:rPr lang="en-GB" sz="2400" dirty="0" smtClean="0">
                <a:latin typeface="Cambria Math"/>
                <a:ea typeface="Cambria Math"/>
              </a:rPr>
              <a:t>error at LEP </a:t>
            </a:r>
            <a:r>
              <a:rPr lang="en-GB" sz="2400" dirty="0">
                <a:latin typeface="Cambria Math"/>
                <a:ea typeface="Cambria Math"/>
              </a:rPr>
              <a:t>was </a:t>
            </a:r>
            <a:r>
              <a:rPr lang="en-GB" sz="2400" dirty="0">
                <a:solidFill>
                  <a:srgbClr val="7030A0"/>
                </a:solidFill>
                <a:latin typeface="Cambria Math"/>
                <a:ea typeface="Cambria Math"/>
              </a:rPr>
              <a:t>1000keV</a:t>
            </a:r>
            <a:r>
              <a:rPr lang="en-GB" sz="2400" dirty="0">
                <a:latin typeface="Cambria Math"/>
                <a:ea typeface="Cambria Math"/>
              </a:rPr>
              <a:t> translating to </a:t>
            </a:r>
            <a:r>
              <a:rPr lang="en-GB" sz="2400" dirty="0">
                <a:solidFill>
                  <a:srgbClr val="7030A0"/>
                </a:solidFill>
                <a:latin typeface="Cambria Math"/>
                <a:ea typeface="Cambria Math"/>
              </a:rPr>
              <a:t>200keV</a:t>
            </a:r>
            <a:r>
              <a:rPr lang="en-GB" sz="2400" dirty="0">
                <a:latin typeface="Cambria Math"/>
                <a:ea typeface="Cambria Math"/>
              </a:rPr>
              <a:t> for the Z </a:t>
            </a:r>
            <a:r>
              <a:rPr lang="en-GB" sz="2400" dirty="0" smtClean="0">
                <a:latin typeface="Cambria Math"/>
                <a:ea typeface="Cambria Math"/>
              </a:rPr>
              <a:t>width</a:t>
            </a:r>
          </a:p>
          <a:p>
            <a:r>
              <a:rPr lang="en-GB" sz="2400" dirty="0" smtClean="0">
                <a:latin typeface="Cambria Math"/>
                <a:ea typeface="Cambria Math"/>
              </a:rPr>
              <a:t>The method used at LEP (which was measuring the bunch length at the IP) cannot be used at the FCC-</a:t>
            </a:r>
            <a:r>
              <a:rPr lang="en-GB" sz="2400" dirty="0" err="1" smtClean="0">
                <a:latin typeface="Cambria Math"/>
                <a:ea typeface="Cambria Math"/>
              </a:rPr>
              <a:t>ee</a:t>
            </a:r>
            <a:r>
              <a:rPr lang="en-GB" sz="2400" dirty="0">
                <a:latin typeface="Cambria Math"/>
                <a:ea typeface="Cambria Math"/>
              </a:rPr>
              <a:t> </a:t>
            </a:r>
            <a:r>
              <a:rPr lang="en-GB" sz="2400" dirty="0" smtClean="0">
                <a:latin typeface="Cambria Math"/>
                <a:ea typeface="Cambria Math"/>
              </a:rPr>
              <a:t>due to the crab waist scheme being used</a:t>
            </a:r>
          </a:p>
          <a:p>
            <a:r>
              <a:rPr lang="en-GB" sz="2400" dirty="0" smtClean="0">
                <a:latin typeface="Cambria Math"/>
                <a:ea typeface="Cambria Math"/>
              </a:rPr>
              <a:t> another method should be used: for instance an SR camera at a place of large known dispersion (in the arcs)</a:t>
            </a:r>
          </a:p>
          <a:p>
            <a:r>
              <a:rPr lang="en-GB" sz="2400" dirty="0" smtClean="0">
                <a:latin typeface="Cambria Math"/>
                <a:ea typeface="Cambria Math"/>
              </a:rPr>
              <a:t>Energy spread at the Z is 17MeV. We need a system that can measure this to 0.1% (not the accuracy of individual measurements, but the accuracy of the method) </a:t>
            </a:r>
            <a:r>
              <a:rPr lang="en-GB" sz="2400" dirty="0" smtClean="0">
                <a:latin typeface="Cambria Math"/>
                <a:ea typeface="Cambria Math"/>
                <a:sym typeface="Wingdings" panose="05000000000000000000" pitchFamily="2" charset="2"/>
              </a:rPr>
              <a:t> 20keV per beam translating to </a:t>
            </a:r>
            <a:r>
              <a:rPr lang="en-GB" sz="2400" dirty="0" smtClean="0">
                <a:solidFill>
                  <a:srgbClr val="FF0000"/>
                </a:solidFill>
                <a:latin typeface="Cambria Math"/>
                <a:ea typeface="Cambria Math"/>
                <a:sym typeface="Wingdings" panose="05000000000000000000" pitchFamily="2" charset="2"/>
              </a:rPr>
              <a:t>7keV </a:t>
            </a:r>
            <a:r>
              <a:rPr lang="en-GB" sz="2400" dirty="0" smtClean="0">
                <a:latin typeface="Cambria Math"/>
                <a:ea typeface="Cambria Math"/>
                <a:sym typeface="Wingdings" panose="05000000000000000000" pitchFamily="2" charset="2"/>
              </a:rPr>
              <a:t>for the Z width (numbers need to be checked)</a:t>
            </a:r>
            <a:endParaRPr lang="en-GB" sz="2400" dirty="0"/>
          </a:p>
          <a:p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22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441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69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IP specific (RF) corrections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0" y="4005064"/>
            <a:ext cx="3733800" cy="868363"/>
          </a:xfrm>
          <a:solidFill>
            <a:srgbClr val="FF99CC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en-GB" dirty="0" smtClean="0"/>
              <a:t>At LEP cavity misalignment was assumed to be 1.4mm in 1995</a:t>
            </a:r>
            <a:endParaRPr lang="en-GB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548" y="1295400"/>
            <a:ext cx="3929062" cy="3817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672" y="2060848"/>
            <a:ext cx="4691832" cy="17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159786" y="1268760"/>
            <a:ext cx="2819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Errors arise due to cavity misalignments primarily:</a:t>
            </a:r>
            <a:endParaRPr lang="en-GB" sz="1600" b="0" dirty="0">
              <a:solidFill>
                <a:prstClr val="black"/>
              </a:solidFill>
              <a:latin typeface="Comic Sans MS" charset="0"/>
              <a:ea typeface="ＭＳ Ｐゴシック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0" y="5159826"/>
            <a:ext cx="7848600" cy="923330"/>
          </a:xfrm>
          <a:prstGeom prst="rect">
            <a:avLst/>
          </a:prstGeom>
          <a:solidFill>
            <a:srgbClr val="99FF99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800" b="0" dirty="0" smtClean="0">
                <a:solidFill>
                  <a:prstClr val="black"/>
                </a:solidFill>
              </a:rPr>
              <a:t>Work is needed to reduce this error. For LEP the error was of the order of 500keV (leading to an error of 400/200keV for the mass/width of the Z. Need to reduce this error by (more than) a factor of 10!</a:t>
            </a:r>
            <a:endParaRPr lang="en-GB" sz="1800" b="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84324" y="6044309"/>
            <a:ext cx="4511812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600" b="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This might be the dominant error at FCC-</a:t>
            </a:r>
            <a:r>
              <a:rPr lang="en-GB" sz="1600" b="0" dirty="0" err="1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ee</a:t>
            </a:r>
            <a:endParaRPr lang="en-GB" sz="1600" b="0" dirty="0" smtClean="0">
              <a:solidFill>
                <a:prstClr val="black"/>
              </a:solidFill>
              <a:latin typeface="Comic Sans MS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5634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energy to E</a:t>
            </a:r>
            <a:r>
              <a:rPr lang="en-GB" baseline="-25000" dirty="0" smtClean="0"/>
              <a:t>CM</a:t>
            </a:r>
            <a:endParaRPr lang="en-GB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48294" y="930194"/>
                <a:ext cx="8229600" cy="2291457"/>
              </a:xfrm>
            </p:spPr>
            <p:txBody>
              <a:bodyPr>
                <a:normAutofit fontScale="92500" lnSpcReduction="20000"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𝐶𝑀</m:t>
                        </m:r>
                      </m:sub>
                    </m:sSub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sSub>
                      <m:sSubPr>
                        <m:ctrlPr>
                          <a:rPr lang="en-GB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sSup>
                          <m:sSupPr>
                            <m:ctrlPr>
                              <a:rPr lang="en-GB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b>
                    </m:sSub>
                    <m:sSub>
                      <m:sSubPr>
                        <m:ctrlPr>
                          <a:rPr lang="en-GB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 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sSup>
                          <m:sSupPr>
                            <m:ctrlPr>
                              <a:rPr lang="en-GB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sub>
                    </m:sSub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!</m:t>
                    </m:r>
                  </m:oMath>
                </a14:m>
                <a:r>
                  <a:rPr lang="en-GB" dirty="0" smtClean="0"/>
                  <a:t> (</a:t>
                </a:r>
                <a:r>
                  <a:rPr lang="en-GB" smtClean="0"/>
                  <a:t>in general)</a:t>
                </a:r>
                <a:endParaRPr lang="en-GB" dirty="0" smtClean="0"/>
              </a:p>
              <a:p>
                <a:r>
                  <a:rPr lang="en-GB" dirty="0" smtClean="0"/>
                  <a:t>At LEP, opposite sign vertical dispersion introduced a correlation between ECM energy and bunch collision offset </a:t>
                </a:r>
              </a:p>
              <a:p>
                <a:r>
                  <a:rPr lang="en-GB" dirty="0" smtClean="0"/>
                  <a:t>Dispersion difference at the IP was ~2mm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8294" y="930194"/>
                <a:ext cx="8229600" cy="2291457"/>
              </a:xfrm>
              <a:blipFill rotWithShape="0">
                <a:blip r:embed="rId4"/>
                <a:stretch>
                  <a:fillRect l="-1778" t="-3200" b="-48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59283"/>
            <a:ext cx="493395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194" y="3276600"/>
            <a:ext cx="41529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831" y="3971925"/>
            <a:ext cx="3867150" cy="1401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257800" y="3429000"/>
            <a:ext cx="3581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Collision offsets were sub-micron!</a:t>
            </a:r>
            <a:endParaRPr lang="en-GB" sz="1600" b="0" dirty="0">
              <a:solidFill>
                <a:prstClr val="black"/>
              </a:solidFill>
              <a:latin typeface="Comic Sans MS" charset="0"/>
              <a:ea typeface="ＭＳ Ｐゴシック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57800" y="5373180"/>
            <a:ext cx="3581400" cy="584775"/>
          </a:xfrm>
          <a:prstGeom prst="rect">
            <a:avLst/>
          </a:prstGeom>
          <a:solidFill>
            <a:srgbClr val="FFCCFF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b="0" dirty="0" smtClean="0">
                <a:solidFill>
                  <a:prstClr val="black"/>
                </a:solidFill>
              </a:rPr>
              <a:t>To avoid the problem, we should run with zero OSVD!</a:t>
            </a:r>
            <a:endParaRPr lang="en-GB" sz="1600" b="0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83768" y="6165304"/>
            <a:ext cx="3672408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600" b="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LEP error (ECM) ~400keV</a:t>
            </a:r>
          </a:p>
        </p:txBody>
      </p:sp>
    </p:spTree>
    <p:extLst>
      <p:ext uri="{BB962C8B-B14F-4D97-AF65-F5344CB8AC3E}">
        <p14:creationId xmlns:p14="http://schemas.microsoft.com/office/powerpoint/2010/main" val="20331700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76200"/>
            <a:ext cx="7772400" cy="9906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Non-colliding to colliding bunch energy difference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762" y="1268760"/>
            <a:ext cx="8332710" cy="4968552"/>
          </a:xfrm>
        </p:spPr>
        <p:txBody>
          <a:bodyPr>
            <a:normAutofit lnSpcReduction="10000"/>
          </a:bodyPr>
          <a:lstStyle/>
          <a:p>
            <a:r>
              <a:rPr lang="en-GB" sz="2800" dirty="0" smtClean="0"/>
              <a:t>At FCC-</a:t>
            </a:r>
            <a:r>
              <a:rPr lang="en-GB" sz="2800" dirty="0" err="1" smtClean="0"/>
              <a:t>ee</a:t>
            </a:r>
            <a:r>
              <a:rPr lang="en-GB" sz="2800" dirty="0" smtClean="0"/>
              <a:t> we are obliged to routinely measure non-colliding bunches</a:t>
            </a:r>
          </a:p>
          <a:p>
            <a:r>
              <a:rPr lang="en-GB" sz="2800" dirty="0" smtClean="0"/>
              <a:t>These have a different tune shift and do not suffer from beamstrahlung</a:t>
            </a:r>
          </a:p>
          <a:p>
            <a:r>
              <a:rPr lang="en-GB" sz="2800" dirty="0" smtClean="0"/>
              <a:t>We should model any systematic average energy difference…</a:t>
            </a:r>
          </a:p>
          <a:p>
            <a:r>
              <a:rPr lang="en-GB" sz="2800" dirty="0" smtClean="0"/>
              <a:t>…but also measure this difference in a dedicated MD where we polarize all bunches, switch top-up injection off and then measure (quickly!) the difference in energy between colliding and non-colliding bunches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25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7205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 physics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853134"/>
          </a:xfrm>
        </p:spPr>
        <p:txBody>
          <a:bodyPr>
            <a:normAutofit lnSpcReduction="10000"/>
          </a:bodyPr>
          <a:lstStyle/>
          <a:p>
            <a:r>
              <a:rPr lang="en-GB" sz="2800" dirty="0" smtClean="0"/>
              <a:t>In contrast to LEP, adequate polarization levels are expected to exist at the FCC-</a:t>
            </a:r>
            <a:r>
              <a:rPr lang="en-GB" sz="2800" dirty="0" err="1" smtClean="0"/>
              <a:t>ee</a:t>
            </a:r>
            <a:r>
              <a:rPr lang="en-GB" sz="2800" dirty="0" smtClean="0"/>
              <a:t>  since the energy spread decreases in a larger ring (to be verified)</a:t>
            </a:r>
          </a:p>
          <a:p>
            <a:r>
              <a:rPr lang="en-GB" sz="2800" dirty="0" smtClean="0"/>
              <a:t>Analysis will be similar to the Z, and resulting error much smaller than what was achieved at LEP (that had to rely on large extrapolation)</a:t>
            </a:r>
          </a:p>
          <a:p>
            <a:r>
              <a:rPr lang="en-GB" sz="2800" dirty="0" smtClean="0"/>
              <a:t>The statistical error is expected to be </a:t>
            </a:r>
            <a:r>
              <a:rPr lang="en-GB" sz="2800" dirty="0" smtClean="0">
                <a:solidFill>
                  <a:srgbClr val="FF0000"/>
                </a:solidFill>
              </a:rPr>
              <a:t>0.3MeV</a:t>
            </a:r>
            <a:r>
              <a:rPr lang="en-GB" sz="2800" dirty="0" smtClean="0"/>
              <a:t> (which is much larger than what can be achieved at the Z), so we can be fairly confident that the systematic error due to the energy uncertainty will not be a limiting factor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26</a:t>
            </a:fld>
            <a:endParaRPr lang="en-US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691680" y="698220"/>
                <a:ext cx="1366721" cy="918649"/>
              </a:xfrm>
              <a:prstGeom prst="rect">
                <a:avLst/>
              </a:prstGeom>
              <a:solidFill>
                <a:srgbClr val="FF99CC"/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400" b="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2400" b="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</m:sSub>
                      <m:r>
                        <a:rPr lang="en-GB" sz="2400" b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GB" sz="2400" b="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400" b="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GB" sz="2400" b="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en-GB" sz="2400" b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2400" b="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2400" b="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GB" sz="2400" b="0" dirty="0">
                  <a:solidFill>
                    <a:prstClr val="black"/>
                  </a:solidFill>
                  <a:latin typeface="Comic Sans MS" charset="0"/>
                  <a:ea typeface="ＭＳ Ｐゴシック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698220"/>
                <a:ext cx="1366721" cy="91864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33585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Issues -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764704"/>
            <a:ext cx="8496943" cy="5716488"/>
          </a:xfrm>
        </p:spPr>
        <p:txBody>
          <a:bodyPr/>
          <a:lstStyle/>
          <a:p>
            <a:r>
              <a:rPr lang="en-GB" sz="2400" dirty="0" smtClean="0"/>
              <a:t>Hardware:</a:t>
            </a:r>
          </a:p>
          <a:p>
            <a:pPr lvl="1"/>
            <a:r>
              <a:rPr lang="en-GB" sz="2000" dirty="0" smtClean="0"/>
              <a:t>Develop a performant </a:t>
            </a:r>
            <a:r>
              <a:rPr lang="en-GB" sz="2000" dirty="0" err="1" smtClean="0"/>
              <a:t>polarimeter</a:t>
            </a:r>
            <a:endParaRPr lang="en-GB" sz="2000" dirty="0" smtClean="0"/>
          </a:p>
          <a:p>
            <a:pPr lvl="2"/>
            <a:r>
              <a:rPr lang="en-GB" sz="1800" dirty="0" smtClean="0"/>
              <a:t>Need at least 2</a:t>
            </a:r>
          </a:p>
          <a:p>
            <a:pPr lvl="2"/>
            <a:r>
              <a:rPr lang="en-GB" sz="1800" dirty="0" smtClean="0"/>
              <a:t>Aim to be able to perform a measurement with precision of &lt;1% in one minute. </a:t>
            </a:r>
          </a:p>
          <a:p>
            <a:pPr lvl="1"/>
            <a:r>
              <a:rPr lang="en-GB" sz="2000" dirty="0" smtClean="0"/>
              <a:t>Develop a beam size measuring device at a place of known dispersion for energy spread measurements</a:t>
            </a:r>
          </a:p>
          <a:p>
            <a:pPr lvl="1"/>
            <a:r>
              <a:rPr lang="en-GB" sz="2000" dirty="0" smtClean="0"/>
              <a:t>Develop (polarization) wigglers </a:t>
            </a:r>
          </a:p>
          <a:p>
            <a:r>
              <a:rPr lang="en-GB" sz="2400" dirty="0" smtClean="0"/>
              <a:t>Software: full polarization simulation software analysis</a:t>
            </a:r>
          </a:p>
          <a:p>
            <a:r>
              <a:rPr lang="en-GB" sz="2400" dirty="0" smtClean="0"/>
              <a:t>RF system errors: investigate what positioning accuracy is needed, if it is achievable and how we can independently verify.                          </a:t>
            </a:r>
          </a:p>
          <a:p>
            <a:r>
              <a:rPr lang="en-GB" sz="2400" dirty="0" smtClean="0"/>
              <a:t>Model energy difference of colliding/ non-colliding bunches and perform a verification measurement</a:t>
            </a:r>
          </a:p>
          <a:p>
            <a:r>
              <a:rPr lang="en-GB" sz="2400" dirty="0" smtClean="0"/>
              <a:t>…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27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1968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124743"/>
            <a:ext cx="63098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b="1" dirty="0" smtClean="0"/>
              <a:t>Use of </a:t>
            </a:r>
            <a:r>
              <a:rPr lang="fr-CH" sz="3200" b="1" dirty="0" err="1" smtClean="0"/>
              <a:t>polarization</a:t>
            </a:r>
            <a:r>
              <a:rPr lang="fr-CH" sz="3200" b="1" dirty="0" smtClean="0"/>
              <a:t> </a:t>
            </a:r>
            <a:r>
              <a:rPr lang="fr-CH" sz="3200" b="1" dirty="0" err="1" smtClean="0"/>
              <a:t>wigglers</a:t>
            </a:r>
            <a:r>
              <a:rPr lang="fr-CH" sz="3200" b="1" dirty="0" smtClean="0"/>
              <a:t> </a:t>
            </a:r>
            <a:r>
              <a:rPr lang="fr-CH" sz="3200" b="1" dirty="0" err="1" smtClean="0"/>
              <a:t>at</a:t>
            </a:r>
            <a:r>
              <a:rPr lang="fr-CH" sz="3200" b="1" dirty="0" smtClean="0"/>
              <a:t> TLEP </a:t>
            </a:r>
            <a:endParaRPr lang="fr-CH" sz="3200" b="1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265" y="2765637"/>
            <a:ext cx="5978163" cy="3381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40184-2E26-4926-8943-C9BC661CC25D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04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4431" y="1301034"/>
            <a:ext cx="8208912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b="1" dirty="0" smtClean="0"/>
              <a:t>FOREWORD How the </a:t>
            </a:r>
            <a:r>
              <a:rPr lang="fr-CH" sz="2000" b="1" dirty="0" err="1" smtClean="0"/>
              <a:t>sausage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was</a:t>
            </a:r>
            <a:r>
              <a:rPr lang="fr-CH" sz="2000" b="1" dirty="0" smtClean="0"/>
              <a:t> made...</a:t>
            </a:r>
          </a:p>
          <a:p>
            <a:endParaRPr lang="fr-CH" dirty="0"/>
          </a:p>
          <a:p>
            <a:r>
              <a:rPr lang="fr-CH" dirty="0" smtClean="0"/>
              <a:t>In </a:t>
            </a:r>
            <a:r>
              <a:rPr lang="fr-CH" dirty="0" err="1" smtClean="0"/>
              <a:t>order</a:t>
            </a:r>
            <a:r>
              <a:rPr lang="fr-CH" dirty="0" smtClean="0"/>
              <a:t> to </a:t>
            </a:r>
            <a:r>
              <a:rPr lang="fr-CH" dirty="0" err="1" smtClean="0"/>
              <a:t>evaluate</a:t>
            </a:r>
            <a:r>
              <a:rPr lang="fr-CH" dirty="0" smtClean="0"/>
              <a:t> the </a:t>
            </a:r>
            <a:r>
              <a:rPr lang="fr-CH" dirty="0" err="1" smtClean="0"/>
              <a:t>effect</a:t>
            </a:r>
            <a:r>
              <a:rPr lang="fr-CH" dirty="0" smtClean="0"/>
              <a:t> of </a:t>
            </a:r>
            <a:r>
              <a:rPr lang="fr-CH" dirty="0" err="1" smtClean="0"/>
              <a:t>wigglers</a:t>
            </a:r>
            <a:r>
              <a:rPr lang="fr-CH" dirty="0" smtClean="0"/>
              <a:t> and </a:t>
            </a:r>
            <a:r>
              <a:rPr lang="fr-CH" dirty="0" err="1" smtClean="0"/>
              <a:t>top-up</a:t>
            </a:r>
            <a:r>
              <a:rPr lang="fr-CH" dirty="0" smtClean="0"/>
              <a:t> injection on TLEP </a:t>
            </a:r>
            <a:r>
              <a:rPr lang="fr-CH" dirty="0" err="1" smtClean="0"/>
              <a:t>polarization</a:t>
            </a:r>
            <a:r>
              <a:rPr lang="fr-CH" dirty="0" smtClean="0"/>
              <a:t> performance,  I have </a:t>
            </a:r>
            <a:r>
              <a:rPr lang="fr-CH" dirty="0" err="1" smtClean="0"/>
              <a:t>generated</a:t>
            </a:r>
            <a:r>
              <a:rPr lang="fr-CH" dirty="0" smtClean="0"/>
              <a:t> </a:t>
            </a:r>
            <a:r>
              <a:rPr lang="fr-CH" dirty="0" err="1" smtClean="0"/>
              <a:t>two</a:t>
            </a:r>
            <a:r>
              <a:rPr lang="fr-CH" dirty="0" smtClean="0"/>
              <a:t> </a:t>
            </a:r>
            <a:r>
              <a:rPr lang="fr-CH" dirty="0" err="1" smtClean="0"/>
              <a:t>spread</a:t>
            </a:r>
            <a:r>
              <a:rPr lang="fr-CH" dirty="0" smtClean="0"/>
              <a:t> </a:t>
            </a:r>
            <a:r>
              <a:rPr lang="fr-CH" dirty="0" err="1" smtClean="0"/>
              <a:t>sheets</a:t>
            </a:r>
            <a:endParaRPr lang="fr-CH" dirty="0" smtClean="0"/>
          </a:p>
          <a:p>
            <a:endParaRPr lang="fr-CH" dirty="0"/>
          </a:p>
          <a:p>
            <a:r>
              <a:rPr lang="fr-CH" dirty="0" smtClean="0"/>
              <a:t>1. the first one </a:t>
            </a:r>
            <a:r>
              <a:rPr lang="fr-CH" dirty="0" err="1" smtClean="0"/>
              <a:t>calculates</a:t>
            </a:r>
            <a:r>
              <a:rPr lang="fr-CH" dirty="0" smtClean="0"/>
              <a:t> the </a:t>
            </a:r>
            <a:r>
              <a:rPr lang="fr-CH" dirty="0" err="1" smtClean="0"/>
              <a:t>energy</a:t>
            </a:r>
            <a:r>
              <a:rPr lang="fr-CH" dirty="0" smtClean="0"/>
              <a:t> </a:t>
            </a:r>
            <a:r>
              <a:rPr lang="fr-CH" dirty="0" err="1" smtClean="0"/>
              <a:t>pread</a:t>
            </a:r>
            <a:r>
              <a:rPr lang="fr-CH" dirty="0" smtClean="0"/>
              <a:t> and </a:t>
            </a:r>
            <a:r>
              <a:rPr lang="fr-CH" dirty="0" err="1" smtClean="0"/>
              <a:t>polarization</a:t>
            </a:r>
            <a:r>
              <a:rPr lang="fr-CH" dirty="0" smtClean="0"/>
              <a:t> time in TLEP </a:t>
            </a:r>
            <a:r>
              <a:rPr lang="fr-CH" dirty="0" err="1" smtClean="0"/>
              <a:t>assuming</a:t>
            </a:r>
            <a:r>
              <a:rPr lang="fr-CH" dirty="0" smtClean="0"/>
              <a:t> a </a:t>
            </a:r>
            <a:r>
              <a:rPr lang="fr-CH" dirty="0" err="1" smtClean="0"/>
              <a:t>bending</a:t>
            </a:r>
            <a:r>
              <a:rPr lang="fr-CH" dirty="0" smtClean="0"/>
              <a:t> radius of 10km for a </a:t>
            </a:r>
            <a:r>
              <a:rPr lang="fr-CH" dirty="0" err="1" smtClean="0"/>
              <a:t>circumference</a:t>
            </a:r>
            <a:r>
              <a:rPr lang="fr-CH" dirty="0" smtClean="0"/>
              <a:t> of 80km, and the </a:t>
            </a:r>
            <a:r>
              <a:rPr lang="fr-CH" dirty="0" err="1" smtClean="0"/>
              <a:t>presence</a:t>
            </a:r>
            <a:r>
              <a:rPr lang="fr-CH" dirty="0" smtClean="0"/>
              <a:t> of the 12 </a:t>
            </a:r>
            <a:r>
              <a:rPr lang="fr-CH" dirty="0" err="1" smtClean="0"/>
              <a:t>polarization</a:t>
            </a:r>
            <a:r>
              <a:rPr lang="fr-CH" dirty="0" smtClean="0"/>
              <a:t> </a:t>
            </a:r>
            <a:r>
              <a:rPr lang="fr-CH" dirty="0" err="1" smtClean="0"/>
              <a:t>wigglers</a:t>
            </a:r>
            <a:r>
              <a:rPr lang="fr-CH" dirty="0" smtClean="0"/>
              <a:t> 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were</a:t>
            </a:r>
            <a:r>
              <a:rPr lang="fr-CH" dirty="0" smtClean="0"/>
              <a:t> </a:t>
            </a:r>
            <a:r>
              <a:rPr lang="fr-CH" dirty="0" err="1" smtClean="0"/>
              <a:t>built</a:t>
            </a:r>
            <a:r>
              <a:rPr lang="fr-CH" dirty="0" smtClean="0"/>
              <a:t> for LEP as </a:t>
            </a:r>
            <a:r>
              <a:rPr lang="fr-CH" dirty="0" err="1" smtClean="0"/>
              <a:t>calculated</a:t>
            </a:r>
            <a:r>
              <a:rPr lang="fr-CH" dirty="0" smtClean="0"/>
              <a:t> in LEP note 606 (Blondel/</a:t>
            </a:r>
            <a:r>
              <a:rPr lang="fr-CH" dirty="0" err="1" smtClean="0"/>
              <a:t>Jowett</a:t>
            </a:r>
            <a:r>
              <a:rPr lang="fr-CH" dirty="0" smtClean="0"/>
              <a:t>) </a:t>
            </a:r>
          </a:p>
          <a:p>
            <a:endParaRPr lang="fr-CH" dirty="0"/>
          </a:p>
          <a:p>
            <a:r>
              <a:rPr lang="fr-CH" dirty="0" smtClean="0"/>
              <a:t>2. the second one </a:t>
            </a:r>
            <a:r>
              <a:rPr lang="fr-CH" dirty="0" err="1" smtClean="0"/>
              <a:t>folds</a:t>
            </a:r>
            <a:r>
              <a:rPr lang="fr-CH" dirty="0" smtClean="0"/>
              <a:t> the </a:t>
            </a:r>
            <a:r>
              <a:rPr lang="fr-CH" dirty="0" err="1" smtClean="0"/>
              <a:t>achived</a:t>
            </a:r>
            <a:r>
              <a:rPr lang="fr-CH" dirty="0" smtClean="0"/>
              <a:t> </a:t>
            </a:r>
            <a:r>
              <a:rPr lang="fr-CH" dirty="0" err="1" smtClean="0"/>
              <a:t>polarization</a:t>
            </a:r>
            <a:r>
              <a:rPr lang="fr-CH" dirty="0" smtClean="0"/>
              <a:t> performance </a:t>
            </a:r>
            <a:r>
              <a:rPr lang="fr-CH" dirty="0" err="1" smtClean="0"/>
              <a:t>with</a:t>
            </a:r>
            <a:r>
              <a:rPr lang="fr-CH" dirty="0" smtClean="0"/>
              <a:t> top up injection, </a:t>
            </a:r>
            <a:r>
              <a:rPr lang="fr-CH" dirty="0" err="1" smtClean="0"/>
              <a:t>given</a:t>
            </a:r>
            <a:r>
              <a:rPr lang="fr-CH" dirty="0" smtClean="0"/>
              <a:t> the </a:t>
            </a:r>
            <a:r>
              <a:rPr lang="fr-CH" dirty="0" err="1" smtClean="0"/>
              <a:t>luminosity</a:t>
            </a:r>
            <a:r>
              <a:rPr lang="fr-CH" dirty="0" smtClean="0"/>
              <a:t> life time and the </a:t>
            </a:r>
            <a:r>
              <a:rPr lang="fr-CH" dirty="0" err="1" smtClean="0"/>
              <a:t>regular</a:t>
            </a:r>
            <a:r>
              <a:rPr lang="fr-CH" dirty="0" smtClean="0"/>
              <a:t> injection of </a:t>
            </a:r>
            <a:r>
              <a:rPr lang="fr-CH" dirty="0" err="1" smtClean="0"/>
              <a:t>unpolarized</a:t>
            </a:r>
            <a:r>
              <a:rPr lang="fr-CH" dirty="0" smtClean="0"/>
              <a:t> </a:t>
            </a:r>
            <a:r>
              <a:rPr lang="fr-CH" dirty="0" err="1" smtClean="0"/>
              <a:t>particles</a:t>
            </a:r>
            <a:r>
              <a:rPr lang="fr-CH" dirty="0" smtClean="0"/>
              <a:t>. </a:t>
            </a:r>
          </a:p>
          <a:p>
            <a:endParaRPr lang="fr-CH" dirty="0" smtClean="0"/>
          </a:p>
          <a:p>
            <a:r>
              <a:rPr lang="fr-CH" dirty="0" smtClean="0"/>
              <a:t>The variable </a:t>
            </a:r>
            <a:r>
              <a:rPr lang="fr-CH" dirty="0" err="1" smtClean="0"/>
              <a:t>parameters</a:t>
            </a:r>
            <a:r>
              <a:rPr lang="fr-CH" dirty="0" smtClean="0"/>
              <a:t> are </a:t>
            </a:r>
          </a:p>
          <a:p>
            <a:r>
              <a:rPr lang="fr-CH" dirty="0"/>
              <a:t> </a:t>
            </a:r>
            <a:r>
              <a:rPr lang="fr-CH" dirty="0" smtClean="0"/>
              <a:t> -- B+ : </a:t>
            </a:r>
            <a:r>
              <a:rPr lang="fr-CH" dirty="0" err="1" smtClean="0"/>
              <a:t>field</a:t>
            </a:r>
            <a:r>
              <a:rPr lang="fr-CH" dirty="0" smtClean="0"/>
              <a:t> in the  positive pole of the </a:t>
            </a:r>
            <a:r>
              <a:rPr lang="fr-CH" dirty="0" err="1" smtClean="0"/>
              <a:t>wigglers</a:t>
            </a:r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 --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energy</a:t>
            </a:r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 -- </a:t>
            </a:r>
            <a:r>
              <a:rPr lang="fr-CH" dirty="0" err="1" smtClean="0"/>
              <a:t>luminosity</a:t>
            </a:r>
            <a:r>
              <a:rPr lang="fr-CH" dirty="0" smtClean="0"/>
              <a:t> </a:t>
            </a:r>
            <a:r>
              <a:rPr lang="fr-CH" dirty="0" err="1" smtClean="0"/>
              <a:t>lifetime</a:t>
            </a:r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 -- and of course </a:t>
            </a:r>
            <a:r>
              <a:rPr lang="fr-CH" dirty="0" err="1" smtClean="0"/>
              <a:t>Jx</a:t>
            </a:r>
            <a:r>
              <a:rPr lang="fr-CH" dirty="0" smtClean="0"/>
              <a:t> but I have </a:t>
            </a:r>
            <a:r>
              <a:rPr lang="fr-CH" dirty="0" err="1" smtClean="0"/>
              <a:t>refrained</a:t>
            </a:r>
            <a:r>
              <a:rPr lang="fr-CH" dirty="0" smtClean="0"/>
              <a:t> to </a:t>
            </a:r>
            <a:r>
              <a:rPr lang="fr-CH" dirty="0" err="1" smtClean="0"/>
              <a:t>play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it</a:t>
            </a:r>
            <a:r>
              <a:rPr lang="fr-CH" dirty="0" smtClean="0"/>
              <a:t>.  (one </a:t>
            </a:r>
            <a:r>
              <a:rPr lang="fr-CH" dirty="0" err="1" smtClean="0"/>
              <a:t>would</a:t>
            </a:r>
            <a:r>
              <a:rPr lang="fr-CH" dirty="0" smtClean="0"/>
              <a:t> </a:t>
            </a:r>
            <a:r>
              <a:rPr lang="fr-CH" dirty="0" err="1" smtClean="0"/>
              <a:t>want</a:t>
            </a:r>
            <a:r>
              <a:rPr lang="fr-CH" dirty="0" smtClean="0"/>
              <a:t> </a:t>
            </a:r>
            <a:r>
              <a:rPr lang="fr-CH" dirty="0" err="1" smtClean="0"/>
              <a:t>it</a:t>
            </a:r>
            <a:r>
              <a:rPr lang="fr-CH" dirty="0" smtClean="0"/>
              <a:t> as </a:t>
            </a:r>
            <a:r>
              <a:rPr lang="fr-CH" dirty="0" err="1" smtClean="0"/>
              <a:t>small</a:t>
            </a:r>
            <a:r>
              <a:rPr lang="fr-CH" dirty="0" smtClean="0"/>
              <a:t> as possible) 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E462C-0D80-405B-8F07-7E4AC0887571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89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0" y="0"/>
            <a:ext cx="8229600" cy="1143000"/>
          </a:xfrm>
        </p:spPr>
        <p:txBody>
          <a:bodyPr/>
          <a:lstStyle/>
          <a:p>
            <a:r>
              <a:rPr lang="en-GB" dirty="0" smtClean="0"/>
              <a:t>Some Bibliography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graphicFrame>
        <p:nvGraphicFramePr>
          <p:cNvPr id="6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6993474"/>
              </p:ext>
            </p:extLst>
          </p:nvPr>
        </p:nvGraphicFramePr>
        <p:xfrm>
          <a:off x="548163" y="1034950"/>
          <a:ext cx="7886700" cy="5479958"/>
        </p:xfrm>
        <a:graphic>
          <a:graphicData uri="http://schemas.openxmlformats.org/drawingml/2006/table">
            <a:tbl>
              <a:tblPr firstRow="1" firstCol="1" bandRow="1"/>
              <a:tblGrid>
                <a:gridCol w="486966"/>
                <a:gridCol w="7399734"/>
              </a:tblGrid>
              <a:tr h="5388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[1] </a:t>
                      </a: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R. </a:t>
                      </a:r>
                      <a:r>
                        <a:rPr lang="en-GB" sz="1600" dirty="0" err="1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Assmann</a:t>
                      </a:r>
                      <a:r>
                        <a:rPr lang="en-GB" sz="1600" dirty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et al., “Calibration of centre-of-mass energies at LEP1,” </a:t>
                      </a:r>
                      <a:r>
                        <a:rPr lang="en-GB" sz="1600" i="1" dirty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Eur. Phys. J. C 6, 187-223 (1999).</a:t>
                      </a:r>
                      <a:r>
                        <a:rPr lang="en-GB" sz="1600" dirty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88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[2] </a:t>
                      </a:r>
                      <a:endParaRPr lang="en-GB" sz="16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L. </a:t>
                      </a:r>
                      <a:r>
                        <a:rPr lang="en-GB" sz="1600" dirty="0" err="1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Arnaudon</a:t>
                      </a:r>
                      <a:r>
                        <a:rPr lang="en-GB" sz="1600" dirty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et al., “Accurate Determination of the LEP Beam Energy by resonant depolarization,” </a:t>
                      </a:r>
                      <a:r>
                        <a:rPr lang="en-GB" sz="1600" i="1" dirty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Z. Phys. C 66, 45-62 (1995).</a:t>
                      </a:r>
                      <a:r>
                        <a:rPr lang="en-GB" sz="1600" dirty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88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[3] </a:t>
                      </a:r>
                      <a:endParaRPr lang="en-GB" sz="16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A.A. Sokolov, I.M.Ternov, “On Polarization and spin effects in the theory of synchrotron radiation,” </a:t>
                      </a:r>
                      <a:r>
                        <a:rPr lang="en-GB" sz="1600" i="1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Sov. Phys. Dokl. 8, 1203 (1964).</a:t>
                      </a:r>
                      <a:r>
                        <a:rPr lang="en-GB" sz="160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88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[4] </a:t>
                      </a:r>
                      <a:endParaRPr lang="en-GB" sz="16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A. </a:t>
                      </a:r>
                      <a:r>
                        <a:rPr lang="en-GB" sz="1600" dirty="0" err="1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Blondel</a:t>
                      </a:r>
                      <a:r>
                        <a:rPr lang="en-GB" sz="1600" dirty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and J.M. Jowett, “Dedicated </a:t>
                      </a:r>
                      <a:r>
                        <a:rPr lang="en-GB" sz="1600" dirty="0" err="1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Wiglers</a:t>
                      </a:r>
                      <a:r>
                        <a:rPr lang="en-GB" sz="1600" dirty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for Polarization,” </a:t>
                      </a:r>
                      <a:r>
                        <a:rPr lang="en-GB" sz="1600" i="1" dirty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LEP note 606, CERN, 1988.</a:t>
                      </a: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88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[5] </a:t>
                      </a:r>
                      <a:endParaRPr lang="en-GB" sz="16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R. </a:t>
                      </a:r>
                      <a:r>
                        <a:rPr lang="en-GB" sz="1600" dirty="0" err="1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Assmann</a:t>
                      </a:r>
                      <a:r>
                        <a:rPr lang="en-GB" sz="1600" dirty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et al., “Spin dynamics in LEP with 40–100 GeV beams,” in </a:t>
                      </a:r>
                      <a:r>
                        <a:rPr lang="en-GB" sz="1600" i="1" dirty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AIP Conf. Proc. 570 , 169 </a:t>
                      </a:r>
                      <a:r>
                        <a:rPr lang="en-GB" sz="1600" dirty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2001. </a:t>
                      </a: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88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[6] </a:t>
                      </a:r>
                      <a:endParaRPr lang="en-GB" sz="16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G. Wilson, “</a:t>
                      </a:r>
                      <a:r>
                        <a:rPr lang="en-US" sz="1600" dirty="0" smtClean="0"/>
                        <a:t>Prospects for Center-of-Mass Energy Measurements at Future </a:t>
                      </a:r>
                      <a:r>
                        <a:rPr lang="en-US" sz="1600" dirty="0" err="1" smtClean="0"/>
                        <a:t>e</a:t>
                      </a:r>
                      <a:r>
                        <a:rPr lang="en-US" sz="1600" baseline="30000" dirty="0" err="1" smtClean="0"/>
                        <a:t>+</a:t>
                      </a:r>
                      <a:r>
                        <a:rPr lang="en-US" sz="1600" dirty="0" err="1" smtClean="0"/>
                        <a:t>e</a:t>
                      </a:r>
                      <a:r>
                        <a:rPr lang="en-US" sz="1600" baseline="30000" dirty="0" smtClean="0"/>
                        <a:t>-</a:t>
                      </a:r>
                      <a:r>
                        <a:rPr lang="en-US" sz="1600" dirty="0" smtClean="0"/>
                        <a:t> Colliders”</a:t>
                      </a:r>
                      <a:r>
                        <a:rPr lang="en-GB" sz="1600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talk in TLEP7, 19 June 2014</a:t>
                      </a:r>
                      <a:r>
                        <a:rPr lang="en-GB" sz="1600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endParaRPr lang="en-GB" sz="16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88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[7] </a:t>
                      </a:r>
                      <a:endParaRPr lang="en-GB" sz="16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M. Koratzinos, “</a:t>
                      </a:r>
                      <a:r>
                        <a:rPr lang="en-US" sz="1600" dirty="0" smtClean="0"/>
                        <a:t>Transverse polarization for energy calibration at Z-peak”</a:t>
                      </a:r>
                      <a:r>
                        <a:rPr lang="en-GB" sz="1600" baseline="0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GB" sz="1600" i="1" baseline="0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arXiv:1501.06856 [</a:t>
                      </a:r>
                      <a:r>
                        <a:rPr lang="en-GB" sz="1600" i="1" baseline="0" dirty="0" err="1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physics.acc-ph</a:t>
                      </a:r>
                      <a:r>
                        <a:rPr lang="en-GB" sz="1600" i="1" baseline="0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en-GB" sz="1600" i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88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[8] </a:t>
                      </a:r>
                      <a:endParaRPr lang="en-GB" sz="16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M. Koratzinos, “</a:t>
                      </a:r>
                      <a:r>
                        <a:rPr lang="en-GB" sz="1600" dirty="0" smtClean="0"/>
                        <a:t>Beam energy calibration: systematic uncertainties</a:t>
                      </a:r>
                      <a:r>
                        <a:rPr lang="en-US" sz="1600" dirty="0" smtClean="0"/>
                        <a:t>”</a:t>
                      </a:r>
                      <a:r>
                        <a:rPr lang="en-GB" sz="1600" baseline="0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GB" sz="1600" i="1" baseline="0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talk in TLEP8, 28 October 2014</a:t>
                      </a: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33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[9]</a:t>
                      </a:r>
                      <a:endParaRPr lang="en-GB" sz="16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i="1" baseline="0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M. Koratzinos, “</a:t>
                      </a:r>
                      <a:r>
                        <a:rPr lang="en-GB" sz="1600" dirty="0" smtClean="0"/>
                        <a:t>FCC-</a:t>
                      </a:r>
                      <a:r>
                        <a:rPr lang="en-GB" sz="1600" dirty="0" err="1" smtClean="0"/>
                        <a:t>ee</a:t>
                      </a:r>
                      <a:r>
                        <a:rPr lang="en-GB" sz="1600" dirty="0" smtClean="0"/>
                        <a:t>: Energy Calibration Options”, </a:t>
                      </a:r>
                      <a:r>
                        <a:rPr lang="en-GB" sz="1600" i="1" dirty="0" smtClean="0"/>
                        <a:t>FCC week 2015, Washington.</a:t>
                      </a:r>
                      <a:endParaRPr lang="en-GB" sz="1600" i="1" baseline="0" dirty="0" smtClean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84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[10]</a:t>
                      </a:r>
                      <a:endParaRPr lang="en-GB" sz="16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i="1" baseline="0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M. Koratzinos et al., </a:t>
                      </a:r>
                      <a:r>
                        <a:rPr lang="en-GB" sz="1600" b="0" i="0" baseline="0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“FCC-</a:t>
                      </a:r>
                      <a:r>
                        <a:rPr lang="en-GB" sz="1600" b="0" i="0" baseline="0" dirty="0" err="1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ee</a:t>
                      </a:r>
                      <a:r>
                        <a:rPr lang="en-GB" sz="1600" b="0" i="0" baseline="0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 Energy Calibration”, </a:t>
                      </a:r>
                      <a:r>
                        <a:rPr lang="en-GB" sz="1600" i="1" baseline="0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IPAC </a:t>
                      </a:r>
                      <a:r>
                        <a:rPr lang="en-GB" sz="1600" i="1" baseline="0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’15</a:t>
                      </a: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84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CH" sz="1600" dirty="0" smtClean="0"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[11] </a:t>
                      </a:r>
                      <a:endParaRPr lang="en-GB" sz="16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i="1" kern="1200" baseline="0" dirty="0" smtClean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E. </a:t>
                      </a:r>
                      <a:r>
                        <a:rPr lang="en-GB" sz="1600" i="1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Gianfelice</a:t>
                      </a:r>
                      <a:r>
                        <a:rPr lang="en-GB" sz="1600" i="1" kern="1200" baseline="0" dirty="0" smtClean="0">
                          <a:solidFill>
                            <a:schemeClr val="tx1"/>
                          </a:solidFill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‘</a:t>
                      </a:r>
                      <a:r>
                        <a:rPr lang="en-GB" sz="1600" b="0" dirty="0" smtClean="0"/>
                        <a:t>Investigation of beam self-polarization in the future </a:t>
                      </a:r>
                      <a:r>
                        <a:rPr lang="en-GB" sz="1800" b="0" i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r>
                        <a:rPr lang="en-GB" sz="18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en-GB" sz="1800" b="0" i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r>
                        <a:rPr lang="en-GB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−</a:t>
                      </a:r>
                      <a:r>
                        <a:rPr lang="en-GB" sz="1600" b="0" dirty="0" smtClean="0"/>
                        <a:t> circular collider’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 smtClean="0"/>
                        <a:t>Phys.Rev.Accel.Beams</a:t>
                      </a:r>
                      <a:r>
                        <a:rPr lang="en-GB" sz="1600" dirty="0" smtClean="0"/>
                        <a:t> 19 (2016) no.10, 101005 </a:t>
                      </a:r>
                      <a:r>
                        <a:rPr lang="en-GB" sz="1600" b="1" dirty="0" smtClean="0"/>
                        <a:t>arXiv:1705.03003v1</a:t>
                      </a: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375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8498" y="426478"/>
            <a:ext cx="8784976" cy="33239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sz="2400" dirty="0" err="1"/>
              <a:t>E</a:t>
            </a:r>
            <a:r>
              <a:rPr lang="fr-CH" sz="2400" b="1" dirty="0" err="1" smtClean="0"/>
              <a:t>nergy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spread</a:t>
            </a:r>
            <a:r>
              <a:rPr lang="fr-CH" sz="2400" b="1" dirty="0" smtClean="0"/>
              <a:t> </a:t>
            </a:r>
            <a:r>
              <a:rPr lang="fr-CH" dirty="0" smtClean="0"/>
              <a:t> (</a:t>
            </a:r>
            <a:r>
              <a:rPr lang="fr-CH" dirty="0" err="1" smtClean="0"/>
              <a:t>Jx</a:t>
            </a:r>
            <a:r>
              <a:rPr lang="fr-CH" dirty="0" smtClean="0"/>
              <a:t>=1)                              </a:t>
            </a:r>
            <a:r>
              <a:rPr lang="fr-CH" sz="2400" b="1" dirty="0" smtClean="0"/>
              <a:t>LEP</a:t>
            </a:r>
            <a:r>
              <a:rPr lang="fr-CH" dirty="0" smtClean="0"/>
              <a:t>                                         </a:t>
            </a:r>
            <a:r>
              <a:rPr lang="fr-CH" sz="2400" b="1" dirty="0" smtClean="0"/>
              <a:t>TLEP  </a:t>
            </a:r>
            <a:r>
              <a:rPr lang="fr-CH" dirty="0" smtClean="0"/>
              <a:t>  </a:t>
            </a:r>
          </a:p>
          <a:p>
            <a:r>
              <a:rPr lang="fr-CH" dirty="0" smtClean="0"/>
              <a:t>  </a:t>
            </a:r>
          </a:p>
          <a:p>
            <a:r>
              <a:rPr lang="fr-CH" sz="1800" dirty="0"/>
              <a:t> </a:t>
            </a:r>
            <a:r>
              <a:rPr lang="fr-CH" sz="1800" dirty="0" smtClean="0"/>
              <a:t>     </a:t>
            </a:r>
            <a:r>
              <a:rPr lang="fr-CH" sz="1800" dirty="0" err="1" smtClean="0">
                <a:latin typeface="+mn-lt"/>
              </a:rPr>
              <a:t>beam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energy</a:t>
            </a:r>
            <a:r>
              <a:rPr lang="fr-CH" sz="1800" dirty="0" smtClean="0">
                <a:latin typeface="+mn-lt"/>
              </a:rPr>
              <a:t>                                     sigma(E)     </a:t>
            </a:r>
            <a:r>
              <a:rPr lang="fr-CH" sz="1800" dirty="0" err="1" smtClean="0">
                <a:latin typeface="+mn-lt"/>
              </a:rPr>
              <a:t>tau_P</a:t>
            </a:r>
            <a:r>
              <a:rPr lang="fr-CH" sz="1800" dirty="0" smtClean="0">
                <a:latin typeface="+mn-lt"/>
              </a:rPr>
              <a:t>                 sigma(E)         </a:t>
            </a:r>
            <a:r>
              <a:rPr lang="fr-CH" sz="1800" dirty="0" err="1" smtClean="0">
                <a:latin typeface="+mn-lt"/>
              </a:rPr>
              <a:t>tau_P</a:t>
            </a:r>
            <a:endParaRPr lang="fr-CH" sz="1800" dirty="0" smtClean="0">
              <a:latin typeface="+mn-lt"/>
            </a:endParaRPr>
          </a:p>
          <a:p>
            <a:endParaRPr lang="fr-CH" sz="1800" dirty="0" smtClean="0">
              <a:latin typeface="+mn-lt"/>
            </a:endParaRPr>
          </a:p>
          <a:p>
            <a:r>
              <a:rPr lang="fr-CH" sz="1800" dirty="0">
                <a:latin typeface="+mn-lt"/>
              </a:rPr>
              <a:t> </a:t>
            </a:r>
            <a:r>
              <a:rPr lang="fr-CH" sz="1800" dirty="0" smtClean="0">
                <a:latin typeface="+mn-lt"/>
              </a:rPr>
              <a:t>        45 </a:t>
            </a:r>
            <a:r>
              <a:rPr lang="fr-CH" sz="1800" dirty="0" err="1" smtClean="0">
                <a:latin typeface="+mn-lt"/>
              </a:rPr>
              <a:t>GeV</a:t>
            </a:r>
            <a:r>
              <a:rPr lang="fr-CH" sz="1800" dirty="0" smtClean="0">
                <a:latin typeface="+mn-lt"/>
              </a:rPr>
              <a:t>      no </a:t>
            </a:r>
            <a:r>
              <a:rPr lang="fr-CH" sz="1800" dirty="0" err="1" smtClean="0">
                <a:latin typeface="+mn-lt"/>
              </a:rPr>
              <a:t>wiggs</a:t>
            </a:r>
            <a:r>
              <a:rPr lang="fr-CH" sz="1800" dirty="0" smtClean="0">
                <a:latin typeface="+mn-lt"/>
              </a:rPr>
              <a:t>                          32 MeV         5.5   </a:t>
            </a:r>
            <a:r>
              <a:rPr lang="fr-CH" sz="1800" dirty="0" err="1" smtClean="0">
                <a:latin typeface="+mn-lt"/>
              </a:rPr>
              <a:t>hrs</a:t>
            </a:r>
            <a:r>
              <a:rPr lang="fr-CH" sz="1800" dirty="0" smtClean="0">
                <a:latin typeface="+mn-lt"/>
              </a:rPr>
              <a:t>         18 MeV             167 </a:t>
            </a:r>
            <a:r>
              <a:rPr lang="fr-CH" sz="1800" dirty="0" err="1" smtClean="0">
                <a:latin typeface="+mn-lt"/>
              </a:rPr>
              <a:t>hrs</a:t>
            </a:r>
            <a:r>
              <a:rPr lang="fr-CH" sz="1800" dirty="0" smtClean="0">
                <a:latin typeface="+mn-lt"/>
              </a:rPr>
              <a:t> </a:t>
            </a:r>
          </a:p>
          <a:p>
            <a:r>
              <a:rPr lang="fr-CH" sz="1800" dirty="0">
                <a:solidFill>
                  <a:srgbClr val="0033CC"/>
                </a:solidFill>
                <a:latin typeface="+mn-lt"/>
              </a:rPr>
              <a:t> </a:t>
            </a:r>
            <a:r>
              <a:rPr lang="fr-CH" sz="1800" dirty="0" smtClean="0">
                <a:solidFill>
                  <a:srgbClr val="0033CC"/>
                </a:solidFill>
                <a:latin typeface="+mn-lt"/>
              </a:rPr>
              <a:t>        </a:t>
            </a:r>
            <a:r>
              <a:rPr lang="fr-CH" sz="1800" u="sng" dirty="0" smtClean="0">
                <a:solidFill>
                  <a:srgbClr val="0033CC"/>
                </a:solidFill>
                <a:latin typeface="+mn-lt"/>
              </a:rPr>
              <a:t>45 </a:t>
            </a:r>
            <a:r>
              <a:rPr lang="fr-CH" sz="1800" u="sng" dirty="0" err="1" smtClean="0">
                <a:solidFill>
                  <a:srgbClr val="0033CC"/>
                </a:solidFill>
                <a:latin typeface="+mn-lt"/>
              </a:rPr>
              <a:t>GeV</a:t>
            </a:r>
            <a:r>
              <a:rPr lang="fr-CH" sz="1800" u="sng" dirty="0" smtClean="0">
                <a:solidFill>
                  <a:srgbClr val="0033CC"/>
                </a:solidFill>
                <a:latin typeface="+mn-lt"/>
              </a:rPr>
              <a:t>      </a:t>
            </a:r>
            <a:r>
              <a:rPr lang="fr-CH" sz="1800" u="sng" dirty="0" err="1" smtClean="0">
                <a:solidFill>
                  <a:srgbClr val="0033CC"/>
                </a:solidFill>
                <a:latin typeface="+mn-lt"/>
              </a:rPr>
              <a:t>wigglers</a:t>
            </a:r>
            <a:r>
              <a:rPr lang="fr-CH" sz="1800" u="sng" dirty="0" smtClean="0">
                <a:solidFill>
                  <a:srgbClr val="0033CC"/>
                </a:solidFill>
                <a:latin typeface="+mn-lt"/>
              </a:rPr>
              <a:t>                           46 MeV         2.4  </a:t>
            </a:r>
            <a:r>
              <a:rPr lang="fr-CH" sz="1800" u="sng" dirty="0" err="1" smtClean="0">
                <a:solidFill>
                  <a:srgbClr val="0033CC"/>
                </a:solidFill>
                <a:latin typeface="+mn-lt"/>
              </a:rPr>
              <a:t>hrs</a:t>
            </a:r>
            <a:r>
              <a:rPr lang="fr-CH" sz="1800" u="sng" dirty="0" smtClean="0">
                <a:solidFill>
                  <a:srgbClr val="0033CC"/>
                </a:solidFill>
                <a:latin typeface="+mn-lt"/>
              </a:rPr>
              <a:t>          58 MeV               12 </a:t>
            </a:r>
            <a:r>
              <a:rPr lang="fr-CH" sz="1800" u="sng" dirty="0" err="1" smtClean="0">
                <a:solidFill>
                  <a:srgbClr val="0033CC"/>
                </a:solidFill>
                <a:latin typeface="+mn-lt"/>
              </a:rPr>
              <a:t>hrs</a:t>
            </a:r>
            <a:r>
              <a:rPr lang="fr-CH" sz="1800" u="sng" dirty="0" smtClean="0">
                <a:solidFill>
                  <a:srgbClr val="0033CC"/>
                </a:solidFill>
                <a:latin typeface="+mn-lt"/>
              </a:rPr>
              <a:t>               </a:t>
            </a:r>
          </a:p>
          <a:p>
            <a:r>
              <a:rPr lang="fr-CH" sz="1800" dirty="0">
                <a:latin typeface="+mn-lt"/>
              </a:rPr>
              <a:t> </a:t>
            </a:r>
            <a:r>
              <a:rPr lang="fr-CH" sz="1800" dirty="0" smtClean="0">
                <a:latin typeface="+mn-lt"/>
              </a:rPr>
              <a:t>        55 </a:t>
            </a:r>
            <a:r>
              <a:rPr lang="fr-CH" sz="1800" dirty="0" err="1" smtClean="0">
                <a:latin typeface="+mn-lt"/>
              </a:rPr>
              <a:t>GeV</a:t>
            </a:r>
            <a:r>
              <a:rPr lang="fr-CH" sz="1800" dirty="0" smtClean="0">
                <a:latin typeface="+mn-lt"/>
              </a:rPr>
              <a:t>     no </a:t>
            </a:r>
            <a:r>
              <a:rPr lang="fr-CH" sz="1800" dirty="0" err="1" smtClean="0">
                <a:latin typeface="+mn-lt"/>
              </a:rPr>
              <a:t>wiggs</a:t>
            </a:r>
            <a:r>
              <a:rPr lang="fr-CH" sz="1800" dirty="0" smtClean="0">
                <a:latin typeface="+mn-lt"/>
              </a:rPr>
              <a:t>                           48 MeV         1.96 </a:t>
            </a:r>
            <a:r>
              <a:rPr lang="fr-CH" sz="1800" dirty="0" err="1" smtClean="0">
                <a:latin typeface="+mn-lt"/>
              </a:rPr>
              <a:t>hrs</a:t>
            </a:r>
            <a:r>
              <a:rPr lang="fr-CH" sz="1800" dirty="0" smtClean="0">
                <a:latin typeface="+mn-lt"/>
              </a:rPr>
              <a:t>         26 MeV               61 </a:t>
            </a:r>
            <a:r>
              <a:rPr lang="fr-CH" sz="1800" dirty="0" err="1" smtClean="0">
                <a:latin typeface="+mn-lt"/>
              </a:rPr>
              <a:t>hrs</a:t>
            </a:r>
            <a:endParaRPr lang="fr-CH" sz="1800" dirty="0" smtClean="0">
              <a:latin typeface="+mn-lt"/>
            </a:endParaRPr>
          </a:p>
          <a:p>
            <a:r>
              <a:rPr lang="fr-CH" sz="1800" dirty="0">
                <a:latin typeface="+mn-lt"/>
              </a:rPr>
              <a:t> </a:t>
            </a:r>
            <a:r>
              <a:rPr lang="fr-CH" sz="1800" dirty="0" smtClean="0">
                <a:latin typeface="+mn-lt"/>
              </a:rPr>
              <a:t>        61 </a:t>
            </a:r>
            <a:r>
              <a:rPr lang="fr-CH" sz="1800" dirty="0" err="1" smtClean="0">
                <a:latin typeface="+mn-lt"/>
              </a:rPr>
              <a:t>GeV</a:t>
            </a:r>
            <a:r>
              <a:rPr lang="fr-CH" sz="1800" dirty="0" smtClean="0">
                <a:latin typeface="+mn-lt"/>
              </a:rPr>
              <a:t>     no </a:t>
            </a:r>
            <a:r>
              <a:rPr lang="fr-CH" sz="1800" dirty="0" err="1" smtClean="0">
                <a:latin typeface="+mn-lt"/>
              </a:rPr>
              <a:t>wiggs</a:t>
            </a:r>
            <a:r>
              <a:rPr lang="fr-CH" sz="1800" dirty="0" smtClean="0">
                <a:latin typeface="+mn-lt"/>
              </a:rPr>
              <a:t>                           59 MeV         1.1   </a:t>
            </a:r>
            <a:r>
              <a:rPr lang="fr-CH" sz="1800" dirty="0" err="1" smtClean="0">
                <a:latin typeface="+mn-lt"/>
              </a:rPr>
              <a:t>hrs</a:t>
            </a:r>
            <a:r>
              <a:rPr lang="fr-CH" sz="1800" dirty="0" smtClean="0">
                <a:latin typeface="+mn-lt"/>
              </a:rPr>
              <a:t>         33 MeV               36 </a:t>
            </a:r>
            <a:r>
              <a:rPr lang="fr-CH" sz="1800" dirty="0" err="1" smtClean="0">
                <a:latin typeface="+mn-lt"/>
              </a:rPr>
              <a:t>hrs</a:t>
            </a:r>
            <a:endParaRPr lang="fr-CH" sz="1800" dirty="0" smtClean="0">
              <a:latin typeface="+mn-lt"/>
            </a:endParaRPr>
          </a:p>
          <a:p>
            <a:r>
              <a:rPr lang="fr-CH" sz="1800" dirty="0" smtClean="0">
                <a:latin typeface="+mn-lt"/>
              </a:rPr>
              <a:t>         81 </a:t>
            </a:r>
            <a:r>
              <a:rPr lang="fr-CH" sz="1800" dirty="0" err="1" smtClean="0">
                <a:latin typeface="+mn-lt"/>
              </a:rPr>
              <a:t>GeV</a:t>
            </a:r>
            <a:r>
              <a:rPr lang="fr-CH" sz="1800" dirty="0" smtClean="0">
                <a:latin typeface="+mn-lt"/>
              </a:rPr>
              <a:t>                                                                                               58 MeV               8.9 </a:t>
            </a:r>
            <a:r>
              <a:rPr lang="fr-CH" sz="1800" dirty="0" err="1" smtClean="0">
                <a:latin typeface="+mn-lt"/>
              </a:rPr>
              <a:t>hr</a:t>
            </a:r>
            <a:endParaRPr lang="fr-CH" sz="1800" dirty="0">
              <a:latin typeface="+mn-lt"/>
            </a:endParaRPr>
          </a:p>
          <a:p>
            <a:endParaRPr lang="fr-CH" sz="1800" dirty="0" smtClean="0"/>
          </a:p>
          <a:p>
            <a:endParaRPr lang="fr-CH" dirty="0" smtClean="0"/>
          </a:p>
          <a:p>
            <a:r>
              <a:rPr lang="fr-CH" dirty="0" smtClean="0"/>
              <a:t>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5721" y="4044002"/>
            <a:ext cx="899669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 err="1" smtClean="0">
                <a:latin typeface="+mn-lt"/>
              </a:rPr>
              <a:t>consider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somewhere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between</a:t>
            </a:r>
            <a:r>
              <a:rPr lang="fr-CH" sz="1800" dirty="0" smtClean="0">
                <a:latin typeface="+mn-lt"/>
              </a:rPr>
              <a:t> 48 and 58 MeV as maximum acceptable for </a:t>
            </a:r>
          </a:p>
          <a:p>
            <a:r>
              <a:rPr lang="fr-CH" sz="1800" dirty="0" err="1" smtClean="0">
                <a:latin typeface="+mn-lt"/>
              </a:rPr>
              <a:t>energy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spread</a:t>
            </a:r>
            <a:r>
              <a:rPr lang="fr-CH" sz="1800" dirty="0" smtClean="0">
                <a:latin typeface="+mn-lt"/>
              </a:rPr>
              <a:t>*).  </a:t>
            </a:r>
            <a:r>
              <a:rPr lang="fr-CH" sz="1800" dirty="0" err="1" smtClean="0">
                <a:latin typeface="+mn-lt"/>
              </a:rPr>
              <a:t>Take</a:t>
            </a:r>
            <a:r>
              <a:rPr lang="fr-CH" sz="1800" dirty="0" smtClean="0">
                <a:latin typeface="+mn-lt"/>
              </a:rPr>
              <a:t> 52 MeV for the </a:t>
            </a:r>
            <a:r>
              <a:rPr lang="fr-CH" sz="1800" dirty="0" err="1" smtClean="0">
                <a:latin typeface="+mn-lt"/>
              </a:rPr>
              <a:t>sake</a:t>
            </a:r>
            <a:r>
              <a:rPr lang="fr-CH" sz="1800" dirty="0" smtClean="0">
                <a:latin typeface="+mn-lt"/>
              </a:rPr>
              <a:t> of discussion. </a:t>
            </a:r>
          </a:p>
          <a:p>
            <a:r>
              <a:rPr lang="fr-CH" sz="1800" dirty="0" smtClean="0">
                <a:latin typeface="+mn-lt"/>
              </a:rPr>
              <a:t>Note </a:t>
            </a:r>
            <a:r>
              <a:rPr lang="fr-CH" sz="1800" dirty="0" err="1" smtClean="0">
                <a:latin typeface="+mn-lt"/>
              </a:rPr>
              <a:t>that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wigglers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make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energy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spread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worse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faster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at</a:t>
            </a:r>
            <a:r>
              <a:rPr lang="fr-CH" sz="1800" dirty="0" smtClean="0">
                <a:latin typeface="+mn-lt"/>
              </a:rPr>
              <a:t> TLEP (</a:t>
            </a:r>
            <a:r>
              <a:rPr lang="fr-CH" sz="1800" dirty="0" err="1" smtClean="0">
                <a:latin typeface="+mn-lt"/>
              </a:rPr>
              <a:t>damping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is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less</a:t>
            </a:r>
            <a:r>
              <a:rPr lang="fr-CH" sz="1800" dirty="0" smtClean="0">
                <a:latin typeface="+mn-lt"/>
              </a:rPr>
              <a:t>) </a:t>
            </a:r>
            <a:endParaRPr lang="fr-CH" sz="1800" b="1" dirty="0" smtClean="0">
              <a:solidFill>
                <a:srgbClr val="00B050"/>
              </a:solidFill>
              <a:latin typeface="+mn-lt"/>
            </a:endParaRPr>
          </a:p>
          <a:p>
            <a:r>
              <a:rPr lang="fr-CH" sz="1800" dirty="0" smtClean="0">
                <a:solidFill>
                  <a:srgbClr val="00B050"/>
                </a:solidFill>
                <a:latin typeface="+mn-lt"/>
                <a:sym typeface="Wingdings" panose="05000000000000000000" pitchFamily="2" charset="2"/>
              </a:rPr>
              <a:t> </a:t>
            </a:r>
            <a:r>
              <a:rPr lang="fr-CH" sz="1800" b="1" dirty="0" smtClean="0">
                <a:solidFill>
                  <a:srgbClr val="00B050"/>
                </a:solidFill>
                <a:latin typeface="+mn-lt"/>
              </a:rPr>
              <a:t>There </a:t>
            </a:r>
            <a:r>
              <a:rPr lang="fr-CH" sz="1800" b="1" dirty="0" err="1" smtClean="0">
                <a:solidFill>
                  <a:srgbClr val="00B050"/>
                </a:solidFill>
                <a:latin typeface="+mn-lt"/>
              </a:rPr>
              <a:t>is</a:t>
            </a:r>
            <a:r>
              <a:rPr lang="fr-CH" sz="1800" b="1" dirty="0" smtClean="0">
                <a:solidFill>
                  <a:srgbClr val="00B050"/>
                </a:solidFill>
                <a:latin typeface="+mn-lt"/>
              </a:rPr>
              <a:t> no </a:t>
            </a:r>
            <a:r>
              <a:rPr lang="fr-CH" sz="1800" b="1" dirty="0" err="1" smtClean="0">
                <a:solidFill>
                  <a:srgbClr val="00B050"/>
                </a:solidFill>
                <a:latin typeface="+mn-lt"/>
              </a:rPr>
              <a:t>need</a:t>
            </a:r>
            <a:r>
              <a:rPr lang="fr-CH" sz="1800" b="1" dirty="0" smtClean="0">
                <a:solidFill>
                  <a:srgbClr val="00B050"/>
                </a:solidFill>
                <a:latin typeface="+mn-lt"/>
              </a:rPr>
              <a:t> for </a:t>
            </a:r>
            <a:r>
              <a:rPr lang="fr-CH" sz="1800" b="1" dirty="0" err="1" smtClean="0">
                <a:solidFill>
                  <a:srgbClr val="00B050"/>
                </a:solidFill>
                <a:latin typeface="+mn-lt"/>
              </a:rPr>
              <a:t>wigglers</a:t>
            </a:r>
            <a:r>
              <a:rPr lang="fr-CH" sz="1800" b="1" dirty="0" smtClean="0">
                <a:solidFill>
                  <a:srgbClr val="00B050"/>
                </a:solidFill>
                <a:latin typeface="+mn-lt"/>
              </a:rPr>
              <a:t> </a:t>
            </a:r>
            <a:r>
              <a:rPr lang="fr-CH" sz="1800" b="1" dirty="0" err="1" smtClean="0">
                <a:solidFill>
                  <a:srgbClr val="00B050"/>
                </a:solidFill>
                <a:latin typeface="+mn-lt"/>
              </a:rPr>
              <a:t>at</a:t>
            </a:r>
            <a:r>
              <a:rPr lang="fr-CH" sz="1800" b="1" dirty="0" smtClean="0">
                <a:solidFill>
                  <a:srgbClr val="00B050"/>
                </a:solidFill>
                <a:latin typeface="+mn-lt"/>
              </a:rPr>
              <a:t> 81 </a:t>
            </a:r>
            <a:r>
              <a:rPr lang="fr-CH" sz="1800" b="1" dirty="0" err="1" smtClean="0">
                <a:solidFill>
                  <a:srgbClr val="00B050"/>
                </a:solidFill>
                <a:latin typeface="+mn-lt"/>
              </a:rPr>
              <a:t>GeV</a:t>
            </a:r>
            <a:r>
              <a:rPr lang="fr-CH" sz="1800" b="1" dirty="0" smtClean="0">
                <a:solidFill>
                  <a:srgbClr val="00B050"/>
                </a:solidFill>
                <a:latin typeface="+mn-lt"/>
              </a:rPr>
              <a:t>. </a:t>
            </a:r>
          </a:p>
          <a:p>
            <a:endParaRPr lang="fr-CH" sz="1800" dirty="0">
              <a:latin typeface="+mn-lt"/>
            </a:endParaRPr>
          </a:p>
          <a:p>
            <a:r>
              <a:rPr lang="fr-CH" sz="1800" dirty="0" smtClean="0">
                <a:latin typeface="+mn-lt"/>
              </a:rPr>
              <a:t>*) The </a:t>
            </a:r>
            <a:r>
              <a:rPr lang="fr-CH" sz="1800" dirty="0" err="1" smtClean="0">
                <a:latin typeface="+mn-lt"/>
              </a:rPr>
              <a:t>absolute</a:t>
            </a:r>
            <a:r>
              <a:rPr lang="fr-CH" sz="1800" dirty="0" smtClean="0">
                <a:latin typeface="+mn-lt"/>
              </a:rPr>
              <a:t> value of </a:t>
            </a:r>
            <a:r>
              <a:rPr lang="fr-CH" sz="1800" dirty="0" err="1" smtClean="0">
                <a:latin typeface="+mn-lt"/>
              </a:rPr>
              <a:t>energy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spread</a:t>
            </a:r>
            <a:r>
              <a:rPr lang="fr-CH" sz="1800" dirty="0" smtClean="0">
                <a:latin typeface="+mn-lt"/>
              </a:rPr>
              <a:t> corresponds to an </a:t>
            </a:r>
            <a:r>
              <a:rPr lang="fr-CH" sz="1800" dirty="0" err="1" smtClean="0">
                <a:latin typeface="+mn-lt"/>
              </a:rPr>
              <a:t>absolute</a:t>
            </a:r>
            <a:r>
              <a:rPr lang="fr-CH" sz="1800" dirty="0" smtClean="0">
                <a:latin typeface="+mn-lt"/>
              </a:rPr>
              <a:t> value of spin-tune </a:t>
            </a:r>
            <a:r>
              <a:rPr lang="fr-CH" sz="1800" dirty="0" err="1" smtClean="0">
                <a:latin typeface="+mn-lt"/>
              </a:rPr>
              <a:t>spread</a:t>
            </a:r>
            <a:endParaRPr lang="fr-CH" sz="1800" dirty="0" smtClean="0">
              <a:latin typeface="+mn-lt"/>
            </a:endParaRPr>
          </a:p>
          <a:p>
            <a:endParaRPr lang="fr-CH" sz="1800" dirty="0"/>
          </a:p>
          <a:p>
            <a:r>
              <a:rPr lang="fr-CH" sz="1800" dirty="0" smtClean="0"/>
              <a:t>           </a:t>
            </a:r>
            <a:endParaRPr lang="fr-CH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771800" y="5844708"/>
                <a:ext cx="2628640" cy="78374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fr-CH" sz="2400" dirty="0" smtClean="0">
                          <a:sym typeface="Symbol"/>
                        </a:rPr>
                        <m:t>=</m:t>
                      </m:r>
                      <m:f>
                        <m:fPr>
                          <m:ctrlPr>
                            <a:rPr lang="fr-CH" sz="2400" i="1" smtClean="0"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CH" sz="2400" b="0" i="1" smtClean="0">
                                  <a:latin typeface="Cambria Math"/>
                                  <a:sym typeface="Symbol"/>
                                </a:rPr>
                              </m:ctrlPr>
                            </m:sSubPr>
                            <m:e>
                              <m:r>
                                <a:rPr lang="fr-CH" sz="2400" b="0" i="1" smtClean="0">
                                  <a:latin typeface="Cambria Math"/>
                                  <a:sym typeface="Symbol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r-CH" sz="2400" b="0" i="1" smtClean="0">
                                  <a:latin typeface="Cambria Math"/>
                                  <a:sym typeface="Symbol"/>
                                </a:rPr>
                                <m:t>𝑏𝑒𝑎𝑚</m:t>
                              </m:r>
                            </m:sub>
                          </m:sSub>
                        </m:num>
                        <m:den>
                          <m:r>
                            <a:rPr lang="fr-CH" sz="2400" b="0" i="1" smtClean="0">
                              <a:latin typeface="Cambria Math"/>
                              <a:sym typeface="Symbol"/>
                            </a:rPr>
                            <m:t>0.44065</m:t>
                          </m:r>
                        </m:den>
                      </m:f>
                    </m:oMath>
                  </m:oMathPara>
                </a14:m>
                <a:endParaRPr lang="fr-CH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5844708"/>
                <a:ext cx="2628640" cy="78374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208498" y="3246806"/>
            <a:ext cx="8776890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2000" b="1" dirty="0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  </a:t>
            </a:r>
            <a:r>
              <a:rPr lang="fr-CH" sz="2000" b="1" dirty="0" err="1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annoyingly</a:t>
            </a:r>
            <a:r>
              <a:rPr lang="fr-CH" sz="2000" b="1" dirty="0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:   </a:t>
            </a:r>
            <a:r>
              <a:rPr lang="fr-CH" sz="2000" b="1" dirty="0" err="1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with</a:t>
            </a:r>
            <a:r>
              <a:rPr lang="fr-CH" sz="2000" b="1" dirty="0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fr-CH" sz="2000" b="1" dirty="0" err="1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wigglers</a:t>
            </a:r>
            <a:r>
              <a:rPr lang="fr-CH" sz="2000" b="1" dirty="0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fr-CH" sz="2000" b="1" dirty="0" err="1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at</a:t>
            </a:r>
            <a:r>
              <a:rPr lang="fr-CH" sz="2000" b="1" dirty="0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 TLEP, the </a:t>
            </a:r>
            <a:r>
              <a:rPr lang="fr-CH" sz="2000" b="1" dirty="0" err="1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energy</a:t>
            </a:r>
            <a:r>
              <a:rPr lang="fr-CH" sz="2000" b="1" dirty="0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fr-CH" sz="2000" b="1" dirty="0" err="1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spread</a:t>
            </a:r>
            <a:r>
              <a:rPr lang="fr-CH" sz="2000" b="1" dirty="0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fr-CH" sz="2000" b="1" dirty="0" err="1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is</a:t>
            </a:r>
            <a:r>
              <a:rPr lang="fr-CH" sz="2000" b="1" dirty="0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fr-CH" sz="2000" b="1" dirty="0" err="1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larger</a:t>
            </a:r>
            <a:r>
              <a:rPr lang="fr-CH" sz="2000" b="1" dirty="0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fr-CH" sz="2000" b="1" dirty="0" err="1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than</a:t>
            </a:r>
            <a:r>
              <a:rPr lang="fr-CH" sz="2000" b="1" dirty="0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fr-CH" sz="2000" b="1" dirty="0" err="1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at</a:t>
            </a:r>
            <a:r>
              <a:rPr lang="fr-CH" sz="2000" b="1" dirty="0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 LEP,  </a:t>
            </a:r>
          </a:p>
          <a:p>
            <a:r>
              <a:rPr lang="fr-CH" sz="2000" b="1" dirty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fr-CH" sz="2000" b="1" dirty="0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                              for a </a:t>
            </a:r>
            <a:r>
              <a:rPr lang="fr-CH" sz="2000" b="1" dirty="0" err="1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given</a:t>
            </a:r>
            <a:r>
              <a:rPr lang="fr-CH" sz="2000" b="1" dirty="0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fr-CH" sz="2000" b="1" dirty="0" err="1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polarization</a:t>
            </a:r>
            <a:r>
              <a:rPr lang="fr-CH" sz="2000" b="1" dirty="0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 time. </a:t>
            </a:r>
            <a:endParaRPr lang="fr-CH" sz="2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D12D0-A90F-431C-8670-A436C71B47A9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97600" y="203200"/>
            <a:ext cx="19656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n-lt"/>
              </a:rPr>
              <a:t>80 km machine!)</a:t>
            </a:r>
            <a:endParaRPr lang="en-GB" sz="2000" dirty="0" err="1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78170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4084" y="255994"/>
            <a:ext cx="8091702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 err="1" smtClean="0"/>
              <a:t>Hypothetical</a:t>
            </a:r>
            <a:r>
              <a:rPr lang="fr-CH" sz="2400" b="1" dirty="0" smtClean="0"/>
              <a:t> scenario</a:t>
            </a:r>
          </a:p>
          <a:p>
            <a:endParaRPr lang="fr-CH" dirty="0"/>
          </a:p>
          <a:p>
            <a:r>
              <a:rPr lang="fr-CH" sz="1600" dirty="0" smtClean="0">
                <a:latin typeface="+mn-lt"/>
              </a:rPr>
              <a:t>Insert in TLEP the 12 </a:t>
            </a:r>
            <a:r>
              <a:rPr lang="fr-CH" sz="1600" dirty="0" err="1" smtClean="0">
                <a:latin typeface="+mn-lt"/>
              </a:rPr>
              <a:t>Polarization</a:t>
            </a:r>
            <a:r>
              <a:rPr lang="fr-CH" sz="1600" dirty="0" smtClean="0">
                <a:latin typeface="+mn-lt"/>
              </a:rPr>
              <a:t> </a:t>
            </a:r>
            <a:r>
              <a:rPr lang="fr-CH" sz="1600" dirty="0" err="1" smtClean="0">
                <a:latin typeface="+mn-lt"/>
              </a:rPr>
              <a:t>wigglers</a:t>
            </a:r>
            <a:r>
              <a:rPr lang="fr-CH" sz="1600" dirty="0" smtClean="0">
                <a:latin typeface="+mn-lt"/>
              </a:rPr>
              <a:t> </a:t>
            </a:r>
            <a:r>
              <a:rPr lang="fr-CH" sz="1600" dirty="0" err="1" smtClean="0">
                <a:latin typeface="+mn-lt"/>
              </a:rPr>
              <a:t>that</a:t>
            </a:r>
            <a:r>
              <a:rPr lang="fr-CH" sz="1600" dirty="0" smtClean="0">
                <a:latin typeface="+mn-lt"/>
              </a:rPr>
              <a:t> </a:t>
            </a:r>
            <a:r>
              <a:rPr lang="fr-CH" sz="1600" dirty="0" err="1" smtClean="0">
                <a:latin typeface="+mn-lt"/>
              </a:rPr>
              <a:t>had</a:t>
            </a:r>
            <a:r>
              <a:rPr lang="fr-CH" sz="1600" dirty="0" smtClean="0">
                <a:latin typeface="+mn-lt"/>
              </a:rPr>
              <a:t> been </a:t>
            </a:r>
            <a:r>
              <a:rPr lang="fr-CH" sz="1600" dirty="0" err="1" smtClean="0">
                <a:latin typeface="+mn-lt"/>
              </a:rPr>
              <a:t>built</a:t>
            </a:r>
            <a:r>
              <a:rPr lang="fr-CH" sz="1600" dirty="0" smtClean="0">
                <a:latin typeface="+mn-lt"/>
              </a:rPr>
              <a:t> for LEP (B-=B+/6.25)</a:t>
            </a:r>
          </a:p>
          <a:p>
            <a:endParaRPr lang="fr-CH" sz="1600" dirty="0">
              <a:latin typeface="+mn-lt"/>
            </a:endParaRPr>
          </a:p>
          <a:p>
            <a:endParaRPr lang="fr-CH" sz="1600" dirty="0" smtClean="0">
              <a:latin typeface="+mn-lt"/>
            </a:endParaRPr>
          </a:p>
          <a:p>
            <a:endParaRPr lang="fr-CH" sz="1600" dirty="0" smtClean="0">
              <a:latin typeface="+mn-lt"/>
            </a:endParaRPr>
          </a:p>
          <a:p>
            <a:endParaRPr lang="fr-CH" sz="1600" dirty="0">
              <a:latin typeface="+mn-lt"/>
            </a:endParaRPr>
          </a:p>
          <a:p>
            <a:r>
              <a:rPr lang="fr-CH" sz="1600" dirty="0" smtClean="0">
                <a:latin typeface="+mn-lt"/>
              </a:rPr>
              <a:t>Use </a:t>
            </a:r>
            <a:r>
              <a:rPr lang="fr-CH" sz="1600" dirty="0" err="1" smtClean="0">
                <a:latin typeface="+mn-lt"/>
              </a:rPr>
              <a:t>formulae</a:t>
            </a:r>
            <a:r>
              <a:rPr lang="fr-CH" sz="1600" dirty="0" smtClean="0">
                <a:latin typeface="+mn-lt"/>
              </a:rPr>
              <a:t> </a:t>
            </a:r>
            <a:r>
              <a:rPr lang="fr-CH" sz="1600" dirty="0" err="1" smtClean="0">
                <a:latin typeface="+mn-lt"/>
              </a:rPr>
              <a:t>given</a:t>
            </a:r>
            <a:r>
              <a:rPr lang="fr-CH" sz="1600" dirty="0" smtClean="0">
                <a:latin typeface="+mn-lt"/>
              </a:rPr>
              <a:t> in TLEP note 606 to </a:t>
            </a:r>
            <a:r>
              <a:rPr lang="fr-CH" sz="1600" dirty="0" err="1" smtClean="0">
                <a:latin typeface="+mn-lt"/>
              </a:rPr>
              <a:t>determine</a:t>
            </a:r>
            <a:r>
              <a:rPr lang="fr-CH" sz="1600" dirty="0" smtClean="0">
                <a:latin typeface="+mn-lt"/>
              </a:rPr>
              <a:t> as a </a:t>
            </a:r>
            <a:r>
              <a:rPr lang="fr-CH" sz="1600" dirty="0" err="1" smtClean="0">
                <a:latin typeface="+mn-lt"/>
              </a:rPr>
              <a:t>function</a:t>
            </a:r>
            <a:r>
              <a:rPr lang="fr-CH" sz="1600" dirty="0" smtClean="0">
                <a:latin typeface="+mn-lt"/>
              </a:rPr>
              <a:t> of B+ excitation </a:t>
            </a:r>
          </a:p>
          <a:p>
            <a:endParaRPr lang="fr-CH" sz="1600" dirty="0" smtClean="0">
              <a:latin typeface="+mn-lt"/>
            </a:endParaRPr>
          </a:p>
          <a:p>
            <a:r>
              <a:rPr lang="fr-CH" sz="1600" dirty="0">
                <a:latin typeface="+mn-lt"/>
              </a:rPr>
              <a:t> </a:t>
            </a:r>
            <a:r>
              <a:rPr lang="fr-CH" sz="1600" dirty="0" smtClean="0">
                <a:latin typeface="+mn-lt"/>
              </a:rPr>
              <a:t>1. the  </a:t>
            </a:r>
            <a:r>
              <a:rPr lang="fr-CH" sz="1600" dirty="0" err="1" smtClean="0">
                <a:latin typeface="+mn-lt"/>
              </a:rPr>
              <a:t>energy</a:t>
            </a:r>
            <a:r>
              <a:rPr lang="fr-CH" sz="1600" dirty="0" smtClean="0">
                <a:latin typeface="+mn-lt"/>
              </a:rPr>
              <a:t> </a:t>
            </a:r>
            <a:r>
              <a:rPr lang="fr-CH" sz="1600" dirty="0" err="1" smtClean="0">
                <a:latin typeface="+mn-lt"/>
              </a:rPr>
              <a:t>pread</a:t>
            </a:r>
            <a:r>
              <a:rPr lang="fr-CH" sz="1600" dirty="0" smtClean="0">
                <a:latin typeface="+mn-lt"/>
              </a:rPr>
              <a:t> </a:t>
            </a:r>
            <a:r>
              <a:rPr lang="fr-CH" sz="1600" dirty="0" smtClean="0">
                <a:latin typeface="+mn-lt"/>
                <a:sym typeface="Symbol"/>
              </a:rPr>
              <a:t></a:t>
            </a:r>
            <a:r>
              <a:rPr lang="fr-CH" sz="1600" baseline="-25000" dirty="0" smtClean="0">
                <a:latin typeface="+mn-lt"/>
                <a:sym typeface="Symbol"/>
              </a:rPr>
              <a:t>E</a:t>
            </a:r>
            <a:endParaRPr lang="fr-CH" sz="1600" dirty="0" smtClean="0">
              <a:latin typeface="+mn-lt"/>
            </a:endParaRPr>
          </a:p>
          <a:p>
            <a:r>
              <a:rPr lang="fr-CH" sz="1600" dirty="0" smtClean="0">
                <a:latin typeface="+mn-lt"/>
              </a:rPr>
              <a:t> 2. the </a:t>
            </a:r>
            <a:r>
              <a:rPr lang="fr-CH" sz="1600" dirty="0" err="1" smtClean="0">
                <a:latin typeface="+mn-lt"/>
              </a:rPr>
              <a:t>polarization</a:t>
            </a:r>
            <a:r>
              <a:rPr lang="fr-CH" sz="1600" dirty="0" smtClean="0">
                <a:latin typeface="+mn-lt"/>
              </a:rPr>
              <a:t> time </a:t>
            </a:r>
            <a:r>
              <a:rPr lang="fr-CH" sz="1600" dirty="0" smtClean="0">
                <a:latin typeface="+mn-lt"/>
                <a:sym typeface="Symbol"/>
              </a:rPr>
              <a:t></a:t>
            </a:r>
            <a:r>
              <a:rPr lang="fr-CH" sz="1600" baseline="-25000" dirty="0" smtClean="0">
                <a:latin typeface="+mn-lt"/>
                <a:sym typeface="Symbol"/>
              </a:rPr>
              <a:t>P</a:t>
            </a:r>
            <a:endParaRPr lang="fr-CH" sz="1600" dirty="0" smtClean="0">
              <a:latin typeface="+mn-lt"/>
            </a:endParaRPr>
          </a:p>
          <a:p>
            <a:endParaRPr lang="fr-CH" sz="1600" dirty="0">
              <a:latin typeface="+mn-lt"/>
            </a:endParaRPr>
          </a:p>
          <a:p>
            <a:r>
              <a:rPr lang="fr-CH" sz="1600" dirty="0" err="1" smtClean="0">
                <a:latin typeface="+mn-lt"/>
              </a:rPr>
              <a:t>then</a:t>
            </a:r>
            <a:r>
              <a:rPr lang="fr-CH" sz="1600" dirty="0" smtClean="0">
                <a:latin typeface="+mn-lt"/>
              </a:rPr>
              <a:t> set an </a:t>
            </a:r>
            <a:r>
              <a:rPr lang="fr-CH" sz="1600" dirty="0" err="1" smtClean="0">
                <a:latin typeface="+mn-lt"/>
              </a:rPr>
              <a:t>uppper</a:t>
            </a:r>
            <a:r>
              <a:rPr lang="fr-CH" sz="1600" dirty="0" smtClean="0">
                <a:latin typeface="+mn-lt"/>
              </a:rPr>
              <a:t> </a:t>
            </a:r>
            <a:r>
              <a:rPr lang="fr-CH" sz="1600" dirty="0" err="1" smtClean="0">
                <a:latin typeface="+mn-lt"/>
              </a:rPr>
              <a:t>limit</a:t>
            </a:r>
            <a:r>
              <a:rPr lang="fr-CH" sz="1600" dirty="0" smtClean="0">
                <a:latin typeface="+mn-lt"/>
              </a:rPr>
              <a:t> on </a:t>
            </a:r>
            <a:r>
              <a:rPr lang="fr-CH" sz="1600" dirty="0" err="1" smtClean="0">
                <a:latin typeface="+mn-lt"/>
              </a:rPr>
              <a:t>energy</a:t>
            </a:r>
            <a:r>
              <a:rPr lang="fr-CH" sz="1600" dirty="0" smtClean="0">
                <a:latin typeface="+mn-lt"/>
              </a:rPr>
              <a:t> </a:t>
            </a:r>
            <a:r>
              <a:rPr lang="fr-CH" sz="1600" dirty="0" err="1" smtClean="0">
                <a:latin typeface="+mn-lt"/>
              </a:rPr>
              <a:t>spread</a:t>
            </a:r>
            <a:r>
              <a:rPr lang="fr-CH" sz="1600" dirty="0">
                <a:latin typeface="+mn-lt"/>
              </a:rPr>
              <a:t> </a:t>
            </a:r>
            <a:r>
              <a:rPr lang="fr-CH" sz="1600" dirty="0" smtClean="0">
                <a:latin typeface="+mn-lt"/>
              </a:rPr>
              <a:t>...</a:t>
            </a:r>
          </a:p>
          <a:p>
            <a:r>
              <a:rPr lang="fr-CH" sz="1600" dirty="0">
                <a:latin typeface="+mn-lt"/>
              </a:rPr>
              <a:t> </a:t>
            </a:r>
            <a:r>
              <a:rPr lang="fr-CH" sz="1600" dirty="0" smtClean="0">
                <a:latin typeface="+mn-lt"/>
              </a:rPr>
              <a:t>    and </a:t>
            </a:r>
            <a:r>
              <a:rPr lang="fr-CH" sz="1600" dirty="0" err="1" smtClean="0">
                <a:latin typeface="+mn-lt"/>
              </a:rPr>
              <a:t>see</a:t>
            </a:r>
            <a:r>
              <a:rPr lang="fr-CH" sz="1600" dirty="0" smtClean="0">
                <a:latin typeface="+mn-lt"/>
              </a:rPr>
              <a:t> </a:t>
            </a:r>
            <a:r>
              <a:rPr lang="fr-CH" sz="1600" dirty="0" err="1" smtClean="0">
                <a:latin typeface="+mn-lt"/>
              </a:rPr>
              <a:t>what</a:t>
            </a:r>
            <a:r>
              <a:rPr lang="fr-CH" sz="1600" dirty="0" smtClean="0">
                <a:latin typeface="+mn-lt"/>
              </a:rPr>
              <a:t> </a:t>
            </a:r>
            <a:r>
              <a:rPr lang="fr-CH" sz="1600" dirty="0" err="1" smtClean="0">
                <a:latin typeface="+mn-lt"/>
              </a:rPr>
              <a:t>polarization</a:t>
            </a:r>
            <a:r>
              <a:rPr lang="fr-CH" sz="1600" dirty="0" smtClean="0">
                <a:latin typeface="+mn-lt"/>
              </a:rPr>
              <a:t> time </a:t>
            </a:r>
            <a:r>
              <a:rPr lang="fr-CH" sz="1600" dirty="0" err="1" smtClean="0">
                <a:latin typeface="+mn-lt"/>
              </a:rPr>
              <a:t>we</a:t>
            </a:r>
            <a:r>
              <a:rPr lang="fr-CH" sz="1600" dirty="0" smtClean="0">
                <a:latin typeface="+mn-lt"/>
              </a:rPr>
              <a:t> </a:t>
            </a:r>
            <a:r>
              <a:rPr lang="fr-CH" sz="1600" dirty="0" err="1" smtClean="0">
                <a:latin typeface="+mn-lt"/>
              </a:rPr>
              <a:t>get</a:t>
            </a:r>
            <a:r>
              <a:rPr lang="fr-CH" sz="1600" dirty="0" smtClean="0">
                <a:latin typeface="+mn-lt"/>
              </a:rPr>
              <a:t>    </a:t>
            </a:r>
            <a:endParaRPr lang="fr-CH" sz="1600" dirty="0">
              <a:latin typeface="+mn-lt"/>
            </a:endParaRPr>
          </a:p>
          <a:p>
            <a:endParaRPr lang="fr-CH" sz="1600" dirty="0" smtClean="0">
              <a:latin typeface="+mn-lt"/>
            </a:endParaRPr>
          </a:p>
          <a:p>
            <a:r>
              <a:rPr lang="fr-CH" sz="1600" dirty="0" smtClean="0">
                <a:latin typeface="+mn-lt"/>
              </a:rPr>
              <a:t>for 10% </a:t>
            </a:r>
            <a:r>
              <a:rPr lang="fr-CH" sz="1600" dirty="0" err="1" smtClean="0">
                <a:latin typeface="+mn-lt"/>
              </a:rPr>
              <a:t>polarization</a:t>
            </a:r>
            <a:r>
              <a:rPr lang="fr-CH" sz="1600" dirty="0" smtClean="0">
                <a:latin typeface="+mn-lt"/>
              </a:rPr>
              <a:t> the time </a:t>
            </a:r>
            <a:r>
              <a:rPr lang="fr-CH" sz="1600" dirty="0" err="1" smtClean="0">
                <a:latin typeface="+mn-lt"/>
              </a:rPr>
              <a:t>is</a:t>
            </a:r>
            <a:r>
              <a:rPr lang="fr-CH" sz="1600" dirty="0" smtClean="0">
                <a:latin typeface="+mn-lt"/>
              </a:rPr>
              <a:t> </a:t>
            </a:r>
            <a:r>
              <a:rPr lang="fr-CH" sz="1600" dirty="0" smtClean="0">
                <a:latin typeface="+mn-lt"/>
                <a:sym typeface="Symbol"/>
              </a:rPr>
              <a:t></a:t>
            </a:r>
            <a:r>
              <a:rPr lang="fr-CH" sz="1600" baseline="-25000" dirty="0" smtClean="0">
                <a:latin typeface="+mn-lt"/>
                <a:sym typeface="Symbol"/>
              </a:rPr>
              <a:t>P </a:t>
            </a:r>
            <a:r>
              <a:rPr lang="fr-CH" sz="1600" baseline="30000" dirty="0" err="1" smtClean="0">
                <a:latin typeface="+mn-lt"/>
                <a:sym typeface="Symbol"/>
              </a:rPr>
              <a:t>eff</a:t>
            </a:r>
            <a:r>
              <a:rPr lang="fr-CH" sz="1600" baseline="30000" dirty="0" smtClean="0">
                <a:latin typeface="+mn-lt"/>
                <a:sym typeface="Symbol"/>
              </a:rPr>
              <a:t>  </a:t>
            </a:r>
            <a:r>
              <a:rPr lang="fr-CH" sz="1600" dirty="0" smtClean="0">
                <a:latin typeface="+mn-lt"/>
                <a:sym typeface="Symbol"/>
              </a:rPr>
              <a:t>=</a:t>
            </a:r>
            <a:r>
              <a:rPr lang="fr-CH" sz="1600" baseline="-25000" dirty="0" smtClean="0">
                <a:latin typeface="+mn-lt"/>
                <a:sym typeface="Symbol"/>
              </a:rPr>
              <a:t>  </a:t>
            </a:r>
            <a:r>
              <a:rPr lang="fr-CH" sz="1600" dirty="0" smtClean="0">
                <a:latin typeface="+mn-lt"/>
              </a:rPr>
              <a:t>0.1  </a:t>
            </a:r>
            <a:r>
              <a:rPr lang="fr-CH" sz="1600" dirty="0" smtClean="0">
                <a:latin typeface="+mn-lt"/>
                <a:sym typeface="Symbol"/>
              </a:rPr>
              <a:t></a:t>
            </a:r>
            <a:r>
              <a:rPr lang="fr-CH" sz="1600" baseline="-25000" dirty="0" smtClean="0">
                <a:latin typeface="+mn-lt"/>
                <a:sym typeface="Symbol"/>
              </a:rPr>
              <a:t>P  </a:t>
            </a:r>
            <a:endParaRPr lang="fr-CH" sz="1600" dirty="0" smtClean="0">
              <a:latin typeface="+mn-lt"/>
            </a:endParaRPr>
          </a:p>
          <a:p>
            <a:endParaRPr lang="fr-CH" sz="1600" dirty="0" smtClean="0">
              <a:latin typeface="+mn-lt"/>
            </a:endParaRPr>
          </a:p>
          <a:p>
            <a:r>
              <a:rPr lang="fr-CH" sz="2000" dirty="0" smtClean="0">
                <a:solidFill>
                  <a:srgbClr val="0033CC"/>
                </a:solidFill>
                <a:latin typeface="+mn-lt"/>
              </a:rPr>
              <a:t>for 52 MeV </a:t>
            </a:r>
            <a:r>
              <a:rPr lang="fr-CH" sz="2000" dirty="0" err="1" smtClean="0">
                <a:solidFill>
                  <a:srgbClr val="0033CC"/>
                </a:solidFill>
                <a:latin typeface="+mn-lt"/>
              </a:rPr>
              <a:t>energy</a:t>
            </a:r>
            <a:r>
              <a:rPr lang="fr-CH" sz="2000" dirty="0" smtClean="0">
                <a:solidFill>
                  <a:srgbClr val="0033CC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0033CC"/>
                </a:solidFill>
                <a:latin typeface="+mn-lt"/>
              </a:rPr>
              <a:t>spread</a:t>
            </a:r>
            <a:r>
              <a:rPr lang="fr-CH" sz="2000" dirty="0" smtClean="0">
                <a:solidFill>
                  <a:srgbClr val="0033CC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0033CC"/>
                </a:solidFill>
                <a:latin typeface="+mn-lt"/>
              </a:rPr>
              <a:t>at</a:t>
            </a:r>
            <a:r>
              <a:rPr lang="fr-CH" sz="2000" dirty="0" smtClean="0">
                <a:solidFill>
                  <a:srgbClr val="0033CC"/>
                </a:solidFill>
                <a:latin typeface="+mn-lt"/>
              </a:rPr>
              <a:t> TLEP Z  </a:t>
            </a:r>
            <a:r>
              <a:rPr lang="fr-CH" sz="2000" dirty="0" err="1" smtClean="0">
                <a:solidFill>
                  <a:srgbClr val="0033CC"/>
                </a:solidFill>
                <a:latin typeface="+mn-lt"/>
              </a:rPr>
              <a:t>we</a:t>
            </a:r>
            <a:r>
              <a:rPr lang="fr-CH" sz="2000" dirty="0">
                <a:solidFill>
                  <a:srgbClr val="0033CC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0033CC"/>
                </a:solidFill>
                <a:latin typeface="+mn-lt"/>
              </a:rPr>
              <a:t>get</a:t>
            </a:r>
            <a:r>
              <a:rPr lang="fr-CH" sz="2000" dirty="0" smtClean="0">
                <a:solidFill>
                  <a:srgbClr val="0033CC"/>
                </a:solidFill>
                <a:latin typeface="+mn-lt"/>
              </a:rPr>
              <a:t> </a:t>
            </a:r>
            <a:r>
              <a:rPr lang="fr-CH" sz="2000" dirty="0" smtClean="0">
                <a:solidFill>
                  <a:srgbClr val="0033CC"/>
                </a:solidFill>
                <a:latin typeface="+mn-lt"/>
                <a:sym typeface="Symbol"/>
              </a:rPr>
              <a:t></a:t>
            </a:r>
            <a:r>
              <a:rPr lang="fr-CH" sz="2000" baseline="-25000" dirty="0" smtClean="0">
                <a:solidFill>
                  <a:srgbClr val="0033CC"/>
                </a:solidFill>
                <a:latin typeface="+mn-lt"/>
                <a:sym typeface="Symbol"/>
              </a:rPr>
              <a:t>P   </a:t>
            </a:r>
            <a:r>
              <a:rPr lang="fr-CH" sz="2000" dirty="0" smtClean="0">
                <a:solidFill>
                  <a:srgbClr val="0033CC"/>
                </a:solidFill>
                <a:latin typeface="+mn-lt"/>
                <a:sym typeface="Symbol"/>
              </a:rPr>
              <a:t>= 15hrs or </a:t>
            </a:r>
            <a:r>
              <a:rPr lang="fr-CH" sz="2000" dirty="0">
                <a:solidFill>
                  <a:srgbClr val="0033CC"/>
                </a:solidFill>
                <a:latin typeface="+mn-lt"/>
                <a:sym typeface="Symbol"/>
              </a:rPr>
              <a:t></a:t>
            </a:r>
            <a:r>
              <a:rPr lang="fr-CH" sz="2000" baseline="-25000" dirty="0">
                <a:solidFill>
                  <a:srgbClr val="0033CC"/>
                </a:solidFill>
                <a:latin typeface="+mn-lt"/>
                <a:sym typeface="Symbol"/>
              </a:rPr>
              <a:t>P </a:t>
            </a:r>
            <a:r>
              <a:rPr lang="fr-CH" sz="2000" baseline="30000" dirty="0" err="1">
                <a:solidFill>
                  <a:srgbClr val="0033CC"/>
                </a:solidFill>
                <a:latin typeface="+mn-lt"/>
                <a:sym typeface="Symbol"/>
              </a:rPr>
              <a:t>eff</a:t>
            </a:r>
            <a:r>
              <a:rPr lang="fr-CH" sz="2000" baseline="30000" dirty="0">
                <a:solidFill>
                  <a:srgbClr val="0033CC"/>
                </a:solidFill>
                <a:latin typeface="+mn-lt"/>
                <a:sym typeface="Symbol"/>
              </a:rPr>
              <a:t> </a:t>
            </a:r>
            <a:r>
              <a:rPr lang="fr-CH" sz="2000" dirty="0" smtClean="0">
                <a:solidFill>
                  <a:srgbClr val="0033CC"/>
                </a:solidFill>
                <a:latin typeface="+mn-lt"/>
                <a:sym typeface="Symbol"/>
              </a:rPr>
              <a:t>=</a:t>
            </a:r>
            <a:r>
              <a:rPr lang="fr-CH" sz="2000" baseline="30000" dirty="0" smtClean="0">
                <a:solidFill>
                  <a:srgbClr val="0033CC"/>
                </a:solidFill>
                <a:latin typeface="+mn-lt"/>
                <a:sym typeface="Symbol"/>
              </a:rPr>
              <a:t> </a:t>
            </a:r>
            <a:r>
              <a:rPr lang="fr-CH" sz="2000" dirty="0" smtClean="0">
                <a:solidFill>
                  <a:srgbClr val="0033CC"/>
                </a:solidFill>
                <a:latin typeface="+mn-lt"/>
                <a:sym typeface="Symbol"/>
              </a:rPr>
              <a:t>90 minutes</a:t>
            </a:r>
          </a:p>
          <a:p>
            <a:endParaRPr lang="fr-CH" sz="1600" dirty="0">
              <a:latin typeface="+mn-lt"/>
              <a:sym typeface="Symbol"/>
            </a:endParaRPr>
          </a:p>
          <a:p>
            <a:r>
              <a:rPr lang="fr-CH" sz="1600" dirty="0" smtClean="0">
                <a:latin typeface="+mn-lt"/>
                <a:sym typeface="Symbol"/>
              </a:rPr>
              <a:t>-- </a:t>
            </a:r>
            <a:r>
              <a:rPr lang="fr-CH" sz="1600" dirty="0" err="1" smtClean="0">
                <a:latin typeface="+mn-lt"/>
                <a:sym typeface="Symbol"/>
              </a:rPr>
              <a:t>lose</a:t>
            </a:r>
            <a:r>
              <a:rPr lang="fr-CH" sz="1600" dirty="0" smtClean="0">
                <a:latin typeface="+mn-lt"/>
                <a:sym typeface="Symbol"/>
              </a:rPr>
              <a:t> 90 minutes of running , </a:t>
            </a:r>
            <a:r>
              <a:rPr lang="fr-CH" sz="1600" dirty="0" err="1" smtClean="0">
                <a:latin typeface="+mn-lt"/>
                <a:sym typeface="Symbol"/>
              </a:rPr>
              <a:t>then</a:t>
            </a:r>
            <a:r>
              <a:rPr lang="fr-CH" sz="1600" dirty="0" smtClean="0">
                <a:latin typeface="+mn-lt"/>
                <a:sym typeface="Symbol"/>
              </a:rPr>
              <a:t> </a:t>
            </a:r>
            <a:r>
              <a:rPr lang="fr-CH" sz="1600" dirty="0" err="1" smtClean="0">
                <a:latin typeface="+mn-lt"/>
                <a:sym typeface="Symbol"/>
              </a:rPr>
              <a:t>can</a:t>
            </a:r>
            <a:r>
              <a:rPr lang="fr-CH" sz="1600" dirty="0" smtClean="0">
                <a:latin typeface="+mn-lt"/>
                <a:sym typeface="Symbol"/>
              </a:rPr>
              <a:t> </a:t>
            </a:r>
            <a:r>
              <a:rPr lang="fr-CH" sz="1600" dirty="0" err="1" smtClean="0">
                <a:latin typeface="+mn-lt"/>
                <a:sym typeface="Symbol"/>
              </a:rPr>
              <a:t>depolarize</a:t>
            </a:r>
            <a:r>
              <a:rPr lang="fr-CH" sz="1600" dirty="0" smtClean="0">
                <a:latin typeface="+mn-lt"/>
                <a:sym typeface="Symbol"/>
              </a:rPr>
              <a:t> one </a:t>
            </a:r>
            <a:r>
              <a:rPr lang="fr-CH" sz="1600" dirty="0" err="1" smtClean="0">
                <a:latin typeface="+mn-lt"/>
                <a:sym typeface="Symbol"/>
              </a:rPr>
              <a:t>bunch</a:t>
            </a:r>
            <a:r>
              <a:rPr lang="fr-CH" sz="1600" dirty="0" smtClean="0">
                <a:latin typeface="+mn-lt"/>
                <a:sym typeface="Symbol"/>
              </a:rPr>
              <a:t> </a:t>
            </a:r>
            <a:r>
              <a:rPr lang="fr-CH" sz="1600" dirty="0" err="1" smtClean="0">
                <a:latin typeface="+mn-lt"/>
                <a:sym typeface="Symbol"/>
              </a:rPr>
              <a:t>every</a:t>
            </a:r>
            <a:r>
              <a:rPr lang="fr-CH" sz="1600" dirty="0" smtClean="0">
                <a:latin typeface="+mn-lt"/>
                <a:sym typeface="Symbol"/>
              </a:rPr>
              <a:t> 10 minutes </a:t>
            </a:r>
          </a:p>
          <a:p>
            <a:r>
              <a:rPr lang="fr-CH" sz="1600" dirty="0">
                <a:latin typeface="+mn-lt"/>
                <a:sym typeface="Symbol"/>
              </a:rPr>
              <a:t> </a:t>
            </a:r>
            <a:r>
              <a:rPr lang="fr-CH" sz="1600" dirty="0" smtClean="0">
                <a:latin typeface="+mn-lt"/>
                <a:sym typeface="Symbol"/>
              </a:rPr>
              <a:t>    if </a:t>
            </a:r>
            <a:r>
              <a:rPr lang="fr-CH" sz="1600" dirty="0" err="1" smtClean="0">
                <a:latin typeface="+mn-lt"/>
                <a:sym typeface="Symbol"/>
              </a:rPr>
              <a:t>we</a:t>
            </a:r>
            <a:r>
              <a:rPr lang="fr-CH" sz="1600" dirty="0" smtClean="0">
                <a:latin typeface="+mn-lt"/>
                <a:sym typeface="Symbol"/>
              </a:rPr>
              <a:t> have  9 ‘single </a:t>
            </a:r>
            <a:r>
              <a:rPr lang="fr-CH" sz="1600" dirty="0" err="1" smtClean="0">
                <a:latin typeface="+mn-lt"/>
                <a:sym typeface="Symbol"/>
              </a:rPr>
              <a:t>bunches</a:t>
            </a:r>
            <a:r>
              <a:rPr lang="fr-CH" sz="1600" dirty="0" smtClean="0">
                <a:latin typeface="+mn-lt"/>
                <a:sym typeface="Symbol"/>
              </a:rPr>
              <a:t>’ per </a:t>
            </a:r>
            <a:r>
              <a:rPr lang="fr-CH" sz="1600" dirty="0" err="1" smtClean="0">
                <a:latin typeface="+mn-lt"/>
                <a:sym typeface="Symbol"/>
              </a:rPr>
              <a:t>beam</a:t>
            </a:r>
            <a:r>
              <a:rPr lang="fr-CH" sz="1600" dirty="0" smtClean="0">
                <a:latin typeface="+mn-lt"/>
                <a:sym typeface="Symbol"/>
              </a:rPr>
              <a:t>. (</a:t>
            </a:r>
            <a:r>
              <a:rPr lang="fr-CH" sz="1600" dirty="0" err="1" smtClean="0">
                <a:latin typeface="+mn-lt"/>
                <a:sym typeface="Symbol"/>
              </a:rPr>
              <a:t>will</a:t>
            </a:r>
            <a:r>
              <a:rPr lang="fr-CH" sz="1600" dirty="0" smtClean="0">
                <a:latin typeface="+mn-lt"/>
                <a:sym typeface="Symbol"/>
              </a:rPr>
              <a:t> </a:t>
            </a:r>
            <a:r>
              <a:rPr lang="fr-CH" sz="1600" dirty="0" err="1" smtClean="0">
                <a:latin typeface="+mn-lt"/>
                <a:sym typeface="Symbol"/>
              </a:rPr>
              <a:t>keep</a:t>
            </a:r>
            <a:r>
              <a:rPr lang="fr-CH" sz="1600" dirty="0" smtClean="0">
                <a:latin typeface="+mn-lt"/>
                <a:sym typeface="Symbol"/>
              </a:rPr>
              <a:t> a few more to </a:t>
            </a:r>
            <a:r>
              <a:rPr lang="fr-CH" sz="1600" dirty="0" err="1" smtClean="0">
                <a:latin typeface="+mn-lt"/>
                <a:sym typeface="Symbol"/>
              </a:rPr>
              <a:t>be</a:t>
            </a:r>
            <a:r>
              <a:rPr lang="fr-CH" sz="1600" dirty="0" smtClean="0">
                <a:latin typeface="+mn-lt"/>
                <a:sym typeface="Symbol"/>
              </a:rPr>
              <a:t> sure) </a:t>
            </a:r>
          </a:p>
          <a:p>
            <a:endParaRPr lang="fr-CH" sz="1600" dirty="0" smtClean="0">
              <a:latin typeface="+mn-lt"/>
              <a:sym typeface="Symbol"/>
            </a:endParaRPr>
          </a:p>
          <a:p>
            <a:r>
              <a:rPr lang="fr-CH" sz="1600" dirty="0" err="1">
                <a:latin typeface="+mn-lt"/>
                <a:sym typeface="Symbol"/>
              </a:rPr>
              <a:t>C</a:t>
            </a:r>
            <a:r>
              <a:rPr lang="fr-CH" sz="1600" dirty="0" err="1" smtClean="0">
                <a:latin typeface="+mn-lt"/>
                <a:sym typeface="Symbol"/>
              </a:rPr>
              <a:t>hanging</a:t>
            </a:r>
            <a:r>
              <a:rPr lang="fr-CH" sz="1600" dirty="0" smtClean="0">
                <a:latin typeface="+mn-lt"/>
                <a:sym typeface="Symbol"/>
              </a:rPr>
              <a:t> the </a:t>
            </a:r>
            <a:r>
              <a:rPr lang="fr-CH" sz="1600" dirty="0" err="1" smtClean="0">
                <a:latin typeface="+mn-lt"/>
                <a:sym typeface="Symbol"/>
              </a:rPr>
              <a:t>wigglers</a:t>
            </a:r>
            <a:r>
              <a:rPr lang="fr-CH" sz="1600" dirty="0" smtClean="0">
                <a:latin typeface="+mn-lt"/>
                <a:sym typeface="Symbol"/>
              </a:rPr>
              <a:t> (</a:t>
            </a:r>
            <a:r>
              <a:rPr lang="fr-CH" sz="1600" dirty="0" err="1" smtClean="0">
                <a:latin typeface="+mn-lt"/>
                <a:sym typeface="Symbol"/>
              </a:rPr>
              <a:t>e.g</a:t>
            </a:r>
            <a:r>
              <a:rPr lang="fr-CH" sz="1600" dirty="0" smtClean="0">
                <a:latin typeface="+mn-lt"/>
                <a:sym typeface="Symbol"/>
              </a:rPr>
              <a:t>. more, </a:t>
            </a:r>
            <a:r>
              <a:rPr lang="fr-CH" sz="1600" dirty="0" err="1" smtClean="0">
                <a:latin typeface="+mn-lt"/>
                <a:sym typeface="Symbol"/>
              </a:rPr>
              <a:t>weaker</a:t>
            </a:r>
            <a:r>
              <a:rPr lang="fr-CH" sz="1600" dirty="0" smtClean="0">
                <a:latin typeface="+mn-lt"/>
                <a:sym typeface="Symbol"/>
              </a:rPr>
              <a:t>) </a:t>
            </a:r>
            <a:r>
              <a:rPr lang="fr-CH" sz="1600" dirty="0" err="1" smtClean="0">
                <a:latin typeface="+mn-lt"/>
                <a:sym typeface="Symbol"/>
              </a:rPr>
              <a:t>makes</a:t>
            </a:r>
            <a:r>
              <a:rPr lang="fr-CH" sz="1600" dirty="0" smtClean="0">
                <a:latin typeface="+mn-lt"/>
                <a:sym typeface="Symbol"/>
              </a:rPr>
              <a:t> </a:t>
            </a:r>
            <a:r>
              <a:rPr lang="fr-CH" sz="1600" dirty="0" err="1" smtClean="0">
                <a:latin typeface="+mn-lt"/>
                <a:sym typeface="Symbol"/>
              </a:rPr>
              <a:t>little</a:t>
            </a:r>
            <a:r>
              <a:rPr lang="fr-CH" sz="1600" dirty="0" smtClean="0">
                <a:latin typeface="+mn-lt"/>
                <a:sym typeface="Symbol"/>
              </a:rPr>
              <a:t> </a:t>
            </a:r>
            <a:r>
              <a:rPr lang="fr-CH" sz="1600" dirty="0" err="1" smtClean="0">
                <a:latin typeface="+mn-lt"/>
                <a:sym typeface="Symbol"/>
              </a:rPr>
              <a:t>difference</a:t>
            </a:r>
            <a:endParaRPr lang="fr-CH" sz="1600" dirty="0">
              <a:latin typeface="+mn-lt"/>
              <a:sym typeface="Symbo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06633" y="1408122"/>
            <a:ext cx="2664296" cy="4175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000" b="1" dirty="0" smtClean="0">
                <a:solidFill>
                  <a:schemeClr val="tx1"/>
                </a:solidFill>
              </a:rPr>
              <a:t>B-</a:t>
            </a:r>
            <a:endParaRPr lang="fr-CH" sz="2000" b="1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779041" y="1408122"/>
            <a:ext cx="2664296" cy="4175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CH" sz="2000" b="1" dirty="0">
                <a:solidFill>
                  <a:prstClr val="black"/>
                </a:solidFill>
              </a:rPr>
              <a:t>B-</a:t>
            </a:r>
          </a:p>
        </p:txBody>
      </p:sp>
      <p:sp>
        <p:nvSpPr>
          <p:cNvPr id="5" name="Rectangle 4"/>
          <p:cNvSpPr/>
          <p:nvPr/>
        </p:nvSpPr>
        <p:spPr>
          <a:xfrm>
            <a:off x="3951361" y="1408122"/>
            <a:ext cx="683664" cy="4175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000" b="1" dirty="0" smtClean="0">
                <a:solidFill>
                  <a:schemeClr val="tx1"/>
                </a:solidFill>
              </a:rPr>
              <a:t>B+</a:t>
            </a:r>
            <a:endParaRPr lang="fr-CH" sz="2000" b="1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98521" y="1616888"/>
            <a:ext cx="81369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65BAC-AAA2-4AAD-8D25-532AEFFDB12F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95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0" y="300026"/>
            <a:ext cx="7734300" cy="580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77899" y="3291680"/>
            <a:ext cx="5223033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Jowett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: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were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not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easy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to use (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orbit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distortions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) </a:t>
            </a:r>
          </a:p>
          <a:p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and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should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probably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be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better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designed</a:t>
            </a:r>
            <a:endParaRPr lang="fr-CH" sz="2000" dirty="0" smtClean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E2A9F-EE10-4901-9328-2A992F25BAF2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91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613682-E0E0-4C95-85CF-BFE1868DBC93}" type="datetime1">
              <a:rPr lang="fr-FR" altLang="en-US" smtClean="0">
                <a:solidFill>
                  <a:srgbClr val="000000"/>
                </a:solidFill>
              </a:rPr>
              <a:t>25/05/2017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3E0678-3149-443B-8A5D-85EC3119747D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33</a:t>
            </a:fld>
            <a:r>
              <a:rPr lang="en-US" altLang="en-US" smtClean="0">
                <a:solidFill>
                  <a:srgbClr val="000000"/>
                </a:solidFill>
              </a:rPr>
              <a:t>/27</a:t>
            </a:r>
            <a:endParaRPr lang="en-US" altLang="en-US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654050"/>
            <a:ext cx="8255000" cy="554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4500" y="279400"/>
            <a:ext cx="6633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n-lt"/>
              </a:rPr>
              <a:t>The LEP </a:t>
            </a:r>
            <a:r>
              <a:rPr lang="fr-CH" sz="2000" dirty="0" err="1" smtClean="0">
                <a:latin typeface="+mn-lt"/>
              </a:rPr>
              <a:t>damping</a:t>
            </a:r>
            <a:r>
              <a:rPr lang="fr-CH" sz="2000" dirty="0" smtClean="0">
                <a:latin typeface="+mn-lt"/>
              </a:rPr>
              <a:t> and </a:t>
            </a:r>
            <a:r>
              <a:rPr lang="fr-CH" sz="2000" dirty="0" err="1" smtClean="0">
                <a:latin typeface="+mn-lt"/>
              </a:rPr>
              <a:t>emittance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wigglers</a:t>
            </a:r>
            <a:r>
              <a:rPr lang="fr-CH" sz="2000" dirty="0" smtClean="0">
                <a:latin typeface="+mn-lt"/>
              </a:rPr>
              <a:t> are a </a:t>
            </a:r>
            <a:r>
              <a:rPr lang="fr-CH" sz="2000" dirty="0" err="1" smtClean="0">
                <a:latin typeface="+mn-lt"/>
              </a:rPr>
              <a:t>better</a:t>
            </a:r>
            <a:r>
              <a:rPr lang="fr-CH" sz="2000" dirty="0" smtClean="0">
                <a:latin typeface="+mn-lt"/>
              </a:rPr>
              <a:t> model. </a:t>
            </a:r>
            <a:endParaRPr lang="en-GB" sz="2000" dirty="0" err="1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50289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1" y="46289"/>
            <a:ext cx="8982582" cy="6350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643868" y="5856790"/>
            <a:ext cx="11633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n-lt"/>
              </a:rPr>
              <a:t>B</a:t>
            </a:r>
            <a:r>
              <a:rPr lang="fr-CH" sz="2000" baseline="-25000" dirty="0" err="1" smtClean="0">
                <a:latin typeface="+mn-lt"/>
              </a:rPr>
              <a:t>Wiggler</a:t>
            </a:r>
            <a:r>
              <a:rPr lang="fr-CH" sz="2000" dirty="0" smtClean="0">
                <a:latin typeface="+mn-lt"/>
              </a:rPr>
              <a:t>(T)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7712" y="3071694"/>
            <a:ext cx="513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n-lt"/>
              </a:rPr>
              <a:t>hrs</a:t>
            </a:r>
            <a:endParaRPr lang="fr-CH" sz="2000" dirty="0" smtClean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5346" y="66163"/>
            <a:ext cx="10294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n-lt"/>
                <a:sym typeface="Symbol"/>
              </a:rPr>
              <a:t></a:t>
            </a:r>
            <a:r>
              <a:rPr lang="fr-CH" sz="2000" baseline="-25000" dirty="0" smtClean="0">
                <a:latin typeface="+mn-lt"/>
                <a:sym typeface="Symbol"/>
              </a:rPr>
              <a:t>E</a:t>
            </a:r>
            <a:r>
              <a:rPr lang="fr-CH" sz="2000" dirty="0" smtClean="0">
                <a:latin typeface="+mn-lt"/>
                <a:sym typeface="Symbol"/>
              </a:rPr>
              <a:t>(</a:t>
            </a:r>
            <a:r>
              <a:rPr lang="fr-CH" sz="2000" dirty="0" err="1" smtClean="0">
                <a:latin typeface="+mn-lt"/>
                <a:sym typeface="Symbol"/>
              </a:rPr>
              <a:t>GeV</a:t>
            </a:r>
            <a:r>
              <a:rPr lang="fr-CH" sz="2000" dirty="0" smtClean="0">
                <a:latin typeface="+mn-lt"/>
                <a:sym typeface="Symbol"/>
              </a:rPr>
              <a:t>)</a:t>
            </a:r>
            <a:endParaRPr lang="fr-CH" sz="2000" dirty="0" smtClean="0">
              <a:latin typeface="+mn-lt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CA71A-4340-41D2-97CC-BCD7E9D9311A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83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4" y="-7"/>
            <a:ext cx="9129146" cy="6451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AFCFA-A767-4781-A842-9DAFBC8EA2B0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5900" y="330200"/>
            <a:ext cx="210916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n-lt"/>
              </a:rPr>
              <a:t>NB </a:t>
            </a:r>
            <a:r>
              <a:rPr lang="fr-CH" sz="2000" dirty="0" err="1" smtClean="0">
                <a:latin typeface="+mn-lt"/>
              </a:rPr>
              <a:t>this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was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done</a:t>
            </a:r>
            <a:r>
              <a:rPr lang="fr-CH" sz="2000" dirty="0" smtClean="0">
                <a:latin typeface="+mn-lt"/>
              </a:rPr>
              <a:t> </a:t>
            </a:r>
          </a:p>
          <a:p>
            <a:r>
              <a:rPr lang="fr-CH" sz="2000" dirty="0" smtClean="0">
                <a:latin typeface="+mn-lt"/>
              </a:rPr>
              <a:t>for 80km machine</a:t>
            </a:r>
          </a:p>
          <a:p>
            <a:r>
              <a:rPr lang="fr-CH" sz="2000" dirty="0" smtClean="0">
                <a:latin typeface="+mn-lt"/>
              </a:rPr>
              <a:t>itsa 25 </a:t>
            </a:r>
            <a:r>
              <a:rPr lang="fr-CH" sz="2000" dirty="0" err="1" smtClean="0">
                <a:latin typeface="+mn-lt"/>
              </a:rPr>
              <a:t>hours</a:t>
            </a:r>
            <a:r>
              <a:rPr lang="fr-CH" sz="2000" dirty="0" smtClean="0">
                <a:latin typeface="+mn-lt"/>
              </a:rPr>
              <a:t> for</a:t>
            </a:r>
          </a:p>
          <a:p>
            <a:r>
              <a:rPr lang="fr-CH" sz="2000" dirty="0" smtClean="0">
                <a:latin typeface="+mn-lt"/>
              </a:rPr>
              <a:t>the 100km FCC-</a:t>
            </a:r>
            <a:r>
              <a:rPr lang="fr-CH" sz="2000" dirty="0" err="1" smtClean="0">
                <a:latin typeface="+mn-lt"/>
              </a:rPr>
              <a:t>ee</a:t>
            </a:r>
            <a:endParaRPr lang="en-GB" sz="2000" dirty="0" err="1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3348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7" y="202223"/>
            <a:ext cx="587539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 err="1" smtClean="0">
                <a:solidFill>
                  <a:srgbClr val="C00000"/>
                </a:solidFill>
                <a:latin typeface="+mj-lt"/>
              </a:rPr>
              <a:t>Synchroton</a:t>
            </a:r>
            <a:r>
              <a:rPr lang="fr-CH" sz="2400" b="1" dirty="0" smtClean="0">
                <a:solidFill>
                  <a:srgbClr val="C00000"/>
                </a:solidFill>
                <a:latin typeface="+mj-lt"/>
              </a:rPr>
              <a:t> radiation power in the </a:t>
            </a:r>
            <a:r>
              <a:rPr lang="fr-CH" sz="2400" b="1" dirty="0" err="1" smtClean="0">
                <a:solidFill>
                  <a:srgbClr val="C00000"/>
                </a:solidFill>
                <a:latin typeface="+mj-lt"/>
              </a:rPr>
              <a:t>wigglers</a:t>
            </a:r>
            <a:endParaRPr lang="fr-CH" sz="2400" b="1" dirty="0" smtClean="0">
              <a:solidFill>
                <a:srgbClr val="C00000"/>
              </a:solidFill>
              <a:latin typeface="+mj-lt"/>
            </a:endParaRPr>
          </a:p>
          <a:p>
            <a:endParaRPr lang="fr-CH" dirty="0"/>
          </a:p>
          <a:p>
            <a:endParaRPr lang="fr-CH" dirty="0"/>
          </a:p>
        </p:txBody>
      </p:sp>
      <p:sp>
        <p:nvSpPr>
          <p:cNvPr id="3" name="TextBox 2"/>
          <p:cNvSpPr txBox="1"/>
          <p:nvPr/>
        </p:nvSpPr>
        <p:spPr>
          <a:xfrm>
            <a:off x="154799" y="1217886"/>
            <a:ext cx="8968609" cy="56015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 smtClean="0">
                <a:latin typeface="+mn-lt"/>
              </a:rPr>
              <a:t>Synchrotron radiation power by </a:t>
            </a:r>
            <a:r>
              <a:rPr lang="fr-CH" sz="1800" dirty="0" err="1" smtClean="0">
                <a:latin typeface="+mn-lt"/>
              </a:rPr>
              <a:t>particles</a:t>
            </a:r>
            <a:r>
              <a:rPr lang="fr-CH" sz="1800" dirty="0" smtClean="0">
                <a:latin typeface="+mn-lt"/>
              </a:rPr>
              <a:t> of a </a:t>
            </a:r>
            <a:r>
              <a:rPr lang="fr-CH" sz="1800" dirty="0" err="1" smtClean="0">
                <a:latin typeface="+mn-lt"/>
              </a:rPr>
              <a:t>given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energy</a:t>
            </a:r>
            <a:r>
              <a:rPr lang="fr-CH" sz="1800" dirty="0" smtClean="0">
                <a:latin typeface="+mn-lt"/>
              </a:rPr>
              <a:t> in a </a:t>
            </a:r>
            <a:r>
              <a:rPr lang="fr-CH" sz="1800" dirty="0" err="1" smtClean="0">
                <a:latin typeface="+mn-lt"/>
              </a:rPr>
              <a:t>magnet</a:t>
            </a:r>
            <a:r>
              <a:rPr lang="fr-CH" sz="1800" dirty="0" smtClean="0">
                <a:latin typeface="+mn-lt"/>
              </a:rPr>
              <a:t> of a </a:t>
            </a:r>
            <a:r>
              <a:rPr lang="fr-CH" sz="1800" dirty="0" err="1" smtClean="0">
                <a:latin typeface="+mn-lt"/>
              </a:rPr>
              <a:t>given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length</a:t>
            </a:r>
            <a:r>
              <a:rPr lang="fr-CH" sz="1800" dirty="0" smtClean="0">
                <a:latin typeface="+mn-lt"/>
              </a:rPr>
              <a:t> </a:t>
            </a:r>
          </a:p>
          <a:p>
            <a:r>
              <a:rPr lang="fr-CH" sz="1800" dirty="0" err="1" smtClean="0">
                <a:latin typeface="+mn-lt"/>
              </a:rPr>
              <a:t>scales</a:t>
            </a:r>
            <a:r>
              <a:rPr lang="fr-CH" sz="1800" dirty="0" smtClean="0">
                <a:latin typeface="+mn-lt"/>
              </a:rPr>
              <a:t> as the square of the </a:t>
            </a:r>
            <a:r>
              <a:rPr lang="fr-CH" sz="1800" dirty="0" err="1" smtClean="0">
                <a:latin typeface="+mn-lt"/>
              </a:rPr>
              <a:t>magnetic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field</a:t>
            </a:r>
            <a:r>
              <a:rPr lang="fr-CH" sz="1800" dirty="0" smtClean="0">
                <a:latin typeface="+mn-lt"/>
              </a:rPr>
              <a:t>. </a:t>
            </a:r>
          </a:p>
          <a:p>
            <a:endParaRPr lang="fr-CH" sz="1800" dirty="0">
              <a:latin typeface="+mn-lt"/>
            </a:endParaRPr>
          </a:p>
          <a:p>
            <a:r>
              <a:rPr lang="fr-CH" sz="1800" dirty="0" smtClean="0">
                <a:latin typeface="+mn-lt"/>
              </a:rPr>
              <a:t>The </a:t>
            </a:r>
            <a:r>
              <a:rPr lang="fr-CH" sz="1800" dirty="0" err="1" smtClean="0">
                <a:latin typeface="+mn-lt"/>
              </a:rPr>
              <a:t>energy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loss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smtClean="0">
                <a:solidFill>
                  <a:srgbClr val="0033CC"/>
                </a:solidFill>
                <a:latin typeface="+mn-lt"/>
              </a:rPr>
              <a:t>per passage </a:t>
            </a:r>
            <a:r>
              <a:rPr lang="fr-CH" sz="1800" dirty="0" err="1" smtClean="0">
                <a:latin typeface="+mn-lt"/>
              </a:rPr>
              <a:t>through</a:t>
            </a:r>
            <a:r>
              <a:rPr lang="fr-CH" sz="1800" dirty="0" smtClean="0">
                <a:latin typeface="+mn-lt"/>
              </a:rPr>
              <a:t> a </a:t>
            </a:r>
            <a:r>
              <a:rPr lang="fr-CH" sz="1800" dirty="0" err="1" smtClean="0">
                <a:latin typeface="+mn-lt"/>
              </a:rPr>
              <a:t>polarization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wiggler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was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calculated</a:t>
            </a:r>
            <a:r>
              <a:rPr lang="fr-CH" sz="1800" dirty="0" smtClean="0">
                <a:latin typeface="+mn-lt"/>
              </a:rPr>
              <a:t> in LEP note 606 </a:t>
            </a:r>
          </a:p>
          <a:p>
            <a:r>
              <a:rPr lang="fr-CH" sz="1800" dirty="0" smtClean="0">
                <a:latin typeface="+mn-lt"/>
              </a:rPr>
              <a:t>(</a:t>
            </a:r>
            <a:r>
              <a:rPr lang="fr-CH" sz="1800" dirty="0" err="1" smtClean="0">
                <a:latin typeface="+mn-lt"/>
              </a:rPr>
              <a:t>see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next</a:t>
            </a:r>
            <a:r>
              <a:rPr lang="fr-CH" sz="1800" dirty="0" smtClean="0">
                <a:latin typeface="+mn-lt"/>
              </a:rPr>
              <a:t> page). It </a:t>
            </a:r>
            <a:r>
              <a:rPr lang="fr-CH" sz="1800" dirty="0" err="1" smtClean="0">
                <a:latin typeface="+mn-lt"/>
              </a:rPr>
              <a:t>is</a:t>
            </a:r>
            <a:r>
              <a:rPr lang="fr-CH" sz="1800" dirty="0" smtClean="0">
                <a:latin typeface="+mn-lt"/>
              </a:rPr>
              <a:t> 3.22 MeV per </a:t>
            </a:r>
            <a:r>
              <a:rPr lang="fr-CH" sz="1800" dirty="0" err="1" smtClean="0">
                <a:latin typeface="+mn-lt"/>
              </a:rPr>
              <a:t>wiggler</a:t>
            </a:r>
            <a:r>
              <a:rPr lang="fr-CH" sz="1800" dirty="0" smtClean="0">
                <a:latin typeface="+mn-lt"/>
              </a:rPr>
              <a:t> or 38.6 MeV for the 12 </a:t>
            </a:r>
            <a:r>
              <a:rPr lang="fr-CH" sz="1800" dirty="0" err="1" smtClean="0">
                <a:latin typeface="+mn-lt"/>
              </a:rPr>
              <a:t>wigglers</a:t>
            </a:r>
            <a:r>
              <a:rPr lang="fr-CH" sz="1800" dirty="0" smtClean="0">
                <a:latin typeface="+mn-lt"/>
              </a:rPr>
              <a:t>. </a:t>
            </a:r>
          </a:p>
          <a:p>
            <a:endParaRPr lang="fr-CH" sz="1800" dirty="0">
              <a:latin typeface="+mn-lt"/>
            </a:endParaRPr>
          </a:p>
          <a:p>
            <a:r>
              <a:rPr lang="fr-CH" sz="1800" dirty="0" err="1" smtClean="0">
                <a:latin typeface="+mn-lt"/>
              </a:rPr>
              <a:t>At</a:t>
            </a:r>
            <a:r>
              <a:rPr lang="fr-CH" sz="1800" dirty="0" smtClean="0">
                <a:latin typeface="+mn-lt"/>
              </a:rPr>
              <a:t> LEP the </a:t>
            </a:r>
            <a:r>
              <a:rPr lang="fr-CH" sz="1800" dirty="0" err="1" smtClean="0">
                <a:latin typeface="+mn-lt"/>
              </a:rPr>
              <a:t>energy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loss</a:t>
            </a:r>
            <a:r>
              <a:rPr lang="fr-CH" sz="1800" dirty="0" smtClean="0">
                <a:latin typeface="+mn-lt"/>
              </a:rPr>
              <a:t> per </a:t>
            </a:r>
            <a:r>
              <a:rPr lang="fr-CH" sz="1800" dirty="0" err="1" smtClean="0">
                <a:latin typeface="+mn-lt"/>
              </a:rPr>
              <a:t>particle</a:t>
            </a:r>
            <a:r>
              <a:rPr lang="fr-CH" sz="1800" dirty="0" smtClean="0">
                <a:latin typeface="+mn-lt"/>
              </a:rPr>
              <a:t> per </a:t>
            </a:r>
            <a:r>
              <a:rPr lang="fr-CH" sz="1800" dirty="0" err="1" smtClean="0">
                <a:latin typeface="+mn-lt"/>
              </a:rPr>
              <a:t>turn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is</a:t>
            </a:r>
            <a:r>
              <a:rPr lang="fr-CH" sz="1800" dirty="0" smtClean="0">
                <a:latin typeface="+mn-lt"/>
              </a:rPr>
              <a:t> 117 MeV/</a:t>
            </a:r>
            <a:r>
              <a:rPr lang="fr-CH" sz="1800" dirty="0" err="1" smtClean="0">
                <a:latin typeface="+mn-lt"/>
              </a:rPr>
              <a:t>turn</a:t>
            </a:r>
            <a:r>
              <a:rPr lang="fr-CH" sz="1800" dirty="0" smtClean="0">
                <a:latin typeface="+mn-lt"/>
              </a:rPr>
              <a:t> in the machine </a:t>
            </a:r>
            <a:r>
              <a:rPr lang="fr-CH" sz="1800" dirty="0" err="1" smtClean="0">
                <a:latin typeface="+mn-lt"/>
              </a:rPr>
              <a:t>with</a:t>
            </a:r>
            <a:r>
              <a:rPr lang="fr-CH" sz="1800" dirty="0" smtClean="0">
                <a:latin typeface="+mn-lt"/>
              </a:rPr>
              <a:t> no </a:t>
            </a:r>
            <a:r>
              <a:rPr lang="fr-CH" sz="1800" dirty="0" err="1" smtClean="0">
                <a:latin typeface="+mn-lt"/>
              </a:rPr>
              <a:t>wiglers</a:t>
            </a:r>
            <a:r>
              <a:rPr lang="fr-CH" sz="1800" dirty="0" smtClean="0">
                <a:latin typeface="+mn-lt"/>
              </a:rPr>
              <a:t> </a:t>
            </a:r>
          </a:p>
          <a:p>
            <a:r>
              <a:rPr lang="fr-CH" sz="1800" dirty="0" smtClean="0">
                <a:latin typeface="+mn-lt"/>
              </a:rPr>
              <a:t>and </a:t>
            </a:r>
            <a:r>
              <a:rPr lang="fr-CH" sz="1800" dirty="0" err="1" smtClean="0">
                <a:latin typeface="+mn-lt"/>
              </a:rPr>
              <a:t>becomes</a:t>
            </a:r>
            <a:r>
              <a:rPr lang="fr-CH" sz="1800" dirty="0" smtClean="0">
                <a:latin typeface="+mn-lt"/>
              </a:rPr>
              <a:t> 156 MeV per </a:t>
            </a:r>
            <a:r>
              <a:rPr lang="fr-CH" sz="1800" dirty="0" err="1" smtClean="0">
                <a:latin typeface="+mn-lt"/>
              </a:rPr>
              <a:t>turn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with</a:t>
            </a:r>
            <a:r>
              <a:rPr lang="fr-CH" sz="1800" dirty="0" smtClean="0">
                <a:latin typeface="+mn-lt"/>
              </a:rPr>
              <a:t> the 12 </a:t>
            </a:r>
            <a:r>
              <a:rPr lang="fr-CH" sz="1800" dirty="0" err="1" smtClean="0">
                <a:latin typeface="+mn-lt"/>
              </a:rPr>
              <a:t>wigglers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at</a:t>
            </a:r>
            <a:r>
              <a:rPr lang="fr-CH" sz="1800" dirty="0" smtClean="0">
                <a:latin typeface="+mn-lt"/>
              </a:rPr>
              <a:t> full </a:t>
            </a:r>
            <a:r>
              <a:rPr lang="fr-CH" sz="1800" dirty="0" err="1" smtClean="0">
                <a:latin typeface="+mn-lt"/>
              </a:rPr>
              <a:t>field</a:t>
            </a:r>
            <a:r>
              <a:rPr lang="fr-CH" sz="1800" dirty="0" smtClean="0">
                <a:latin typeface="+mn-lt"/>
              </a:rPr>
              <a:t>. </a:t>
            </a:r>
            <a:r>
              <a:rPr lang="fr-CH" sz="1800" dirty="0" err="1">
                <a:latin typeface="+mn-lt"/>
              </a:rPr>
              <a:t>F</a:t>
            </a:r>
            <a:r>
              <a:rPr lang="fr-CH" sz="1800" dirty="0" err="1" smtClean="0">
                <a:latin typeface="+mn-lt"/>
              </a:rPr>
              <a:t>rom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this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it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follows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that</a:t>
            </a:r>
            <a:r>
              <a:rPr lang="fr-CH" sz="1800" dirty="0" smtClean="0">
                <a:latin typeface="+mn-lt"/>
              </a:rPr>
              <a:t> </a:t>
            </a:r>
          </a:p>
          <a:p>
            <a:r>
              <a:rPr lang="fr-CH" sz="1800" dirty="0" smtClean="0">
                <a:latin typeface="+mn-lt"/>
              </a:rPr>
              <a:t>in the machine running </a:t>
            </a:r>
            <a:r>
              <a:rPr lang="fr-CH" sz="1800" dirty="0" err="1" smtClean="0">
                <a:latin typeface="+mn-lt"/>
              </a:rPr>
              <a:t>at</a:t>
            </a:r>
            <a:r>
              <a:rPr lang="fr-CH" sz="1800" dirty="0" smtClean="0">
                <a:latin typeface="+mn-lt"/>
              </a:rPr>
              <a:t> 45 </a:t>
            </a:r>
            <a:r>
              <a:rPr lang="fr-CH" sz="1800" dirty="0" err="1" smtClean="0">
                <a:latin typeface="+mn-lt"/>
              </a:rPr>
              <a:t>GeV</a:t>
            </a:r>
            <a:r>
              <a:rPr lang="fr-CH" sz="1800" dirty="0" smtClean="0">
                <a:latin typeface="+mn-lt"/>
              </a:rPr>
              <a:t> and </a:t>
            </a:r>
            <a:r>
              <a:rPr lang="fr-CH" sz="1800" dirty="0" err="1" smtClean="0">
                <a:latin typeface="+mn-lt"/>
              </a:rPr>
              <a:t>wigglers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at</a:t>
            </a:r>
            <a:r>
              <a:rPr lang="fr-CH" sz="1800" dirty="0" smtClean="0">
                <a:latin typeface="+mn-lt"/>
              </a:rPr>
              <a:t> full </a:t>
            </a:r>
            <a:r>
              <a:rPr lang="fr-CH" sz="1800" dirty="0" err="1" smtClean="0">
                <a:latin typeface="+mn-lt"/>
              </a:rPr>
              <a:t>field</a:t>
            </a:r>
            <a:r>
              <a:rPr lang="fr-CH" sz="1800" dirty="0" smtClean="0">
                <a:latin typeface="+mn-lt"/>
              </a:rPr>
              <a:t> the radiation power </a:t>
            </a:r>
          </a:p>
          <a:p>
            <a:r>
              <a:rPr lang="fr-CH" sz="1800" dirty="0" smtClean="0">
                <a:latin typeface="+mn-lt"/>
              </a:rPr>
              <a:t>in the </a:t>
            </a:r>
            <a:r>
              <a:rPr lang="fr-CH" sz="1800" dirty="0" err="1" smtClean="0">
                <a:latin typeface="+mn-lt"/>
              </a:rPr>
              <a:t>wigglers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would</a:t>
            </a:r>
            <a:r>
              <a:rPr lang="fr-CH" sz="1800" dirty="0" smtClean="0">
                <a:latin typeface="+mn-lt"/>
              </a:rPr>
              <a:t> have been  25% of the total power  </a:t>
            </a:r>
            <a:r>
              <a:rPr lang="fr-CH" sz="1800" dirty="0" err="1" smtClean="0">
                <a:latin typeface="+mn-lt"/>
              </a:rPr>
              <a:t>dissipated</a:t>
            </a:r>
            <a:r>
              <a:rPr lang="fr-CH" sz="1800" dirty="0" smtClean="0">
                <a:latin typeface="+mn-lt"/>
              </a:rPr>
              <a:t>  </a:t>
            </a:r>
            <a:r>
              <a:rPr lang="fr-CH" sz="1800" dirty="0" err="1" smtClean="0">
                <a:latin typeface="+mn-lt"/>
              </a:rPr>
              <a:t>around</a:t>
            </a:r>
            <a:r>
              <a:rPr lang="fr-CH" sz="1800" dirty="0" smtClean="0">
                <a:latin typeface="+mn-lt"/>
              </a:rPr>
              <a:t> LEP.</a:t>
            </a:r>
          </a:p>
          <a:p>
            <a:endParaRPr lang="fr-CH" sz="1800" dirty="0" smtClean="0">
              <a:latin typeface="+mn-lt"/>
            </a:endParaRPr>
          </a:p>
          <a:p>
            <a:r>
              <a:rPr lang="fr-CH" sz="1800" dirty="0" smtClean="0">
                <a:latin typeface="+mn-lt"/>
              </a:rPr>
              <a:t>In TLEP </a:t>
            </a:r>
            <a:r>
              <a:rPr lang="fr-CH" sz="1800" dirty="0" err="1" smtClean="0">
                <a:latin typeface="+mn-lt"/>
              </a:rPr>
              <a:t>now</a:t>
            </a:r>
            <a:r>
              <a:rPr lang="fr-CH" sz="1800" dirty="0" smtClean="0">
                <a:latin typeface="+mn-lt"/>
              </a:rPr>
              <a:t>, the </a:t>
            </a:r>
            <a:r>
              <a:rPr lang="fr-CH" sz="1800" dirty="0" err="1" smtClean="0">
                <a:latin typeface="+mn-lt"/>
              </a:rPr>
              <a:t>energy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loss</a:t>
            </a:r>
            <a:r>
              <a:rPr lang="fr-CH" sz="1800" dirty="0" smtClean="0">
                <a:latin typeface="+mn-lt"/>
              </a:rPr>
              <a:t> per </a:t>
            </a:r>
            <a:r>
              <a:rPr lang="fr-CH" sz="1800" dirty="0" err="1" smtClean="0">
                <a:latin typeface="+mn-lt"/>
              </a:rPr>
              <a:t>turn</a:t>
            </a:r>
            <a:r>
              <a:rPr lang="fr-CH" sz="1800" dirty="0" smtClean="0">
                <a:latin typeface="+mn-lt"/>
              </a:rPr>
              <a:t> in the ring </a:t>
            </a:r>
            <a:r>
              <a:rPr lang="fr-CH" sz="1800" dirty="0" err="1" smtClean="0">
                <a:latin typeface="+mn-lt"/>
              </a:rPr>
              <a:t>is</a:t>
            </a:r>
            <a:r>
              <a:rPr lang="fr-CH" sz="1800" dirty="0" smtClean="0">
                <a:latin typeface="+mn-lt"/>
              </a:rPr>
              <a:t> 36.3 MeV </a:t>
            </a:r>
            <a:r>
              <a:rPr lang="fr-CH" sz="1800" dirty="0" err="1" smtClean="0">
                <a:latin typeface="+mn-lt"/>
              </a:rPr>
              <a:t>while</a:t>
            </a:r>
            <a:r>
              <a:rPr lang="fr-CH" sz="1800" dirty="0" smtClean="0">
                <a:latin typeface="+mn-lt"/>
              </a:rPr>
              <a:t>, in the </a:t>
            </a:r>
            <a:r>
              <a:rPr lang="fr-CH" sz="1800" dirty="0" err="1" smtClean="0">
                <a:latin typeface="+mn-lt"/>
              </a:rPr>
              <a:t>wigglers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at</a:t>
            </a:r>
            <a:r>
              <a:rPr lang="fr-CH" sz="1800" dirty="0" smtClean="0">
                <a:latin typeface="+mn-lt"/>
              </a:rPr>
              <a:t> 0.64T,</a:t>
            </a:r>
          </a:p>
          <a:p>
            <a:r>
              <a:rPr lang="fr-CH" sz="1800" dirty="0" smtClean="0">
                <a:latin typeface="+mn-lt"/>
              </a:rPr>
              <a:t> the </a:t>
            </a:r>
            <a:r>
              <a:rPr lang="fr-CH" sz="1800" dirty="0" err="1" smtClean="0">
                <a:latin typeface="+mn-lt"/>
              </a:rPr>
              <a:t>energy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loss</a:t>
            </a:r>
            <a:r>
              <a:rPr lang="fr-CH" sz="1800" dirty="0" smtClean="0">
                <a:latin typeface="+mn-lt"/>
              </a:rPr>
              <a:t> in the </a:t>
            </a:r>
            <a:r>
              <a:rPr lang="fr-CH" sz="1800" dirty="0" err="1" smtClean="0">
                <a:latin typeface="+mn-lt"/>
              </a:rPr>
              <a:t>wigglers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is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approx</a:t>
            </a:r>
            <a:r>
              <a:rPr lang="fr-CH" sz="1800" dirty="0" smtClean="0">
                <a:latin typeface="+mn-lt"/>
              </a:rPr>
              <a:t>. a quarter  of the </a:t>
            </a:r>
            <a:r>
              <a:rPr lang="fr-CH" sz="1800" dirty="0" err="1" smtClean="0">
                <a:latin typeface="+mn-lt"/>
              </a:rPr>
              <a:t>above</a:t>
            </a:r>
            <a:r>
              <a:rPr lang="fr-CH" sz="1800" dirty="0" smtClean="0">
                <a:latin typeface="+mn-lt"/>
              </a:rPr>
              <a:t> or  9.4 MeV. </a:t>
            </a:r>
          </a:p>
          <a:p>
            <a:endParaRPr lang="fr-CH" sz="1800" dirty="0">
              <a:latin typeface="+mn-lt"/>
            </a:endParaRPr>
          </a:p>
          <a:p>
            <a:r>
              <a:rPr lang="fr-CH" sz="1800" dirty="0" smtClean="0">
                <a:solidFill>
                  <a:srgbClr val="0000FF"/>
                </a:solidFill>
                <a:latin typeface="+mn-lt"/>
              </a:rPr>
              <a:t>The fraction of </a:t>
            </a:r>
            <a:r>
              <a:rPr lang="fr-CH" sz="1800" dirty="0" err="1" smtClean="0">
                <a:solidFill>
                  <a:srgbClr val="0000FF"/>
                </a:solidFill>
                <a:latin typeface="+mn-lt"/>
              </a:rPr>
              <a:t>energy</a:t>
            </a:r>
            <a:r>
              <a:rPr lang="fr-CH" sz="1800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fr-CH" sz="1800" dirty="0" err="1" smtClean="0">
                <a:solidFill>
                  <a:srgbClr val="0000FF"/>
                </a:solidFill>
                <a:latin typeface="+mn-lt"/>
              </a:rPr>
              <a:t>lost</a:t>
            </a:r>
            <a:r>
              <a:rPr lang="fr-CH" sz="1800" dirty="0" smtClean="0">
                <a:solidFill>
                  <a:srgbClr val="0000FF"/>
                </a:solidFill>
                <a:latin typeface="+mn-lt"/>
              </a:rPr>
              <a:t> in the </a:t>
            </a:r>
            <a:r>
              <a:rPr lang="fr-CH" sz="1800" dirty="0" err="1" smtClean="0">
                <a:solidFill>
                  <a:srgbClr val="0000FF"/>
                </a:solidFill>
                <a:latin typeface="+mn-lt"/>
              </a:rPr>
              <a:t>wigglers</a:t>
            </a:r>
            <a:r>
              <a:rPr lang="fr-CH" sz="1800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fr-CH" sz="1800" dirty="0" err="1" smtClean="0">
                <a:solidFill>
                  <a:srgbClr val="0000FF"/>
                </a:solidFill>
                <a:latin typeface="+mn-lt"/>
              </a:rPr>
              <a:t>is</a:t>
            </a:r>
            <a:r>
              <a:rPr lang="fr-CH" sz="1800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fr-CH" sz="1800" dirty="0" err="1" smtClean="0">
                <a:solidFill>
                  <a:srgbClr val="0000FF"/>
                </a:solidFill>
                <a:latin typeface="+mn-lt"/>
              </a:rPr>
              <a:t>then</a:t>
            </a:r>
            <a:r>
              <a:rPr lang="fr-CH" sz="1800" dirty="0" smtClean="0">
                <a:solidFill>
                  <a:srgbClr val="0000FF"/>
                </a:solidFill>
                <a:latin typeface="+mn-lt"/>
              </a:rPr>
              <a:t> 9.4/(36.3+9.4) or 21%. </a:t>
            </a:r>
          </a:p>
          <a:p>
            <a:endParaRPr lang="fr-CH" sz="1800" dirty="0" smtClean="0">
              <a:latin typeface="+mn-lt"/>
            </a:endParaRPr>
          </a:p>
          <a:p>
            <a:r>
              <a:rPr lang="fr-CH" sz="2800" dirty="0">
                <a:latin typeface="+mn-lt"/>
              </a:rPr>
              <a:t>F</a:t>
            </a:r>
            <a:r>
              <a:rPr lang="fr-CH" sz="2800" b="1" dirty="0" smtClean="0">
                <a:latin typeface="+mn-lt"/>
              </a:rPr>
              <a:t>or a total SR power of 100MW, 21 MW go in the </a:t>
            </a:r>
            <a:r>
              <a:rPr lang="fr-CH" sz="2800" b="1" dirty="0" err="1" smtClean="0">
                <a:latin typeface="+mn-lt"/>
              </a:rPr>
              <a:t>wigglers</a:t>
            </a:r>
            <a:r>
              <a:rPr lang="fr-CH" sz="2800" b="1" dirty="0" smtClean="0">
                <a:latin typeface="+mn-lt"/>
              </a:rPr>
              <a:t>. </a:t>
            </a:r>
          </a:p>
          <a:p>
            <a:r>
              <a:rPr lang="fr-CH" sz="2800" b="1" dirty="0" smtClean="0">
                <a:latin typeface="+mn-lt"/>
              </a:rPr>
              <a:t>(if </a:t>
            </a:r>
            <a:r>
              <a:rPr lang="fr-CH" sz="2800" b="1" dirty="0" err="1" smtClean="0">
                <a:latin typeface="+mn-lt"/>
              </a:rPr>
              <a:t>we</a:t>
            </a:r>
            <a:r>
              <a:rPr lang="fr-CH" sz="2800" b="1" dirty="0" smtClean="0">
                <a:latin typeface="+mn-lt"/>
              </a:rPr>
              <a:t> use </a:t>
            </a:r>
            <a:r>
              <a:rPr lang="fr-CH" sz="2800" b="1" dirty="0" err="1" smtClean="0">
                <a:latin typeface="+mn-lt"/>
              </a:rPr>
              <a:t>it</a:t>
            </a:r>
            <a:r>
              <a:rPr lang="fr-CH" sz="2800" b="1" dirty="0" smtClean="0">
                <a:latin typeface="+mn-lt"/>
              </a:rPr>
              <a:t> on full </a:t>
            </a:r>
            <a:r>
              <a:rPr lang="fr-CH" sz="2800" b="1" dirty="0" err="1" smtClean="0">
                <a:latin typeface="+mn-lt"/>
              </a:rPr>
              <a:t>current</a:t>
            </a:r>
            <a:r>
              <a:rPr lang="fr-CH" sz="2800" b="1" dirty="0" smtClean="0">
                <a:latin typeface="+mn-lt"/>
              </a:rPr>
              <a:t>)</a:t>
            </a:r>
            <a:endParaRPr lang="fr-CH" sz="2800" b="1" dirty="0">
              <a:latin typeface="+mn-lt"/>
            </a:endParaRPr>
          </a:p>
          <a:p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B7961-C1CE-4DA4-A19F-74D4B0A9A7F3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57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92696"/>
            <a:ext cx="8763000" cy="587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75656" y="260648"/>
            <a:ext cx="4647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b="1" dirty="0" smtClean="0"/>
              <a:t>ENERGY LOSS PER PARTICLE PER WIGGLER</a:t>
            </a:r>
            <a:endParaRPr lang="fr-CH" sz="2000" b="1" dirty="0"/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4427984" y="980728"/>
            <a:ext cx="0" cy="40324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>
            <a:off x="1691680" y="2060848"/>
            <a:ext cx="52565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948264" y="2060848"/>
            <a:ext cx="2061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3.22MeV  </a:t>
            </a:r>
            <a:r>
              <a:rPr lang="fr-CH" dirty="0" err="1" smtClean="0"/>
              <a:t>at</a:t>
            </a:r>
            <a:r>
              <a:rPr lang="fr-CH" dirty="0" smtClean="0"/>
              <a:t> 45 </a:t>
            </a:r>
            <a:r>
              <a:rPr lang="fr-CH" dirty="0" err="1" smtClean="0"/>
              <a:t>GeV</a:t>
            </a:r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D573D-459B-47C9-B648-20F2F6F38A4E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8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4425" y="315827"/>
            <a:ext cx="7169399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2000" b="1" dirty="0" smtClean="0"/>
              <a:t>TOTAL ENERGY LOSS PER TURN PER PARTICLE WITH 12  WIGGLERS</a:t>
            </a:r>
            <a:endParaRPr lang="fr-CH" sz="2000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013" y="715937"/>
            <a:ext cx="8705850" cy="605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 flipV="1">
            <a:off x="4459515" y="964962"/>
            <a:ext cx="0" cy="40324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2051720" y="3573016"/>
            <a:ext cx="48245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B188D-05B4-4BAB-85E3-D3EACCB49491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84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404664"/>
            <a:ext cx="32909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 err="1" smtClean="0">
                <a:latin typeface="+mn-lt"/>
              </a:rPr>
              <a:t>Preliminary</a:t>
            </a:r>
            <a:r>
              <a:rPr lang="fr-CH" sz="2400" b="1" dirty="0" smtClean="0">
                <a:latin typeface="+mn-lt"/>
              </a:rPr>
              <a:t> conclusions</a:t>
            </a:r>
            <a:r>
              <a:rPr lang="fr-CH" sz="2400" b="1" dirty="0" smtClean="0"/>
              <a:t>:</a:t>
            </a:r>
            <a:endParaRPr lang="fr-CH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124744"/>
            <a:ext cx="8839856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b="1" dirty="0" smtClean="0">
                <a:latin typeface="+mn-lt"/>
              </a:rPr>
              <a:t>1. </a:t>
            </a:r>
            <a:r>
              <a:rPr lang="fr-CH" sz="2000" b="1" dirty="0" smtClean="0">
                <a:latin typeface="+mn-lt"/>
                <a:sym typeface="Wingdings" panose="05000000000000000000" pitchFamily="2" charset="2"/>
              </a:rPr>
              <a:t> </a:t>
            </a:r>
            <a:r>
              <a:rPr lang="fr-CH" sz="2000" b="1" dirty="0" smtClean="0">
                <a:latin typeface="+mn-lt"/>
              </a:rPr>
              <a:t>the </a:t>
            </a:r>
            <a:r>
              <a:rPr lang="fr-CH" sz="2000" b="1" dirty="0" err="1" smtClean="0">
                <a:latin typeface="+mn-lt"/>
              </a:rPr>
              <a:t>wigglers</a:t>
            </a:r>
            <a:r>
              <a:rPr lang="fr-CH" sz="2000" b="1" dirty="0" smtClean="0">
                <a:latin typeface="+mn-lt"/>
              </a:rPr>
              <a:t> </a:t>
            </a:r>
            <a:r>
              <a:rPr lang="fr-CH" sz="2000" b="1" dirty="0" err="1" smtClean="0">
                <a:latin typeface="+mn-lt"/>
              </a:rPr>
              <a:t>increase</a:t>
            </a:r>
            <a:r>
              <a:rPr lang="fr-CH" sz="2000" b="1" dirty="0" smtClean="0">
                <a:latin typeface="+mn-lt"/>
              </a:rPr>
              <a:t> </a:t>
            </a:r>
            <a:r>
              <a:rPr lang="fr-CH" sz="2000" b="1" dirty="0" err="1" smtClean="0">
                <a:latin typeface="+mn-lt"/>
              </a:rPr>
              <a:t>energy</a:t>
            </a:r>
            <a:r>
              <a:rPr lang="fr-CH" sz="2000" b="1" dirty="0" smtClean="0">
                <a:latin typeface="+mn-lt"/>
              </a:rPr>
              <a:t> </a:t>
            </a:r>
            <a:r>
              <a:rPr lang="fr-CH" sz="2000" b="1" dirty="0" err="1" smtClean="0">
                <a:latin typeface="+mn-lt"/>
              </a:rPr>
              <a:t>spread</a:t>
            </a:r>
            <a:r>
              <a:rPr lang="fr-CH" sz="2000" b="1" dirty="0" smtClean="0">
                <a:latin typeface="+mn-lt"/>
              </a:rPr>
              <a:t> in TLEP </a:t>
            </a:r>
            <a:r>
              <a:rPr lang="fr-CH" sz="2000" b="1" dirty="0" err="1" smtClean="0">
                <a:latin typeface="+mn-lt"/>
              </a:rPr>
              <a:t>faster</a:t>
            </a:r>
            <a:r>
              <a:rPr lang="fr-CH" sz="2000" b="1" dirty="0" smtClean="0">
                <a:latin typeface="+mn-lt"/>
              </a:rPr>
              <a:t> </a:t>
            </a:r>
            <a:r>
              <a:rPr lang="fr-CH" sz="2000" b="1" dirty="0" err="1" smtClean="0">
                <a:latin typeface="+mn-lt"/>
              </a:rPr>
              <a:t>than</a:t>
            </a:r>
            <a:r>
              <a:rPr lang="fr-CH" sz="2000" b="1" dirty="0" smtClean="0">
                <a:latin typeface="+mn-lt"/>
              </a:rPr>
              <a:t> in LEP</a:t>
            </a:r>
          </a:p>
          <a:p>
            <a:endParaRPr lang="fr-CH" sz="2000" b="1" dirty="0">
              <a:latin typeface="+mn-lt"/>
            </a:endParaRPr>
          </a:p>
          <a:p>
            <a:r>
              <a:rPr lang="fr-CH" sz="2000" b="1" dirty="0" smtClean="0">
                <a:latin typeface="+mn-lt"/>
              </a:rPr>
              <a:t>2. </a:t>
            </a:r>
            <a:r>
              <a:rPr lang="fr-CH" sz="2000" b="1" dirty="0" smtClean="0">
                <a:latin typeface="+mn-lt"/>
                <a:sym typeface="Wingdings" panose="05000000000000000000" pitchFamily="2" charset="2"/>
              </a:rPr>
              <a:t> </a:t>
            </a:r>
            <a:r>
              <a:rPr lang="fr-CH" sz="2000" b="1" dirty="0" smtClean="0">
                <a:latin typeface="+mn-lt"/>
              </a:rPr>
              <a:t>a </a:t>
            </a:r>
            <a:r>
              <a:rPr lang="fr-CH" sz="2000" b="1" dirty="0" err="1" smtClean="0">
                <a:latin typeface="+mn-lt"/>
              </a:rPr>
              <a:t>workable</a:t>
            </a:r>
            <a:r>
              <a:rPr lang="fr-CH" sz="2000" b="1" dirty="0" smtClean="0">
                <a:latin typeface="+mn-lt"/>
              </a:rPr>
              <a:t> point </a:t>
            </a:r>
            <a:r>
              <a:rPr lang="fr-CH" sz="2000" b="1" dirty="0" err="1" smtClean="0">
                <a:latin typeface="+mn-lt"/>
              </a:rPr>
              <a:t>can</a:t>
            </a:r>
            <a:r>
              <a:rPr lang="fr-CH" sz="2000" b="1" dirty="0" smtClean="0">
                <a:latin typeface="+mn-lt"/>
              </a:rPr>
              <a:t> </a:t>
            </a:r>
            <a:r>
              <a:rPr lang="fr-CH" sz="2000" b="1" dirty="0" err="1" smtClean="0">
                <a:latin typeface="+mn-lt"/>
              </a:rPr>
              <a:t>be</a:t>
            </a:r>
            <a:r>
              <a:rPr lang="fr-CH" sz="2000" b="1" dirty="0" smtClean="0">
                <a:latin typeface="+mn-lt"/>
              </a:rPr>
              <a:t> </a:t>
            </a:r>
            <a:r>
              <a:rPr lang="fr-CH" sz="2000" b="1" dirty="0" err="1" smtClean="0">
                <a:latin typeface="+mn-lt"/>
              </a:rPr>
              <a:t>found</a:t>
            </a:r>
            <a:r>
              <a:rPr lang="fr-CH" sz="2000" b="1" dirty="0" smtClean="0">
                <a:latin typeface="+mn-lt"/>
              </a:rPr>
              <a:t> for the ‘</a:t>
            </a:r>
            <a:r>
              <a:rPr lang="fr-CH" sz="2000" b="1" dirty="0" err="1" smtClean="0">
                <a:latin typeface="+mn-lt"/>
              </a:rPr>
              <a:t>energy</a:t>
            </a:r>
            <a:r>
              <a:rPr lang="fr-CH" sz="2000" b="1" dirty="0" smtClean="0">
                <a:latin typeface="+mn-lt"/>
              </a:rPr>
              <a:t> calibration mode’ </a:t>
            </a:r>
          </a:p>
          <a:p>
            <a:r>
              <a:rPr lang="fr-CH" sz="2000" b="1" dirty="0" err="1" smtClean="0">
                <a:latin typeface="+mn-lt"/>
              </a:rPr>
              <a:t>at</a:t>
            </a:r>
            <a:r>
              <a:rPr lang="fr-CH" sz="2000" b="1" dirty="0" smtClean="0">
                <a:latin typeface="+mn-lt"/>
              </a:rPr>
              <a:t> the Z pole or W </a:t>
            </a:r>
            <a:r>
              <a:rPr lang="fr-CH" sz="2000" b="1" dirty="0" err="1" smtClean="0">
                <a:latin typeface="+mn-lt"/>
              </a:rPr>
              <a:t>threshold</a:t>
            </a:r>
            <a:r>
              <a:rPr lang="fr-CH" sz="2000" b="1" dirty="0" smtClean="0">
                <a:latin typeface="+mn-lt"/>
              </a:rPr>
              <a:t>, </a:t>
            </a:r>
            <a:r>
              <a:rPr lang="fr-CH" sz="2000" b="1" dirty="0" err="1" smtClean="0">
                <a:latin typeface="+mn-lt"/>
              </a:rPr>
              <a:t>assuming</a:t>
            </a:r>
            <a:r>
              <a:rPr lang="fr-CH" sz="2000" b="1" dirty="0" smtClean="0">
                <a:latin typeface="+mn-lt"/>
              </a:rPr>
              <a:t> no </a:t>
            </a:r>
            <a:r>
              <a:rPr lang="fr-CH" sz="2000" b="1" dirty="0" err="1" smtClean="0">
                <a:latin typeface="+mn-lt"/>
              </a:rPr>
              <a:t>better</a:t>
            </a:r>
            <a:r>
              <a:rPr lang="fr-CH" sz="2000" b="1" dirty="0" smtClean="0">
                <a:latin typeface="+mn-lt"/>
              </a:rPr>
              <a:t> performance </a:t>
            </a:r>
            <a:r>
              <a:rPr lang="fr-CH" sz="2000" b="1" dirty="0" err="1" smtClean="0">
                <a:latin typeface="+mn-lt"/>
              </a:rPr>
              <a:t>than</a:t>
            </a:r>
            <a:r>
              <a:rPr lang="fr-CH" sz="2000" b="1" dirty="0" smtClean="0">
                <a:latin typeface="+mn-lt"/>
              </a:rPr>
              <a:t> in LEP for </a:t>
            </a:r>
          </a:p>
          <a:p>
            <a:r>
              <a:rPr lang="fr-CH" sz="2000" dirty="0" err="1" smtClean="0">
                <a:latin typeface="+mn-lt"/>
              </a:rPr>
              <a:t>depolarizing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effects</a:t>
            </a:r>
            <a:r>
              <a:rPr lang="fr-CH" sz="2000" dirty="0" smtClean="0">
                <a:latin typeface="+mn-lt"/>
              </a:rPr>
              <a:t>. </a:t>
            </a:r>
          </a:p>
          <a:p>
            <a:endParaRPr lang="fr-CH" sz="2000" b="1" dirty="0">
              <a:latin typeface="+mn-lt"/>
            </a:endParaRPr>
          </a:p>
          <a:p>
            <a:r>
              <a:rPr lang="fr-CH" sz="2000" dirty="0" smtClean="0">
                <a:latin typeface="+mn-lt"/>
              </a:rPr>
              <a:t>3. </a:t>
            </a:r>
            <a:r>
              <a:rPr lang="fr-CH" sz="2000" dirty="0" smtClean="0">
                <a:latin typeface="+mn-lt"/>
                <a:sym typeface="Wingdings" panose="05000000000000000000" pitchFamily="2" charset="2"/>
              </a:rPr>
              <a:t> </a:t>
            </a:r>
            <a:r>
              <a:rPr lang="fr-CH" sz="2000" dirty="0" err="1" smtClean="0">
                <a:latin typeface="+mn-lt"/>
              </a:rPr>
              <a:t>things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should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get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better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with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lower</a:t>
            </a:r>
            <a:r>
              <a:rPr lang="fr-CH" sz="2000" dirty="0" smtClean="0">
                <a:latin typeface="+mn-lt"/>
              </a:rPr>
              <a:t> emittance and </a:t>
            </a:r>
            <a:r>
              <a:rPr lang="fr-CH" sz="2000" dirty="0" err="1" smtClean="0">
                <a:latin typeface="+mn-lt"/>
              </a:rPr>
              <a:t>lower</a:t>
            </a:r>
            <a:r>
              <a:rPr lang="fr-CH" sz="2000" dirty="0" smtClean="0">
                <a:latin typeface="+mn-lt"/>
              </a:rPr>
              <a:t> vertical dispersion. </a:t>
            </a:r>
            <a:endParaRPr lang="fr-CH" sz="2000" b="1" dirty="0" smtClean="0">
              <a:latin typeface="+mn-lt"/>
            </a:endParaRPr>
          </a:p>
          <a:p>
            <a:endParaRPr lang="fr-CH" sz="2000" dirty="0">
              <a:latin typeface="+mn-lt"/>
            </a:endParaRPr>
          </a:p>
          <a:p>
            <a:r>
              <a:rPr lang="fr-CH" sz="2000" dirty="0">
                <a:solidFill>
                  <a:srgbClr val="FF0000"/>
                </a:solidFill>
                <a:latin typeface="+mn-lt"/>
              </a:rPr>
              <a:t>4</a:t>
            </a:r>
            <a:r>
              <a:rPr lang="fr-CH" sz="2000" b="1" dirty="0" smtClean="0">
                <a:solidFill>
                  <a:srgbClr val="FF0000"/>
                </a:solidFill>
                <a:latin typeface="+mn-lt"/>
              </a:rPr>
              <a:t>. !!!</a:t>
            </a:r>
            <a:r>
              <a:rPr lang="fr-CH" sz="2000" dirty="0" smtClean="0">
                <a:latin typeface="+mn-lt"/>
                <a:sym typeface="Wingdings" panose="05000000000000000000" pitchFamily="2" charset="2"/>
              </a:rPr>
              <a:t> </a:t>
            </a:r>
            <a:r>
              <a:rPr lang="fr-CH" sz="2000" dirty="0" smtClean="0">
                <a:solidFill>
                  <a:srgbClr val="FF0000"/>
                </a:solidFill>
                <a:latin typeface="+mn-lt"/>
              </a:rPr>
              <a:t>A</a:t>
            </a:r>
            <a:r>
              <a:rPr lang="fr-CH" sz="2000" b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fr-CH" sz="2000" b="1" dirty="0" err="1" smtClean="0">
                <a:solidFill>
                  <a:srgbClr val="FF0000"/>
                </a:solidFill>
                <a:latin typeface="+mn-lt"/>
              </a:rPr>
              <a:t>very</a:t>
            </a:r>
            <a:r>
              <a:rPr lang="fr-CH" sz="2000" b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fr-CH" sz="2000" b="1" dirty="0" err="1" smtClean="0">
                <a:solidFill>
                  <a:srgbClr val="FF0000"/>
                </a:solidFill>
                <a:latin typeface="+mn-lt"/>
              </a:rPr>
              <a:t>careful</a:t>
            </a:r>
            <a:r>
              <a:rPr lang="fr-CH" sz="2000" b="1" dirty="0" smtClean="0">
                <a:solidFill>
                  <a:srgbClr val="FF0000"/>
                </a:solidFill>
                <a:latin typeface="+mn-lt"/>
              </a:rPr>
              <a:t> design of the SR </a:t>
            </a:r>
            <a:r>
              <a:rPr lang="fr-CH" sz="2000" b="1" dirty="0" err="1" smtClean="0">
                <a:solidFill>
                  <a:srgbClr val="FF0000"/>
                </a:solidFill>
                <a:latin typeface="+mn-lt"/>
              </a:rPr>
              <a:t>absorbers</a:t>
            </a:r>
            <a:r>
              <a:rPr lang="fr-CH" sz="2000" b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fr-CH" sz="2000" b="1" dirty="0" err="1" smtClean="0">
                <a:solidFill>
                  <a:srgbClr val="FF0000"/>
                </a:solidFill>
                <a:latin typeface="+mn-lt"/>
              </a:rPr>
              <a:t>is</a:t>
            </a:r>
            <a:r>
              <a:rPr lang="fr-CH" sz="2000" b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fr-CH" sz="2000" b="1" dirty="0" err="1" smtClean="0">
                <a:solidFill>
                  <a:srgbClr val="FF0000"/>
                </a:solidFill>
                <a:latin typeface="+mn-lt"/>
              </a:rPr>
              <a:t>required</a:t>
            </a:r>
            <a:r>
              <a:rPr lang="fr-CH" sz="2000" b="1" dirty="0" smtClean="0">
                <a:solidFill>
                  <a:srgbClr val="FF0000"/>
                </a:solidFill>
                <a:latin typeface="+mn-lt"/>
              </a:rPr>
              <a:t>, as the SR power </a:t>
            </a:r>
          </a:p>
          <a:p>
            <a:r>
              <a:rPr lang="fr-CH" sz="2000" dirty="0" smtClean="0">
                <a:solidFill>
                  <a:srgbClr val="FF0000"/>
                </a:solidFill>
                <a:latin typeface="+mn-lt"/>
              </a:rPr>
              <a:t>in the </a:t>
            </a:r>
            <a:r>
              <a:rPr lang="fr-CH" sz="2000" dirty="0" err="1" smtClean="0">
                <a:solidFill>
                  <a:srgbClr val="FF0000"/>
                </a:solidFill>
                <a:latin typeface="+mn-lt"/>
              </a:rPr>
              <a:t>wigglers</a:t>
            </a:r>
            <a:r>
              <a:rPr lang="fr-CH" sz="20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FF0000"/>
                </a:solidFill>
                <a:latin typeface="+mn-lt"/>
              </a:rPr>
              <a:t>is</a:t>
            </a:r>
            <a:r>
              <a:rPr lang="fr-CH" sz="20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FF0000"/>
                </a:solidFill>
                <a:latin typeface="+mn-lt"/>
              </a:rPr>
              <a:t>very</a:t>
            </a:r>
            <a:r>
              <a:rPr lang="fr-CH" sz="2000" dirty="0" smtClean="0">
                <a:solidFill>
                  <a:srgbClr val="FF0000"/>
                </a:solidFill>
                <a:latin typeface="+mn-lt"/>
              </a:rPr>
              <a:t> large (20% of the total in the ring) !!!</a:t>
            </a:r>
          </a:p>
          <a:p>
            <a:endParaRPr lang="fr-CH" sz="2000" b="1" dirty="0">
              <a:solidFill>
                <a:srgbClr val="FF0000"/>
              </a:solidFill>
              <a:latin typeface="+mn-lt"/>
            </a:endParaRPr>
          </a:p>
          <a:p>
            <a:r>
              <a:rPr lang="fr-CH" sz="2000" dirty="0" smtClean="0">
                <a:solidFill>
                  <a:srgbClr val="00B050"/>
                </a:solidFill>
                <a:latin typeface="+mn-lt"/>
              </a:rPr>
              <a:t>5. </a:t>
            </a:r>
            <a:r>
              <a:rPr lang="fr-CH" sz="2000" dirty="0" err="1" smtClean="0">
                <a:solidFill>
                  <a:srgbClr val="00B050"/>
                </a:solidFill>
                <a:latin typeface="+mn-lt"/>
              </a:rPr>
              <a:t>reducing</a:t>
            </a:r>
            <a:r>
              <a:rPr lang="fr-CH" sz="2000" dirty="0" smtClean="0">
                <a:solidFill>
                  <a:srgbClr val="00B050"/>
                </a:solidFill>
                <a:latin typeface="+mn-lt"/>
              </a:rPr>
              <a:t> the </a:t>
            </a:r>
            <a:r>
              <a:rPr lang="fr-CH" sz="2000" dirty="0" err="1" smtClean="0">
                <a:solidFill>
                  <a:srgbClr val="00B050"/>
                </a:solidFill>
                <a:latin typeface="+mn-lt"/>
              </a:rPr>
              <a:t>luminosity</a:t>
            </a:r>
            <a:r>
              <a:rPr lang="fr-CH" sz="2000" dirty="0" smtClean="0">
                <a:solidFill>
                  <a:srgbClr val="00B050"/>
                </a:solidFill>
                <a:latin typeface="+mn-lt"/>
              </a:rPr>
              <a:t> for </a:t>
            </a:r>
            <a:r>
              <a:rPr lang="fr-CH" sz="2000" dirty="0" err="1" smtClean="0">
                <a:solidFill>
                  <a:srgbClr val="00B050"/>
                </a:solidFill>
                <a:latin typeface="+mn-lt"/>
              </a:rPr>
              <a:t>polarization</a:t>
            </a:r>
            <a:r>
              <a:rPr lang="fr-CH" sz="2000" dirty="0" smtClean="0">
                <a:solidFill>
                  <a:srgbClr val="00B05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00B050"/>
                </a:solidFill>
                <a:latin typeface="+mn-lt"/>
              </a:rPr>
              <a:t>runs</a:t>
            </a:r>
            <a:r>
              <a:rPr lang="fr-CH" sz="2000" dirty="0" smtClean="0">
                <a:solidFill>
                  <a:srgbClr val="00B05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00B050"/>
                </a:solidFill>
                <a:latin typeface="+mn-lt"/>
              </a:rPr>
              <a:t>can</a:t>
            </a:r>
            <a:r>
              <a:rPr lang="fr-CH" sz="2000" dirty="0" smtClean="0">
                <a:solidFill>
                  <a:srgbClr val="00B05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00B050"/>
                </a:solidFill>
                <a:latin typeface="+mn-lt"/>
              </a:rPr>
              <a:t>be</a:t>
            </a:r>
            <a:r>
              <a:rPr lang="fr-CH" sz="2000" dirty="0" smtClean="0">
                <a:solidFill>
                  <a:srgbClr val="00B05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00B050"/>
                </a:solidFill>
                <a:latin typeface="+mn-lt"/>
              </a:rPr>
              <a:t>envisaged</a:t>
            </a:r>
            <a:r>
              <a:rPr lang="fr-CH" sz="2000" dirty="0" smtClean="0">
                <a:solidFill>
                  <a:srgbClr val="00B050"/>
                </a:solidFill>
                <a:latin typeface="+mn-lt"/>
              </a:rPr>
              <a:t>, </a:t>
            </a:r>
          </a:p>
          <a:p>
            <a:r>
              <a:rPr lang="fr-CH" sz="2000" dirty="0" err="1" smtClean="0">
                <a:solidFill>
                  <a:srgbClr val="00B050"/>
                </a:solidFill>
                <a:latin typeface="+mn-lt"/>
              </a:rPr>
              <a:t>since</a:t>
            </a:r>
            <a:r>
              <a:rPr lang="fr-CH" sz="2000" dirty="0" smtClean="0">
                <a:solidFill>
                  <a:srgbClr val="00B050"/>
                </a:solidFill>
                <a:latin typeface="+mn-lt"/>
              </a:rPr>
              <a:t> the </a:t>
            </a:r>
            <a:r>
              <a:rPr lang="fr-CH" sz="2000" dirty="0" err="1" smtClean="0">
                <a:solidFill>
                  <a:srgbClr val="00B050"/>
                </a:solidFill>
                <a:latin typeface="+mn-lt"/>
              </a:rPr>
              <a:t>statistical</a:t>
            </a:r>
            <a:r>
              <a:rPr lang="fr-CH" sz="2000" dirty="0" smtClean="0">
                <a:solidFill>
                  <a:srgbClr val="00B05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00B050"/>
                </a:solidFill>
                <a:latin typeface="+mn-lt"/>
              </a:rPr>
              <a:t>precision</a:t>
            </a:r>
            <a:r>
              <a:rPr lang="fr-CH" sz="2000" dirty="0" smtClean="0">
                <a:solidFill>
                  <a:srgbClr val="00B050"/>
                </a:solidFill>
                <a:latin typeface="+mn-lt"/>
              </a:rPr>
              <a:t> on </a:t>
            </a:r>
            <a:r>
              <a:rPr lang="fr-CH" sz="2000" dirty="0" err="1" smtClean="0">
                <a:solidFill>
                  <a:srgbClr val="00B050"/>
                </a:solidFill>
                <a:latin typeface="+mn-lt"/>
              </a:rPr>
              <a:t>m</a:t>
            </a:r>
            <a:r>
              <a:rPr lang="fr-CH" sz="2000" baseline="-25000" dirty="0" err="1" smtClean="0">
                <a:solidFill>
                  <a:srgbClr val="00B050"/>
                </a:solidFill>
                <a:latin typeface="+mn-lt"/>
              </a:rPr>
              <a:t>Z</a:t>
            </a:r>
            <a:r>
              <a:rPr lang="fr-CH" sz="2000" dirty="0" smtClean="0">
                <a:solidFill>
                  <a:srgbClr val="00B050"/>
                </a:solidFill>
                <a:latin typeface="+mn-lt"/>
              </a:rPr>
              <a:t> and </a:t>
            </a:r>
            <a:r>
              <a:rPr lang="fr-CH" sz="2000" dirty="0" smtClean="0">
                <a:solidFill>
                  <a:srgbClr val="00B050"/>
                </a:solidFill>
                <a:latin typeface="+mn-lt"/>
                <a:sym typeface="Symbol"/>
              </a:rPr>
              <a:t></a:t>
            </a:r>
            <a:r>
              <a:rPr lang="fr-CH" sz="2000" baseline="-25000" dirty="0" smtClean="0">
                <a:solidFill>
                  <a:srgbClr val="00B050"/>
                </a:solidFill>
                <a:latin typeface="+mn-lt"/>
                <a:sym typeface="Symbol"/>
              </a:rPr>
              <a:t>Z </a:t>
            </a:r>
            <a:r>
              <a:rPr lang="fr-CH" sz="2000" dirty="0" smtClean="0">
                <a:solidFill>
                  <a:srgbClr val="00B05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00B050"/>
                </a:solidFill>
                <a:latin typeface="+mn-lt"/>
              </a:rPr>
              <a:t>is</a:t>
            </a:r>
            <a:r>
              <a:rPr lang="fr-CH" sz="2000" dirty="0" smtClean="0">
                <a:solidFill>
                  <a:srgbClr val="00B05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00B050"/>
                </a:solidFill>
                <a:latin typeface="+mn-lt"/>
              </a:rPr>
              <a:t>very</a:t>
            </a:r>
            <a:r>
              <a:rPr lang="fr-CH" sz="2000" dirty="0" smtClean="0">
                <a:solidFill>
                  <a:srgbClr val="00B05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00B050"/>
                </a:solidFill>
                <a:latin typeface="+mn-lt"/>
              </a:rPr>
              <a:t>small</a:t>
            </a:r>
            <a:r>
              <a:rPr lang="fr-CH" sz="2000" dirty="0" smtClean="0">
                <a:solidFill>
                  <a:srgbClr val="00B050"/>
                </a:solidFill>
                <a:latin typeface="+mn-lt"/>
              </a:rPr>
              <a:t> (&lt;10 </a:t>
            </a:r>
            <a:r>
              <a:rPr lang="fr-CH" sz="2000" dirty="0" err="1" smtClean="0">
                <a:solidFill>
                  <a:srgbClr val="00B050"/>
                </a:solidFill>
                <a:latin typeface="+mn-lt"/>
              </a:rPr>
              <a:t>keV</a:t>
            </a:r>
            <a:r>
              <a:rPr lang="fr-CH" sz="2000" dirty="0" smtClean="0">
                <a:solidFill>
                  <a:srgbClr val="00B050"/>
                </a:solidFill>
                <a:latin typeface="+mn-lt"/>
              </a:rPr>
              <a:t>) and </a:t>
            </a:r>
            <a:r>
              <a:rPr lang="fr-CH" sz="2000" dirty="0" err="1" smtClean="0">
                <a:solidFill>
                  <a:srgbClr val="00B050"/>
                </a:solidFill>
                <a:latin typeface="+mn-lt"/>
              </a:rPr>
              <a:t>probably</a:t>
            </a:r>
            <a:r>
              <a:rPr lang="fr-CH" sz="2000" dirty="0" smtClean="0">
                <a:solidFill>
                  <a:srgbClr val="00B050"/>
                </a:solidFill>
                <a:latin typeface="+mn-lt"/>
              </a:rPr>
              <a:t> </a:t>
            </a:r>
          </a:p>
          <a:p>
            <a:r>
              <a:rPr lang="fr-CH" sz="2000" b="1" dirty="0" err="1" smtClean="0">
                <a:solidFill>
                  <a:srgbClr val="00B050"/>
                </a:solidFill>
                <a:latin typeface="+mn-lt"/>
              </a:rPr>
              <a:t>smaller</a:t>
            </a:r>
            <a:r>
              <a:rPr lang="fr-CH" sz="2000" b="1" dirty="0" smtClean="0">
                <a:solidFill>
                  <a:srgbClr val="00B050"/>
                </a:solidFill>
                <a:latin typeface="+mn-lt"/>
              </a:rPr>
              <a:t> </a:t>
            </a:r>
            <a:r>
              <a:rPr lang="fr-CH" sz="2000" b="1" dirty="0" err="1" smtClean="0">
                <a:solidFill>
                  <a:srgbClr val="00B050"/>
                </a:solidFill>
                <a:latin typeface="+mn-lt"/>
              </a:rPr>
              <a:t>than</a:t>
            </a:r>
            <a:r>
              <a:rPr lang="fr-CH" sz="2000" b="1" dirty="0" smtClean="0">
                <a:solidFill>
                  <a:srgbClr val="00B050"/>
                </a:solidFill>
                <a:latin typeface="+mn-lt"/>
              </a:rPr>
              <a:t> </a:t>
            </a:r>
            <a:r>
              <a:rPr lang="fr-CH" sz="2000" b="1" dirty="0" err="1" smtClean="0">
                <a:solidFill>
                  <a:srgbClr val="00B050"/>
                </a:solidFill>
                <a:latin typeface="+mn-lt"/>
              </a:rPr>
              <a:t>systematics</a:t>
            </a:r>
            <a:r>
              <a:rPr lang="fr-CH" sz="2000" b="1" dirty="0" smtClean="0">
                <a:solidFill>
                  <a:srgbClr val="00B050"/>
                </a:solidFill>
                <a:latin typeface="+mn-lt"/>
              </a:rPr>
              <a:t>. </a:t>
            </a:r>
            <a:r>
              <a:rPr lang="fr-CH" sz="2000" dirty="0">
                <a:solidFill>
                  <a:srgbClr val="00B050"/>
                </a:solidFill>
                <a:latin typeface="+mn-lt"/>
              </a:rPr>
              <a:t> </a:t>
            </a:r>
            <a:endParaRPr lang="fr-CH" sz="2000" b="1" dirty="0" smtClean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93F5C-8A2A-4231-B73B-2FDA8DE692A9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56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214" y="206829"/>
            <a:ext cx="9238106" cy="63709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 err="1" smtClean="0">
                <a:solidFill>
                  <a:srgbClr val="0000FF"/>
                </a:solidFill>
                <a:latin typeface="Calibri"/>
              </a:rPr>
              <a:t>Beam</a:t>
            </a:r>
            <a:r>
              <a:rPr lang="fr-CH" sz="2800" dirty="0" smtClean="0">
                <a:solidFill>
                  <a:srgbClr val="0000FF"/>
                </a:solidFill>
                <a:latin typeface="Calibri"/>
              </a:rPr>
              <a:t> </a:t>
            </a:r>
            <a:r>
              <a:rPr lang="fr-CH" sz="2800" dirty="0" err="1" smtClean="0">
                <a:solidFill>
                  <a:srgbClr val="0000FF"/>
                </a:solidFill>
                <a:latin typeface="Calibri"/>
              </a:rPr>
              <a:t>polarization</a:t>
            </a:r>
            <a:r>
              <a:rPr lang="fr-CH" sz="2800" dirty="0" smtClean="0">
                <a:solidFill>
                  <a:srgbClr val="0000FF"/>
                </a:solidFill>
                <a:latin typeface="Calibri"/>
              </a:rPr>
              <a:t> and E-calibration @ FCC-</a:t>
            </a:r>
            <a:r>
              <a:rPr lang="fr-CH" sz="2800" dirty="0" err="1" smtClean="0">
                <a:solidFill>
                  <a:srgbClr val="0000FF"/>
                </a:solidFill>
                <a:latin typeface="Calibri"/>
              </a:rPr>
              <a:t>ee</a:t>
            </a:r>
            <a:endParaRPr lang="fr-CH" sz="2800" dirty="0" smtClean="0">
              <a:solidFill>
                <a:srgbClr val="0000FF"/>
              </a:solidFill>
              <a:latin typeface="Calibri"/>
            </a:endParaRPr>
          </a:p>
          <a:p>
            <a:endParaRPr lang="fr-CH" sz="2000" dirty="0">
              <a:solidFill>
                <a:prstClr val="black"/>
              </a:solidFill>
              <a:latin typeface="Calibri"/>
            </a:endParaRPr>
          </a:p>
          <a:p>
            <a:r>
              <a:rPr lang="fr-CH" sz="2000" dirty="0" err="1">
                <a:solidFill>
                  <a:prstClr val="black"/>
                </a:solidFill>
                <a:latin typeface="Calibri"/>
              </a:rPr>
              <a:t>P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recise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meast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of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E</a:t>
            </a:r>
            <a:r>
              <a:rPr lang="fr-CH" sz="2000" baseline="-25000" dirty="0" err="1" smtClean="0">
                <a:solidFill>
                  <a:prstClr val="black"/>
                </a:solidFill>
                <a:latin typeface="Calibri"/>
              </a:rPr>
              <a:t>beam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by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resonant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depolarization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</a:p>
          <a:p>
            <a:r>
              <a:rPr lang="fr-CH" sz="2000" b="0" i="1" dirty="0">
                <a:solidFill>
                  <a:srgbClr val="008080"/>
                </a:solidFill>
                <a:latin typeface="Calibri"/>
              </a:rPr>
              <a:t>~100 </a:t>
            </a:r>
            <a:r>
              <a:rPr lang="fr-CH" sz="2000" b="0" i="1" dirty="0" err="1">
                <a:solidFill>
                  <a:srgbClr val="008080"/>
                </a:solidFill>
                <a:latin typeface="Calibri"/>
              </a:rPr>
              <a:t>keV</a:t>
            </a:r>
            <a:r>
              <a:rPr lang="fr-CH" sz="2000" b="0" i="1" dirty="0">
                <a:solidFill>
                  <a:srgbClr val="008080"/>
                </a:solidFill>
                <a:latin typeface="Calibri"/>
              </a:rPr>
              <a:t> </a:t>
            </a:r>
            <a:r>
              <a:rPr lang="fr-CH" sz="2000" b="0" i="1" dirty="0" err="1">
                <a:solidFill>
                  <a:srgbClr val="008080"/>
                </a:solidFill>
                <a:latin typeface="Calibri"/>
              </a:rPr>
              <a:t>each</a:t>
            </a:r>
            <a:r>
              <a:rPr lang="fr-CH" sz="2000" b="0" i="1" dirty="0">
                <a:solidFill>
                  <a:srgbClr val="008080"/>
                </a:solidFill>
                <a:latin typeface="Calibri"/>
              </a:rPr>
              <a:t> time the </a:t>
            </a:r>
            <a:r>
              <a:rPr lang="fr-CH" sz="2000" b="0" i="1" dirty="0" err="1">
                <a:solidFill>
                  <a:srgbClr val="008080"/>
                </a:solidFill>
                <a:latin typeface="Calibri"/>
              </a:rPr>
              <a:t>meast</a:t>
            </a:r>
            <a:r>
              <a:rPr lang="fr-CH" sz="2000" b="0" i="1" dirty="0">
                <a:solidFill>
                  <a:srgbClr val="008080"/>
                </a:solidFill>
                <a:latin typeface="Calibri"/>
              </a:rPr>
              <a:t> </a:t>
            </a:r>
            <a:r>
              <a:rPr lang="fr-CH" sz="2000" b="0" i="1" dirty="0" err="1">
                <a:solidFill>
                  <a:srgbClr val="008080"/>
                </a:solidFill>
                <a:latin typeface="Calibri"/>
              </a:rPr>
              <a:t>is</a:t>
            </a:r>
            <a:r>
              <a:rPr lang="fr-CH" sz="2000" b="0" i="1" dirty="0">
                <a:solidFill>
                  <a:srgbClr val="008080"/>
                </a:solidFill>
                <a:latin typeface="Calibri"/>
              </a:rPr>
              <a:t> 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</a:rPr>
              <a:t>made</a:t>
            </a:r>
            <a:r>
              <a:rPr lang="fr-CH" sz="2000" b="0" i="1" dirty="0">
                <a:solidFill>
                  <a:srgbClr val="008080"/>
                </a:solidFill>
                <a:latin typeface="Calibri"/>
              </a:rPr>
              <a:t> 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</a:rPr>
              <a:t>                  LEP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  <a:sym typeface="Wingdings" pitchFamily="2" charset="2"/>
              </a:rPr>
              <a:t> </a:t>
            </a:r>
            <a:endParaRPr lang="fr-CH" sz="2000" b="0" i="1" dirty="0">
              <a:solidFill>
                <a:srgbClr val="008080"/>
              </a:solidFill>
              <a:latin typeface="Calibri"/>
            </a:endParaRPr>
          </a:p>
          <a:p>
            <a:endParaRPr lang="fr-CH" sz="2000" dirty="0">
              <a:solidFill>
                <a:prstClr val="black"/>
              </a:solidFill>
              <a:latin typeface="Calibri"/>
            </a:endParaRPr>
          </a:p>
          <a:p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At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LEP transverse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polarization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was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achieved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routinely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at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Z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peak</a:t>
            </a:r>
            <a:r>
              <a:rPr lang="fr-CH" sz="2000" dirty="0">
                <a:solidFill>
                  <a:prstClr val="black"/>
                </a:solidFill>
                <a:latin typeface="Calibri"/>
              </a:rPr>
              <a:t>.</a:t>
            </a:r>
            <a:endParaRPr lang="fr-CH" sz="2000" dirty="0" smtClean="0">
              <a:solidFill>
                <a:prstClr val="black"/>
              </a:solidFill>
              <a:latin typeface="Calibri"/>
            </a:endParaRPr>
          </a:p>
          <a:p>
            <a:r>
              <a:rPr lang="fr-CH" sz="2000" b="0" i="1" dirty="0" smtClean="0">
                <a:solidFill>
                  <a:srgbClr val="008080"/>
                </a:solidFill>
                <a:latin typeface="Calibri"/>
              </a:rPr>
              <a:t>instrumental in 10</a:t>
            </a:r>
            <a:r>
              <a:rPr lang="fr-CH" sz="2000" b="0" i="1" baseline="30000" dirty="0" smtClean="0">
                <a:solidFill>
                  <a:srgbClr val="008080"/>
                </a:solidFill>
                <a:latin typeface="Calibri"/>
              </a:rPr>
              <a:t>-3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</a:rPr>
              <a:t> </a:t>
            </a:r>
            <a:r>
              <a:rPr lang="fr-CH" sz="2000" b="0" i="1" dirty="0" err="1" smtClean="0">
                <a:solidFill>
                  <a:srgbClr val="008080"/>
                </a:solidFill>
                <a:latin typeface="Calibri"/>
              </a:rPr>
              <a:t>measurement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</a:rPr>
              <a:t> of the Z </a:t>
            </a:r>
            <a:r>
              <a:rPr lang="fr-CH" sz="2000" b="0" i="1" dirty="0" err="1" smtClean="0">
                <a:solidFill>
                  <a:srgbClr val="008080"/>
                </a:solidFill>
                <a:latin typeface="Calibri"/>
              </a:rPr>
              <a:t>width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</a:rPr>
              <a:t> in 1993 </a:t>
            </a:r>
          </a:p>
          <a:p>
            <a:r>
              <a:rPr lang="fr-CH" sz="2000" b="0" i="1" dirty="0" err="1" smtClean="0">
                <a:solidFill>
                  <a:srgbClr val="008080"/>
                </a:solidFill>
                <a:latin typeface="Calibri"/>
              </a:rPr>
              <a:t>led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</a:rPr>
              <a:t> to </a:t>
            </a:r>
            <a:r>
              <a:rPr lang="fr-CH" sz="2000" b="0" i="1" dirty="0" err="1" smtClean="0">
                <a:solidFill>
                  <a:srgbClr val="008080"/>
                </a:solidFill>
                <a:latin typeface="Calibri"/>
              </a:rPr>
              <a:t>prediction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</a:rPr>
              <a:t> of top quark mass (179+- 20 </a:t>
            </a:r>
            <a:r>
              <a:rPr lang="fr-CH" sz="2000" b="0" i="1" dirty="0" err="1" smtClean="0">
                <a:solidFill>
                  <a:srgbClr val="008080"/>
                </a:solidFill>
                <a:latin typeface="Calibri"/>
              </a:rPr>
              <a:t>GeV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</a:rPr>
              <a:t>) in Mar’94</a:t>
            </a:r>
          </a:p>
          <a:p>
            <a:endParaRPr lang="fr-CH" sz="2000" dirty="0" smtClean="0">
              <a:solidFill>
                <a:prstClr val="black"/>
              </a:solidFill>
              <a:latin typeface="Calibri"/>
            </a:endParaRPr>
          </a:p>
          <a:p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Polarization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in collisions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was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observed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b="0" i="1" dirty="0">
                <a:solidFill>
                  <a:srgbClr val="008080"/>
                </a:solidFill>
                <a:latin typeface="Calibri"/>
              </a:rPr>
              <a:t>(40% at BBTS = 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</a:rPr>
              <a:t>0.04 at Z </a:t>
            </a:r>
            <a:r>
              <a:rPr lang="fr-CH" sz="2000" b="0" i="1" dirty="0" err="1" smtClean="0">
                <a:solidFill>
                  <a:srgbClr val="008080"/>
                </a:solidFill>
                <a:latin typeface="Calibri"/>
              </a:rPr>
              <a:t>energy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</a:rPr>
              <a:t>) </a:t>
            </a:r>
            <a:endParaRPr lang="fr-CH" sz="2000" b="0" i="1" dirty="0">
              <a:solidFill>
                <a:srgbClr val="008080"/>
              </a:solidFill>
              <a:latin typeface="Calibri"/>
            </a:endParaRPr>
          </a:p>
          <a:p>
            <a:endParaRPr lang="fr-CH" sz="2000" dirty="0">
              <a:solidFill>
                <a:prstClr val="black"/>
              </a:solidFill>
              <a:latin typeface="Calibri"/>
            </a:endParaRPr>
          </a:p>
          <a:p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At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LEP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beam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energy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spread</a:t>
            </a:r>
            <a:r>
              <a:rPr lang="fr-CH" sz="20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destroyed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polarization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above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61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GeV</a:t>
            </a:r>
            <a:endParaRPr lang="fr-CH" sz="2000" dirty="0" smtClean="0">
              <a:solidFill>
                <a:prstClr val="black"/>
              </a:solidFill>
              <a:latin typeface="Calibri"/>
            </a:endParaRPr>
          </a:p>
          <a:p>
            <a:r>
              <a:rPr lang="fr-CH" sz="2000" b="0" i="1" dirty="0" smtClean="0">
                <a:solidFill>
                  <a:srgbClr val="008080"/>
                </a:solidFill>
                <a:latin typeface="Calibri"/>
              </a:rPr>
              <a:t>  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  <a:sym typeface="Symbol"/>
              </a:rPr>
              <a:t></a:t>
            </a:r>
            <a:r>
              <a:rPr lang="fr-CH" sz="2000" b="0" i="1" baseline="-25000" dirty="0" smtClean="0">
                <a:solidFill>
                  <a:srgbClr val="008080"/>
                </a:solidFill>
                <a:latin typeface="Calibri"/>
                <a:sym typeface="Symbol"/>
              </a:rPr>
              <a:t>E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  <a:sym typeface="Symbol"/>
              </a:rPr>
              <a:t>  E</a:t>
            </a:r>
            <a:r>
              <a:rPr lang="fr-CH" sz="2000" b="0" i="1" baseline="30000" dirty="0" smtClean="0">
                <a:solidFill>
                  <a:srgbClr val="008080"/>
                </a:solidFill>
                <a:latin typeface="Calibri"/>
                <a:sym typeface="Symbol"/>
              </a:rPr>
              <a:t>2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  <a:sym typeface="Symbol"/>
              </a:rPr>
              <a:t>/ 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  <a:sym typeface="Wingdings" pitchFamily="2" charset="2"/>
              </a:rPr>
              <a:t>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  <a:sym typeface="Symbol"/>
              </a:rPr>
              <a:t> 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</a:rPr>
              <a:t>At 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</a:rPr>
              <a:t>FCC-</a:t>
            </a:r>
            <a:r>
              <a:rPr lang="fr-CH" sz="2000" b="0" i="1" dirty="0" err="1" smtClean="0">
                <a:solidFill>
                  <a:srgbClr val="008080"/>
                </a:solidFill>
                <a:latin typeface="Calibri"/>
              </a:rPr>
              <a:t>ee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</a:rPr>
              <a:t> 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</a:rPr>
              <a:t>transverse </a:t>
            </a:r>
            <a:r>
              <a:rPr lang="fr-CH" sz="2000" b="0" i="1" dirty="0" err="1" smtClean="0">
                <a:solidFill>
                  <a:srgbClr val="008080"/>
                </a:solidFill>
                <a:latin typeface="Calibri"/>
              </a:rPr>
              <a:t>polarization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</a:rPr>
              <a:t> up to at least 81 </a:t>
            </a:r>
            <a:r>
              <a:rPr lang="fr-CH" sz="2000" b="0" i="1" dirty="0" err="1" smtClean="0">
                <a:solidFill>
                  <a:srgbClr val="008080"/>
                </a:solidFill>
                <a:latin typeface="Calibri"/>
              </a:rPr>
              <a:t>GeV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</a:rPr>
              <a:t>  (WW </a:t>
            </a:r>
            <a:r>
              <a:rPr lang="fr-CH" sz="2000" b="0" i="1" dirty="0" err="1" smtClean="0">
                <a:solidFill>
                  <a:srgbClr val="008080"/>
                </a:solidFill>
                <a:latin typeface="Calibri"/>
              </a:rPr>
              <a:t>threshold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</a:rPr>
              <a:t>)</a:t>
            </a:r>
          </a:p>
          <a:p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  </a:t>
            </a:r>
            <a:r>
              <a:rPr lang="fr-CH" sz="2000" b="0" i="1" dirty="0">
                <a:solidFill>
                  <a:srgbClr val="008080"/>
                </a:solidFill>
                <a:latin typeface="Calibri"/>
              </a:rPr>
              <a:t>to go 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</a:rPr>
              <a:t>to </a:t>
            </a:r>
            <a:r>
              <a:rPr lang="fr-CH" sz="2000" b="0" i="1" dirty="0" err="1">
                <a:solidFill>
                  <a:srgbClr val="008080"/>
                </a:solidFill>
                <a:latin typeface="Calibri"/>
              </a:rPr>
              <a:t>higher</a:t>
            </a:r>
            <a:r>
              <a:rPr lang="fr-CH" sz="2000" b="0" i="1" dirty="0">
                <a:solidFill>
                  <a:srgbClr val="008080"/>
                </a:solidFill>
                <a:latin typeface="Calibri"/>
              </a:rPr>
              <a:t> </a:t>
            </a:r>
            <a:r>
              <a:rPr lang="fr-CH" sz="2000" b="0" i="1" dirty="0" err="1" smtClean="0">
                <a:solidFill>
                  <a:srgbClr val="008080"/>
                </a:solidFill>
                <a:latin typeface="Calibri"/>
              </a:rPr>
              <a:t>energies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</a:rPr>
              <a:t> </a:t>
            </a:r>
            <a:r>
              <a:rPr lang="fr-CH" sz="2000" b="0" i="1" dirty="0" err="1" smtClean="0">
                <a:solidFill>
                  <a:srgbClr val="008080"/>
                </a:solidFill>
                <a:latin typeface="Calibri"/>
              </a:rPr>
              <a:t>requires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</a:rPr>
              <a:t> </a:t>
            </a:r>
            <a:r>
              <a:rPr lang="fr-CH" sz="2000" b="0" i="1" dirty="0">
                <a:solidFill>
                  <a:srgbClr val="008080"/>
                </a:solidFill>
                <a:latin typeface="Calibri"/>
              </a:rPr>
              <a:t>spin </a:t>
            </a:r>
            <a:r>
              <a:rPr lang="fr-CH" sz="2000" b="0" i="1" dirty="0" err="1">
                <a:solidFill>
                  <a:srgbClr val="008080"/>
                </a:solidFill>
                <a:latin typeface="Calibri"/>
              </a:rPr>
              <a:t>rotators</a:t>
            </a:r>
            <a:r>
              <a:rPr lang="fr-CH" sz="2000" b="0" i="1" dirty="0">
                <a:solidFill>
                  <a:srgbClr val="008080"/>
                </a:solidFill>
                <a:latin typeface="Calibri"/>
              </a:rPr>
              <a:t> and </a:t>
            </a:r>
            <a:r>
              <a:rPr lang="fr-CH" sz="2000" b="0" i="1" dirty="0" err="1">
                <a:solidFill>
                  <a:srgbClr val="008080"/>
                </a:solidFill>
                <a:latin typeface="Calibri"/>
              </a:rPr>
              <a:t>siberian</a:t>
            </a:r>
            <a:r>
              <a:rPr lang="fr-CH" sz="2000" b="0" i="1" dirty="0">
                <a:solidFill>
                  <a:srgbClr val="008080"/>
                </a:solidFill>
                <a:latin typeface="Calibri"/>
              </a:rPr>
              <a:t> </a:t>
            </a:r>
            <a:r>
              <a:rPr lang="fr-CH" sz="2000" b="0" i="1" dirty="0" err="1" smtClean="0">
                <a:solidFill>
                  <a:srgbClr val="008080"/>
                </a:solidFill>
                <a:latin typeface="Calibri"/>
              </a:rPr>
              <a:t>snake</a:t>
            </a:r>
            <a:endParaRPr lang="fr-CH" sz="2000" b="0" i="1" dirty="0" smtClean="0">
              <a:solidFill>
                <a:srgbClr val="008080"/>
              </a:solidFill>
              <a:latin typeface="Calibri"/>
            </a:endParaRPr>
          </a:p>
          <a:p>
            <a:endParaRPr lang="fr-CH" sz="2000" b="0" i="1" dirty="0">
              <a:solidFill>
                <a:srgbClr val="008080"/>
              </a:solidFill>
              <a:latin typeface="Calibri"/>
            </a:endParaRPr>
          </a:p>
          <a:p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FCC-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ee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: use ‘single’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bunches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to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measure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the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beam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energy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continuously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</a:p>
          <a:p>
            <a:r>
              <a:rPr lang="fr-CH" sz="20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 </a:t>
            </a:r>
            <a:r>
              <a:rPr lang="fr-CH" sz="2000" dirty="0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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</a:rPr>
              <a:t>no </a:t>
            </a:r>
            <a:r>
              <a:rPr lang="fr-CH" sz="2000" b="0" i="1" dirty="0">
                <a:solidFill>
                  <a:srgbClr val="008080"/>
                </a:solidFill>
                <a:latin typeface="Calibri"/>
              </a:rPr>
              <a:t>interpolation </a:t>
            </a:r>
            <a:r>
              <a:rPr lang="fr-CH" sz="2000" b="0" i="1" dirty="0" err="1">
                <a:solidFill>
                  <a:srgbClr val="008080"/>
                </a:solidFill>
                <a:latin typeface="Calibri"/>
              </a:rPr>
              <a:t>errors</a:t>
            </a:r>
            <a:r>
              <a:rPr lang="fr-CH" sz="2000" b="0" i="1" dirty="0">
                <a:solidFill>
                  <a:srgbClr val="008080"/>
                </a:solidFill>
                <a:latin typeface="Calibri"/>
              </a:rPr>
              <a:t> due to </a:t>
            </a:r>
            <a:r>
              <a:rPr lang="fr-CH" sz="2000" b="0" i="1" dirty="0" err="1">
                <a:solidFill>
                  <a:srgbClr val="008080"/>
                </a:solidFill>
                <a:latin typeface="Calibri"/>
              </a:rPr>
              <a:t>tides</a:t>
            </a:r>
            <a:r>
              <a:rPr lang="fr-CH" sz="2000" b="0" i="1" dirty="0">
                <a:solidFill>
                  <a:srgbClr val="008080"/>
                </a:solidFill>
                <a:latin typeface="Calibri"/>
              </a:rPr>
              <a:t>, </a:t>
            </a:r>
            <a:r>
              <a:rPr lang="fr-CH" sz="2000" b="0" i="1" dirty="0" err="1">
                <a:solidFill>
                  <a:srgbClr val="008080"/>
                </a:solidFill>
                <a:latin typeface="Calibri"/>
              </a:rPr>
              <a:t>ground</a:t>
            </a:r>
            <a:r>
              <a:rPr lang="fr-CH" sz="2000" b="0" i="1" dirty="0">
                <a:solidFill>
                  <a:srgbClr val="008080"/>
                </a:solidFill>
                <a:latin typeface="Calibri"/>
              </a:rPr>
              <a:t> motion or trains etc…</a:t>
            </a:r>
          </a:p>
          <a:p>
            <a:endParaRPr lang="fr-CH" sz="2000" dirty="0" smtClean="0">
              <a:solidFill>
                <a:srgbClr val="0000FF"/>
              </a:solidFill>
              <a:latin typeface="Calibri"/>
              <a:sym typeface="Wingdings" pitchFamily="2" charset="2"/>
            </a:endParaRPr>
          </a:p>
          <a:p>
            <a:r>
              <a:rPr lang="fr-CH" sz="2000" dirty="0" smtClean="0">
                <a:solidFill>
                  <a:srgbClr val="0000FF"/>
                </a:solidFill>
                <a:latin typeface="Calibri"/>
                <a:sym typeface="Wingdings" pitchFamily="2" charset="2"/>
              </a:rPr>
              <a:t>&lt;&lt; 100 </a:t>
            </a:r>
            <a:r>
              <a:rPr lang="fr-CH" sz="2000" dirty="0" err="1" smtClean="0">
                <a:solidFill>
                  <a:srgbClr val="0000FF"/>
                </a:solidFill>
                <a:latin typeface="Calibri"/>
                <a:sym typeface="Wingdings" pitchFamily="2" charset="2"/>
              </a:rPr>
              <a:t>keV</a:t>
            </a:r>
            <a:r>
              <a:rPr lang="fr-CH" sz="2000" dirty="0" smtClean="0">
                <a:solidFill>
                  <a:srgbClr val="0000FF"/>
                </a:solidFill>
                <a:latin typeface="Calibri"/>
                <a:sym typeface="Wingdings" pitchFamily="2" charset="2"/>
              </a:rPr>
              <a:t> </a:t>
            </a:r>
            <a:r>
              <a:rPr lang="fr-CH" sz="2000" dirty="0" err="1" smtClean="0">
                <a:solidFill>
                  <a:srgbClr val="0000FF"/>
                </a:solidFill>
                <a:latin typeface="Calibri"/>
                <a:sym typeface="Wingdings" pitchFamily="2" charset="2"/>
              </a:rPr>
              <a:t>beam</a:t>
            </a:r>
            <a:r>
              <a:rPr lang="fr-CH" sz="2000" dirty="0" smtClean="0">
                <a:solidFill>
                  <a:srgbClr val="0000FF"/>
                </a:solidFill>
                <a:latin typeface="Calibri"/>
                <a:sym typeface="Wingdings" pitchFamily="2" charset="2"/>
              </a:rPr>
              <a:t> </a:t>
            </a:r>
            <a:r>
              <a:rPr lang="fr-CH" sz="2000" dirty="0" err="1" smtClean="0">
                <a:solidFill>
                  <a:srgbClr val="0000FF"/>
                </a:solidFill>
                <a:latin typeface="Calibri"/>
                <a:sym typeface="Wingdings" pitchFamily="2" charset="2"/>
              </a:rPr>
              <a:t>energy</a:t>
            </a:r>
            <a:r>
              <a:rPr lang="fr-CH" sz="2000" dirty="0" smtClean="0">
                <a:solidFill>
                  <a:srgbClr val="0000FF"/>
                </a:solidFill>
                <a:latin typeface="Calibri"/>
                <a:sym typeface="Wingdings" pitchFamily="2" charset="2"/>
              </a:rPr>
              <a:t> calibration </a:t>
            </a:r>
            <a:r>
              <a:rPr lang="fr-CH" sz="2000" dirty="0" err="1" smtClean="0">
                <a:solidFill>
                  <a:srgbClr val="0000FF"/>
                </a:solidFill>
                <a:latin typeface="Calibri"/>
                <a:sym typeface="Wingdings" pitchFamily="2" charset="2"/>
              </a:rPr>
              <a:t>around</a:t>
            </a:r>
            <a:r>
              <a:rPr lang="fr-CH" sz="2000" dirty="0" smtClean="0">
                <a:solidFill>
                  <a:srgbClr val="0000FF"/>
                </a:solidFill>
                <a:latin typeface="Calibri"/>
                <a:sym typeface="Wingdings" pitchFamily="2" charset="2"/>
              </a:rPr>
              <a:t> Z </a:t>
            </a:r>
            <a:r>
              <a:rPr lang="fr-CH" sz="2000" dirty="0" err="1" smtClean="0">
                <a:solidFill>
                  <a:srgbClr val="0000FF"/>
                </a:solidFill>
                <a:latin typeface="Calibri"/>
                <a:sym typeface="Wingdings" pitchFamily="2" charset="2"/>
              </a:rPr>
              <a:t>peak</a:t>
            </a:r>
            <a:r>
              <a:rPr lang="fr-CH" sz="2000" dirty="0" smtClean="0">
                <a:solidFill>
                  <a:srgbClr val="0000FF"/>
                </a:solidFill>
                <a:latin typeface="Calibri"/>
                <a:sym typeface="Wingdings" pitchFamily="2" charset="2"/>
              </a:rPr>
              <a:t> and W pair </a:t>
            </a:r>
            <a:r>
              <a:rPr lang="fr-CH" sz="2000" dirty="0" err="1" smtClean="0">
                <a:solidFill>
                  <a:srgbClr val="0000FF"/>
                </a:solidFill>
                <a:latin typeface="Calibri"/>
                <a:sym typeface="Wingdings" pitchFamily="2" charset="2"/>
              </a:rPr>
              <a:t>threshold</a:t>
            </a:r>
            <a:r>
              <a:rPr lang="fr-CH" sz="2000" dirty="0" smtClean="0">
                <a:solidFill>
                  <a:srgbClr val="0000FF"/>
                </a:solidFill>
                <a:latin typeface="Calibri"/>
                <a:sym typeface="Wingdings" pitchFamily="2" charset="2"/>
              </a:rPr>
              <a:t>. </a:t>
            </a:r>
            <a:r>
              <a:rPr lang="fr-CH" sz="2000" dirty="0" smtClean="0">
                <a:solidFill>
                  <a:srgbClr val="0000FF"/>
                </a:solidFill>
                <a:latin typeface="Calibri"/>
              </a:rPr>
              <a:t> </a:t>
            </a:r>
          </a:p>
          <a:p>
            <a:r>
              <a:rPr lang="fr-CH" sz="2000" dirty="0" smtClean="0">
                <a:solidFill>
                  <a:srgbClr val="FF0000"/>
                </a:solidFill>
                <a:sym typeface="Symbol"/>
              </a:rPr>
              <a:t>     </a:t>
            </a:r>
            <a:r>
              <a:rPr lang="fr-CH" sz="2000" dirty="0" err="1" smtClean="0">
                <a:solidFill>
                  <a:srgbClr val="FF0000"/>
                </a:solidFill>
                <a:sym typeface="Symbol"/>
              </a:rPr>
              <a:t>m</a:t>
            </a:r>
            <a:r>
              <a:rPr lang="fr-CH" sz="2000" baseline="-25000" dirty="0" err="1" smtClean="0">
                <a:solidFill>
                  <a:srgbClr val="FF0000"/>
                </a:solidFill>
                <a:sym typeface="Symbol"/>
              </a:rPr>
              <a:t>Z</a:t>
            </a:r>
            <a:r>
              <a:rPr lang="fr-CH" sz="2000" baseline="-25000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fr-CH" sz="2000" dirty="0">
                <a:solidFill>
                  <a:srgbClr val="FF0000"/>
                </a:solidFill>
                <a:latin typeface="Calibri"/>
                <a:sym typeface="Symbol"/>
              </a:rPr>
              <a:t>~0.1 </a:t>
            </a:r>
            <a:r>
              <a:rPr lang="fr-CH" sz="2000" dirty="0" smtClean="0">
                <a:solidFill>
                  <a:srgbClr val="FF0000"/>
                </a:solidFill>
                <a:latin typeface="Calibri"/>
                <a:sym typeface="Symbol"/>
              </a:rPr>
              <a:t>MeV, </a:t>
            </a:r>
            <a:r>
              <a:rPr lang="fr-CH" sz="2000" dirty="0" smtClean="0">
                <a:solidFill>
                  <a:srgbClr val="FF0000"/>
                </a:solidFill>
                <a:sym typeface="Symbol"/>
              </a:rPr>
              <a:t></a:t>
            </a:r>
            <a:r>
              <a:rPr lang="fr-CH" sz="2000" baseline="-25000" dirty="0" smtClean="0">
                <a:solidFill>
                  <a:srgbClr val="FF0000"/>
                </a:solidFill>
                <a:sym typeface="Symbol"/>
              </a:rPr>
              <a:t>Z </a:t>
            </a:r>
            <a:r>
              <a:rPr lang="fr-CH" sz="2000" dirty="0">
                <a:solidFill>
                  <a:srgbClr val="FF0000"/>
                </a:solidFill>
                <a:sym typeface="Symbol"/>
              </a:rPr>
              <a:t>~</a:t>
            </a:r>
            <a:r>
              <a:rPr lang="fr-CH" sz="2000" dirty="0">
                <a:solidFill>
                  <a:srgbClr val="FF0000"/>
                </a:solidFill>
                <a:latin typeface="Calibri"/>
                <a:sym typeface="Symbol"/>
              </a:rPr>
              <a:t>0.1 MeV, </a:t>
            </a:r>
            <a:r>
              <a:rPr lang="fr-CH" sz="2000" dirty="0" smtClean="0">
                <a:solidFill>
                  <a:srgbClr val="FF0000"/>
                </a:solidFill>
                <a:latin typeface="Calibri"/>
                <a:sym typeface="Symbol"/>
              </a:rPr>
              <a:t> m</a:t>
            </a:r>
            <a:r>
              <a:rPr lang="fr-CH" sz="2000" baseline="-25000" dirty="0" smtClean="0">
                <a:solidFill>
                  <a:srgbClr val="FF0000"/>
                </a:solidFill>
                <a:latin typeface="Calibri"/>
                <a:sym typeface="Symbol"/>
              </a:rPr>
              <a:t>W</a:t>
            </a:r>
            <a:r>
              <a:rPr lang="fr-CH" sz="2000" dirty="0" smtClean="0">
                <a:solidFill>
                  <a:srgbClr val="FF0000"/>
                </a:solidFill>
                <a:latin typeface="Calibri"/>
                <a:sym typeface="Symbol"/>
              </a:rPr>
              <a:t> ~ 0.5 MeV</a:t>
            </a:r>
            <a:endParaRPr lang="fr-CH" sz="2000" dirty="0">
              <a:solidFill>
                <a:srgbClr val="FF0000"/>
              </a:solidFill>
              <a:latin typeface="Calibri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3360" t="3874"/>
          <a:stretch>
            <a:fillRect/>
          </a:stretch>
        </p:blipFill>
        <p:spPr bwMode="auto">
          <a:xfrm>
            <a:off x="7019919" y="778240"/>
            <a:ext cx="2124081" cy="2090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D71F5-86C7-41FE-8568-5AA3C03A9A32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46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78806" y="-12879"/>
            <a:ext cx="4468531" cy="461665"/>
          </a:xfrm>
          <a:prstGeom prst="rect">
            <a:avLst/>
          </a:prstGeom>
          <a:solidFill>
            <a:srgbClr val="FFFF00"/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fr-CH" sz="2400" dirty="0" smtClean="0">
                <a:solidFill>
                  <a:schemeClr val="tx2"/>
                </a:solidFill>
                <a:latin typeface="+mj-lt"/>
              </a:rPr>
              <a:t>A </a:t>
            </a:r>
            <a:r>
              <a:rPr lang="fr-CH" sz="2400" dirty="0" err="1" smtClean="0">
                <a:solidFill>
                  <a:schemeClr val="tx2"/>
                </a:solidFill>
                <a:latin typeface="+mj-lt"/>
              </a:rPr>
              <a:t>Sample</a:t>
            </a:r>
            <a:r>
              <a:rPr lang="fr-CH" sz="2400" dirty="0" smtClean="0">
                <a:solidFill>
                  <a:schemeClr val="tx2"/>
                </a:solidFill>
                <a:latin typeface="+mj-lt"/>
              </a:rPr>
              <a:t> of Essential </a:t>
            </a:r>
            <a:r>
              <a:rPr lang="fr-CH" sz="2400" dirty="0" err="1">
                <a:solidFill>
                  <a:schemeClr val="tx2"/>
                </a:solidFill>
                <a:latin typeface="+mj-lt"/>
              </a:rPr>
              <a:t>Q</a:t>
            </a:r>
            <a:r>
              <a:rPr lang="fr-CH" sz="2400" dirty="0" err="1" smtClean="0">
                <a:solidFill>
                  <a:schemeClr val="tx2"/>
                </a:solidFill>
                <a:latin typeface="+mj-lt"/>
              </a:rPr>
              <a:t>uantities</a:t>
            </a:r>
            <a:r>
              <a:rPr lang="fr-CH" sz="2400" dirty="0" smtClean="0">
                <a:solidFill>
                  <a:schemeClr val="tx2"/>
                </a:solidFill>
                <a:latin typeface="+mj-lt"/>
              </a:rPr>
              <a:t>: </a:t>
            </a:r>
            <a:endParaRPr lang="fr-CH" sz="2400" dirty="0">
              <a:solidFill>
                <a:schemeClr val="tx2"/>
              </a:solidFill>
              <a:latin typeface="+mj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1594637"/>
              </p:ext>
            </p:extLst>
          </p:nvPr>
        </p:nvGraphicFramePr>
        <p:xfrm>
          <a:off x="51515" y="490384"/>
          <a:ext cx="9040971" cy="6449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9594"/>
                <a:gridCol w="1268149"/>
                <a:gridCol w="1017429"/>
                <a:gridCol w="1390919"/>
                <a:gridCol w="1596980"/>
                <a:gridCol w="1491543"/>
                <a:gridCol w="1496357"/>
              </a:tblGrid>
              <a:tr h="502680">
                <a:tc>
                  <a:txBody>
                    <a:bodyPr/>
                    <a:lstStyle/>
                    <a:p>
                      <a:r>
                        <a:rPr lang="fr-CH" sz="2400" dirty="0" smtClean="0">
                          <a:solidFill>
                            <a:schemeClr val="tx2"/>
                          </a:solidFill>
                        </a:rPr>
                        <a:t>X</a:t>
                      </a:r>
                      <a:endParaRPr lang="fr-CH" sz="24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EDF6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2000" dirty="0" err="1" smtClean="0">
                          <a:solidFill>
                            <a:schemeClr val="tx2"/>
                          </a:solidFill>
                        </a:rPr>
                        <a:t>Physics</a:t>
                      </a:r>
                      <a:endParaRPr lang="fr-CH" sz="20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EDF6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 err="1" smtClean="0">
                          <a:solidFill>
                            <a:schemeClr val="tx2"/>
                          </a:solidFill>
                        </a:rPr>
                        <a:t>Present</a:t>
                      </a:r>
                      <a:r>
                        <a:rPr lang="fr-CH" sz="160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fr-CH" sz="1600" dirty="0" err="1" smtClean="0">
                          <a:solidFill>
                            <a:schemeClr val="tx2"/>
                          </a:solidFill>
                        </a:rPr>
                        <a:t>precision</a:t>
                      </a:r>
                      <a:endParaRPr lang="fr-CH" sz="16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EDF6F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CH" dirty="0"/>
                    </a:p>
                  </a:txBody>
                  <a:tcPr anchor="ctr">
                    <a:solidFill>
                      <a:srgbClr val="EDF6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chemeClr val="tx2"/>
                          </a:solidFill>
                        </a:rPr>
                        <a:t>TLEP </a:t>
                      </a:r>
                      <a:r>
                        <a:rPr lang="fr-CH" dirty="0" smtClean="0">
                          <a:solidFill>
                            <a:srgbClr val="0000FF"/>
                          </a:solidFill>
                        </a:rPr>
                        <a:t>stat</a:t>
                      </a:r>
                    </a:p>
                    <a:p>
                      <a:r>
                        <a:rPr lang="fr-CH" dirty="0" err="1" smtClean="0">
                          <a:solidFill>
                            <a:srgbClr val="FF0000"/>
                          </a:solidFill>
                        </a:rPr>
                        <a:t>Syst</a:t>
                      </a:r>
                      <a:r>
                        <a:rPr lang="fr-CH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fr-CH" dirty="0" err="1" smtClean="0">
                          <a:solidFill>
                            <a:schemeClr val="tx2"/>
                          </a:solidFill>
                        </a:rPr>
                        <a:t>Precision</a:t>
                      </a:r>
                      <a:r>
                        <a:rPr lang="fr-CH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endParaRPr lang="fr-CH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EDF6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chemeClr val="tx2"/>
                          </a:solidFill>
                        </a:rPr>
                        <a:t>TLEP</a:t>
                      </a:r>
                      <a:r>
                        <a:rPr lang="fr-CH" baseline="0" dirty="0" smtClean="0">
                          <a:solidFill>
                            <a:schemeClr val="tx2"/>
                          </a:solidFill>
                        </a:rPr>
                        <a:t> key</a:t>
                      </a:r>
                      <a:endParaRPr lang="fr-CH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EDF6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chemeClr val="tx2"/>
                          </a:solidFill>
                        </a:rPr>
                        <a:t>Challenge</a:t>
                      </a:r>
                      <a:endParaRPr lang="fr-CH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EDF6F9"/>
                    </a:solidFill>
                  </a:tcPr>
                </a:tc>
              </a:tr>
              <a:tr h="709931">
                <a:tc>
                  <a:txBody>
                    <a:bodyPr/>
                    <a:lstStyle/>
                    <a:p>
                      <a:r>
                        <a:rPr lang="fr-CH" sz="2000" b="1" dirty="0" smtClean="0"/>
                        <a:t>M</a:t>
                      </a:r>
                      <a:r>
                        <a:rPr lang="fr-CH" sz="2000" b="1" baseline="-25000" dirty="0" smtClean="0"/>
                        <a:t>Z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MeV/c2</a:t>
                      </a:r>
                      <a:endParaRPr lang="fr-CH" sz="1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b="1" dirty="0" smtClean="0"/>
                        <a:t>Input</a:t>
                      </a:r>
                      <a:endParaRPr lang="fr-CH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91187.5 </a:t>
                      </a:r>
                      <a:r>
                        <a:rPr lang="fr-CH" sz="18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</a:t>
                      </a:r>
                      <a:r>
                        <a:rPr lang="fr-CH" sz="18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2.1</a:t>
                      </a:r>
                      <a:endParaRPr lang="fr-CH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Z Line </a:t>
                      </a:r>
                      <a:r>
                        <a:rPr lang="fr-CH" dirty="0" err="1" smtClean="0"/>
                        <a:t>shape</a:t>
                      </a:r>
                      <a:r>
                        <a:rPr lang="fr-CH" dirty="0" smtClean="0"/>
                        <a:t> scan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rgbClr val="0000FF"/>
                          </a:solidFill>
                          <a:sym typeface="Symbol"/>
                        </a:rPr>
                        <a:t>0.005</a:t>
                      </a:r>
                      <a:r>
                        <a:rPr lang="fr-CH" b="1" baseline="0" dirty="0" smtClean="0">
                          <a:solidFill>
                            <a:srgbClr val="0000FF"/>
                          </a:solidFill>
                          <a:sym typeface="Symbol"/>
                        </a:rPr>
                        <a:t> MeV</a:t>
                      </a:r>
                      <a:endParaRPr lang="fr-CH" b="1" dirty="0" smtClean="0">
                        <a:solidFill>
                          <a:srgbClr val="0000FF"/>
                        </a:solidFill>
                        <a:sym typeface="Symbol"/>
                      </a:endParaRPr>
                    </a:p>
                    <a:p>
                      <a:r>
                        <a:rPr lang="fr-CH" b="1" dirty="0" smtClean="0">
                          <a:solidFill>
                            <a:srgbClr val="FF0000"/>
                          </a:solidFill>
                          <a:sym typeface="Symbol"/>
                        </a:rPr>
                        <a:t>&lt;</a:t>
                      </a:r>
                      <a:r>
                        <a:rPr lang="fr-CH" b="1" dirty="0" smtClean="0">
                          <a:solidFill>
                            <a:srgbClr val="FF0000"/>
                          </a:solidFill>
                        </a:rPr>
                        <a:t>0.1</a:t>
                      </a:r>
                      <a:r>
                        <a:rPr lang="fr-CH" b="1" baseline="0" dirty="0" smtClean="0">
                          <a:solidFill>
                            <a:srgbClr val="FF0000"/>
                          </a:solidFill>
                        </a:rPr>
                        <a:t> MeV</a:t>
                      </a:r>
                      <a:endParaRPr lang="fr-CH" sz="14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E_cal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QED corrections</a:t>
                      </a:r>
                      <a:endParaRPr lang="fr-CH" dirty="0"/>
                    </a:p>
                  </a:txBody>
                  <a:tcPr/>
                </a:tc>
              </a:tr>
              <a:tr h="709931">
                <a:tc>
                  <a:txBody>
                    <a:bodyPr/>
                    <a:lstStyle/>
                    <a:p>
                      <a:r>
                        <a:rPr lang="fr-CH" sz="2000" b="1" dirty="0" smtClean="0">
                          <a:sym typeface="Symbol"/>
                        </a:rPr>
                        <a:t></a:t>
                      </a:r>
                      <a:r>
                        <a:rPr lang="fr-CH" sz="2000" b="1" baseline="-25000" dirty="0" smtClean="0">
                          <a:sym typeface="Symbol"/>
                        </a:rPr>
                        <a:t>Z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MeV/c2</a:t>
                      </a:r>
                      <a:endParaRPr kumimoji="0" lang="fr-CH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b="1" dirty="0" smtClean="0">
                          <a:sym typeface="Symbol"/>
                        </a:rPr>
                        <a:t> (T)</a:t>
                      </a:r>
                    </a:p>
                    <a:p>
                      <a:r>
                        <a:rPr lang="fr-CH" sz="1600" b="1" dirty="0" smtClean="0">
                          <a:solidFill>
                            <a:srgbClr val="0000FF"/>
                          </a:solidFill>
                          <a:sym typeface="Symbol"/>
                        </a:rPr>
                        <a:t>(no !)</a:t>
                      </a:r>
                      <a:endParaRPr lang="fr-CH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2495.2  </a:t>
                      </a:r>
                      <a:r>
                        <a:rPr lang="fr-CH" sz="18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</a:t>
                      </a:r>
                      <a:r>
                        <a:rPr lang="fr-CH" sz="18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2.3</a:t>
                      </a:r>
                      <a:endParaRPr lang="fr-CH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Z Line </a:t>
                      </a:r>
                      <a:r>
                        <a:rPr lang="fr-CH" dirty="0" err="1" smtClean="0"/>
                        <a:t>shape</a:t>
                      </a:r>
                      <a:r>
                        <a:rPr lang="fr-CH" dirty="0" smtClean="0"/>
                        <a:t> scan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="1" dirty="0" smtClean="0">
                          <a:solidFill>
                            <a:srgbClr val="0000FF"/>
                          </a:solidFill>
                          <a:sym typeface="Symbol"/>
                        </a:rPr>
                        <a:t>0.008</a:t>
                      </a:r>
                      <a:r>
                        <a:rPr lang="fr-CH" b="1" baseline="0" dirty="0" smtClean="0">
                          <a:solidFill>
                            <a:srgbClr val="0000FF"/>
                          </a:solidFill>
                          <a:sym typeface="Symbol"/>
                        </a:rPr>
                        <a:t> MeV</a:t>
                      </a:r>
                      <a:endParaRPr lang="fr-CH" b="1" dirty="0" smtClean="0">
                        <a:solidFill>
                          <a:srgbClr val="0000FF"/>
                        </a:solidFill>
                        <a:sym typeface="Symbo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="1" dirty="0" smtClean="0">
                          <a:solidFill>
                            <a:srgbClr val="FF0000"/>
                          </a:solidFill>
                          <a:sym typeface="Symbol"/>
                        </a:rPr>
                        <a:t>&lt;</a:t>
                      </a:r>
                      <a:r>
                        <a:rPr lang="fr-CH" b="1" dirty="0" smtClean="0">
                          <a:solidFill>
                            <a:srgbClr val="FF0000"/>
                          </a:solidFill>
                        </a:rPr>
                        <a:t>0.1</a:t>
                      </a:r>
                      <a:r>
                        <a:rPr lang="fr-CH" b="1" baseline="0" dirty="0" smtClean="0">
                          <a:solidFill>
                            <a:srgbClr val="FF0000"/>
                          </a:solidFill>
                        </a:rPr>
                        <a:t> MeV</a:t>
                      </a:r>
                      <a:endParaRPr lang="fr-CH" sz="14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E_cal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QED corrections</a:t>
                      </a:r>
                      <a:endParaRPr lang="fr-CH" dirty="0"/>
                    </a:p>
                  </a:txBody>
                  <a:tcPr/>
                </a:tc>
              </a:tr>
              <a:tr h="502680">
                <a:tc>
                  <a:txBody>
                    <a:bodyPr/>
                    <a:lstStyle/>
                    <a:p>
                      <a:r>
                        <a:rPr lang="fr-CH" sz="2400" b="1" dirty="0" err="1" smtClean="0"/>
                        <a:t>R</a:t>
                      </a:r>
                      <a:r>
                        <a:rPr lang="fr-CH" sz="2400" b="1" baseline="-25000" dirty="0" err="1" smtClean="0">
                          <a:latin typeface="French Script MT" pitchFamily="66" charset="0"/>
                        </a:rPr>
                        <a:t>l</a:t>
                      </a:r>
                      <a:endParaRPr lang="fr-CH" sz="2400" b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b="1" dirty="0" smtClean="0">
                          <a:sym typeface="Symbol"/>
                        </a:rPr>
                        <a:t></a:t>
                      </a:r>
                      <a:r>
                        <a:rPr lang="fr-CH" sz="1600" b="1" baseline="-25000" dirty="0" smtClean="0">
                          <a:sym typeface="Symbol"/>
                        </a:rPr>
                        <a:t>s , </a:t>
                      </a:r>
                      <a:r>
                        <a:rPr lang="fr-CH" sz="1600" b="1" dirty="0" smtClean="0">
                          <a:sym typeface="Symbol"/>
                        </a:rPr>
                        <a:t></a:t>
                      </a:r>
                      <a:r>
                        <a:rPr lang="fr-CH" sz="1600" b="1" baseline="-25000" dirty="0" smtClean="0">
                          <a:sym typeface="Symbol"/>
                        </a:rPr>
                        <a:t>b</a:t>
                      </a:r>
                      <a:r>
                        <a:rPr lang="fr-CH" sz="1600" b="1" dirty="0" smtClean="0">
                          <a:sym typeface="Symbol"/>
                        </a:rPr>
                        <a:t>  </a:t>
                      </a:r>
                      <a:endParaRPr lang="fr-CH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20.767 </a:t>
                      </a:r>
                    </a:p>
                    <a:p>
                      <a:r>
                        <a:rPr lang="fr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</a:t>
                      </a:r>
                      <a:r>
                        <a:rPr lang="fr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8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0.025</a:t>
                      </a:r>
                      <a:endParaRPr lang="fr-CH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Z </a:t>
                      </a:r>
                      <a:r>
                        <a:rPr lang="fr-CH" dirty="0" err="1" smtClean="0"/>
                        <a:t>Peak</a:t>
                      </a:r>
                      <a:r>
                        <a:rPr lang="fr-CH" dirty="0" smtClean="0"/>
                        <a:t> 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b="1" i="0" u="none" strike="noStrike" kern="1200" baseline="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0.0001</a:t>
                      </a:r>
                    </a:p>
                    <a:p>
                      <a:r>
                        <a:rPr lang="fr-CH" sz="1800" b="1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</a:t>
                      </a:r>
                      <a:r>
                        <a:rPr lang="fr-CH" sz="1800" b="1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fr-CH" b="1" dirty="0" smtClean="0">
                          <a:solidFill>
                            <a:srgbClr val="FF0000"/>
                          </a:solidFill>
                        </a:rPr>
                        <a:t>0.002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="1" dirty="0" smtClean="0">
                          <a:solidFill>
                            <a:srgbClr val="FF0000"/>
                          </a:solidFill>
                        </a:rPr>
                        <a:t>   - </a:t>
                      </a:r>
                      <a:r>
                        <a:rPr lang="fr-CH" sz="1800" b="1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fr-CH" b="1" dirty="0" smtClean="0">
                          <a:solidFill>
                            <a:srgbClr val="FF0000"/>
                          </a:solidFill>
                        </a:rPr>
                        <a:t>0.0002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Statistics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QED</a:t>
                      </a:r>
                      <a:r>
                        <a:rPr lang="fr-CH" baseline="0" dirty="0" smtClean="0"/>
                        <a:t> corrections</a:t>
                      </a:r>
                      <a:endParaRPr lang="fr-CH" dirty="0"/>
                    </a:p>
                  </a:txBody>
                  <a:tcPr/>
                </a:tc>
              </a:tr>
              <a:tr h="502680">
                <a:tc>
                  <a:txBody>
                    <a:bodyPr/>
                    <a:lstStyle/>
                    <a:p>
                      <a:r>
                        <a:rPr lang="fr-CH" sz="2000" b="1" dirty="0" smtClean="0"/>
                        <a:t>N</a:t>
                      </a:r>
                      <a:r>
                        <a:rPr lang="fr-CH" sz="2000" b="1" baseline="-25000" dirty="0" smtClean="0">
                          <a:sym typeface="Symbol"/>
                        </a:rPr>
                        <a:t></a:t>
                      </a:r>
                      <a:endParaRPr lang="fr-CH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b="1" dirty="0" err="1" smtClean="0"/>
                        <a:t>Unitarity</a:t>
                      </a:r>
                      <a:r>
                        <a:rPr lang="fr-CH" sz="1600" b="1" baseline="0" dirty="0" smtClean="0"/>
                        <a:t> of PMNS, </a:t>
                      </a:r>
                      <a:r>
                        <a:rPr lang="fr-CH" sz="1600" b="1" baseline="0" dirty="0" err="1" smtClean="0"/>
                        <a:t>sterile</a:t>
                      </a:r>
                      <a:r>
                        <a:rPr lang="fr-CH" sz="1600" b="1" baseline="0" dirty="0" smtClean="0"/>
                        <a:t> </a:t>
                      </a:r>
                      <a:r>
                        <a:rPr lang="fr-CH" sz="1600" b="1" baseline="0" dirty="0" smtClean="0">
                          <a:sym typeface="Symbol"/>
                        </a:rPr>
                        <a:t>’s</a:t>
                      </a:r>
                      <a:endParaRPr lang="fr-CH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2.984 </a:t>
                      </a:r>
                      <a:r>
                        <a:rPr lang="fr-CH" sz="18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</a:t>
                      </a:r>
                      <a:r>
                        <a:rPr lang="fr-CH" sz="18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0.008</a:t>
                      </a:r>
                      <a:endParaRPr lang="fr-CH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Z </a:t>
                      </a:r>
                      <a:r>
                        <a:rPr lang="fr-CH" dirty="0" err="1" smtClean="0"/>
                        <a:t>Peak</a:t>
                      </a:r>
                      <a:endParaRPr lang="fr-CH" dirty="0" smtClean="0"/>
                    </a:p>
                    <a:p>
                      <a:endParaRPr lang="fr-CH" dirty="0" smtClean="0"/>
                    </a:p>
                    <a:p>
                      <a:r>
                        <a:rPr lang="fr-CH" dirty="0" smtClean="0"/>
                        <a:t>Z+</a:t>
                      </a:r>
                      <a:r>
                        <a:rPr lang="fr-CH" dirty="0" smtClean="0">
                          <a:sym typeface="Symbol"/>
                        </a:rPr>
                        <a:t></a:t>
                      </a:r>
                      <a:r>
                        <a:rPr lang="fr-CH" sz="1600" dirty="0" smtClean="0">
                          <a:sym typeface="Symbol"/>
                        </a:rPr>
                        <a:t>(161</a:t>
                      </a:r>
                      <a:r>
                        <a:rPr lang="fr-CH" sz="1600" baseline="0" dirty="0" smtClean="0">
                          <a:sym typeface="Symbol"/>
                        </a:rPr>
                        <a:t> </a:t>
                      </a:r>
                      <a:r>
                        <a:rPr lang="fr-CH" sz="1600" dirty="0" err="1" smtClean="0">
                          <a:sym typeface="Symbol"/>
                        </a:rPr>
                        <a:t>GeV</a:t>
                      </a:r>
                      <a:r>
                        <a:rPr lang="fr-CH" sz="1600" dirty="0" smtClean="0">
                          <a:sym typeface="Symbol"/>
                        </a:rPr>
                        <a:t>)</a:t>
                      </a:r>
                      <a:r>
                        <a:rPr lang="fr-CH" sz="1600" dirty="0" smtClean="0"/>
                        <a:t> 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b="1" i="0" u="none" strike="noStrike" kern="1200" baseline="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0.00008</a:t>
                      </a:r>
                    </a:p>
                    <a:p>
                      <a:r>
                        <a:rPr lang="fr-CH" sz="1800" b="1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</a:t>
                      </a:r>
                      <a:r>
                        <a:rPr lang="fr-CH" sz="1800" b="1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0.004 </a:t>
                      </a:r>
                      <a:r>
                        <a:rPr lang="fr-CH" b="1" dirty="0" smtClean="0">
                          <a:solidFill>
                            <a:srgbClr val="0000FF"/>
                          </a:solidFill>
                        </a:rPr>
                        <a:t>  </a:t>
                      </a:r>
                    </a:p>
                    <a:p>
                      <a:r>
                        <a:rPr lang="fr-CH" b="1" dirty="0" smtClean="0">
                          <a:solidFill>
                            <a:srgbClr val="0000FF"/>
                          </a:solidFill>
                        </a:rPr>
                        <a:t>0.001 </a:t>
                      </a:r>
                      <a:endParaRPr lang="fr-CH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-&gt;</a:t>
                      </a:r>
                      <a:r>
                        <a:rPr lang="fr-CH" dirty="0" err="1" smtClean="0"/>
                        <a:t>lumi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meast</a:t>
                      </a:r>
                      <a:endParaRPr lang="fr-CH" baseline="0" dirty="0" smtClean="0"/>
                    </a:p>
                    <a:p>
                      <a:endParaRPr lang="fr-CH" baseline="0" dirty="0" smtClean="0"/>
                    </a:p>
                    <a:p>
                      <a:r>
                        <a:rPr lang="fr-CH" baseline="0" dirty="0" err="1" smtClean="0"/>
                        <a:t>Statistics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chemeClr val="tx2"/>
                          </a:solidFill>
                        </a:rPr>
                        <a:t>QED corrections to </a:t>
                      </a:r>
                      <a:r>
                        <a:rPr lang="fr-CH" b="1" dirty="0" err="1" smtClean="0">
                          <a:solidFill>
                            <a:schemeClr val="tx2"/>
                          </a:solidFill>
                        </a:rPr>
                        <a:t>Bhabha</a:t>
                      </a:r>
                      <a:r>
                        <a:rPr lang="fr-CH" b="1" dirty="0" smtClean="0">
                          <a:solidFill>
                            <a:schemeClr val="tx2"/>
                          </a:solidFill>
                        </a:rPr>
                        <a:t> scat.</a:t>
                      </a:r>
                      <a:endParaRPr lang="fr-CH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502680">
                <a:tc>
                  <a:txBody>
                    <a:bodyPr/>
                    <a:lstStyle/>
                    <a:p>
                      <a:r>
                        <a:rPr lang="fr-CH" sz="2000" b="1" dirty="0" smtClean="0"/>
                        <a:t>R</a:t>
                      </a:r>
                      <a:r>
                        <a:rPr lang="fr-CH" sz="2000" b="1" baseline="-25000" dirty="0" smtClean="0"/>
                        <a:t>b</a:t>
                      </a:r>
                      <a:endParaRPr lang="fr-CH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b="1" dirty="0" smtClean="0">
                          <a:sym typeface="Symbol"/>
                        </a:rPr>
                        <a:t></a:t>
                      </a:r>
                      <a:r>
                        <a:rPr lang="fr-CH" sz="1600" b="1" baseline="-25000" dirty="0" smtClean="0">
                          <a:sym typeface="Symbol"/>
                        </a:rPr>
                        <a:t>b</a:t>
                      </a:r>
                      <a:r>
                        <a:rPr lang="fr-CH" sz="1600" b="1" dirty="0" smtClean="0">
                          <a:sym typeface="Symbol"/>
                        </a:rPr>
                        <a:t> </a:t>
                      </a:r>
                      <a:endParaRPr lang="fr-CH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0.21629  </a:t>
                      </a:r>
                      <a:r>
                        <a:rPr lang="fr-CH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</a:t>
                      </a:r>
                      <a:r>
                        <a:rPr lang="fr-CH" sz="16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0.00066</a:t>
                      </a:r>
                      <a:endParaRPr lang="fr-CH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Z </a:t>
                      </a:r>
                      <a:r>
                        <a:rPr lang="fr-CH" dirty="0" err="1" smtClean="0"/>
                        <a:t>Peak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rgbClr val="0000FF"/>
                          </a:solidFill>
                          <a:sym typeface="Symbol"/>
                        </a:rPr>
                        <a:t>0.000003</a:t>
                      </a:r>
                    </a:p>
                    <a:p>
                      <a:r>
                        <a:rPr lang="fr-CH" b="1" dirty="0" smtClean="0">
                          <a:solidFill>
                            <a:srgbClr val="FF0000"/>
                          </a:solidFill>
                          <a:sym typeface="Symbol"/>
                        </a:rPr>
                        <a:t>0.000020 - 60</a:t>
                      </a:r>
                      <a:endParaRPr lang="fr-CH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Statistics</a:t>
                      </a:r>
                      <a:r>
                        <a:rPr lang="fr-CH" dirty="0" smtClean="0"/>
                        <a:t>, </a:t>
                      </a:r>
                      <a:r>
                        <a:rPr lang="fr-CH" dirty="0" err="1" smtClean="0"/>
                        <a:t>small</a:t>
                      </a:r>
                      <a:r>
                        <a:rPr lang="fr-CH" baseline="0" dirty="0" smtClean="0"/>
                        <a:t> IP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Hemisphere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correlations</a:t>
                      </a:r>
                      <a:endParaRPr lang="fr-CH" dirty="0"/>
                    </a:p>
                  </a:txBody>
                  <a:tcPr/>
                </a:tc>
              </a:tr>
              <a:tr h="638483">
                <a:tc>
                  <a:txBody>
                    <a:bodyPr/>
                    <a:lstStyle/>
                    <a:p>
                      <a:r>
                        <a:rPr lang="fr-CH" sz="2000" b="1" dirty="0" smtClean="0"/>
                        <a:t>A</a:t>
                      </a:r>
                      <a:r>
                        <a:rPr lang="fr-CH" sz="2000" b="1" baseline="-25000" dirty="0" smtClean="0"/>
                        <a:t>LR</a:t>
                      </a:r>
                      <a:endParaRPr lang="fr-CH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b="1" dirty="0" smtClean="0">
                          <a:sym typeface="Symbol"/>
                        </a:rPr>
                        <a:t>, </a:t>
                      </a:r>
                      <a:r>
                        <a:rPr lang="fr-CH" sz="1600" b="1" baseline="-25000" dirty="0" smtClean="0">
                          <a:sym typeface="Symbol"/>
                        </a:rPr>
                        <a:t>3 ,</a:t>
                      </a:r>
                      <a:r>
                        <a:rPr lang="fr-CH" sz="1600" b="1" dirty="0" smtClean="0">
                          <a:sym typeface="Symbol"/>
                        </a:rPr>
                        <a:t></a:t>
                      </a:r>
                    </a:p>
                    <a:p>
                      <a:r>
                        <a:rPr lang="fr-CH" sz="1600" b="1" dirty="0" smtClean="0">
                          <a:sym typeface="Symbol"/>
                        </a:rPr>
                        <a:t>(T, S )</a:t>
                      </a:r>
                      <a:endParaRPr lang="fr-CH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0" dirty="0" smtClean="0"/>
                        <a:t>0.1514</a:t>
                      </a:r>
                    </a:p>
                    <a:p>
                      <a:r>
                        <a:rPr lang="fr-CH" sz="1400" b="0" dirty="0" smtClean="0">
                          <a:sym typeface="Symbol"/>
                        </a:rPr>
                        <a:t></a:t>
                      </a:r>
                      <a:r>
                        <a:rPr lang="fr-CH" sz="1400" b="0" dirty="0" smtClean="0">
                          <a:solidFill>
                            <a:srgbClr val="FF0000"/>
                          </a:solidFill>
                          <a:sym typeface="Symbol"/>
                        </a:rPr>
                        <a:t>0.0022</a:t>
                      </a:r>
                      <a:endParaRPr lang="fr-CH" sz="1400" b="0" dirty="0" smtClean="0">
                        <a:solidFill>
                          <a:schemeClr val="tx1"/>
                        </a:solidFill>
                        <a:sym typeface="Symbo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Z </a:t>
                      </a:r>
                      <a:r>
                        <a:rPr lang="fr-CH" dirty="0" err="1" smtClean="0"/>
                        <a:t>peak</a:t>
                      </a:r>
                      <a:r>
                        <a:rPr lang="fr-CH" dirty="0" smtClean="0"/>
                        <a:t>,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dirty="0" err="1" smtClean="0"/>
                        <a:t>polarized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rgbClr val="FF0000"/>
                          </a:solidFill>
                          <a:sym typeface="Symbol"/>
                        </a:rPr>
                        <a:t></a:t>
                      </a:r>
                      <a:r>
                        <a:rPr lang="fr-CH" b="1" dirty="0" smtClean="0">
                          <a:solidFill>
                            <a:srgbClr val="FF0000"/>
                          </a:solidFill>
                        </a:rPr>
                        <a:t>0.000015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4 </a:t>
                      </a:r>
                      <a:r>
                        <a:rPr lang="fr-CH" dirty="0" err="1" smtClean="0"/>
                        <a:t>bunch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scheme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Design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experiment</a:t>
                      </a:r>
                      <a:endParaRPr lang="fr-CH" dirty="0"/>
                    </a:p>
                  </a:txBody>
                  <a:tcPr/>
                </a:tc>
              </a:tr>
              <a:tr h="502680">
                <a:tc>
                  <a:txBody>
                    <a:bodyPr/>
                    <a:lstStyle/>
                    <a:p>
                      <a:r>
                        <a:rPr lang="fr-CH" sz="2000" b="1" dirty="0" smtClean="0"/>
                        <a:t>M</a:t>
                      </a:r>
                      <a:r>
                        <a:rPr lang="fr-CH" sz="2000" b="1" baseline="-25000" dirty="0" smtClean="0"/>
                        <a:t>W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MeV/c2</a:t>
                      </a:r>
                      <a:endParaRPr kumimoji="0" lang="fr-CH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1" dirty="0" smtClean="0">
                          <a:sym typeface="Symbol"/>
                        </a:rPr>
                        <a:t>, </a:t>
                      </a:r>
                      <a:r>
                        <a:rPr lang="fr-CH" sz="1600" b="1" baseline="-25000" dirty="0" smtClean="0">
                          <a:sym typeface="Symbol"/>
                        </a:rPr>
                        <a:t>3 , </a:t>
                      </a:r>
                      <a:r>
                        <a:rPr lang="fr-CH" sz="1600" b="1" dirty="0" smtClean="0">
                          <a:sym typeface="Symbol"/>
                        </a:rPr>
                        <a:t></a:t>
                      </a:r>
                      <a:r>
                        <a:rPr lang="fr-CH" sz="1600" b="1" baseline="-25000" dirty="0" smtClean="0">
                          <a:sym typeface="Symbol"/>
                        </a:rPr>
                        <a:t>2,</a:t>
                      </a:r>
                      <a:r>
                        <a:rPr lang="fr-CH" sz="1600" b="1" baseline="0" dirty="0" smtClean="0">
                          <a:sym typeface="Symbol"/>
                        </a:rPr>
                        <a:t> </a:t>
                      </a:r>
                      <a:r>
                        <a:rPr lang="fr-CH" sz="1600" b="1" dirty="0" smtClean="0">
                          <a:sym typeface="Symbol"/>
                        </a:rPr>
                        <a:t>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1" dirty="0" smtClean="0">
                          <a:sym typeface="Symbol"/>
                        </a:rPr>
                        <a:t>(T, S,</a:t>
                      </a:r>
                      <a:r>
                        <a:rPr lang="fr-CH" sz="1600" b="1" baseline="0" dirty="0" smtClean="0">
                          <a:sym typeface="Symbol"/>
                        </a:rPr>
                        <a:t> </a:t>
                      </a:r>
                      <a:r>
                        <a:rPr lang="fr-CH" sz="1600" b="1" dirty="0" smtClean="0">
                          <a:sym typeface="Symbol"/>
                        </a:rPr>
                        <a:t>U) </a:t>
                      </a:r>
                      <a:endParaRPr lang="fr-CH" sz="16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80385</a:t>
                      </a:r>
                    </a:p>
                    <a:p>
                      <a:r>
                        <a:rPr lang="fr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± </a:t>
                      </a:r>
                      <a:r>
                        <a:rPr lang="fr-CH" sz="18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fr-CH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Threshold</a:t>
                      </a:r>
                      <a:r>
                        <a:rPr lang="fr-CH" dirty="0" smtClean="0"/>
                        <a:t> (161 </a:t>
                      </a:r>
                      <a:r>
                        <a:rPr lang="fr-CH" dirty="0" err="1" smtClean="0"/>
                        <a:t>GeV</a:t>
                      </a:r>
                      <a:r>
                        <a:rPr lang="fr-CH" dirty="0" smtClean="0"/>
                        <a:t>)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rgbClr val="0000FF"/>
                          </a:solidFill>
                        </a:rPr>
                        <a:t>0.3 MeV</a:t>
                      </a:r>
                    </a:p>
                    <a:p>
                      <a:r>
                        <a:rPr lang="fr-CH" b="1" dirty="0" smtClean="0">
                          <a:solidFill>
                            <a:srgbClr val="FF0000"/>
                          </a:solidFill>
                        </a:rPr>
                        <a:t>&lt;1 MeV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err="1" smtClean="0"/>
                        <a:t>E_cal</a:t>
                      </a:r>
                      <a:r>
                        <a:rPr lang="fr-CH" dirty="0" smtClean="0"/>
                        <a:t> &amp;</a:t>
                      </a:r>
                    </a:p>
                    <a:p>
                      <a:r>
                        <a:rPr lang="fr-CH" dirty="0" err="1" smtClean="0"/>
                        <a:t>Statistics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QED </a:t>
                      </a:r>
                      <a:r>
                        <a:rPr lang="fr-CH" dirty="0" err="1" smtClean="0"/>
                        <a:t>corections</a:t>
                      </a:r>
                      <a:endParaRPr lang="fr-CH" dirty="0"/>
                    </a:p>
                  </a:txBody>
                  <a:tcPr/>
                </a:tc>
              </a:tr>
              <a:tr h="502680">
                <a:tc>
                  <a:txBody>
                    <a:bodyPr/>
                    <a:lstStyle/>
                    <a:p>
                      <a:r>
                        <a:rPr lang="fr-CH" sz="2000" b="1" dirty="0" err="1" smtClean="0"/>
                        <a:t>m</a:t>
                      </a:r>
                      <a:r>
                        <a:rPr lang="fr-CH" sz="2000" b="1" baseline="-25000" dirty="0" err="1" smtClean="0"/>
                        <a:t>top</a:t>
                      </a:r>
                      <a:endParaRPr lang="fr-CH" sz="2000" b="1" baseline="-2500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MeV/c2</a:t>
                      </a:r>
                      <a:endParaRPr kumimoji="0" lang="fr-CH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b="1" dirty="0" smtClean="0"/>
                        <a:t>Input</a:t>
                      </a:r>
                      <a:endParaRPr lang="fr-CH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173200</a:t>
                      </a:r>
                    </a:p>
                    <a:p>
                      <a:r>
                        <a:rPr lang="fr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± </a:t>
                      </a:r>
                      <a:r>
                        <a:rPr lang="fr-CH" sz="18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900</a:t>
                      </a:r>
                      <a:endParaRPr lang="fr-CH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Threshold</a:t>
                      </a:r>
                      <a:r>
                        <a:rPr lang="fr-CH" dirty="0" smtClean="0"/>
                        <a:t> scan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rgbClr val="0000FF"/>
                          </a:solidFill>
                        </a:rPr>
                        <a:t>10 MeV</a:t>
                      </a:r>
                      <a:endParaRPr lang="fr-CH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err="1" smtClean="0"/>
                        <a:t>E_cal</a:t>
                      </a:r>
                      <a:r>
                        <a:rPr lang="fr-CH" dirty="0" smtClean="0"/>
                        <a:t> &amp;</a:t>
                      </a:r>
                    </a:p>
                    <a:p>
                      <a:r>
                        <a:rPr lang="fr-CH" dirty="0" err="1" smtClean="0"/>
                        <a:t>Statistics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Theory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limit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at</a:t>
                      </a:r>
                      <a:r>
                        <a:rPr lang="fr-CH" baseline="0" dirty="0" smtClean="0"/>
                        <a:t> 100 MeV?</a:t>
                      </a:r>
                      <a:endParaRPr lang="fr-CH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DD4F9-9726-412C-9F1D-D0B82A8F9272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0276-BA16-4FEC-A67E-DD18CE5CC5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21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41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2100" y="247590"/>
            <a:ext cx="38209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 err="1" smtClean="0">
                <a:latin typeface="+mj-lt"/>
              </a:rPr>
              <a:t>Polarization</a:t>
            </a:r>
            <a:r>
              <a:rPr lang="fr-CH" sz="2800" dirty="0" smtClean="0">
                <a:latin typeface="+mj-lt"/>
              </a:rPr>
              <a:t> in collisions</a:t>
            </a:r>
            <a:r>
              <a:rPr lang="fr-CH" sz="2000" dirty="0" smtClean="0">
                <a:latin typeface="+mj-lt"/>
              </a:rPr>
              <a:t> 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" y="1314450"/>
            <a:ext cx="7137400" cy="504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425" y="200115"/>
            <a:ext cx="4295775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2100" y="850900"/>
            <a:ext cx="18742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smtClean="0">
                <a:latin typeface="+mj-lt"/>
              </a:rPr>
              <a:t>CERN-SL-26-021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2100" y="1765300"/>
            <a:ext cx="113845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v = 101.5</a:t>
            </a:r>
          </a:p>
          <a:p>
            <a:r>
              <a:rPr lang="fr-CH" sz="2000" dirty="0" smtClean="0">
                <a:latin typeface="+mj-lt"/>
              </a:rPr>
              <a:t>11-1994</a:t>
            </a:r>
          </a:p>
          <a:p>
            <a:r>
              <a:rPr lang="fr-CH" sz="2000" dirty="0" smtClean="0">
                <a:latin typeface="+mj-lt"/>
                <a:sym typeface="Symbol"/>
              </a:rPr>
              <a:t></a:t>
            </a:r>
            <a:r>
              <a:rPr lang="fr-CH" sz="2000" baseline="-25000" dirty="0" smtClean="0">
                <a:latin typeface="+mj-lt"/>
                <a:sym typeface="Symbol"/>
              </a:rPr>
              <a:t>y</a:t>
            </a:r>
            <a:r>
              <a:rPr lang="fr-CH" sz="2000" dirty="0" smtClean="0">
                <a:latin typeface="+mj-lt"/>
                <a:sym typeface="Symbol"/>
              </a:rPr>
              <a:t> = 0.04</a:t>
            </a:r>
            <a:endParaRPr lang="fr-CH" sz="20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6692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42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525" y="1050925"/>
            <a:ext cx="7092950" cy="475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471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8162-748D-43B6-ADA7-5EEE50671E29}" type="datetime1">
              <a:rPr lang="fr-FR" smtClean="0"/>
              <a:t>25/05/2017</a:t>
            </a:fld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43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997" y="1612900"/>
            <a:ext cx="8453178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92199" y="4489450"/>
            <a:ext cx="763048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>
                <a:latin typeface="+mj-lt"/>
              </a:rPr>
              <a:t>B</a:t>
            </a:r>
            <a:r>
              <a:rPr lang="fr-CH" sz="2000" dirty="0" err="1" smtClean="0">
                <a:latin typeface="+mj-lt"/>
              </a:rPr>
              <a:t>eam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beam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depolarization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is</a:t>
            </a:r>
            <a:r>
              <a:rPr lang="fr-CH" sz="2000" dirty="0" smtClean="0">
                <a:latin typeface="+mj-lt"/>
              </a:rPr>
              <a:t> not </a:t>
            </a:r>
            <a:r>
              <a:rPr lang="fr-CH" sz="2000" dirty="0" err="1" smtClean="0">
                <a:latin typeface="+mj-lt"/>
              </a:rPr>
              <a:t>very</a:t>
            </a:r>
            <a:r>
              <a:rPr lang="fr-CH" sz="2000" dirty="0" smtClean="0">
                <a:latin typeface="+mj-lt"/>
              </a:rPr>
              <a:t> large.                                  &lt; 0.65</a:t>
            </a:r>
          </a:p>
          <a:p>
            <a:endParaRPr lang="fr-CH" sz="2000" dirty="0">
              <a:latin typeface="+mj-lt"/>
            </a:endParaRPr>
          </a:p>
          <a:p>
            <a:r>
              <a:rPr lang="fr-CH" sz="2000" dirty="0" err="1" smtClean="0">
                <a:latin typeface="+mj-lt"/>
              </a:rPr>
              <a:t>Alone</a:t>
            </a:r>
            <a:r>
              <a:rPr lang="fr-CH" sz="2000" dirty="0" smtClean="0">
                <a:latin typeface="+mj-lt"/>
              </a:rPr>
              <a:t>, and for one </a:t>
            </a:r>
            <a:r>
              <a:rPr lang="fr-CH" sz="2000" dirty="0" err="1" smtClean="0">
                <a:latin typeface="+mj-lt"/>
              </a:rPr>
              <a:t>exp</a:t>
            </a:r>
            <a:r>
              <a:rPr lang="fr-CH" sz="2000" dirty="0" smtClean="0">
                <a:latin typeface="+mj-lt"/>
              </a:rPr>
              <a:t>. </a:t>
            </a:r>
            <a:r>
              <a:rPr lang="fr-CH" sz="2000" dirty="0" err="1" smtClean="0">
                <a:latin typeface="+mj-lt"/>
              </a:rPr>
              <a:t>it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would</a:t>
            </a:r>
            <a:r>
              <a:rPr lang="fr-CH" sz="2000" dirty="0" smtClean="0">
                <a:latin typeface="+mj-lt"/>
              </a:rPr>
              <a:t> have </a:t>
            </a:r>
            <a:r>
              <a:rPr lang="fr-CH" sz="2000" dirty="0" err="1" smtClean="0">
                <a:latin typeface="+mj-lt"/>
              </a:rPr>
              <a:t>limited</a:t>
            </a:r>
            <a:r>
              <a:rPr lang="fr-CH" sz="2000" dirty="0" smtClean="0">
                <a:latin typeface="+mj-lt"/>
              </a:rPr>
              <a:t> the </a:t>
            </a:r>
            <a:r>
              <a:rPr lang="fr-CH" sz="2000" dirty="0" err="1" smtClean="0">
                <a:latin typeface="+mj-lt"/>
              </a:rPr>
              <a:t>polarization</a:t>
            </a:r>
            <a:r>
              <a:rPr lang="fr-CH" sz="2000" dirty="0" smtClean="0">
                <a:latin typeface="+mj-lt"/>
              </a:rPr>
              <a:t> to ~55%</a:t>
            </a:r>
          </a:p>
          <a:p>
            <a:endParaRPr lang="fr-CH" sz="2000" dirty="0">
              <a:latin typeface="+mj-lt"/>
            </a:endParaRPr>
          </a:p>
          <a:p>
            <a:r>
              <a:rPr lang="fr-CH" sz="2000" dirty="0" err="1" smtClean="0">
                <a:latin typeface="+mj-lt"/>
              </a:rPr>
              <a:t>Predictability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is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low</a:t>
            </a:r>
            <a:r>
              <a:rPr lang="fr-CH" sz="2000" dirty="0" smtClean="0">
                <a:latin typeface="+mj-lt"/>
              </a:rPr>
              <a:t>. </a:t>
            </a: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61"/>
          <a:stretch/>
        </p:blipFill>
        <p:spPr bwMode="auto">
          <a:xfrm>
            <a:off x="5966593" y="4489450"/>
            <a:ext cx="1689919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116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44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165100"/>
            <a:ext cx="50433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 smtClean="0">
                <a:latin typeface="+mj-lt"/>
              </a:rPr>
              <a:t>Longitudinal </a:t>
            </a:r>
            <a:r>
              <a:rPr lang="fr-CH" sz="2800" dirty="0" err="1" smtClean="0">
                <a:latin typeface="+mj-lt"/>
              </a:rPr>
              <a:t>polarization</a:t>
            </a:r>
            <a:r>
              <a:rPr lang="fr-CH" sz="2800" dirty="0" smtClean="0">
                <a:latin typeface="+mj-lt"/>
              </a:rPr>
              <a:t> at LEP?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43" y="1060510"/>
            <a:ext cx="7805420" cy="557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00940" y="688320"/>
            <a:ext cx="58462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j-lt"/>
              </a:rPr>
              <a:t>scheme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developed</a:t>
            </a:r>
            <a:r>
              <a:rPr lang="fr-CH" sz="2000" dirty="0" smtClean="0">
                <a:latin typeface="+mj-lt"/>
              </a:rPr>
              <a:t> in 1988 </a:t>
            </a:r>
            <a:r>
              <a:rPr lang="fr-CH" sz="2000" dirty="0" err="1" smtClean="0">
                <a:latin typeface="+mj-lt"/>
              </a:rPr>
              <a:t>see</a:t>
            </a:r>
            <a:r>
              <a:rPr lang="fr-CH" sz="2000" dirty="0" smtClean="0">
                <a:latin typeface="+mj-lt"/>
              </a:rPr>
              <a:t> A.B. CERN-PPE-93-125</a:t>
            </a:r>
          </a:p>
        </p:txBody>
      </p:sp>
    </p:spTree>
    <p:extLst>
      <p:ext uri="{BB962C8B-B14F-4D97-AF65-F5344CB8AC3E}">
        <p14:creationId xmlns:p14="http://schemas.microsoft.com/office/powerpoint/2010/main" val="336393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45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908050"/>
            <a:ext cx="8143875" cy="4457700"/>
          </a:xfrm>
          <a:prstGeom prst="rect">
            <a:avLst/>
          </a:prstGeom>
          <a:solidFill>
            <a:schemeClr val="bg2"/>
          </a:solidFill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500063" y="406400"/>
            <a:ext cx="4366965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j-lt"/>
              </a:rPr>
              <a:t>measuring</a:t>
            </a:r>
            <a:r>
              <a:rPr lang="fr-CH" sz="2000" dirty="0" smtClean="0">
                <a:latin typeface="+mj-lt"/>
              </a:rPr>
              <a:t> the </a:t>
            </a:r>
            <a:r>
              <a:rPr lang="fr-CH" sz="2000" dirty="0" err="1" smtClean="0">
                <a:latin typeface="+mj-lt"/>
              </a:rPr>
              <a:t>polarization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asymmerty</a:t>
            </a:r>
            <a:r>
              <a:rPr lang="fr-CH" sz="2000" dirty="0" smtClean="0">
                <a:latin typeface="+mj-lt"/>
              </a:rPr>
              <a:t>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51545" y="5384800"/>
            <a:ext cx="8061374" cy="132343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j-lt"/>
              </a:rPr>
              <a:t>requires</a:t>
            </a:r>
            <a:r>
              <a:rPr lang="fr-CH" sz="2000" dirty="0" smtClean="0">
                <a:latin typeface="+mj-lt"/>
              </a:rPr>
              <a:t> (</a:t>
            </a:r>
            <a:r>
              <a:rPr lang="fr-CH" sz="2000" dirty="0" err="1" smtClean="0">
                <a:latin typeface="+mj-lt"/>
              </a:rPr>
              <a:t>continuous</a:t>
            </a:r>
            <a:r>
              <a:rPr lang="fr-CH" sz="2000" dirty="0" smtClean="0">
                <a:latin typeface="+mj-lt"/>
              </a:rPr>
              <a:t>) </a:t>
            </a:r>
            <a:r>
              <a:rPr lang="fr-CH" sz="2000" dirty="0" err="1" smtClean="0">
                <a:latin typeface="+mj-lt"/>
              </a:rPr>
              <a:t>depolarization</a:t>
            </a:r>
            <a:r>
              <a:rPr lang="fr-CH" sz="2000" dirty="0" smtClean="0">
                <a:latin typeface="+mj-lt"/>
              </a:rPr>
              <a:t> of </a:t>
            </a:r>
            <a:r>
              <a:rPr lang="fr-CH" sz="2000" dirty="0" err="1" smtClean="0">
                <a:latin typeface="+mj-lt"/>
              </a:rPr>
              <a:t>selected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bunches</a:t>
            </a:r>
            <a:endParaRPr lang="fr-CH" sz="2000" dirty="0" smtClean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e+ and e- </a:t>
            </a:r>
            <a:r>
              <a:rPr lang="fr-CH" sz="2000" dirty="0" err="1" smtClean="0">
                <a:latin typeface="+mj-lt"/>
              </a:rPr>
              <a:t>polarimeter</a:t>
            </a:r>
            <a:endParaRPr lang="fr-CH" sz="2000" dirty="0" smtClean="0">
              <a:latin typeface="+mj-lt"/>
            </a:endParaRPr>
          </a:p>
          <a:p>
            <a:r>
              <a:rPr lang="fr-CH" sz="2000" dirty="0" err="1" smtClean="0">
                <a:latin typeface="+mj-lt"/>
              </a:rPr>
              <a:t>bb</a:t>
            </a:r>
            <a:r>
              <a:rPr lang="fr-CH" sz="2000" dirty="0" smtClean="0">
                <a:latin typeface="+mj-lt"/>
              </a:rPr>
              <a:t> tune shift not </a:t>
            </a:r>
            <a:r>
              <a:rPr lang="fr-CH" sz="2000" dirty="0" err="1" smtClean="0">
                <a:latin typeface="+mj-lt"/>
              </a:rPr>
              <a:t>too</a:t>
            </a:r>
            <a:r>
              <a:rPr lang="fr-CH" sz="2000" dirty="0" smtClean="0">
                <a:latin typeface="+mj-lt"/>
              </a:rPr>
              <a:t> large. </a:t>
            </a:r>
            <a:r>
              <a:rPr lang="fr-CH" sz="2000" dirty="0" smtClean="0">
                <a:latin typeface="+mj-lt"/>
                <a:sym typeface="Wingdings" panose="05000000000000000000" pitchFamily="2" charset="2"/>
              </a:rPr>
              <a:t> </a:t>
            </a:r>
            <a:r>
              <a:rPr lang="fr-CH" sz="2000" dirty="0" err="1" smtClean="0">
                <a:latin typeface="+mj-lt"/>
                <a:sym typeface="Wingdings" panose="05000000000000000000" pitchFamily="2" charset="2"/>
              </a:rPr>
              <a:t>probably</a:t>
            </a:r>
            <a:r>
              <a:rPr lang="fr-CH" sz="2000" dirty="0" smtClean="0">
                <a:latin typeface="+mj-lt"/>
                <a:sym typeface="Wingdings" panose="05000000000000000000" pitchFamily="2" charset="2"/>
              </a:rPr>
              <a:t> at least factor 4 </a:t>
            </a:r>
            <a:r>
              <a:rPr lang="fr-CH" sz="2000" dirty="0" err="1" smtClean="0">
                <a:latin typeface="+mj-lt"/>
                <a:sym typeface="Wingdings" panose="05000000000000000000" pitchFamily="2" charset="2"/>
              </a:rPr>
              <a:t>loss</a:t>
            </a:r>
            <a:r>
              <a:rPr lang="fr-CH" sz="2000" dirty="0" smtClean="0">
                <a:latin typeface="+mj-lt"/>
                <a:sym typeface="Wingdings" panose="05000000000000000000" pitchFamily="2" charset="2"/>
              </a:rPr>
              <a:t> in </a:t>
            </a:r>
            <a:r>
              <a:rPr lang="fr-CH" sz="2000" dirty="0" err="1" smtClean="0">
                <a:latin typeface="+mj-lt"/>
                <a:sym typeface="Wingdings" panose="05000000000000000000" pitchFamily="2" charset="2"/>
              </a:rPr>
              <a:t>Luminosity</a:t>
            </a:r>
            <a:r>
              <a:rPr lang="fr-CH" sz="2000" dirty="0" smtClean="0">
                <a:latin typeface="+mj-lt"/>
                <a:sym typeface="Wingdings" panose="05000000000000000000" pitchFamily="2" charset="2"/>
              </a:rPr>
              <a:t>.</a:t>
            </a:r>
          </a:p>
          <a:p>
            <a:r>
              <a:rPr lang="fr-CH" sz="2000" dirty="0" err="1" smtClean="0">
                <a:latin typeface="+mj-lt"/>
                <a:sym typeface="Wingdings" panose="05000000000000000000" pitchFamily="2" charset="2"/>
              </a:rPr>
              <a:t>Did</a:t>
            </a:r>
            <a:r>
              <a:rPr lang="fr-CH" sz="2000" dirty="0" smtClean="0">
                <a:latin typeface="+mj-lt"/>
                <a:sym typeface="Wingdings" panose="05000000000000000000" pitchFamily="2" charset="2"/>
              </a:rPr>
              <a:t> not </a:t>
            </a:r>
            <a:r>
              <a:rPr lang="fr-CH" sz="2000" dirty="0" err="1" smtClean="0">
                <a:latin typeface="+mj-lt"/>
                <a:sym typeface="Wingdings" panose="05000000000000000000" pitchFamily="2" charset="2"/>
              </a:rPr>
              <a:t>happen</a:t>
            </a:r>
            <a:r>
              <a:rPr lang="fr-CH" sz="2000" dirty="0" smtClean="0">
                <a:latin typeface="+mj-lt"/>
                <a:sym typeface="Wingdings" panose="05000000000000000000" pitchFamily="2" charset="2"/>
              </a:rPr>
              <a:t> </a:t>
            </a:r>
            <a:r>
              <a:rPr lang="fr-CH" sz="2000" dirty="0" err="1" smtClean="0">
                <a:latin typeface="+mj-lt"/>
                <a:sym typeface="Wingdings" panose="05000000000000000000" pitchFamily="2" charset="2"/>
              </a:rPr>
              <a:t>under</a:t>
            </a:r>
            <a:r>
              <a:rPr lang="fr-CH" sz="2000" dirty="0" smtClean="0">
                <a:latin typeface="+mj-lt"/>
                <a:sym typeface="Wingdings" panose="05000000000000000000" pitchFamily="2" charset="2"/>
              </a:rPr>
              <a:t> pressure </a:t>
            </a:r>
            <a:r>
              <a:rPr lang="fr-CH" sz="2000" dirty="0" err="1" smtClean="0">
                <a:latin typeface="+mj-lt"/>
                <a:sym typeface="Wingdings" panose="05000000000000000000" pitchFamily="2" charset="2"/>
              </a:rPr>
              <a:t>from</a:t>
            </a:r>
            <a:r>
              <a:rPr lang="fr-CH" sz="2000" dirty="0" smtClean="0">
                <a:latin typeface="+mj-lt"/>
                <a:sym typeface="Wingdings" panose="05000000000000000000" pitchFamily="2" charset="2"/>
              </a:rPr>
              <a:t> LEP2, </a:t>
            </a:r>
            <a:r>
              <a:rPr lang="fr-CH" sz="2000" dirty="0" err="1" smtClean="0">
                <a:latin typeface="+mj-lt"/>
                <a:sym typeface="Wingdings" panose="05000000000000000000" pitchFamily="2" charset="2"/>
              </a:rPr>
              <a:t>then</a:t>
            </a:r>
            <a:r>
              <a:rPr lang="fr-CH" sz="2000" dirty="0" smtClean="0">
                <a:latin typeface="+mj-lt"/>
                <a:sym typeface="Wingdings" panose="05000000000000000000" pitchFamily="2" charset="2"/>
              </a:rPr>
              <a:t> LHC </a:t>
            </a:r>
            <a:endParaRPr lang="fr-CH" sz="20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9485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22157" y="468951"/>
            <a:ext cx="51587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 smtClean="0"/>
              <a:t> </a:t>
            </a:r>
            <a:r>
              <a:rPr lang="fr-CH" sz="2400" dirty="0"/>
              <a:t>L</a:t>
            </a:r>
            <a:r>
              <a:rPr lang="fr-CH" sz="2400" b="1" dirty="0" smtClean="0"/>
              <a:t>ongitudinal </a:t>
            </a:r>
            <a:r>
              <a:rPr lang="fr-CH" sz="2400" b="1" dirty="0" err="1" smtClean="0"/>
              <a:t>polarization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operation</a:t>
            </a:r>
            <a:r>
              <a:rPr lang="fr-CH" sz="2400" b="1" dirty="0" smtClean="0"/>
              <a:t>: </a:t>
            </a:r>
            <a:endParaRPr lang="fr-CH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1126" y="977130"/>
            <a:ext cx="9043630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 smtClean="0">
                <a:latin typeface="+mn-lt"/>
              </a:rPr>
              <a:t>Can </a:t>
            </a:r>
            <a:r>
              <a:rPr lang="fr-CH" sz="1800" dirty="0" err="1" smtClean="0">
                <a:latin typeface="+mn-lt"/>
              </a:rPr>
              <a:t>we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operate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routinely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with</a:t>
            </a:r>
            <a:r>
              <a:rPr lang="fr-CH" sz="1800" dirty="0" smtClean="0">
                <a:latin typeface="+mn-lt"/>
              </a:rPr>
              <a:t> longitudinal </a:t>
            </a:r>
            <a:r>
              <a:rPr lang="fr-CH" sz="1800" dirty="0" err="1" smtClean="0">
                <a:latin typeface="+mn-lt"/>
              </a:rPr>
              <a:t>polarization</a:t>
            </a:r>
            <a:r>
              <a:rPr lang="fr-CH" sz="1800" dirty="0" smtClean="0">
                <a:latin typeface="+mn-lt"/>
              </a:rPr>
              <a:t> in collisions?  </a:t>
            </a:r>
          </a:p>
          <a:p>
            <a:r>
              <a:rPr lang="fr-CH" sz="1800" dirty="0" err="1" smtClean="0">
                <a:latin typeface="+mn-lt"/>
              </a:rPr>
              <a:t>Polarization</a:t>
            </a:r>
            <a:r>
              <a:rPr lang="fr-CH" sz="1800" dirty="0" smtClean="0">
                <a:latin typeface="+mn-lt"/>
              </a:rPr>
              <a:t> in collisions </a:t>
            </a:r>
            <a:r>
              <a:rPr lang="fr-CH" sz="1800" dirty="0" err="1" smtClean="0">
                <a:latin typeface="+mn-lt"/>
              </a:rPr>
              <a:t>was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observed</a:t>
            </a:r>
            <a:r>
              <a:rPr lang="fr-CH" sz="1800" dirty="0" smtClean="0">
                <a:latin typeface="+mn-lt"/>
              </a:rPr>
              <a:t> in LEP</a:t>
            </a:r>
          </a:p>
          <a:p>
            <a:r>
              <a:rPr lang="fr-CH" sz="1800" dirty="0" smtClean="0">
                <a:latin typeface="+mn-lt"/>
              </a:rPr>
              <a:t>the </a:t>
            </a:r>
            <a:r>
              <a:rPr lang="fr-CH" sz="1800" dirty="0" err="1" smtClean="0">
                <a:latin typeface="+mn-lt"/>
              </a:rPr>
              <a:t>following</a:t>
            </a:r>
            <a:r>
              <a:rPr lang="fr-CH" sz="1800" dirty="0" smtClean="0">
                <a:latin typeface="+mn-lt"/>
              </a:rPr>
              <a:t>  must </a:t>
            </a:r>
            <a:r>
              <a:rPr lang="fr-CH" sz="1800" dirty="0" err="1" smtClean="0">
                <a:latin typeface="+mn-lt"/>
              </a:rPr>
              <a:t>be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satisfied</a:t>
            </a:r>
            <a:r>
              <a:rPr lang="fr-CH" sz="1800" dirty="0" smtClean="0">
                <a:latin typeface="+mn-lt"/>
              </a:rPr>
              <a:t> (in addition to spin </a:t>
            </a:r>
            <a:r>
              <a:rPr lang="fr-CH" sz="1800" dirty="0" err="1" smtClean="0">
                <a:latin typeface="+mn-lt"/>
              </a:rPr>
              <a:t>rotators</a:t>
            </a:r>
            <a:r>
              <a:rPr lang="fr-CH" sz="1800" dirty="0" smtClean="0">
                <a:latin typeface="+mn-lt"/>
              </a:rPr>
              <a:t>):</a:t>
            </a:r>
          </a:p>
          <a:p>
            <a:endParaRPr lang="fr-CH" sz="1800" dirty="0" smtClean="0">
              <a:latin typeface="+mn-lt"/>
            </a:endParaRPr>
          </a:p>
          <a:p>
            <a:r>
              <a:rPr lang="fr-CH" sz="1800" dirty="0" smtClean="0">
                <a:latin typeface="+mn-lt"/>
              </a:rPr>
              <a:t>0. </a:t>
            </a:r>
            <a:r>
              <a:rPr lang="fr-CH" sz="1800" dirty="0" err="1" smtClean="0">
                <a:latin typeface="+mn-lt"/>
              </a:rPr>
              <a:t>we</a:t>
            </a:r>
            <a:r>
              <a:rPr lang="fr-CH" sz="1800" dirty="0" smtClean="0">
                <a:latin typeface="+mn-lt"/>
              </a:rPr>
              <a:t> have to </a:t>
            </a:r>
            <a:r>
              <a:rPr lang="fr-CH" sz="1800" dirty="0" err="1" smtClean="0">
                <a:latin typeface="+mn-lt"/>
              </a:rPr>
              <a:t>take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into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account</a:t>
            </a:r>
            <a:r>
              <a:rPr lang="fr-CH" sz="1800" dirty="0" smtClean="0">
                <a:latin typeface="+mn-lt"/>
              </a:rPr>
              <a:t> the top-off injection of non-</a:t>
            </a:r>
            <a:r>
              <a:rPr lang="fr-CH" sz="1800" dirty="0" err="1" smtClean="0">
                <a:latin typeface="+mn-lt"/>
              </a:rPr>
              <a:t>polarized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particles</a:t>
            </a:r>
            <a:endParaRPr lang="fr-CH" sz="1800" dirty="0" smtClean="0">
              <a:latin typeface="+mn-lt"/>
            </a:endParaRPr>
          </a:p>
          <a:p>
            <a:endParaRPr lang="fr-CH" sz="1800" dirty="0">
              <a:latin typeface="+mn-lt"/>
            </a:endParaRPr>
          </a:p>
          <a:p>
            <a:r>
              <a:rPr lang="fr-CH" sz="1800" dirty="0" smtClean="0">
                <a:latin typeface="+mn-lt"/>
              </a:rPr>
              <a:t>1.  </a:t>
            </a:r>
            <a:r>
              <a:rPr lang="fr-CH" sz="1800" dirty="0" err="1" smtClean="0">
                <a:latin typeface="+mn-lt"/>
              </a:rPr>
              <a:t>random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depolarization</a:t>
            </a:r>
            <a:r>
              <a:rPr lang="fr-CH" sz="1800" dirty="0" smtClean="0">
                <a:latin typeface="+mn-lt"/>
              </a:rPr>
              <a:t> must </a:t>
            </a:r>
            <a:r>
              <a:rPr lang="fr-CH" sz="1800" dirty="0" err="1" smtClean="0">
                <a:latin typeface="+mn-lt"/>
              </a:rPr>
              <a:t>be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reduced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wrt</a:t>
            </a:r>
            <a:r>
              <a:rPr lang="fr-CH" sz="1800" dirty="0" smtClean="0">
                <a:latin typeface="+mn-lt"/>
              </a:rPr>
              <a:t> LEP by a factor 10 to go </a:t>
            </a:r>
            <a:r>
              <a:rPr lang="fr-CH" sz="1800" dirty="0" err="1" smtClean="0">
                <a:latin typeface="+mn-lt"/>
              </a:rPr>
              <a:t>from</a:t>
            </a:r>
            <a:r>
              <a:rPr lang="fr-CH" sz="1800" dirty="0" smtClean="0">
                <a:latin typeface="+mn-lt"/>
              </a:rPr>
              <a:t> 10% to  55% P </a:t>
            </a:r>
          </a:p>
          <a:p>
            <a:r>
              <a:rPr lang="fr-CH" sz="1800" dirty="0" err="1" smtClean="0">
                <a:latin typeface="+mn-lt"/>
              </a:rPr>
              <a:t>with</a:t>
            </a:r>
            <a:r>
              <a:rPr lang="fr-CH" sz="1800" dirty="0" smtClean="0">
                <a:latin typeface="+mn-lt"/>
              </a:rPr>
              <a:t> life time of 15hrs=900 minutes  (</a:t>
            </a:r>
            <a:r>
              <a:rPr lang="fr-CH" sz="1800" dirty="0" err="1" smtClean="0">
                <a:latin typeface="+mn-lt"/>
              </a:rPr>
              <a:t>i.e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with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wigglers</a:t>
            </a:r>
            <a:r>
              <a:rPr lang="fr-CH" sz="1800" dirty="0" smtClean="0">
                <a:latin typeface="+mn-lt"/>
              </a:rPr>
              <a:t> ON as </a:t>
            </a:r>
            <a:r>
              <a:rPr lang="fr-CH" sz="1800" dirty="0" err="1" smtClean="0">
                <a:latin typeface="+mn-lt"/>
              </a:rPr>
              <a:t>before</a:t>
            </a:r>
            <a:r>
              <a:rPr lang="fr-CH" sz="1800" dirty="0" smtClean="0">
                <a:latin typeface="+mn-lt"/>
              </a:rPr>
              <a:t>) </a:t>
            </a:r>
          </a:p>
          <a:p>
            <a:r>
              <a:rPr lang="fr-CH" sz="1800" dirty="0" smtClean="0">
                <a:latin typeface="+mn-lt"/>
              </a:rPr>
              <a:t>This </a:t>
            </a:r>
            <a:r>
              <a:rPr lang="fr-CH" sz="1800" dirty="0" err="1" smtClean="0">
                <a:latin typeface="+mn-lt"/>
              </a:rPr>
              <a:t>is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beyond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what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was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achieved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at</a:t>
            </a:r>
            <a:r>
              <a:rPr lang="fr-CH" sz="1800" dirty="0" smtClean="0">
                <a:latin typeface="+mn-lt"/>
              </a:rPr>
              <a:t> LEP but </a:t>
            </a:r>
            <a:r>
              <a:rPr lang="fr-CH" sz="1800" dirty="0" err="1" smtClean="0">
                <a:latin typeface="+mn-lt"/>
              </a:rPr>
              <a:t>there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is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hope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that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it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can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be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done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with</a:t>
            </a:r>
            <a:r>
              <a:rPr lang="fr-CH" sz="1800" dirty="0" smtClean="0">
                <a:latin typeface="+mn-lt"/>
              </a:rPr>
              <a:t> </a:t>
            </a:r>
          </a:p>
          <a:p>
            <a:r>
              <a:rPr lang="fr-CH" sz="1800" dirty="0" err="1" smtClean="0">
                <a:latin typeface="+mn-lt"/>
              </a:rPr>
              <a:t>improved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optics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at</a:t>
            </a:r>
            <a:r>
              <a:rPr lang="fr-CH" sz="1800" dirty="0" smtClean="0">
                <a:latin typeface="+mn-lt"/>
              </a:rPr>
              <a:t> TLEP, </a:t>
            </a:r>
            <a:r>
              <a:rPr lang="fr-CH" sz="1800" dirty="0" err="1" smtClean="0">
                <a:latin typeface="+mn-lt"/>
              </a:rPr>
              <a:t>given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better</a:t>
            </a:r>
            <a:r>
              <a:rPr lang="fr-CH" sz="1800" dirty="0" smtClean="0">
                <a:latin typeface="+mn-lt"/>
              </a:rPr>
              <a:t> dispersion corrections (</a:t>
            </a:r>
            <a:r>
              <a:rPr lang="fr-CH" sz="1800" dirty="0" smtClean="0">
                <a:latin typeface="+mn-lt"/>
                <a:sym typeface="Wingdings" panose="05000000000000000000" pitchFamily="2" charset="2"/>
              </a:rPr>
              <a:t> </a:t>
            </a:r>
            <a:r>
              <a:rPr lang="fr-CH" sz="1800" dirty="0" smtClean="0">
                <a:latin typeface="+mn-lt"/>
              </a:rPr>
              <a:t>simulation job to do) </a:t>
            </a:r>
          </a:p>
          <a:p>
            <a:endParaRPr lang="fr-CH" sz="1800" dirty="0" smtClean="0">
              <a:latin typeface="+mn-lt"/>
            </a:endParaRPr>
          </a:p>
          <a:p>
            <a:r>
              <a:rPr lang="fr-CH" sz="1800" dirty="0" smtClean="0">
                <a:latin typeface="+mn-lt"/>
              </a:rPr>
              <a:t>2. </a:t>
            </a:r>
            <a:r>
              <a:rPr lang="fr-CH" sz="1800" dirty="0" err="1" smtClean="0">
                <a:latin typeface="+mn-lt"/>
              </a:rPr>
              <a:t>luminosity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lifetime</a:t>
            </a:r>
            <a:r>
              <a:rPr lang="fr-CH" sz="1800" dirty="0" smtClean="0">
                <a:latin typeface="+mn-lt"/>
              </a:rPr>
              <a:t> must </a:t>
            </a:r>
            <a:r>
              <a:rPr lang="fr-CH" sz="1800" dirty="0" err="1" smtClean="0">
                <a:latin typeface="+mn-lt"/>
              </a:rPr>
              <a:t>be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reduced</a:t>
            </a:r>
            <a:r>
              <a:rPr lang="fr-CH" sz="1800" dirty="0" smtClean="0">
                <a:latin typeface="+mn-lt"/>
              </a:rPr>
              <a:t> to 900 minutes as </a:t>
            </a:r>
            <a:r>
              <a:rPr lang="fr-CH" sz="1800" dirty="0" err="1" smtClean="0">
                <a:latin typeface="+mn-lt"/>
              </a:rPr>
              <a:t>well</a:t>
            </a:r>
            <a:r>
              <a:rPr lang="fr-CH" sz="1800" dirty="0" smtClean="0">
                <a:latin typeface="+mn-lt"/>
              </a:rPr>
              <a:t>.  This </a:t>
            </a:r>
            <a:r>
              <a:rPr lang="fr-CH" sz="1800" dirty="0" err="1" smtClean="0">
                <a:latin typeface="+mn-lt"/>
              </a:rPr>
              <a:t>means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reducing</a:t>
            </a:r>
            <a:r>
              <a:rPr lang="fr-CH" sz="1800" dirty="0" smtClean="0">
                <a:latin typeface="+mn-lt"/>
              </a:rPr>
              <a:t> </a:t>
            </a:r>
          </a:p>
          <a:p>
            <a:r>
              <a:rPr lang="fr-CH" sz="1800" dirty="0" err="1" smtClean="0">
                <a:latin typeface="+mn-lt"/>
              </a:rPr>
              <a:t>luminosity</a:t>
            </a:r>
            <a:r>
              <a:rPr lang="fr-CH" sz="1800" dirty="0" smtClean="0">
                <a:latin typeface="+mn-lt"/>
              </a:rPr>
              <a:t> by a factor 10 down to 6 10^34/cm2/s/IP , or </a:t>
            </a:r>
            <a:r>
              <a:rPr lang="fr-CH" sz="1800" dirty="0" err="1" smtClean="0">
                <a:latin typeface="+mn-lt"/>
              </a:rPr>
              <a:t>increase</a:t>
            </a:r>
            <a:r>
              <a:rPr lang="fr-CH" sz="1800" dirty="0" smtClean="0">
                <a:latin typeface="+mn-lt"/>
              </a:rPr>
              <a:t> the </a:t>
            </a:r>
            <a:r>
              <a:rPr lang="fr-CH" sz="1800" dirty="0" err="1" smtClean="0">
                <a:latin typeface="+mn-lt"/>
              </a:rPr>
              <a:t>number</a:t>
            </a:r>
            <a:r>
              <a:rPr lang="fr-CH" sz="1800" dirty="0" smtClean="0">
                <a:latin typeface="+mn-lt"/>
              </a:rPr>
              <a:t> of </a:t>
            </a:r>
            <a:r>
              <a:rPr lang="fr-CH" sz="1800" dirty="0" err="1" smtClean="0">
                <a:latin typeface="+mn-lt"/>
              </a:rPr>
              <a:t>bunches</a:t>
            </a:r>
            <a:endParaRPr lang="fr-CH" sz="1800" dirty="0" smtClean="0">
              <a:latin typeface="+mn-lt"/>
            </a:endParaRPr>
          </a:p>
          <a:p>
            <a:r>
              <a:rPr lang="fr-CH" sz="1800" dirty="0" smtClean="0">
                <a:latin typeface="+mn-lt"/>
              </a:rPr>
              <a:t>(NB </a:t>
            </a:r>
            <a:r>
              <a:rPr lang="fr-CH" sz="1800" dirty="0" err="1" smtClean="0">
                <a:latin typeface="+mn-lt"/>
              </a:rPr>
              <a:t>luminosity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lifetime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is</a:t>
            </a:r>
            <a:r>
              <a:rPr lang="fr-CH" sz="1800" dirty="0" smtClean="0">
                <a:latin typeface="+mn-lt"/>
              </a:rPr>
              <a:t> sensitive to the </a:t>
            </a:r>
            <a:r>
              <a:rPr lang="fr-CH" sz="1800" dirty="0" err="1" smtClean="0">
                <a:latin typeface="+mn-lt"/>
              </a:rPr>
              <a:t>momentum</a:t>
            </a:r>
            <a:r>
              <a:rPr lang="fr-CH" sz="1800" dirty="0" smtClean="0">
                <a:latin typeface="+mn-lt"/>
              </a:rPr>
              <a:t>  </a:t>
            </a:r>
            <a:r>
              <a:rPr lang="fr-CH" sz="1800" dirty="0" err="1" smtClean="0">
                <a:latin typeface="+mn-lt"/>
              </a:rPr>
              <a:t>acceptance</a:t>
            </a:r>
            <a:r>
              <a:rPr lang="fr-CH" sz="1800" dirty="0" smtClean="0">
                <a:latin typeface="+mn-lt"/>
              </a:rPr>
              <a:t> of the machine </a:t>
            </a:r>
            <a:r>
              <a:rPr lang="fr-CH" sz="1800" dirty="0" smtClean="0">
                <a:latin typeface="+mn-lt"/>
                <a:sym typeface="Wingdings" panose="05000000000000000000" pitchFamily="2" charset="2"/>
              </a:rPr>
              <a:t> </a:t>
            </a:r>
            <a:r>
              <a:rPr lang="fr-CH" sz="1800" dirty="0" smtClean="0">
                <a:latin typeface="+mn-lt"/>
              </a:rPr>
              <a:t>check!) </a:t>
            </a:r>
          </a:p>
          <a:p>
            <a:endParaRPr lang="fr-CH" sz="1800" dirty="0">
              <a:latin typeface="+mn-lt"/>
            </a:endParaRPr>
          </a:p>
          <a:p>
            <a:r>
              <a:rPr lang="fr-CH" sz="1800" dirty="0" smtClean="0">
                <a:latin typeface="+mn-lt"/>
              </a:rPr>
              <a:t>3. </a:t>
            </a:r>
            <a:r>
              <a:rPr lang="fr-CH" sz="1800" dirty="0" err="1" smtClean="0">
                <a:latin typeface="+mn-lt"/>
              </a:rPr>
              <a:t>then</a:t>
            </a:r>
            <a:r>
              <a:rPr lang="fr-CH" sz="1800" dirty="0" smtClean="0">
                <a:latin typeface="+mn-lt"/>
              </a:rPr>
              <a:t> the top up </a:t>
            </a:r>
            <a:r>
              <a:rPr lang="fr-CH" sz="1800" dirty="0" err="1" smtClean="0">
                <a:latin typeface="+mn-lt"/>
              </a:rPr>
              <a:t>wil</a:t>
            </a:r>
            <a:r>
              <a:rPr lang="fr-CH" sz="1800" dirty="0" err="1">
                <a:latin typeface="+mn-lt"/>
              </a:rPr>
              <a:t>l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reduce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polarization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further</a:t>
            </a:r>
            <a:r>
              <a:rPr lang="fr-CH" sz="1800" dirty="0" smtClean="0">
                <a:latin typeface="+mn-lt"/>
              </a:rPr>
              <a:t>, to </a:t>
            </a:r>
            <a:r>
              <a:rPr lang="fr-CH" sz="1800" dirty="0" err="1" smtClean="0">
                <a:latin typeface="+mn-lt"/>
              </a:rPr>
              <a:t>reach</a:t>
            </a:r>
            <a:r>
              <a:rPr lang="fr-CH" sz="1800" dirty="0" smtClean="0">
                <a:latin typeface="+mn-lt"/>
              </a:rPr>
              <a:t> an </a:t>
            </a:r>
            <a:r>
              <a:rPr lang="fr-CH" sz="1800" dirty="0" err="1" smtClean="0">
                <a:latin typeface="+mn-lt"/>
              </a:rPr>
              <a:t>equilibrium</a:t>
            </a:r>
            <a:r>
              <a:rPr lang="fr-CH" sz="1800" dirty="0" smtClean="0">
                <a:latin typeface="+mn-lt"/>
              </a:rPr>
              <a:t> value of  44%</a:t>
            </a:r>
          </a:p>
          <a:p>
            <a:endParaRPr lang="fr-CH" sz="1800" dirty="0">
              <a:latin typeface="+mn-lt"/>
            </a:endParaRPr>
          </a:p>
          <a:p>
            <a:r>
              <a:rPr lang="fr-CH" sz="1800" dirty="0" smtClean="0">
                <a:solidFill>
                  <a:srgbClr val="00B050"/>
                </a:solidFill>
                <a:latin typeface="+mn-lt"/>
              </a:rPr>
              <a:t>4. the effective </a:t>
            </a:r>
            <a:r>
              <a:rPr lang="fr-CH" sz="1800" dirty="0" err="1" smtClean="0">
                <a:solidFill>
                  <a:srgbClr val="00B050"/>
                </a:solidFill>
                <a:latin typeface="+mn-lt"/>
              </a:rPr>
              <a:t>polarization</a:t>
            </a:r>
            <a:r>
              <a:rPr lang="fr-CH" sz="1800" dirty="0" smtClean="0">
                <a:solidFill>
                  <a:srgbClr val="00B050"/>
                </a:solidFill>
                <a:latin typeface="+mn-lt"/>
              </a:rPr>
              <a:t> over a 12 </a:t>
            </a:r>
            <a:r>
              <a:rPr lang="fr-CH" sz="1800" dirty="0" err="1" smtClean="0">
                <a:solidFill>
                  <a:srgbClr val="00B050"/>
                </a:solidFill>
                <a:latin typeface="+mn-lt"/>
              </a:rPr>
              <a:t>hours</a:t>
            </a:r>
            <a:r>
              <a:rPr lang="fr-CH" sz="1800" dirty="0" smtClean="0">
                <a:solidFill>
                  <a:srgbClr val="00B050"/>
                </a:solidFill>
                <a:latin typeface="+mn-lt"/>
              </a:rPr>
              <a:t> stable </a:t>
            </a:r>
            <a:r>
              <a:rPr lang="fr-CH" sz="1800" dirty="0" err="1" smtClean="0">
                <a:solidFill>
                  <a:srgbClr val="00B050"/>
                </a:solidFill>
                <a:latin typeface="+mn-lt"/>
              </a:rPr>
              <a:t>run</a:t>
            </a:r>
            <a:r>
              <a:rPr lang="fr-CH" sz="1800" dirty="0" smtClean="0">
                <a:solidFill>
                  <a:srgbClr val="00B050"/>
                </a:solidFill>
                <a:latin typeface="+mn-lt"/>
              </a:rPr>
              <a:t> </a:t>
            </a:r>
            <a:r>
              <a:rPr lang="fr-CH" sz="1800" dirty="0" err="1" smtClean="0">
                <a:solidFill>
                  <a:srgbClr val="00B050"/>
                </a:solidFill>
                <a:latin typeface="+mn-lt"/>
              </a:rPr>
              <a:t>is</a:t>
            </a:r>
            <a:r>
              <a:rPr lang="fr-CH" sz="1800" dirty="0" smtClean="0">
                <a:solidFill>
                  <a:srgbClr val="00B050"/>
                </a:solidFill>
                <a:latin typeface="+mn-lt"/>
              </a:rPr>
              <a:t> </a:t>
            </a:r>
            <a:r>
              <a:rPr lang="fr-CH" sz="1800" dirty="0" err="1" smtClean="0">
                <a:solidFill>
                  <a:srgbClr val="00B050"/>
                </a:solidFill>
                <a:latin typeface="+mn-lt"/>
              </a:rPr>
              <a:t>then</a:t>
            </a:r>
            <a:r>
              <a:rPr lang="fr-CH" sz="1800" dirty="0" smtClean="0">
                <a:solidFill>
                  <a:srgbClr val="00B050"/>
                </a:solidFill>
                <a:latin typeface="+mn-lt"/>
              </a:rPr>
              <a:t> 39%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ECFA2-10AD-4F9C-BEC6-EED9A6D531A8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46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36716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98" y="-30303"/>
            <a:ext cx="8667750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564813" y="951571"/>
            <a:ext cx="1062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i="1" dirty="0" smtClean="0">
                <a:solidFill>
                  <a:schemeClr val="accent3">
                    <a:lumMod val="75000"/>
                  </a:schemeClr>
                </a:solidFill>
              </a:rPr>
              <a:t>PAC 1995</a:t>
            </a:r>
            <a:endParaRPr lang="fr-CH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927" y="1144447"/>
            <a:ext cx="4866896" cy="4606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208" y="1364852"/>
            <a:ext cx="4563210" cy="1307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653" y="2850017"/>
            <a:ext cx="4670320" cy="1370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29653" y="4347706"/>
            <a:ext cx="4801507" cy="20313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1800" dirty="0" smtClean="0"/>
              <a:t>LEP:</a:t>
            </a:r>
            <a:endParaRPr lang="fr-CH" sz="1800" dirty="0"/>
          </a:p>
          <a:p>
            <a:r>
              <a:rPr lang="fr-CH" sz="1800" dirty="0" smtClean="0"/>
              <a:t>This </a:t>
            </a:r>
            <a:r>
              <a:rPr lang="fr-CH" sz="1800" dirty="0" err="1"/>
              <a:t>w</a:t>
            </a:r>
            <a:r>
              <a:rPr lang="fr-CH" sz="1800" dirty="0" err="1" smtClean="0"/>
              <a:t>as</a:t>
            </a:r>
            <a:r>
              <a:rPr lang="fr-CH" sz="1800" dirty="0" smtClean="0"/>
              <a:t> </a:t>
            </a:r>
            <a:r>
              <a:rPr lang="fr-CH" sz="1800" dirty="0" err="1" smtClean="0"/>
              <a:t>only</a:t>
            </a:r>
            <a:r>
              <a:rPr lang="fr-CH" sz="1800" dirty="0" smtClean="0"/>
              <a:t> </a:t>
            </a:r>
            <a:r>
              <a:rPr lang="fr-CH" sz="1800" dirty="0" err="1" smtClean="0"/>
              <a:t>tried</a:t>
            </a:r>
            <a:r>
              <a:rPr lang="fr-CH" sz="1800" dirty="0" smtClean="0"/>
              <a:t> 3 times!</a:t>
            </a:r>
          </a:p>
          <a:p>
            <a:r>
              <a:rPr lang="fr-CH" sz="1800" dirty="0" smtClean="0"/>
              <a:t>Best </a:t>
            </a:r>
            <a:r>
              <a:rPr lang="fr-CH" sz="1800" dirty="0" err="1" smtClean="0"/>
              <a:t>result</a:t>
            </a:r>
            <a:r>
              <a:rPr lang="fr-CH" sz="1800" dirty="0" smtClean="0"/>
              <a:t>: P = 40%  , </a:t>
            </a:r>
            <a:r>
              <a:rPr lang="fr-CH" sz="1800" dirty="0" smtClean="0">
                <a:sym typeface="Symbol"/>
              </a:rPr>
              <a:t></a:t>
            </a:r>
            <a:r>
              <a:rPr lang="fr-CH" sz="1800" baseline="30000" dirty="0" smtClean="0">
                <a:sym typeface="Symbol"/>
              </a:rPr>
              <a:t>*</a:t>
            </a:r>
            <a:r>
              <a:rPr lang="fr-CH" sz="1800" baseline="-25000" dirty="0" smtClean="0">
                <a:sym typeface="Symbol"/>
              </a:rPr>
              <a:t>y</a:t>
            </a:r>
            <a:r>
              <a:rPr lang="fr-CH" sz="1800" dirty="0" smtClean="0">
                <a:sym typeface="Symbol"/>
              </a:rPr>
              <a:t>= 0.04  , one IP</a:t>
            </a:r>
          </a:p>
          <a:p>
            <a:endParaRPr lang="fr-CH" sz="1800" dirty="0" smtClean="0">
              <a:sym typeface="Symbol"/>
            </a:endParaRPr>
          </a:p>
          <a:p>
            <a:r>
              <a:rPr lang="fr-CH" sz="1800" dirty="0" smtClean="0">
                <a:sym typeface="Symbol"/>
              </a:rPr>
              <a:t>TLEP</a:t>
            </a:r>
            <a:endParaRPr lang="fr-CH" sz="1800" dirty="0">
              <a:sym typeface="Symbol"/>
            </a:endParaRPr>
          </a:p>
          <a:p>
            <a:r>
              <a:rPr lang="fr-CH" sz="1800" dirty="0" err="1" smtClean="0">
                <a:sym typeface="Symbol"/>
              </a:rPr>
              <a:t>Assuming</a:t>
            </a:r>
            <a:r>
              <a:rPr lang="fr-CH" sz="1800" dirty="0" smtClean="0">
                <a:sym typeface="Symbol"/>
              </a:rPr>
              <a:t> 4 IP and </a:t>
            </a:r>
            <a:r>
              <a:rPr lang="fr-CH" sz="1800" dirty="0">
                <a:sym typeface="Symbol"/>
              </a:rPr>
              <a:t></a:t>
            </a:r>
            <a:r>
              <a:rPr lang="fr-CH" sz="1800" baseline="30000" dirty="0">
                <a:sym typeface="Symbol"/>
              </a:rPr>
              <a:t>*</a:t>
            </a:r>
            <a:r>
              <a:rPr lang="fr-CH" sz="1800" baseline="-25000" dirty="0">
                <a:sym typeface="Symbol"/>
              </a:rPr>
              <a:t>y</a:t>
            </a:r>
            <a:r>
              <a:rPr lang="fr-CH" sz="1800" dirty="0">
                <a:sym typeface="Symbol"/>
              </a:rPr>
              <a:t>= </a:t>
            </a:r>
            <a:r>
              <a:rPr lang="fr-CH" sz="1800" dirty="0" smtClean="0">
                <a:sym typeface="Symbol"/>
              </a:rPr>
              <a:t>0.01 </a:t>
            </a:r>
            <a:r>
              <a:rPr lang="fr-CH" sz="1800" dirty="0" smtClean="0">
                <a:sym typeface="Wingdings" pitchFamily="2" charset="2"/>
              </a:rPr>
              <a:t> </a:t>
            </a:r>
            <a:endParaRPr lang="fr-CH" sz="1800" b="1" dirty="0" smtClean="0">
              <a:solidFill>
                <a:srgbClr val="0000FF"/>
              </a:solidFill>
              <a:sym typeface="Wingdings" pitchFamily="2" charset="2"/>
            </a:endParaRPr>
          </a:p>
          <a:p>
            <a:r>
              <a:rPr lang="fr-CH" sz="1800" b="1" dirty="0" err="1" smtClean="0">
                <a:solidFill>
                  <a:srgbClr val="0000FF"/>
                </a:solidFill>
                <a:sym typeface="Wingdings" pitchFamily="2" charset="2"/>
              </a:rPr>
              <a:t>reduce</a:t>
            </a:r>
            <a:r>
              <a:rPr lang="fr-CH" sz="1800" b="1" dirty="0" smtClean="0">
                <a:solidFill>
                  <a:srgbClr val="0000FF"/>
                </a:solidFill>
                <a:sym typeface="Wingdings" pitchFamily="2" charset="2"/>
              </a:rPr>
              <a:t> </a:t>
            </a:r>
            <a:r>
              <a:rPr lang="fr-CH" sz="1800" b="1" dirty="0" err="1" smtClean="0">
                <a:solidFill>
                  <a:srgbClr val="0000FF"/>
                </a:solidFill>
                <a:sym typeface="Wingdings" pitchFamily="2" charset="2"/>
              </a:rPr>
              <a:t>luminositiy</a:t>
            </a:r>
            <a:r>
              <a:rPr lang="fr-CH" sz="1800" b="1" dirty="0" smtClean="0">
                <a:solidFill>
                  <a:srgbClr val="0000FF"/>
                </a:solidFill>
                <a:sym typeface="Wingdings" pitchFamily="2" charset="2"/>
              </a:rPr>
              <a:t> </a:t>
            </a:r>
            <a:r>
              <a:rPr lang="fr-CH" sz="1800" b="1" dirty="0" err="1" smtClean="0">
                <a:solidFill>
                  <a:srgbClr val="0000FF"/>
                </a:solidFill>
                <a:sym typeface="Wingdings" pitchFamily="2" charset="2"/>
              </a:rPr>
              <a:t>somewhat</a:t>
            </a:r>
            <a:r>
              <a:rPr lang="fr-CH" sz="1800" b="1" dirty="0" smtClean="0">
                <a:solidFill>
                  <a:srgbClr val="0000FF"/>
                </a:solidFill>
                <a:sym typeface="Wingdings" pitchFamily="2" charset="2"/>
              </a:rPr>
              <a:t>, 10</a:t>
            </a:r>
            <a:r>
              <a:rPr lang="fr-CH" sz="1800" b="1" baseline="30000" dirty="0" smtClean="0">
                <a:solidFill>
                  <a:srgbClr val="0000FF"/>
                </a:solidFill>
                <a:sym typeface="Wingdings" pitchFamily="2" charset="2"/>
              </a:rPr>
              <a:t>11 </a:t>
            </a:r>
            <a:r>
              <a:rPr lang="fr-CH" sz="1800" b="1" dirty="0" smtClean="0">
                <a:solidFill>
                  <a:srgbClr val="0000FF"/>
                </a:solidFill>
                <a:sym typeface="Wingdings" pitchFamily="2" charset="2"/>
              </a:rPr>
              <a:t>Z @ P=40%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628FF-C840-47AA-845B-B542740BFA6D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47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00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4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5" y="73025"/>
            <a:ext cx="7562850" cy="671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8734" y="2453833"/>
            <a:ext cx="16096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AB, U. </a:t>
            </a:r>
            <a:r>
              <a:rPr lang="fr-CH" dirty="0" err="1" smtClean="0"/>
              <a:t>Wienands</a:t>
            </a:r>
            <a:r>
              <a:rPr lang="fr-CH" dirty="0" smtClean="0"/>
              <a:t>) </a:t>
            </a:r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47A70-D4F2-43B2-A792-DD1FB9E1D93A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48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44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49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34" y="636608"/>
            <a:ext cx="8916445" cy="5913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 flipV="1">
            <a:off x="1018572" y="1944547"/>
            <a:ext cx="11575" cy="140053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1018572" y="1944547"/>
            <a:ext cx="1689905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708477" y="1944547"/>
            <a:ext cx="0" cy="11574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2395959" y="2060294"/>
            <a:ext cx="312518" cy="138896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395959" y="2199190"/>
            <a:ext cx="0" cy="2511706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708477" y="2129742"/>
            <a:ext cx="5521123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8229600" y="2071870"/>
            <a:ext cx="104172" cy="1504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" name="TextBox 11"/>
          <p:cNvSpPr txBox="1"/>
          <p:nvPr/>
        </p:nvSpPr>
        <p:spPr>
          <a:xfrm>
            <a:off x="1467895" y="282665"/>
            <a:ext cx="53697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j-lt"/>
              </a:rPr>
              <a:t>Polarization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measurement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with</a:t>
            </a:r>
            <a:r>
              <a:rPr lang="fr-CH" sz="2000" dirty="0" smtClean="0">
                <a:latin typeface="+mj-lt"/>
              </a:rPr>
              <a:t> a back </a:t>
            </a:r>
            <a:r>
              <a:rPr lang="fr-CH" sz="2000" dirty="0" err="1" smtClean="0">
                <a:latin typeface="+mj-lt"/>
              </a:rPr>
              <a:t>scattered</a:t>
            </a:r>
            <a:r>
              <a:rPr lang="fr-CH" sz="2000" dirty="0" smtClean="0">
                <a:latin typeface="+mj-lt"/>
              </a:rPr>
              <a:t> </a:t>
            </a:r>
          </a:p>
          <a:p>
            <a:r>
              <a:rPr lang="fr-CH" sz="2000" dirty="0"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frequency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doubled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Nd-Yag</a:t>
            </a:r>
            <a:r>
              <a:rPr lang="fr-CH" sz="2000" dirty="0" smtClean="0">
                <a:latin typeface="+mj-lt"/>
              </a:rPr>
              <a:t> laser (528 nm)</a:t>
            </a:r>
          </a:p>
        </p:txBody>
      </p:sp>
    </p:spTree>
    <p:extLst>
      <p:ext uri="{BB962C8B-B14F-4D97-AF65-F5344CB8AC3E}">
        <p14:creationId xmlns:p14="http://schemas.microsoft.com/office/powerpoint/2010/main" val="1151845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E9432-11BF-49FA-90B4-BAC68EADB12C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9028" y="946051"/>
            <a:ext cx="399097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693" y="2747963"/>
            <a:ext cx="3074020" cy="1549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423" y="4525701"/>
            <a:ext cx="5884581" cy="875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0817" y="2751649"/>
            <a:ext cx="3478813" cy="155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4963" y="5401094"/>
            <a:ext cx="8296054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Spin tune at the Z </a:t>
            </a:r>
            <a:r>
              <a:rPr lang="fr-CH" sz="2000" dirty="0" err="1" smtClean="0">
                <a:latin typeface="+mj-lt"/>
              </a:rPr>
              <a:t>peak</a:t>
            </a:r>
            <a:r>
              <a:rPr lang="fr-CH" sz="2000" dirty="0" smtClean="0">
                <a:latin typeface="+mj-lt"/>
              </a:rPr>
              <a:t> : 103.5    </a:t>
            </a:r>
          </a:p>
          <a:p>
            <a:r>
              <a:rPr lang="fr-CH" sz="2000" dirty="0" smtClean="0">
                <a:latin typeface="+mj-lt"/>
              </a:rPr>
              <a:t>The scan points 101.5 / 103.5 / 105.5 are </a:t>
            </a:r>
            <a:r>
              <a:rPr lang="fr-CH" sz="2000" dirty="0" err="1" smtClean="0">
                <a:latin typeface="+mj-lt"/>
              </a:rPr>
              <a:t>perfect</a:t>
            </a:r>
            <a:r>
              <a:rPr lang="fr-CH" sz="2000" dirty="0" smtClean="0">
                <a:latin typeface="+mj-lt"/>
              </a:rPr>
              <a:t> optimum for Z </a:t>
            </a:r>
            <a:r>
              <a:rPr lang="fr-CH" sz="2000" dirty="0" err="1" smtClean="0">
                <a:latin typeface="+mj-lt"/>
              </a:rPr>
              <a:t>width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meast</a:t>
            </a:r>
            <a:endParaRPr lang="fr-CH" sz="2000" dirty="0" smtClean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scan points at 100.5 and 106.5 are good for </a:t>
            </a:r>
            <a:r>
              <a:rPr lang="fr-CH" sz="2000" dirty="0" smtClean="0">
                <a:latin typeface="+mj-lt"/>
                <a:sym typeface="Symbol"/>
              </a:rPr>
              <a:t></a:t>
            </a:r>
            <a:r>
              <a:rPr lang="fr-CH" sz="2000" baseline="-25000" dirty="0" smtClean="0">
                <a:latin typeface="+mj-lt"/>
                <a:sym typeface="Symbol"/>
              </a:rPr>
              <a:t>QED </a:t>
            </a:r>
            <a:r>
              <a:rPr lang="fr-CH" sz="2000" dirty="0" err="1" smtClean="0">
                <a:latin typeface="+mj-lt"/>
                <a:sym typeface="Symbol"/>
              </a:rPr>
              <a:t>measurement</a:t>
            </a:r>
            <a:endParaRPr lang="fr-CH" sz="2000" dirty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Spin tune for W </a:t>
            </a:r>
            <a:r>
              <a:rPr lang="fr-CH" sz="2000" dirty="0" err="1" smtClean="0">
                <a:latin typeface="+mj-lt"/>
              </a:rPr>
              <a:t>threshold</a:t>
            </a:r>
            <a:r>
              <a:rPr lang="fr-CH" sz="2000" dirty="0" smtClean="0">
                <a:latin typeface="+mj-lt"/>
              </a:rPr>
              <a:t>  </a:t>
            </a:r>
            <a:r>
              <a:rPr lang="fr-CH" sz="2000" dirty="0" smtClean="0">
                <a:latin typeface="+mj-lt"/>
              </a:rPr>
              <a:t>180.5 -- 183.5 </a:t>
            </a:r>
            <a:endParaRPr lang="fr-CH" sz="2000" dirty="0" smtClean="0">
              <a:latin typeface="+mj-lt"/>
            </a:endParaRPr>
          </a:p>
        </p:txBody>
      </p:sp>
      <p:pic>
        <p:nvPicPr>
          <p:cNvPr id="1032" name="Picture 8" descr="http://gluon.particle.kth.se/SH2203/collision_lab/lep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9" y="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662804" y="1620738"/>
            <a:ext cx="2483180" cy="132343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=310 minutes</a:t>
            </a:r>
          </a:p>
          <a:p>
            <a:r>
              <a:rPr lang="fr-CH" sz="2000" dirty="0">
                <a:latin typeface="+mj-lt"/>
              </a:rPr>
              <a:t>a</a:t>
            </a:r>
            <a:r>
              <a:rPr lang="fr-CH" sz="2000" dirty="0" smtClean="0">
                <a:latin typeface="+mj-lt"/>
              </a:rPr>
              <a:t>t </a:t>
            </a:r>
            <a:r>
              <a:rPr lang="fr-CH" sz="2000" dirty="0" smtClean="0">
                <a:latin typeface="+mj-lt"/>
              </a:rPr>
              <a:t>45.6 </a:t>
            </a:r>
            <a:r>
              <a:rPr lang="fr-CH" sz="2000" dirty="0" err="1" smtClean="0">
                <a:latin typeface="+mj-lt"/>
              </a:rPr>
              <a:t>GeV</a:t>
            </a:r>
            <a:r>
              <a:rPr lang="fr-CH" sz="2000" dirty="0" smtClean="0">
                <a:latin typeface="+mj-lt"/>
              </a:rPr>
              <a:t> in LEP</a:t>
            </a:r>
          </a:p>
          <a:p>
            <a:r>
              <a:rPr lang="fr-CH" sz="2000" dirty="0" smtClean="0">
                <a:latin typeface="+mj-lt"/>
              </a:rPr>
              <a:t>250 </a:t>
            </a:r>
            <a:r>
              <a:rPr lang="fr-CH" sz="2000" dirty="0" err="1" smtClean="0">
                <a:latin typeface="+mj-lt"/>
              </a:rPr>
              <a:t>hours</a:t>
            </a:r>
            <a:r>
              <a:rPr lang="fr-CH" sz="2000" dirty="0" smtClean="0">
                <a:latin typeface="+mj-lt"/>
              </a:rPr>
              <a:t> in </a:t>
            </a:r>
            <a:r>
              <a:rPr lang="fr-CH" sz="2000" dirty="0" smtClean="0">
                <a:latin typeface="+mj-lt"/>
              </a:rPr>
              <a:t>FCC-</a:t>
            </a:r>
            <a:r>
              <a:rPr lang="fr-CH" sz="2000" dirty="0" err="1" smtClean="0">
                <a:latin typeface="+mj-lt"/>
              </a:rPr>
              <a:t>eeZ</a:t>
            </a:r>
            <a:r>
              <a:rPr lang="fr-CH" sz="2000" dirty="0" smtClean="0">
                <a:latin typeface="+mj-lt"/>
              </a:rPr>
              <a:t>!</a:t>
            </a:r>
          </a:p>
          <a:p>
            <a:r>
              <a:rPr lang="fr-CH" sz="2000" dirty="0" smtClean="0">
                <a:latin typeface="+mj-lt"/>
              </a:rPr>
              <a:t>14 </a:t>
            </a:r>
            <a:r>
              <a:rPr lang="fr-CH" sz="2000" dirty="0" err="1" smtClean="0">
                <a:latin typeface="+mj-lt"/>
              </a:rPr>
              <a:t>hours</a:t>
            </a:r>
            <a:r>
              <a:rPr lang="fr-CH" sz="2000" dirty="0" smtClean="0">
                <a:latin typeface="+mj-lt"/>
              </a:rPr>
              <a:t> at WW</a:t>
            </a:r>
            <a:endParaRPr lang="fr-CH" sz="2000" dirty="0" smtClean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88557" y="127321"/>
            <a:ext cx="588565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LEP (1989-2000)  first observation of P</a:t>
            </a:r>
            <a:r>
              <a:rPr lang="fr-CH" sz="2000" baseline="-25000" dirty="0" smtClean="0">
                <a:latin typeface="+mj-lt"/>
                <a:sym typeface="Symbol"/>
              </a:rPr>
              <a:t></a:t>
            </a:r>
            <a:r>
              <a:rPr lang="fr-CH" sz="2000" dirty="0" smtClean="0">
                <a:latin typeface="+mj-lt"/>
              </a:rPr>
              <a:t>  in 1990</a:t>
            </a:r>
          </a:p>
          <a:p>
            <a:r>
              <a:rPr lang="fr-CH" sz="2000" dirty="0"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                               first </a:t>
            </a:r>
            <a:r>
              <a:rPr lang="fr-CH" sz="2000" dirty="0" err="1" smtClean="0">
                <a:latin typeface="+mj-lt"/>
              </a:rPr>
              <a:t>resonant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depolarization</a:t>
            </a:r>
            <a:r>
              <a:rPr lang="fr-CH" sz="2000" dirty="0" smtClean="0">
                <a:latin typeface="+mj-lt"/>
              </a:rPr>
              <a:t> in 1991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372430" y="4209858"/>
            <a:ext cx="1658146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j-lt"/>
              </a:rPr>
              <a:t>orbit</a:t>
            </a:r>
            <a:r>
              <a:rPr lang="fr-CH" sz="2000" dirty="0" smtClean="0">
                <a:latin typeface="+mj-lt"/>
              </a:rPr>
              <a:t> </a:t>
            </a:r>
          </a:p>
          <a:p>
            <a:r>
              <a:rPr lang="fr-CH" sz="2000" dirty="0" smtClean="0">
                <a:latin typeface="+mj-lt"/>
              </a:rPr>
              <a:t>imperfections</a:t>
            </a:r>
            <a:endParaRPr lang="en-GB" sz="2000" dirty="0" smtClean="0">
              <a:latin typeface="+mj-lt"/>
            </a:endParaRPr>
          </a:p>
        </p:txBody>
      </p:sp>
      <p:sp>
        <p:nvSpPr>
          <p:cNvPr id="8" name="Oval 7"/>
          <p:cNvSpPr/>
          <p:nvPr/>
        </p:nvSpPr>
        <p:spPr>
          <a:xfrm>
            <a:off x="6713604" y="3509772"/>
            <a:ext cx="919096" cy="78720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10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50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2789"/>
            <a:ext cx="5151543" cy="220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404" y="769178"/>
            <a:ext cx="4052826" cy="1199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133733" y="2465408"/>
            <a:ext cx="4813497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in FCC-</a:t>
            </a:r>
            <a:r>
              <a:rPr lang="fr-CH" sz="2000" dirty="0" err="1" smtClean="0">
                <a:latin typeface="+mj-lt"/>
              </a:rPr>
              <a:t>ee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emittances</a:t>
            </a:r>
            <a:r>
              <a:rPr lang="fr-CH" sz="2000" dirty="0" smtClean="0">
                <a:latin typeface="+mj-lt"/>
              </a:rPr>
              <a:t> are </a:t>
            </a:r>
            <a:r>
              <a:rPr lang="fr-CH" sz="2000" dirty="0" err="1" smtClean="0">
                <a:latin typeface="+mj-lt"/>
              </a:rPr>
              <a:t>much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smaller</a:t>
            </a:r>
            <a:r>
              <a:rPr lang="fr-CH" sz="2000" dirty="0" smtClean="0">
                <a:latin typeface="+mj-lt"/>
              </a:rPr>
              <a:t> and </a:t>
            </a:r>
          </a:p>
          <a:p>
            <a:r>
              <a:rPr lang="fr-CH" sz="2000" dirty="0" smtClean="0">
                <a:latin typeface="+mj-lt"/>
              </a:rPr>
              <a:t>profile </a:t>
            </a:r>
            <a:r>
              <a:rPr lang="fr-CH" sz="2000" dirty="0" err="1" smtClean="0">
                <a:latin typeface="+mj-lt"/>
              </a:rPr>
              <a:t>should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be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narrower</a:t>
            </a:r>
            <a:r>
              <a:rPr lang="fr-CH" sz="2000" dirty="0" smtClean="0">
                <a:latin typeface="+mj-lt"/>
              </a:rPr>
              <a:t>. 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593" y="3173294"/>
            <a:ext cx="5754547" cy="342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982494" y="3761771"/>
            <a:ext cx="3161506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1800" dirty="0" err="1" smtClean="0">
                <a:latin typeface="+mj-lt"/>
              </a:rPr>
              <a:t>displacement</a:t>
            </a:r>
            <a:r>
              <a:rPr lang="fr-CH" sz="1800" dirty="0" smtClean="0">
                <a:latin typeface="+mj-lt"/>
              </a:rPr>
              <a:t>  </a:t>
            </a:r>
            <a:r>
              <a:rPr lang="fr-CH" sz="1800" dirty="0" err="1" smtClean="0">
                <a:latin typeface="+mj-lt"/>
              </a:rPr>
              <a:t>upon</a:t>
            </a:r>
            <a:r>
              <a:rPr lang="fr-CH" sz="1800" dirty="0" smtClean="0">
                <a:latin typeface="+mj-lt"/>
              </a:rPr>
              <a:t> inversion</a:t>
            </a:r>
          </a:p>
          <a:p>
            <a:r>
              <a:rPr lang="fr-CH" sz="1800" dirty="0" smtClean="0">
                <a:latin typeface="+mj-lt"/>
              </a:rPr>
              <a:t>of </a:t>
            </a:r>
            <a:r>
              <a:rPr lang="fr-CH" sz="1800" dirty="0" err="1" smtClean="0">
                <a:latin typeface="+mj-lt"/>
              </a:rPr>
              <a:t>circular</a:t>
            </a:r>
            <a:r>
              <a:rPr lang="fr-CH" sz="1800" dirty="0" smtClean="0">
                <a:latin typeface="+mj-lt"/>
              </a:rPr>
              <a:t> light </a:t>
            </a:r>
            <a:r>
              <a:rPr lang="fr-CH" sz="1800" dirty="0" err="1" smtClean="0">
                <a:latin typeface="+mj-lt"/>
              </a:rPr>
              <a:t>is</a:t>
            </a:r>
            <a:r>
              <a:rPr lang="fr-CH" sz="1800" dirty="0" smtClean="0">
                <a:latin typeface="+mj-lt"/>
              </a:rPr>
              <a:t> a </a:t>
            </a:r>
            <a:r>
              <a:rPr lang="fr-CH" sz="1800" dirty="0" err="1" smtClean="0">
                <a:latin typeface="+mj-lt"/>
              </a:rPr>
              <a:t>measure</a:t>
            </a:r>
            <a:r>
              <a:rPr lang="fr-CH" sz="1800" dirty="0" smtClean="0">
                <a:latin typeface="+mj-lt"/>
              </a:rPr>
              <a:t> of </a:t>
            </a:r>
          </a:p>
          <a:p>
            <a:r>
              <a:rPr lang="fr-CH" sz="1800" dirty="0" smtClean="0">
                <a:latin typeface="+mj-lt"/>
              </a:rPr>
              <a:t>the vertical </a:t>
            </a:r>
            <a:r>
              <a:rPr lang="fr-CH" sz="1800" dirty="0" err="1" smtClean="0">
                <a:latin typeface="+mj-lt"/>
              </a:rPr>
              <a:t>polarization</a:t>
            </a:r>
            <a:endParaRPr lang="fr-CH" sz="18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6028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51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1299"/>
            <a:ext cx="6641407" cy="6273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7185" y="12701"/>
            <a:ext cx="3576698" cy="3621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622" y="4745691"/>
            <a:ext cx="5305425" cy="3429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0500" y="130145"/>
            <a:ext cx="34205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j-lt"/>
              </a:rPr>
              <a:t>Resonant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depolarization</a:t>
            </a:r>
            <a:r>
              <a:rPr lang="fr-CH" sz="2000" dirty="0" smtClean="0">
                <a:latin typeface="+mj-lt"/>
              </a:rPr>
              <a:t>, 1991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87047" y="3634068"/>
            <a:ext cx="282538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variation of </a:t>
            </a:r>
            <a:r>
              <a:rPr lang="fr-CH" sz="2000" dirty="0" err="1" smtClean="0">
                <a:latin typeface="+mj-lt"/>
              </a:rPr>
              <a:t>Rf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frequency</a:t>
            </a:r>
            <a:endParaRPr lang="fr-CH" sz="2000" dirty="0" smtClean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to </a:t>
            </a:r>
            <a:r>
              <a:rPr lang="fr-CH" sz="2000" dirty="0" err="1" smtClean="0">
                <a:latin typeface="+mj-lt"/>
              </a:rPr>
              <a:t>eliminate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half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integer</a:t>
            </a:r>
            <a:r>
              <a:rPr lang="fr-CH" sz="2000" dirty="0" smtClean="0">
                <a:latin typeface="+mj-lt"/>
              </a:rPr>
              <a:t> </a:t>
            </a:r>
          </a:p>
          <a:p>
            <a:r>
              <a:rPr lang="fr-CH" sz="2000" dirty="0" err="1" smtClean="0">
                <a:latin typeface="+mj-lt"/>
              </a:rPr>
              <a:t>ambiguity</a:t>
            </a:r>
            <a:r>
              <a:rPr lang="fr-CH" sz="2000" dirty="0" smtClean="0">
                <a:latin typeface="+mj-lt"/>
              </a:rPr>
              <a:t>         </a:t>
            </a:r>
          </a:p>
        </p:txBody>
      </p:sp>
    </p:spTree>
    <p:extLst>
      <p:ext uri="{BB962C8B-B14F-4D97-AF65-F5344CB8AC3E}">
        <p14:creationId xmlns:p14="http://schemas.microsoft.com/office/powerpoint/2010/main" val="396540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52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5185" y="915073"/>
            <a:ext cx="5215922" cy="3167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2450" y="3925564"/>
            <a:ext cx="4635692" cy="2605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3045428" y="1669327"/>
            <a:ext cx="787078" cy="0"/>
          </a:xfrm>
          <a:prstGeom prst="line">
            <a:avLst/>
          </a:prstGeom>
          <a:ln w="28575">
            <a:solidFill>
              <a:srgbClr val="FF99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 6"/>
          <p:cNvSpPr/>
          <p:nvPr/>
        </p:nvSpPr>
        <p:spPr>
          <a:xfrm>
            <a:off x="3786208" y="1715625"/>
            <a:ext cx="613458" cy="1446836"/>
          </a:xfrm>
          <a:custGeom>
            <a:avLst/>
            <a:gdLst>
              <a:gd name="connsiteX0" fmla="*/ 0 w 613458"/>
              <a:gd name="connsiteY0" fmla="*/ 0 h 1446836"/>
              <a:gd name="connsiteX1" fmla="*/ 81022 w 613458"/>
              <a:gd name="connsiteY1" fmla="*/ 694481 h 1446836"/>
              <a:gd name="connsiteX2" fmla="*/ 208344 w 613458"/>
              <a:gd name="connsiteY2" fmla="*/ 1053297 h 1446836"/>
              <a:gd name="connsiteX3" fmla="*/ 370389 w 613458"/>
              <a:gd name="connsiteY3" fmla="*/ 1307940 h 1446836"/>
              <a:gd name="connsiteX4" fmla="*/ 613458 w 613458"/>
              <a:gd name="connsiteY4" fmla="*/ 1446836 h 144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3458" h="1446836">
                <a:moveTo>
                  <a:pt x="0" y="0"/>
                </a:moveTo>
                <a:cubicBezTo>
                  <a:pt x="23149" y="259466"/>
                  <a:pt x="46298" y="518932"/>
                  <a:pt x="81022" y="694481"/>
                </a:cubicBezTo>
                <a:cubicBezTo>
                  <a:pt x="115746" y="870030"/>
                  <a:pt x="160116" y="951054"/>
                  <a:pt x="208344" y="1053297"/>
                </a:cubicBezTo>
                <a:cubicBezTo>
                  <a:pt x="256572" y="1155540"/>
                  <a:pt x="302870" y="1242350"/>
                  <a:pt x="370389" y="1307940"/>
                </a:cubicBezTo>
                <a:cubicBezTo>
                  <a:pt x="437908" y="1373530"/>
                  <a:pt x="525683" y="1410183"/>
                  <a:pt x="613458" y="144683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" name="TextBox 7"/>
          <p:cNvSpPr txBox="1"/>
          <p:nvPr/>
        </p:nvSpPr>
        <p:spPr>
          <a:xfrm>
            <a:off x="685800" y="533400"/>
            <a:ext cx="45942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j-lt"/>
              </a:rPr>
              <a:t>depolarization</a:t>
            </a:r>
            <a:r>
              <a:rPr lang="fr-CH" sz="2000" dirty="0" smtClean="0">
                <a:latin typeface="+mj-lt"/>
              </a:rPr>
              <a:t> by a </a:t>
            </a:r>
            <a:r>
              <a:rPr lang="fr-CH" sz="2000" dirty="0" err="1" smtClean="0">
                <a:latin typeface="+mj-lt"/>
              </a:rPr>
              <a:t>static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harmonic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bump</a:t>
            </a:r>
            <a:endParaRPr lang="fr-CH" sz="2000" dirty="0" smtClean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and </a:t>
            </a:r>
            <a:r>
              <a:rPr lang="fr-CH" sz="2000" dirty="0" err="1" smtClean="0">
                <a:latin typeface="+mj-lt"/>
              </a:rPr>
              <a:t>polarization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rise</a:t>
            </a:r>
            <a:r>
              <a:rPr lang="fr-CH" sz="2000" dirty="0" smtClean="0">
                <a:latin typeface="+mj-lt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83655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flipH="1">
            <a:off x="3652655" y="223801"/>
            <a:ext cx="5243333" cy="132343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sz="2000" dirty="0">
                <a:latin typeface="+mj-lt"/>
              </a:rPr>
              <a:t>S</a:t>
            </a:r>
            <a:r>
              <a:rPr lang="fr-CH" sz="2000" dirty="0" smtClean="0">
                <a:latin typeface="+mj-lt"/>
              </a:rPr>
              <a:t>elf </a:t>
            </a:r>
            <a:r>
              <a:rPr lang="fr-CH" sz="2000" dirty="0" err="1" smtClean="0">
                <a:latin typeface="+mj-lt"/>
              </a:rPr>
              <a:t>polarization</a:t>
            </a:r>
            <a:r>
              <a:rPr lang="fr-CH" sz="2000" dirty="0" smtClean="0">
                <a:latin typeface="+mj-lt"/>
              </a:rPr>
              <a:t> @LEP : </a:t>
            </a:r>
          </a:p>
          <a:p>
            <a:r>
              <a:rPr lang="fr-CH" sz="2000" dirty="0" smtClean="0">
                <a:latin typeface="+mj-lt"/>
              </a:rPr>
              <a:t>expectations at LEP </a:t>
            </a:r>
            <a:r>
              <a:rPr lang="fr-CH" sz="2000" dirty="0" err="1" smtClean="0">
                <a:latin typeface="+mj-lt"/>
              </a:rPr>
              <a:t>were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O(5-20</a:t>
            </a:r>
            <a:r>
              <a:rPr lang="fr-CH" sz="2000" dirty="0" smtClean="0">
                <a:latin typeface="+mj-lt"/>
              </a:rPr>
              <a:t>%)</a:t>
            </a:r>
            <a:r>
              <a:rPr lang="fr-CH" sz="2000" dirty="0" err="1" smtClean="0">
                <a:latin typeface="+mj-lt"/>
              </a:rPr>
              <a:t>depending</a:t>
            </a:r>
            <a:r>
              <a:rPr lang="fr-CH" sz="2000" dirty="0" smtClean="0">
                <a:latin typeface="+mj-lt"/>
              </a:rPr>
              <a:t>  </a:t>
            </a:r>
            <a:r>
              <a:rPr lang="fr-CH" sz="2000" dirty="0" smtClean="0">
                <a:latin typeface="+mj-lt"/>
              </a:rPr>
              <a:t>on imperfections </a:t>
            </a:r>
            <a:r>
              <a:rPr lang="fr-CH" sz="2000" i="1" dirty="0" smtClean="0">
                <a:solidFill>
                  <a:srgbClr val="00B050"/>
                </a:solidFill>
                <a:latin typeface="+mj-lt"/>
              </a:rPr>
              <a:t> </a:t>
            </a:r>
            <a:r>
              <a:rPr lang="fr-CH" sz="2000" i="1" dirty="0" smtClean="0">
                <a:solidFill>
                  <a:srgbClr val="00B050"/>
                </a:solidFill>
                <a:latin typeface="+mj-lt"/>
              </a:rPr>
              <a:t>(</a:t>
            </a:r>
            <a:r>
              <a:rPr lang="fr-CH" sz="2000" i="1" dirty="0" err="1" smtClean="0">
                <a:solidFill>
                  <a:srgbClr val="00B050"/>
                </a:solidFill>
                <a:latin typeface="+mj-lt"/>
              </a:rPr>
              <a:t>including</a:t>
            </a:r>
            <a:r>
              <a:rPr lang="fr-CH" sz="2000" i="1" dirty="0" smtClean="0">
                <a:solidFill>
                  <a:srgbClr val="00B050"/>
                </a:solidFill>
                <a:latin typeface="+mj-lt"/>
              </a:rPr>
              <a:t> </a:t>
            </a:r>
            <a:r>
              <a:rPr lang="fr-CH" sz="2000" i="1" dirty="0" err="1" smtClean="0">
                <a:solidFill>
                  <a:srgbClr val="00B050"/>
                </a:solidFill>
                <a:latin typeface="+mj-lt"/>
              </a:rPr>
              <a:t>estimate</a:t>
            </a:r>
            <a:r>
              <a:rPr lang="fr-CH" sz="2000" i="1" dirty="0" smtClean="0">
                <a:solidFill>
                  <a:srgbClr val="00B050"/>
                </a:solidFill>
                <a:latin typeface="+mj-lt"/>
              </a:rPr>
              <a:t> of </a:t>
            </a:r>
            <a:r>
              <a:rPr lang="fr-CH" sz="2000" i="1" dirty="0" err="1" smtClean="0">
                <a:solidFill>
                  <a:srgbClr val="00B050"/>
                </a:solidFill>
                <a:latin typeface="+mj-lt"/>
              </a:rPr>
              <a:t>energy</a:t>
            </a:r>
            <a:r>
              <a:rPr lang="fr-CH" sz="2000" i="1" dirty="0" smtClean="0">
                <a:solidFill>
                  <a:srgbClr val="00B050"/>
                </a:solidFill>
                <a:latin typeface="+mj-lt"/>
              </a:rPr>
              <a:t> spread </a:t>
            </a:r>
            <a:r>
              <a:rPr lang="fr-CH" sz="2000" i="1" dirty="0" err="1" smtClean="0">
                <a:solidFill>
                  <a:srgbClr val="00B050"/>
                </a:solidFill>
                <a:latin typeface="+mj-lt"/>
              </a:rPr>
              <a:t>effect</a:t>
            </a:r>
            <a:r>
              <a:rPr lang="fr-CH" sz="2000" i="1" dirty="0" smtClean="0">
                <a:solidFill>
                  <a:srgbClr val="00B050"/>
                </a:solidFill>
                <a:latin typeface="+mj-lt"/>
              </a:rPr>
              <a:t>)  (</a:t>
            </a:r>
            <a:r>
              <a:rPr lang="fr-CH" sz="2000" i="1" dirty="0" err="1" smtClean="0">
                <a:solidFill>
                  <a:srgbClr val="00B050"/>
                </a:solidFill>
                <a:latin typeface="+mj-lt"/>
              </a:rPr>
              <a:t>Koutchouk</a:t>
            </a:r>
            <a:r>
              <a:rPr lang="fr-CH" sz="2000" i="1" dirty="0" smtClean="0">
                <a:solidFill>
                  <a:srgbClr val="00B050"/>
                </a:solidFill>
                <a:latin typeface="+mj-lt"/>
              </a:rPr>
              <a:t>, 1988)</a:t>
            </a:r>
            <a:endParaRPr lang="fr-CH" sz="2000" i="1" dirty="0" smtClean="0">
              <a:solidFill>
                <a:srgbClr val="00B050"/>
              </a:solidFill>
              <a:latin typeface="+mj-lt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8026" y="1648840"/>
            <a:ext cx="6641407" cy="6273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0983" y="6140450"/>
            <a:ext cx="5305425" cy="3429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75" y="0"/>
            <a:ext cx="3260308" cy="2538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79400" y="3162300"/>
            <a:ext cx="360784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10% </a:t>
            </a:r>
            <a:r>
              <a:rPr lang="fr-CH" sz="2000" dirty="0" err="1" smtClean="0">
                <a:latin typeface="+mj-lt"/>
              </a:rPr>
              <a:t>level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sufficient</a:t>
            </a:r>
            <a:r>
              <a:rPr lang="fr-CH" sz="2000" dirty="0" smtClean="0">
                <a:latin typeface="+mj-lt"/>
              </a:rPr>
              <a:t> </a:t>
            </a:r>
          </a:p>
          <a:p>
            <a:r>
              <a:rPr lang="fr-CH" sz="2000" dirty="0" smtClean="0">
                <a:latin typeface="+mj-lt"/>
              </a:rPr>
              <a:t>for </a:t>
            </a:r>
            <a:r>
              <a:rPr lang="fr-CH" sz="2000" dirty="0" err="1" smtClean="0">
                <a:latin typeface="+mj-lt"/>
              </a:rPr>
              <a:t>resonant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depolarization</a:t>
            </a:r>
            <a:endParaRPr lang="fr-CH" sz="2000" dirty="0" smtClean="0">
              <a:latin typeface="+mj-lt"/>
            </a:endParaRPr>
          </a:p>
          <a:p>
            <a:pPr marL="342900" indent="-342900">
              <a:buFont typeface="Wingdings" pitchFamily="2" charset="2"/>
              <a:buChar char="à"/>
            </a:pPr>
            <a:r>
              <a:rPr lang="fr-CH" sz="2000" dirty="0" err="1" smtClean="0">
                <a:latin typeface="+mj-lt"/>
                <a:sym typeface="Wingdings" panose="05000000000000000000" pitchFamily="2" charset="2"/>
              </a:rPr>
              <a:t>E</a:t>
            </a:r>
            <a:r>
              <a:rPr lang="fr-CH" sz="2000" baseline="-25000" dirty="0" err="1" smtClean="0">
                <a:latin typeface="+mj-lt"/>
                <a:sym typeface="Wingdings" panose="05000000000000000000" pitchFamily="2" charset="2"/>
              </a:rPr>
              <a:t>beam</a:t>
            </a:r>
            <a:r>
              <a:rPr lang="fr-CH" sz="2000" dirty="0" err="1" smtClean="0">
                <a:latin typeface="+mj-lt"/>
              </a:rPr>
              <a:t>calibration</a:t>
            </a:r>
            <a:r>
              <a:rPr lang="fr-CH" sz="2000" dirty="0" smtClean="0">
                <a:latin typeface="+mj-lt"/>
              </a:rPr>
              <a:t> at </a:t>
            </a:r>
            <a:r>
              <a:rPr lang="fr-CH" sz="2000" dirty="0" smtClean="0">
                <a:latin typeface="+mj-lt"/>
                <a:sym typeface="Symbol"/>
              </a:rPr>
              <a:t></a:t>
            </a:r>
            <a:r>
              <a:rPr lang="fr-CH" sz="2000" dirty="0" smtClean="0">
                <a:latin typeface="+mj-lt"/>
              </a:rPr>
              <a:t>100keV</a:t>
            </a:r>
          </a:p>
          <a:p>
            <a:pPr marL="342900" indent="-342900">
              <a:buFont typeface="Wingdings" pitchFamily="2" charset="2"/>
              <a:buChar char="à"/>
            </a:pPr>
            <a:endParaRPr lang="fr-CH" sz="2000" dirty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effective </a:t>
            </a:r>
            <a:r>
              <a:rPr lang="fr-CH" sz="2000" dirty="0" err="1" smtClean="0">
                <a:latin typeface="+mj-lt"/>
              </a:rPr>
              <a:t>polarization</a:t>
            </a:r>
            <a:r>
              <a:rPr lang="fr-CH" sz="2000" dirty="0" smtClean="0">
                <a:latin typeface="+mj-lt"/>
              </a:rPr>
              <a:t> time </a:t>
            </a:r>
          </a:p>
          <a:p>
            <a:r>
              <a:rPr lang="fr-CH" sz="2000" dirty="0" err="1" smtClean="0">
                <a:latin typeface="+mj-lt"/>
              </a:rPr>
              <a:t>is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also</a:t>
            </a:r>
            <a:r>
              <a:rPr lang="fr-CH" sz="2000" dirty="0" smtClean="0">
                <a:latin typeface="+mj-lt"/>
              </a:rPr>
              <a:t> 10% of </a:t>
            </a:r>
            <a:r>
              <a:rPr lang="fr-CH" sz="2000" dirty="0" err="1" smtClean="0">
                <a:latin typeface="+mj-lt"/>
              </a:rPr>
              <a:t>polarization</a:t>
            </a:r>
            <a:r>
              <a:rPr lang="fr-CH" sz="2000" dirty="0" smtClean="0">
                <a:latin typeface="+mj-lt"/>
              </a:rPr>
              <a:t> time</a:t>
            </a:r>
            <a:r>
              <a:rPr lang="fr-CH" sz="2000" dirty="0" smtClean="0">
                <a:latin typeface="+mj-lt"/>
              </a:rPr>
              <a:t>  </a:t>
            </a:r>
            <a:endParaRPr lang="en-GB" sz="2000" dirty="0" smtClean="0">
              <a:latin typeface="+mj-lt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835" y="5101292"/>
            <a:ext cx="3074020" cy="1549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665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l="3360" t="3874"/>
          <a:stretch>
            <a:fillRect/>
          </a:stretch>
        </p:blipFill>
        <p:spPr bwMode="auto">
          <a:xfrm>
            <a:off x="-1" y="26586"/>
            <a:ext cx="3441699" cy="3386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543298" y="945129"/>
            <a:ext cx="41945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in 1995 </a:t>
            </a:r>
            <a:r>
              <a:rPr lang="fr-CH" sz="2000" dirty="0" err="1" smtClean="0">
                <a:latin typeface="+mj-lt"/>
              </a:rPr>
              <a:t>we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pushed</a:t>
            </a:r>
            <a:r>
              <a:rPr lang="fr-CH" sz="2000" dirty="0" smtClean="0">
                <a:latin typeface="+mj-lt"/>
              </a:rPr>
              <a:t> the </a:t>
            </a:r>
            <a:r>
              <a:rPr lang="fr-CH" sz="2000" dirty="0" err="1" smtClean="0">
                <a:latin typeface="+mj-lt"/>
              </a:rPr>
              <a:t>measurement</a:t>
            </a:r>
            <a:r>
              <a:rPr lang="fr-CH" sz="2000" dirty="0" smtClean="0">
                <a:latin typeface="+mj-lt"/>
              </a:rPr>
              <a:t> </a:t>
            </a:r>
          </a:p>
          <a:p>
            <a:r>
              <a:rPr lang="fr-CH" sz="2000" dirty="0" smtClean="0">
                <a:latin typeface="+mj-lt"/>
              </a:rPr>
              <a:t>to «high </a:t>
            </a:r>
            <a:r>
              <a:rPr lang="fr-CH" sz="2000" dirty="0" err="1" smtClean="0">
                <a:latin typeface="+mj-lt"/>
              </a:rPr>
              <a:t>precision</a:t>
            </a:r>
            <a:r>
              <a:rPr lang="fr-CH" sz="2000" dirty="0" smtClean="0">
                <a:latin typeface="+mj-lt"/>
              </a:rPr>
              <a:t>» (100 </a:t>
            </a:r>
            <a:r>
              <a:rPr lang="fr-CH" sz="2000" dirty="0" err="1" smtClean="0">
                <a:latin typeface="+mj-lt"/>
              </a:rPr>
              <a:t>keV</a:t>
            </a:r>
            <a:r>
              <a:rPr lang="fr-CH" sz="2000" dirty="0" smtClean="0">
                <a:latin typeface="+mj-lt"/>
              </a:rPr>
              <a:t>)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896" y="3056368"/>
            <a:ext cx="695325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89000" y="3213100"/>
            <a:ext cx="11769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spin tune</a:t>
            </a:r>
          </a:p>
        </p:txBody>
      </p:sp>
    </p:spTree>
    <p:extLst>
      <p:ext uri="{BB962C8B-B14F-4D97-AF65-F5344CB8AC3E}">
        <p14:creationId xmlns:p14="http://schemas.microsoft.com/office/powerpoint/2010/main" val="3092317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7600"/>
            <a:ext cx="8920490" cy="4653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70456" y="147996"/>
            <a:ext cx="56600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 smtClean="0">
                <a:latin typeface="+mn-lt"/>
              </a:rPr>
              <a:t>effect</a:t>
            </a:r>
            <a:r>
              <a:rPr lang="fr-CH" sz="2000" dirty="0" smtClean="0">
                <a:latin typeface="+mn-lt"/>
              </a:rPr>
              <a:t> of </a:t>
            </a:r>
            <a:r>
              <a:rPr lang="fr-CH" sz="2000" dirty="0" err="1" smtClean="0">
                <a:latin typeface="+mn-lt"/>
              </a:rPr>
              <a:t>energy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spread</a:t>
            </a:r>
            <a:r>
              <a:rPr lang="fr-CH" sz="2000" dirty="0" smtClean="0">
                <a:latin typeface="+mn-lt"/>
              </a:rPr>
              <a:t> on </a:t>
            </a:r>
            <a:r>
              <a:rPr lang="fr-CH" sz="2000" dirty="0" err="1" smtClean="0">
                <a:latin typeface="+mn-lt"/>
              </a:rPr>
              <a:t>Polarization</a:t>
            </a:r>
            <a:r>
              <a:rPr lang="fr-CH" sz="2000" dirty="0" smtClean="0">
                <a:latin typeface="+mn-lt"/>
              </a:rPr>
              <a:t> in a </a:t>
            </a:r>
            <a:r>
              <a:rPr lang="fr-CH" sz="2000" dirty="0" err="1" smtClean="0">
                <a:latin typeface="+mn-lt"/>
              </a:rPr>
              <a:t>given</a:t>
            </a:r>
            <a:r>
              <a:rPr lang="fr-CH" sz="2000" dirty="0" smtClean="0">
                <a:latin typeface="+mn-lt"/>
              </a:rPr>
              <a:t> machine </a:t>
            </a:r>
            <a:r>
              <a:rPr lang="fr-CH" sz="2000" dirty="0" err="1" smtClean="0">
                <a:latin typeface="+mn-lt"/>
              </a:rPr>
              <a:t>was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studied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using</a:t>
            </a:r>
            <a:r>
              <a:rPr lang="fr-CH" sz="2000" dirty="0" smtClean="0">
                <a:latin typeface="+mn-lt"/>
              </a:rPr>
              <a:t> the </a:t>
            </a:r>
            <a:r>
              <a:rPr lang="fr-CH" sz="2000" dirty="0" err="1" smtClean="0">
                <a:latin typeface="+mn-lt"/>
              </a:rPr>
              <a:t>damping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wigglers</a:t>
            </a:r>
            <a:r>
              <a:rPr lang="fr-CH" sz="2000" dirty="0" smtClean="0">
                <a:latin typeface="+mn-lt"/>
              </a:rPr>
              <a:t>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CB217-7D93-4FD7-B446-36E819077AFA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70456" y="6032500"/>
            <a:ext cx="46973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j-lt"/>
              </a:rPr>
              <a:t>Energy</a:t>
            </a:r>
            <a:r>
              <a:rPr lang="fr-CH" sz="2000" dirty="0" smtClean="0">
                <a:latin typeface="+mj-lt"/>
              </a:rPr>
              <a:t> spread </a:t>
            </a:r>
            <a:r>
              <a:rPr lang="fr-CH" sz="2000" dirty="0" err="1" smtClean="0">
                <a:latin typeface="+mj-lt"/>
              </a:rPr>
              <a:t>should</a:t>
            </a:r>
            <a:r>
              <a:rPr lang="fr-CH" sz="2000" dirty="0" smtClean="0">
                <a:latin typeface="+mj-lt"/>
              </a:rPr>
              <a:t> not </a:t>
            </a:r>
            <a:r>
              <a:rPr lang="fr-CH" sz="2000" dirty="0" err="1" smtClean="0">
                <a:latin typeface="+mj-lt"/>
              </a:rPr>
              <a:t>exceed</a:t>
            </a:r>
            <a:r>
              <a:rPr lang="fr-CH" sz="2000" dirty="0" smtClean="0">
                <a:latin typeface="+mj-lt"/>
              </a:rPr>
              <a:t> ~55 MeV</a:t>
            </a:r>
            <a:endParaRPr lang="en-GB" sz="20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3014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949" y="668046"/>
            <a:ext cx="7132135" cy="4110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45084" y="267936"/>
            <a:ext cx="16482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n-lt"/>
                <a:sym typeface="Symbol"/>
              </a:rPr>
              <a:t></a:t>
            </a:r>
            <a:r>
              <a:rPr lang="fr-CH" sz="2000" baseline="-25000" dirty="0" smtClean="0">
                <a:latin typeface="+mn-lt"/>
                <a:sym typeface="Symbol"/>
              </a:rPr>
              <a:t>E</a:t>
            </a:r>
            <a:r>
              <a:rPr lang="fr-CH" sz="2000" dirty="0" smtClean="0">
                <a:latin typeface="+mn-lt"/>
                <a:sym typeface="Symbol"/>
              </a:rPr>
              <a:t>   E</a:t>
            </a:r>
            <a:r>
              <a:rPr lang="fr-CH" sz="2000" baseline="-25000" dirty="0" smtClean="0">
                <a:latin typeface="+mn-lt"/>
                <a:sym typeface="Symbol"/>
              </a:rPr>
              <a:t>b</a:t>
            </a:r>
            <a:r>
              <a:rPr lang="fr-CH" sz="2000" baseline="30000" dirty="0" smtClean="0">
                <a:latin typeface="+mn-lt"/>
                <a:sym typeface="Symbol"/>
              </a:rPr>
              <a:t>2</a:t>
            </a:r>
            <a:r>
              <a:rPr lang="fr-CH" sz="2000" dirty="0" smtClean="0">
                <a:latin typeface="+mn-lt"/>
                <a:sym typeface="Symbol"/>
              </a:rPr>
              <a:t> /  </a:t>
            </a:r>
            <a:endParaRPr lang="fr-CH" sz="2000" dirty="0" smtClean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4948" y="4953964"/>
            <a:ext cx="773564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The good news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is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that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polarization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in LEP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at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61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GeV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corresponds  to </a:t>
            </a:r>
          </a:p>
          <a:p>
            <a:r>
              <a:rPr lang="fr-CH" sz="2000" dirty="0">
                <a:solidFill>
                  <a:srgbClr val="C00000"/>
                </a:solidFill>
                <a:latin typeface="+mn-lt"/>
              </a:rPr>
              <a:t> 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                                       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polarization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in FCC-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ee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at 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&gt;80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GeV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</a:t>
            </a:r>
          </a:p>
          <a:p>
            <a:endParaRPr lang="fr-CH" sz="2000" dirty="0">
              <a:latin typeface="+mn-lt"/>
            </a:endParaRPr>
          </a:p>
          <a:p>
            <a:r>
              <a:rPr lang="fr-CH" sz="2000" dirty="0" smtClean="0">
                <a:solidFill>
                  <a:srgbClr val="FF0000"/>
                </a:solidFill>
                <a:latin typeface="+mn-lt"/>
                <a:sym typeface="Wingdings" panose="05000000000000000000" pitchFamily="2" charset="2"/>
              </a:rPr>
              <a:t> </a:t>
            </a:r>
            <a:r>
              <a:rPr lang="fr-CH" sz="2000" dirty="0" smtClean="0">
                <a:solidFill>
                  <a:srgbClr val="FF0000"/>
                </a:solidFill>
                <a:latin typeface="+mn-lt"/>
              </a:rPr>
              <a:t>Good news for M</a:t>
            </a:r>
            <a:r>
              <a:rPr lang="fr-CH" sz="2000" baseline="-25000" dirty="0" smtClean="0">
                <a:solidFill>
                  <a:srgbClr val="FF0000"/>
                </a:solidFill>
                <a:latin typeface="+mn-lt"/>
              </a:rPr>
              <a:t>W</a:t>
            </a:r>
            <a:r>
              <a:rPr lang="fr-CH" sz="20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FF0000"/>
                </a:solidFill>
                <a:latin typeface="+mn-lt"/>
              </a:rPr>
              <a:t>measurement</a:t>
            </a:r>
            <a:r>
              <a:rPr lang="fr-CH" sz="2000" dirty="0" smtClean="0">
                <a:solidFill>
                  <a:srgbClr val="FF0000"/>
                </a:solidFill>
                <a:latin typeface="+mn-lt"/>
              </a:rPr>
              <a:t>  (</a:t>
            </a:r>
            <a:r>
              <a:rPr lang="fr-CH" sz="2000" dirty="0" err="1" smtClean="0">
                <a:solidFill>
                  <a:srgbClr val="FF0000"/>
                </a:solidFill>
                <a:latin typeface="+mn-lt"/>
              </a:rPr>
              <a:t>see</a:t>
            </a:r>
            <a:r>
              <a:rPr lang="fr-CH" sz="2000" dirty="0" smtClean="0">
                <a:solidFill>
                  <a:srgbClr val="FF0000"/>
                </a:solidFill>
                <a:latin typeface="+mn-lt"/>
              </a:rPr>
              <a:t> E. </a:t>
            </a:r>
            <a:r>
              <a:rPr lang="fr-CH" sz="2000" dirty="0" err="1" smtClean="0">
                <a:solidFill>
                  <a:srgbClr val="FF0000"/>
                </a:solidFill>
                <a:latin typeface="+mn-lt"/>
              </a:rPr>
              <a:t>Gianfelice’s</a:t>
            </a:r>
            <a:r>
              <a:rPr lang="fr-CH" sz="20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FF0000"/>
                </a:solidFill>
                <a:latin typeface="+mn-lt"/>
              </a:rPr>
              <a:t>presentations</a:t>
            </a:r>
            <a:r>
              <a:rPr lang="fr-CH" sz="2000" dirty="0" smtClean="0">
                <a:solidFill>
                  <a:srgbClr val="FF0000"/>
                </a:solidFill>
                <a:latin typeface="+mn-lt"/>
              </a:rPr>
              <a:t>)</a:t>
            </a:r>
          </a:p>
          <a:p>
            <a:r>
              <a:rPr lang="fr-CH" sz="2000" dirty="0">
                <a:latin typeface="+mn-lt"/>
              </a:rPr>
              <a:t> </a:t>
            </a:r>
            <a:r>
              <a:rPr lang="fr-CH" sz="2000" dirty="0" smtClean="0">
                <a:latin typeface="+mn-lt"/>
              </a:rPr>
              <a:t>                                   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82390-6856-4828-BE64-23BED8C1D966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25/05/2017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12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err="1" smtClean="0">
            <a:latin typeface="+mn-lt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1_Default Design">
  <a:themeElements>
    <a:clrScheme name="Custom 1">
      <a:dk1>
        <a:srgbClr val="000000"/>
      </a:dk1>
      <a:lt1>
        <a:srgbClr val="FFFFCC"/>
      </a:lt1>
      <a:dk2>
        <a:srgbClr val="808000"/>
      </a:dk2>
      <a:lt2>
        <a:srgbClr val="666633"/>
      </a:lt2>
      <a:accent1>
        <a:srgbClr val="339933"/>
      </a:accent1>
      <a:accent2>
        <a:srgbClr val="800000"/>
      </a:accent2>
      <a:accent3>
        <a:srgbClr val="FFFFE2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0033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sz="2000" i="0" dirty="0" smtClean="0">
            <a:latin typeface="Calibri Light" panose="020F0302020204030204" pitchFamily="34" charset="0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sm" len="lg"/>
          <a:tailEnd type="triangle" w="sm" len="lg"/>
        </a:ln>
        <a:effectLst/>
      </a:spPr>
      <a:bodyPr/>
      <a:lstStyle/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smtClean="0">
            <a:latin typeface="+mj-lt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3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400" dirty="0" smtClean="0">
            <a:solidFill>
              <a:schemeClr val="tx2"/>
            </a:solidFill>
            <a:latin typeface="+mj-lt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Default Design">
  <a:themeElements>
    <a:clrScheme name="Custom 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effectLst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69829</TotalTime>
  <Words>3973</Words>
  <Application>Microsoft Office PowerPoint</Application>
  <PresentationFormat>On-screen Show (4:3)</PresentationFormat>
  <Paragraphs>668</Paragraphs>
  <Slides>52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10</vt:i4>
      </vt:variant>
      <vt:variant>
        <vt:lpstr>Slide Titles</vt:lpstr>
      </vt:variant>
      <vt:variant>
        <vt:i4>52</vt:i4>
      </vt:variant>
    </vt:vector>
  </HeadingPairs>
  <TitlesOfParts>
    <vt:vector size="62" baseType="lpstr">
      <vt:lpstr>1_Office Theme</vt:lpstr>
      <vt:lpstr>Theme1</vt:lpstr>
      <vt:lpstr>1_Theme1</vt:lpstr>
      <vt:lpstr>2_Theme1</vt:lpstr>
      <vt:lpstr>Office Theme</vt:lpstr>
      <vt:lpstr>3_Theme1</vt:lpstr>
      <vt:lpstr>4_Office Theme</vt:lpstr>
      <vt:lpstr>5_Office Theme</vt:lpstr>
      <vt:lpstr>Default Design</vt:lpstr>
      <vt:lpstr>1_Default Design</vt:lpstr>
      <vt:lpstr>PowerPoint Presentation</vt:lpstr>
      <vt:lpstr>PowerPoint Presentation</vt:lpstr>
      <vt:lpstr>Some Bibliography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Running mode</vt:lpstr>
      <vt:lpstr>PowerPoint Presentation</vt:lpstr>
      <vt:lpstr>Wigglers </vt:lpstr>
      <vt:lpstr>PowerPoint Presentation</vt:lpstr>
      <vt:lpstr>PowerPoint Presentation</vt:lpstr>
      <vt:lpstr>PowerPoint Presentation</vt:lpstr>
      <vt:lpstr>Systematic Errors</vt:lpstr>
      <vt:lpstr>PowerPoint Presentation</vt:lpstr>
      <vt:lpstr>PowerPoint Presentation</vt:lpstr>
      <vt:lpstr>Resonant depolarization accuracy at FCCee – goal</vt:lpstr>
      <vt:lpstr>Energy spread</vt:lpstr>
      <vt:lpstr>IP specific (RF) corrections</vt:lpstr>
      <vt:lpstr>Beam energy to ECM</vt:lpstr>
      <vt:lpstr>Non-colliding to colliding bunch energy difference</vt:lpstr>
      <vt:lpstr>W physics</vt:lpstr>
      <vt:lpstr>Issues - summary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Université de Genève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Alain Blondel</dc:creator>
  <cp:lastModifiedBy>bdl</cp:lastModifiedBy>
  <cp:revision>362</cp:revision>
  <cp:lastPrinted>2013-12-16T02:02:56Z</cp:lastPrinted>
  <dcterms:created xsi:type="dcterms:W3CDTF">2007-04-25T04:41:04Z</dcterms:created>
  <dcterms:modified xsi:type="dcterms:W3CDTF">2017-05-25T10:32:55Z</dcterms:modified>
</cp:coreProperties>
</file>