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7"/>
  </p:notesMasterIdLst>
  <p:sldIdLst>
    <p:sldId id="347" r:id="rId2"/>
    <p:sldId id="265" r:id="rId3"/>
    <p:sldId id="363" r:id="rId4"/>
    <p:sldId id="383" r:id="rId5"/>
    <p:sldId id="441" r:id="rId6"/>
    <p:sldId id="446" r:id="rId7"/>
    <p:sldId id="434" r:id="rId8"/>
    <p:sldId id="447" r:id="rId9"/>
    <p:sldId id="444" r:id="rId10"/>
    <p:sldId id="445" r:id="rId11"/>
    <p:sldId id="390" r:id="rId12"/>
    <p:sldId id="433" r:id="rId13"/>
    <p:sldId id="440" r:id="rId14"/>
    <p:sldId id="439" r:id="rId15"/>
    <p:sldId id="430" r:id="rId16"/>
    <p:sldId id="429" r:id="rId17"/>
    <p:sldId id="442" r:id="rId18"/>
    <p:sldId id="422" r:id="rId19"/>
    <p:sldId id="443" r:id="rId20"/>
    <p:sldId id="423" r:id="rId21"/>
    <p:sldId id="427" r:id="rId22"/>
    <p:sldId id="424" r:id="rId23"/>
    <p:sldId id="425" r:id="rId24"/>
    <p:sldId id="398" r:id="rId25"/>
    <p:sldId id="348" r:id="rId26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896" autoAdjust="0"/>
    <p:restoredTop sz="94660"/>
  </p:normalViewPr>
  <p:slideViewPr>
    <p:cSldViewPr>
      <p:cViewPr varScale="1">
        <p:scale>
          <a:sx n="92" d="100"/>
          <a:sy n="92" d="100"/>
        </p:scale>
        <p:origin x="105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j\joser\Documents\MeetingsAndPresentations\SRF_Cavities_SetUp_Phase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\\cern.ch\dfs\Users\j\joser\Documents\MeetingsAndPresentations\SRF_Cavities_SetUp_Phase2_PhysicsRu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69320501603966"/>
          <c:y val="2.7900606561384204E-2"/>
          <c:w val="0.79424201212252865"/>
          <c:h val="0.852193409791074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'SRF Cavities Set-up'!$J$28</c:f>
              <c:strCache>
                <c:ptCount val="1"/>
                <c:pt idx="0">
                  <c:v>CM4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'SRF Cavities Set-up'!$F$29:$F$34</c:f>
              <c:numCache>
                <c:formatCode>0.0</c:formatCode>
                <c:ptCount val="6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4.33</c:v>
                </c:pt>
                <c:pt idx="5">
                  <c:v>4.5</c:v>
                </c:pt>
              </c:numCache>
            </c:numRef>
          </c:xVal>
          <c:yVal>
            <c:numRef>
              <c:f>'SRF Cavities Set-up'!$J$29:$J$34</c:f>
              <c:numCache>
                <c:formatCode>0.0</c:formatCode>
                <c:ptCount val="6"/>
                <c:pt idx="0">
                  <c:v>14.173</c:v>
                </c:pt>
                <c:pt idx="1">
                  <c:v>12.388999999999999</c:v>
                </c:pt>
                <c:pt idx="2">
                  <c:v>11.074</c:v>
                </c:pt>
                <c:pt idx="3">
                  <c:v>10.064</c:v>
                </c:pt>
                <c:pt idx="4">
                  <c:v>9.5169999999999995</c:v>
                </c:pt>
                <c:pt idx="5">
                  <c:v>9.2639999999999993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'SRF Cavities Set-up'!$I$28</c:f>
              <c:strCache>
                <c:ptCount val="1"/>
                <c:pt idx="0">
                  <c:v>CM3</c:v>
                </c:pt>
              </c:strCache>
            </c:strRef>
          </c:tx>
          <c:spPr>
            <a:ln w="190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rgbClr val="FFC000"/>
                </a:solidFill>
              </a:ln>
              <a:effectLst/>
            </c:spPr>
          </c:marker>
          <c:xVal>
            <c:numRef>
              <c:f>'SRF Cavities Set-up'!$F$29:$F$34</c:f>
              <c:numCache>
                <c:formatCode>0.0</c:formatCode>
                <c:ptCount val="6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4.33</c:v>
                </c:pt>
                <c:pt idx="5">
                  <c:v>4.5</c:v>
                </c:pt>
              </c:numCache>
            </c:numRef>
          </c:xVal>
          <c:yVal>
            <c:numRef>
              <c:f>'SRF Cavities Set-up'!$I$29:$I$34</c:f>
              <c:numCache>
                <c:formatCode>0.0</c:formatCode>
                <c:ptCount val="6"/>
                <c:pt idx="0">
                  <c:v>11.449</c:v>
                </c:pt>
                <c:pt idx="1">
                  <c:v>10.042</c:v>
                </c:pt>
                <c:pt idx="2">
                  <c:v>9.0129999999999999</c:v>
                </c:pt>
                <c:pt idx="3">
                  <c:v>8.2279999999999998</c:v>
                </c:pt>
                <c:pt idx="4">
                  <c:v>7.8049999999999997</c:v>
                </c:pt>
                <c:pt idx="5">
                  <c:v>7.6109999999999998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'SRF Cavities Set-up'!$H$28</c:f>
              <c:strCache>
                <c:ptCount val="1"/>
                <c:pt idx="0">
                  <c:v>CM2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'SRF Cavities Set-up'!$F$29:$F$34</c:f>
              <c:numCache>
                <c:formatCode>0.0</c:formatCode>
                <c:ptCount val="6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4.33</c:v>
                </c:pt>
                <c:pt idx="5">
                  <c:v>4.5</c:v>
                </c:pt>
              </c:numCache>
            </c:numRef>
          </c:xVal>
          <c:yVal>
            <c:numRef>
              <c:f>'SRF Cavities Set-up'!$H$29:$H$34</c:f>
              <c:numCache>
                <c:formatCode>0.0</c:formatCode>
                <c:ptCount val="6"/>
                <c:pt idx="0">
                  <c:v>8.5570000000000004</c:v>
                </c:pt>
                <c:pt idx="1">
                  <c:v>7.577</c:v>
                </c:pt>
                <c:pt idx="2">
                  <c:v>6.8689999999999998</c:v>
                </c:pt>
                <c:pt idx="3">
                  <c:v>6.3360000000000003</c:v>
                </c:pt>
                <c:pt idx="4">
                  <c:v>6.0510000000000002</c:v>
                </c:pt>
                <c:pt idx="5">
                  <c:v>5.92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'SRF Cavities Set-up'!$G$28</c:f>
              <c:strCache>
                <c:ptCount val="1"/>
                <c:pt idx="0">
                  <c:v>CM1</c:v>
                </c:pt>
              </c:strCache>
            </c:strRef>
          </c:tx>
          <c:spPr>
            <a:ln w="19050" cap="rnd">
              <a:solidFill>
                <a:schemeClr val="accent1">
                  <a:lumMod val="1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/>
            </c:spPr>
          </c:marker>
          <c:xVal>
            <c:numRef>
              <c:f>'SRF Cavities Set-up'!$F$29:$F$34</c:f>
              <c:numCache>
                <c:formatCode>0.0</c:formatCode>
                <c:ptCount val="6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4.33</c:v>
                </c:pt>
                <c:pt idx="5">
                  <c:v>4.5</c:v>
                </c:pt>
              </c:numCache>
            </c:numRef>
          </c:xVal>
          <c:yVal>
            <c:numRef>
              <c:f>'SRF Cavities Set-up'!$G$29:$G$34</c:f>
              <c:numCache>
                <c:formatCode>0.0</c:formatCode>
                <c:ptCount val="6"/>
                <c:pt idx="0">
                  <c:v>5.5250000000000004</c:v>
                </c:pt>
                <c:pt idx="1">
                  <c:v>5.0419999999999998</c:v>
                </c:pt>
                <c:pt idx="2">
                  <c:v>4.7009999999999996</c:v>
                </c:pt>
                <c:pt idx="3">
                  <c:v>4.4470000000000001</c:v>
                </c:pt>
                <c:pt idx="4">
                  <c:v>4.3129999999999997</c:v>
                </c:pt>
                <c:pt idx="5">
                  <c:v>4.2519999999999998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9537760"/>
        <c:axId val="389542072"/>
      </c:scatterChart>
      <c:valAx>
        <c:axId val="389537760"/>
        <c:scaling>
          <c:orientation val="minMax"/>
          <c:max val="4.5"/>
          <c:min val="2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A/q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9542072"/>
        <c:crosses val="autoZero"/>
        <c:crossBetween val="midCat"/>
        <c:majorUnit val="0.25"/>
      </c:valAx>
      <c:valAx>
        <c:axId val="389542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err="1"/>
                  <a:t>W</a:t>
                </a:r>
                <a:r>
                  <a:rPr lang="en-GB" dirty="0" err="1" smtClean="0"/>
                  <a:t>max</a:t>
                </a:r>
                <a:r>
                  <a:rPr lang="en-GB" dirty="0" smtClean="0"/>
                  <a:t> </a:t>
                </a:r>
                <a:r>
                  <a:rPr lang="en-GB" dirty="0"/>
                  <a:t>[MeV/u]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95377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591235292896665"/>
          <c:y val="4.748397698628664E-2"/>
          <c:w val="0.16992097921961896"/>
          <c:h val="0.235414107611710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52928511656354"/>
          <c:y val="2.79007359917572E-2"/>
          <c:w val="0.79424201212252865"/>
          <c:h val="0.876527709467658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'SRF Cavities Set-up'!$K$37</c:f>
              <c:strCache>
                <c:ptCount val="1"/>
                <c:pt idx="0">
                  <c:v>6.0 MV/m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'SRF Cavities Set-up'!$F$38:$F$42</c:f>
              <c:numCache>
                <c:formatCode>0.0</c:formatCode>
                <c:ptCount val="5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4.33</c:v>
                </c:pt>
              </c:numCache>
            </c:numRef>
          </c:xVal>
          <c:yVal>
            <c:numRef>
              <c:f>'SRF Cavities Set-up'!$K$38:$K$42</c:f>
              <c:numCache>
                <c:formatCode>0.00</c:formatCode>
                <c:ptCount val="5"/>
                <c:pt idx="0">
                  <c:v>11.449334488289828</c:v>
                </c:pt>
                <c:pt idx="1">
                  <c:v>10.042434134247054</c:v>
                </c:pt>
                <c:pt idx="2">
                  <c:v>9.0130809066169117</c:v>
                </c:pt>
                <c:pt idx="3">
                  <c:v>8.2281720877648397</c:v>
                </c:pt>
                <c:pt idx="4">
                  <c:v>7.8052149039987651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'SRF Cavities Set-up'!$J$37</c:f>
              <c:strCache>
                <c:ptCount val="1"/>
                <c:pt idx="0">
                  <c:v>5.5 MV/m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'SRF Cavities Set-up'!$F$38:$F$42</c:f>
              <c:numCache>
                <c:formatCode>0.0</c:formatCode>
                <c:ptCount val="5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4.33</c:v>
                </c:pt>
              </c:numCache>
            </c:numRef>
          </c:xVal>
          <c:yVal>
            <c:numRef>
              <c:f>'SRF Cavities Set-up'!$J$38:$J$42</c:f>
              <c:numCache>
                <c:formatCode>0.00</c:formatCode>
                <c:ptCount val="5"/>
                <c:pt idx="0">
                  <c:v>10.750855359529359</c:v>
                </c:pt>
                <c:pt idx="1">
                  <c:v>9.4444488968344071</c:v>
                </c:pt>
                <c:pt idx="2">
                  <c:v>8.4909625393129069</c:v>
                </c:pt>
                <c:pt idx="3">
                  <c:v>7.7655685812897506</c:v>
                </c:pt>
                <c:pt idx="4">
                  <c:v>7.3754203649637926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'SRF Cavities Set-up'!$I$37</c:f>
              <c:strCache>
                <c:ptCount val="1"/>
                <c:pt idx="0">
                  <c:v>5.0 MV/m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'SRF Cavities Set-up'!$F$38:$F$43</c:f>
              <c:numCache>
                <c:formatCode>0.0</c:formatCode>
                <c:ptCount val="6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4.33</c:v>
                </c:pt>
              </c:numCache>
            </c:numRef>
          </c:xVal>
          <c:yVal>
            <c:numRef>
              <c:f>'SRF Cavities Set-up'!$I$38:$I$43</c:f>
              <c:numCache>
                <c:formatCode>0.00</c:formatCode>
                <c:ptCount val="6"/>
                <c:pt idx="0">
                  <c:v>10.042434134247054</c:v>
                </c:pt>
                <c:pt idx="1">
                  <c:v>8.8395992716430403</c:v>
                </c:pt>
                <c:pt idx="2">
                  <c:v>7.9642211142332835</c:v>
                </c:pt>
                <c:pt idx="3">
                  <c:v>7.2999684282075457</c:v>
                </c:pt>
                <c:pt idx="4">
                  <c:v>6.9404191007071487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'SRF Cavities Set-up'!$H$37</c:f>
              <c:strCache>
                <c:ptCount val="1"/>
                <c:pt idx="0">
                  <c:v>4.5 MV/m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'SRF Cavities Set-up'!$F$38:$F$43</c:f>
              <c:numCache>
                <c:formatCode>0.0</c:formatCode>
                <c:ptCount val="6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4.33</c:v>
                </c:pt>
              </c:numCache>
            </c:numRef>
          </c:xVal>
          <c:yVal>
            <c:numRef>
              <c:f>'SRF Cavities Set-up'!$H$38:$H$43</c:f>
              <c:numCache>
                <c:formatCode>0.00</c:formatCode>
                <c:ptCount val="6"/>
                <c:pt idx="0">
                  <c:v>9.3239805345258429</c:v>
                </c:pt>
                <c:pt idx="1">
                  <c:v>8.2281720877648397</c:v>
                </c:pt>
                <c:pt idx="2">
                  <c:v>7.433297823089033</c:v>
                </c:pt>
                <c:pt idx="3">
                  <c:v>6.8318411017317757</c:v>
                </c:pt>
                <c:pt idx="4">
                  <c:v>6.5070099872232374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'SRF Cavities Set-up'!$G$37</c:f>
              <c:strCache>
                <c:ptCount val="1"/>
                <c:pt idx="0">
                  <c:v>4.0 MV/m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'SRF Cavities Set-up'!$F$38:$F$42</c:f>
              <c:numCache>
                <c:formatCode>0.0</c:formatCode>
                <c:ptCount val="5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4.33</c:v>
                </c:pt>
              </c:numCache>
            </c:numRef>
          </c:xVal>
          <c:yVal>
            <c:numRef>
              <c:f>'SRF Cavities Set-up'!$G$38:$G$42</c:f>
              <c:numCache>
                <c:formatCode>0.00</c:formatCode>
                <c:ptCount val="5"/>
                <c:pt idx="0">
                  <c:v>8.5957649370332749</c:v>
                </c:pt>
                <c:pt idx="1">
                  <c:v>7.6106798654345811</c:v>
                </c:pt>
                <c:pt idx="2">
                  <c:v>6.8988463100510744</c:v>
                </c:pt>
                <c:pt idx="3">
                  <c:v>6.3620084215569825</c:v>
                </c:pt>
                <c:pt idx="4">
                  <c:v>6.075112268791826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7788912"/>
        <c:axId val="397789304"/>
      </c:scatterChart>
      <c:valAx>
        <c:axId val="397788912"/>
        <c:scaling>
          <c:orientation val="minMax"/>
          <c:max val="4.5"/>
          <c:min val="2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A/q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7789304"/>
        <c:crosses val="autoZero"/>
        <c:crossBetween val="midCat"/>
        <c:majorUnit val="0.25"/>
      </c:valAx>
      <c:valAx>
        <c:axId val="397789304"/>
        <c:scaling>
          <c:orientation val="minMax"/>
          <c:min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Wmax [MeV/u]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77889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146790532519481"/>
          <c:y val="4.748397698628664E-2"/>
          <c:w val="0.3143654268233908"/>
          <c:h val="0.235414107611710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DE6E00-832A-465F-9B44-BB4B80F2A769}" type="datetimeFigureOut">
              <a:rPr lang="en-GB" smtClean="0"/>
              <a:t>26/06/2017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2A321E-EB7F-4E0A-8927-AEB10E2611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428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891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0532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7288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7803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5441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2267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6772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832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619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902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661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3435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485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5412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7930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127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6594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6/26/2017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96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6/26/2017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01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6/26/2017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245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8021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288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7188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611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5576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6290863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6/26/2017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4149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9879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6/26/2017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3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6/26/2017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544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6/26/2017</a:t>
            </a:fld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683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272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60" r:id="rId15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Excel_Worksheet1.xlsx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0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chart" Target="../charts/char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51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350" y="4572000"/>
            <a:ext cx="89344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 rot="16200000">
            <a:off x="2395064" y="6018274"/>
            <a:ext cx="611831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Triplet</a:t>
            </a:r>
          </a:p>
        </p:txBody>
      </p:sp>
      <p:sp>
        <p:nvSpPr>
          <p:cNvPr id="13" name="TextBox 12"/>
          <p:cNvSpPr txBox="1"/>
          <p:nvPr/>
        </p:nvSpPr>
        <p:spPr>
          <a:xfrm rot="16200000">
            <a:off x="3515834" y="5979800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IHS</a:t>
            </a:r>
          </a:p>
        </p:txBody>
      </p:sp>
      <p:sp>
        <p:nvSpPr>
          <p:cNvPr id="17" name="TextBox 16"/>
          <p:cNvSpPr txBox="1"/>
          <p:nvPr/>
        </p:nvSpPr>
        <p:spPr>
          <a:xfrm rot="16200000">
            <a:off x="1425088" y="5979800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RFQ</a:t>
            </a:r>
          </a:p>
        </p:txBody>
      </p:sp>
      <p:sp>
        <p:nvSpPr>
          <p:cNvPr id="21" name="TextBox 20"/>
          <p:cNvSpPr txBox="1"/>
          <p:nvPr/>
        </p:nvSpPr>
        <p:spPr>
          <a:xfrm rot="16200000">
            <a:off x="2753462" y="6132572"/>
            <a:ext cx="840426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rgbClr val="FF0000"/>
                </a:solidFill>
              </a:rPr>
              <a:t>Buncher</a:t>
            </a:r>
            <a:endParaRPr lang="en-US" sz="1200" dirty="0" smtClean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4623598" y="6079947"/>
            <a:ext cx="735175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7gap 1</a:t>
            </a:r>
          </a:p>
        </p:txBody>
      </p:sp>
      <p:sp>
        <p:nvSpPr>
          <p:cNvPr id="23" name="TextBox 22"/>
          <p:cNvSpPr txBox="1"/>
          <p:nvPr/>
        </p:nvSpPr>
        <p:spPr>
          <a:xfrm rot="16200000">
            <a:off x="5319199" y="6079946"/>
            <a:ext cx="735174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7gap 2</a:t>
            </a:r>
          </a:p>
        </p:txBody>
      </p:sp>
      <p:sp>
        <p:nvSpPr>
          <p:cNvPr id="24" name="TextBox 23"/>
          <p:cNvSpPr txBox="1"/>
          <p:nvPr/>
        </p:nvSpPr>
        <p:spPr>
          <a:xfrm rot="16200000">
            <a:off x="5714515" y="6079946"/>
            <a:ext cx="735173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7gap 3</a:t>
            </a:r>
          </a:p>
        </p:txBody>
      </p:sp>
      <p:sp>
        <p:nvSpPr>
          <p:cNvPr id="25" name="TextBox 24"/>
          <p:cNvSpPr txBox="1"/>
          <p:nvPr/>
        </p:nvSpPr>
        <p:spPr>
          <a:xfrm rot="16200000">
            <a:off x="6816555" y="6079945"/>
            <a:ext cx="735172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9gap</a:t>
            </a:r>
          </a:p>
        </p:txBody>
      </p:sp>
      <p:sp>
        <p:nvSpPr>
          <p:cNvPr id="26" name="TextBox 25"/>
          <p:cNvSpPr txBox="1"/>
          <p:nvPr/>
        </p:nvSpPr>
        <p:spPr>
          <a:xfrm rot="16200000">
            <a:off x="3122224" y="6018274"/>
            <a:ext cx="611831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Triplet</a:t>
            </a:r>
          </a:p>
        </p:txBody>
      </p:sp>
      <p:sp>
        <p:nvSpPr>
          <p:cNvPr id="27" name="TextBox 26"/>
          <p:cNvSpPr txBox="1"/>
          <p:nvPr/>
        </p:nvSpPr>
        <p:spPr>
          <a:xfrm rot="16200000">
            <a:off x="3762210" y="6018274"/>
            <a:ext cx="611831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Triplet</a:t>
            </a:r>
          </a:p>
        </p:txBody>
      </p:sp>
      <p:sp>
        <p:nvSpPr>
          <p:cNvPr id="28" name="TextBox 27"/>
          <p:cNvSpPr txBox="1"/>
          <p:nvPr/>
        </p:nvSpPr>
        <p:spPr>
          <a:xfrm rot="16200000">
            <a:off x="4314070" y="6018274"/>
            <a:ext cx="611831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Triplet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6231115" y="6018274"/>
            <a:ext cx="611831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Triplet</a:t>
            </a:r>
          </a:p>
        </p:txBody>
      </p:sp>
      <p:sp>
        <p:nvSpPr>
          <p:cNvPr id="30" name="TextBox 29"/>
          <p:cNvSpPr txBox="1"/>
          <p:nvPr/>
        </p:nvSpPr>
        <p:spPr>
          <a:xfrm rot="16200000">
            <a:off x="7399438" y="6018274"/>
            <a:ext cx="611831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Triplet</a:t>
            </a:r>
          </a:p>
        </p:txBody>
      </p:sp>
      <p:sp>
        <p:nvSpPr>
          <p:cNvPr id="31" name="TextBox 30"/>
          <p:cNvSpPr txBox="1"/>
          <p:nvPr/>
        </p:nvSpPr>
        <p:spPr>
          <a:xfrm rot="16200000">
            <a:off x="4947999" y="6079944"/>
            <a:ext cx="735173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D</a:t>
            </a:r>
            <a:r>
              <a:rPr lang="en-US" sz="1200" dirty="0" smtClean="0">
                <a:solidFill>
                  <a:srgbClr val="00B050"/>
                </a:solidFill>
              </a:rPr>
              <a:t>oublet</a:t>
            </a:r>
          </a:p>
        </p:txBody>
      </p:sp>
      <p:sp>
        <p:nvSpPr>
          <p:cNvPr id="32" name="TextBox 31"/>
          <p:cNvSpPr txBox="1"/>
          <p:nvPr/>
        </p:nvSpPr>
        <p:spPr>
          <a:xfrm rot="16200000">
            <a:off x="6366052" y="6199245"/>
            <a:ext cx="973782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HV </a:t>
            </a:r>
            <a:r>
              <a:rPr lang="en-US" sz="1200" dirty="0" err="1" smtClean="0">
                <a:solidFill>
                  <a:srgbClr val="00B050"/>
                </a:solidFill>
              </a:rPr>
              <a:t>Steerer</a:t>
            </a:r>
            <a:endParaRPr lang="en-US" sz="1200" dirty="0" smtClean="0">
              <a:solidFill>
                <a:srgbClr val="00B05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2450439" y="6199246"/>
            <a:ext cx="973778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F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Diagnostics</a:t>
            </a:r>
          </a:p>
        </p:txBody>
      </p:sp>
      <p:sp>
        <p:nvSpPr>
          <p:cNvPr id="34" name="TextBox 33"/>
          <p:cNvSpPr txBox="1"/>
          <p:nvPr/>
        </p:nvSpPr>
        <p:spPr>
          <a:xfrm rot="16200000">
            <a:off x="7582141" y="6132571"/>
            <a:ext cx="934388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F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Diagnostics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Beam Commissioning: Si detector at XLN2</a:t>
            </a:r>
            <a:endParaRPr lang="en-GB" sz="3600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822390"/>
            <a:ext cx="8915400" cy="9079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Silicon detector at XLN2 used during the beam commissioning campaigns in 2016 and 2017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A 1 mm diameter collimator normally used in combination with the Si detector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Measurements with the collimator masking different areas of the detector carried out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6" t="6377" r="8090" b="1918"/>
          <a:stretch/>
        </p:blipFill>
        <p:spPr>
          <a:xfrm>
            <a:off x="35379" y="2102550"/>
            <a:ext cx="4343400" cy="29718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17780" y="1780983"/>
            <a:ext cx="24384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/>
              <a:t>Energy and energy spread with collimator at different locations</a:t>
            </a:r>
            <a:endParaRPr lang="en-GB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6742434" y="4316888"/>
            <a:ext cx="958918" cy="59034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XLN2 Diagnostics Box</a:t>
            </a:r>
          </a:p>
        </p:txBody>
      </p:sp>
      <p:cxnSp>
        <p:nvCxnSpPr>
          <p:cNvPr id="40" name="Straight Arrow Connector 39"/>
          <p:cNvCxnSpPr>
            <a:stCxn id="39" idx="2"/>
          </p:cNvCxnSpPr>
          <p:nvPr/>
        </p:nvCxnSpPr>
        <p:spPr>
          <a:xfrm>
            <a:off x="7221893" y="4907237"/>
            <a:ext cx="687351" cy="364092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/>
          <p:cNvSpPr/>
          <p:nvPr/>
        </p:nvSpPr>
        <p:spPr>
          <a:xfrm>
            <a:off x="7909244" y="5096763"/>
            <a:ext cx="228600" cy="69993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4378636" y="2314717"/>
            <a:ext cx="4532036" cy="1092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Signs of degradation of the Silicon detector at XLN2 observed: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Energy spread artificially increased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Offset in absolute energy measurement</a:t>
            </a:r>
            <a:endParaRPr lang="en-GB" sz="1600" dirty="0" smtClean="0"/>
          </a:p>
        </p:txBody>
      </p:sp>
      <p:sp>
        <p:nvSpPr>
          <p:cNvPr id="35" name="Subtitle 2"/>
          <p:cNvSpPr txBox="1">
            <a:spLocks/>
          </p:cNvSpPr>
          <p:nvPr/>
        </p:nvSpPr>
        <p:spPr>
          <a:xfrm>
            <a:off x="1447800" y="6549361"/>
            <a:ext cx="77179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– </a:t>
            </a:r>
            <a:r>
              <a:rPr lang="en-US" sz="1200" dirty="0" smtClean="0"/>
              <a:t>79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ISOLDE Collaboration Committee </a:t>
            </a:r>
            <a:r>
              <a:rPr lang="en-US" sz="1200" dirty="0" smtClean="0"/>
              <a:t>Meeting </a:t>
            </a:r>
            <a:r>
              <a:rPr lang="en-GB" sz="1200" dirty="0" smtClean="0"/>
              <a:t>– </a:t>
            </a:r>
            <a:r>
              <a:rPr lang="en-GB" sz="1200" dirty="0" smtClean="0"/>
              <a:t>Jun. </a:t>
            </a:r>
            <a:r>
              <a:rPr lang="en-GB" sz="1200" dirty="0" smtClean="0"/>
              <a:t>27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 smtClean="0"/>
              <a:t>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6582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Beam Commissioning: Count Rate</a:t>
            </a:r>
            <a:endParaRPr lang="en-GB" sz="3600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" y="822390"/>
            <a:ext cx="4038600" cy="16081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New low-level controls (FESA class) Time Of Flight partially commissioned (channel settings and particle count rate)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Commissioning of the bunch time structure still pending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" t="5219" r="685" b="1588"/>
          <a:stretch/>
        </p:blipFill>
        <p:spPr>
          <a:xfrm>
            <a:off x="4164774" y="761999"/>
            <a:ext cx="4674426" cy="336383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3188987"/>
            <a:ext cx="3518704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High-level application to use the Si detectors as very low current FC commissioned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36" y="4247164"/>
            <a:ext cx="5166103" cy="21642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4247164"/>
            <a:ext cx="4509917" cy="2175837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704756" y="4664514"/>
            <a:ext cx="205446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/>
              <a:t>Beam Intensity during a beam energy measurement</a:t>
            </a:r>
            <a:endParaRPr lang="en-GB" sz="1200" dirty="0"/>
          </a:p>
        </p:txBody>
      </p:sp>
      <p:sp>
        <p:nvSpPr>
          <p:cNvPr id="20" name="Rectangle 19"/>
          <p:cNvSpPr/>
          <p:nvPr/>
        </p:nvSpPr>
        <p:spPr>
          <a:xfrm>
            <a:off x="5867400" y="4664514"/>
            <a:ext cx="19050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/>
              <a:t>Measurement of the low-frequency jitter in energy of the beam</a:t>
            </a:r>
            <a:endParaRPr lang="en-GB" sz="1200" dirty="0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1447800" y="6549361"/>
            <a:ext cx="77179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– </a:t>
            </a:r>
            <a:r>
              <a:rPr lang="en-US" sz="1200" dirty="0" smtClean="0"/>
              <a:t>79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ISOLDE Collaboration Committee </a:t>
            </a:r>
            <a:r>
              <a:rPr lang="en-US" sz="1200" dirty="0" smtClean="0"/>
              <a:t>Meeting </a:t>
            </a:r>
            <a:r>
              <a:rPr lang="en-GB" sz="1200" dirty="0" smtClean="0"/>
              <a:t>– </a:t>
            </a:r>
            <a:r>
              <a:rPr lang="en-GB" sz="1200" dirty="0" smtClean="0"/>
              <a:t>Jun. </a:t>
            </a:r>
            <a:r>
              <a:rPr lang="en-GB" sz="1200" dirty="0" smtClean="0"/>
              <a:t>27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 smtClean="0"/>
              <a:t>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0599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47445" t="5379" b="6566"/>
          <a:stretch/>
        </p:blipFill>
        <p:spPr>
          <a:xfrm>
            <a:off x="4360395" y="3998650"/>
            <a:ext cx="4706743" cy="274320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4342" y="4333746"/>
            <a:ext cx="5804273" cy="1969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The method works very well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Can be used for low-intensity beams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Can be completed in ~ 1 hour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However, as with all measurements with Si detectors, special attention is required to avoid damaging it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We will need to consider installing them in the </a:t>
            </a:r>
            <a:br>
              <a:rPr lang="en-GB" sz="1600" dirty="0" smtClean="0"/>
            </a:br>
            <a:r>
              <a:rPr lang="en-GB" sz="1600" dirty="0" smtClean="0"/>
              <a:t>other two HEBT lines next year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7010400" y="6020920"/>
            <a:ext cx="228600" cy="69993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975660" y="4758000"/>
            <a:ext cx="603949" cy="59034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 mm vertical slits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48905" y="5773251"/>
            <a:ext cx="1207897" cy="4056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All quads and </a:t>
            </a:r>
            <a:r>
              <a:rPr lang="en-US" sz="1200" dirty="0" err="1" smtClean="0">
                <a:solidFill>
                  <a:srgbClr val="FF0000"/>
                </a:solidFill>
              </a:rPr>
              <a:t>steerers</a:t>
            </a:r>
            <a:r>
              <a:rPr lang="en-US" sz="1200" dirty="0" smtClean="0">
                <a:solidFill>
                  <a:srgbClr val="FF0000"/>
                </a:solidFill>
              </a:rPr>
              <a:t> off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294556" y="5363220"/>
            <a:ext cx="1847848" cy="319232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21" idx="2"/>
          </p:cNvCxnSpPr>
          <p:nvPr/>
        </p:nvCxnSpPr>
        <p:spPr>
          <a:xfrm>
            <a:off x="5352854" y="6178934"/>
            <a:ext cx="543034" cy="235464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5870964" y="6020920"/>
            <a:ext cx="228600" cy="69993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 rot="-2700000">
            <a:off x="8308180" y="5464778"/>
            <a:ext cx="228600" cy="69993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6294556" y="5363220"/>
            <a:ext cx="679311" cy="649352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4" idx="0"/>
          </p:cNvCxnSpPr>
          <p:nvPr/>
        </p:nvCxnSpPr>
        <p:spPr>
          <a:xfrm flipH="1">
            <a:off x="5985264" y="5363220"/>
            <a:ext cx="314752" cy="657700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430307" y="4685137"/>
            <a:ext cx="739966" cy="4056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Silicon detector</a:t>
            </a:r>
          </a:p>
        </p:txBody>
      </p:sp>
      <p:cxnSp>
        <p:nvCxnSpPr>
          <p:cNvPr id="29" name="Straight Arrow Connector 28"/>
          <p:cNvCxnSpPr>
            <a:stCxn id="28" idx="2"/>
          </p:cNvCxnSpPr>
          <p:nvPr/>
        </p:nvCxnSpPr>
        <p:spPr>
          <a:xfrm>
            <a:off x="7800290" y="5090820"/>
            <a:ext cx="392332" cy="421738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Beam Commissioning: Energy Scan</a:t>
            </a:r>
            <a:endParaRPr lang="en-GB" sz="3600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822390"/>
            <a:ext cx="861060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Energy and energy spread of the beam can be carried out using the count rate measured at the Silicon detector at XT01.0400 after the first dipole magnet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857" y="1823873"/>
            <a:ext cx="3541113" cy="2427809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6376" y="1781873"/>
            <a:ext cx="3602373" cy="2469809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1397847" y="1418270"/>
            <a:ext cx="24384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/>
              <a:t>Energy Scan after set-up of 7gap3 was completed</a:t>
            </a:r>
            <a:endParaRPr lang="en-GB" sz="1200" dirty="0"/>
          </a:p>
        </p:txBody>
      </p:sp>
      <p:sp>
        <p:nvSpPr>
          <p:cNvPr id="36" name="Rectangle 35"/>
          <p:cNvSpPr/>
          <p:nvPr/>
        </p:nvSpPr>
        <p:spPr>
          <a:xfrm>
            <a:off x="5361890" y="1371369"/>
            <a:ext cx="24384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/>
              <a:t>Energy Scan after set-up of 9gap was completed</a:t>
            </a:r>
            <a:endParaRPr lang="en-GB" sz="1200" dirty="0"/>
          </a:p>
        </p:txBody>
      </p:sp>
      <p:sp>
        <p:nvSpPr>
          <p:cNvPr id="32" name="Subtitle 2"/>
          <p:cNvSpPr txBox="1">
            <a:spLocks/>
          </p:cNvSpPr>
          <p:nvPr/>
        </p:nvSpPr>
        <p:spPr>
          <a:xfrm>
            <a:off x="1447800" y="6549361"/>
            <a:ext cx="77179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– </a:t>
            </a:r>
            <a:r>
              <a:rPr lang="en-US" sz="1200" dirty="0" smtClean="0"/>
              <a:t>79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ISOLDE Collaboration Committee </a:t>
            </a:r>
            <a:r>
              <a:rPr lang="en-US" sz="1200" dirty="0" smtClean="0"/>
              <a:t>Meeting </a:t>
            </a:r>
            <a:r>
              <a:rPr lang="en-GB" sz="1200" dirty="0" smtClean="0"/>
              <a:t>– </a:t>
            </a:r>
            <a:r>
              <a:rPr lang="en-GB" sz="1200" dirty="0" smtClean="0"/>
              <a:t>Jun. </a:t>
            </a:r>
            <a:r>
              <a:rPr lang="en-GB" sz="1200" dirty="0" smtClean="0"/>
              <a:t>27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 smtClean="0"/>
              <a:t>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5255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47445" t="5379" b="6566"/>
          <a:stretch/>
        </p:blipFill>
        <p:spPr>
          <a:xfrm>
            <a:off x="4360395" y="3998650"/>
            <a:ext cx="4706743" cy="274320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4342" y="4158586"/>
            <a:ext cx="6489100" cy="1969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Unexpected behaviour observed: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Occasionally not second zero-crossing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Needed beam attenuation varies by several orders of magnitude from cavity to cavity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Distance between zero-crossing phases not always 180 </a:t>
            </a:r>
            <a:r>
              <a:rPr lang="en-GB" sz="1600" dirty="0" err="1" smtClean="0"/>
              <a:t>deg</a:t>
            </a:r>
            <a:endParaRPr lang="en-GB" sz="1600" dirty="0" smtClean="0"/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Additional work needed to understand the</a:t>
            </a:r>
            <a:br>
              <a:rPr lang="en-GB" sz="1600" dirty="0" smtClean="0"/>
            </a:br>
            <a:r>
              <a:rPr lang="en-GB" sz="1600" dirty="0" smtClean="0"/>
              <a:t>sources of the issues observed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7010400" y="6020920"/>
            <a:ext cx="228600" cy="69993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975660" y="4758000"/>
            <a:ext cx="603949" cy="59034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 mm vertical slits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18866" y="5583577"/>
            <a:ext cx="1207897" cy="4056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All quads and </a:t>
            </a:r>
            <a:r>
              <a:rPr lang="en-US" sz="1200" dirty="0" err="1" smtClean="0">
                <a:solidFill>
                  <a:srgbClr val="FF0000"/>
                </a:solidFill>
              </a:rPr>
              <a:t>steerers</a:t>
            </a:r>
            <a:r>
              <a:rPr lang="en-US" sz="1200" dirty="0" smtClean="0">
                <a:solidFill>
                  <a:srgbClr val="FF0000"/>
                </a:solidFill>
              </a:rPr>
              <a:t> off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294556" y="5363220"/>
            <a:ext cx="1847848" cy="319232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21" idx="2"/>
          </p:cNvCxnSpPr>
          <p:nvPr/>
        </p:nvCxnSpPr>
        <p:spPr>
          <a:xfrm>
            <a:off x="5322815" y="5989260"/>
            <a:ext cx="543034" cy="235464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5870964" y="6020920"/>
            <a:ext cx="228600" cy="69993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 rot="-2700000">
            <a:off x="8308180" y="5464778"/>
            <a:ext cx="228600" cy="69993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6294556" y="5363220"/>
            <a:ext cx="679311" cy="649352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4" idx="0"/>
          </p:cNvCxnSpPr>
          <p:nvPr/>
        </p:nvCxnSpPr>
        <p:spPr>
          <a:xfrm flipH="1">
            <a:off x="5985264" y="5363220"/>
            <a:ext cx="314752" cy="657700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430307" y="4685137"/>
            <a:ext cx="739966" cy="4056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Silicon detector</a:t>
            </a:r>
          </a:p>
        </p:txBody>
      </p:sp>
      <p:cxnSp>
        <p:nvCxnSpPr>
          <p:cNvPr id="29" name="Straight Arrow Connector 28"/>
          <p:cNvCxnSpPr>
            <a:stCxn id="28" idx="2"/>
          </p:cNvCxnSpPr>
          <p:nvPr/>
        </p:nvCxnSpPr>
        <p:spPr>
          <a:xfrm>
            <a:off x="7800290" y="5090820"/>
            <a:ext cx="392332" cy="421738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Beam Commissioning: Phase Scan</a:t>
            </a:r>
            <a:endParaRPr lang="en-GB" sz="3600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822390"/>
            <a:ext cx="861060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Phase Scan can be carried out using the count rate measured at the Silicon detector at XT01.0400 after the first dipole magnet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234" y="1782371"/>
            <a:ext cx="3298180" cy="22927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25127" y="1765307"/>
            <a:ext cx="3347273" cy="232686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832536" y="1448732"/>
            <a:ext cx="24384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/>
              <a:t>Fine Phase Scan to find the bunching zero-crossing of SRF02</a:t>
            </a:r>
            <a:endParaRPr lang="en-GB" sz="1200" dirty="0"/>
          </a:p>
        </p:txBody>
      </p:sp>
      <p:sp>
        <p:nvSpPr>
          <p:cNvPr id="30" name="Rectangle 29"/>
          <p:cNvSpPr/>
          <p:nvPr/>
        </p:nvSpPr>
        <p:spPr>
          <a:xfrm>
            <a:off x="1397847" y="1418270"/>
            <a:ext cx="24384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/>
              <a:t>Rough Phase Scan to find the bunching zero-crossing of SRF02</a:t>
            </a:r>
            <a:endParaRPr lang="en-GB" sz="1200" dirty="0"/>
          </a:p>
        </p:txBody>
      </p:sp>
      <p:sp>
        <p:nvSpPr>
          <p:cNvPr id="32" name="Subtitle 2"/>
          <p:cNvSpPr txBox="1">
            <a:spLocks/>
          </p:cNvSpPr>
          <p:nvPr/>
        </p:nvSpPr>
        <p:spPr>
          <a:xfrm>
            <a:off x="1447800" y="6549361"/>
            <a:ext cx="77179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– </a:t>
            </a:r>
            <a:r>
              <a:rPr lang="en-US" sz="1200" dirty="0" smtClean="0"/>
              <a:t>79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ISOLDE Collaboration Committee </a:t>
            </a:r>
            <a:r>
              <a:rPr lang="en-US" sz="1200" dirty="0" smtClean="0"/>
              <a:t>Meeting </a:t>
            </a:r>
            <a:r>
              <a:rPr lang="en-GB" sz="1200" dirty="0" smtClean="0"/>
              <a:t>– </a:t>
            </a:r>
            <a:r>
              <a:rPr lang="en-GB" sz="1200" dirty="0" smtClean="0"/>
              <a:t>Jun. </a:t>
            </a:r>
            <a:r>
              <a:rPr lang="en-GB" sz="1200" dirty="0" smtClean="0"/>
              <a:t>27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 smtClean="0"/>
              <a:t>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1863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47445" t="5379" b="6566"/>
          <a:stretch/>
        </p:blipFill>
        <p:spPr>
          <a:xfrm>
            <a:off x="4360395" y="3998650"/>
            <a:ext cx="4706743" cy="27432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400799" y="5423154"/>
            <a:ext cx="1218261" cy="4056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 mm vertical slit collimator</a:t>
            </a:r>
          </a:p>
        </p:txBody>
      </p:sp>
      <p:cxnSp>
        <p:nvCxnSpPr>
          <p:cNvPr id="22" name="Straight Arrow Connector 21"/>
          <p:cNvCxnSpPr>
            <a:stCxn id="20" idx="3"/>
          </p:cNvCxnSpPr>
          <p:nvPr/>
        </p:nvCxnSpPr>
        <p:spPr>
          <a:xfrm>
            <a:off x="7619060" y="5625996"/>
            <a:ext cx="475135" cy="12804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 rot="-2700000">
            <a:off x="8308180" y="5464778"/>
            <a:ext cx="228600" cy="69993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7475470" y="4685755"/>
            <a:ext cx="739966" cy="4056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Faraday Cup</a:t>
            </a:r>
          </a:p>
        </p:txBody>
      </p:sp>
      <p:cxnSp>
        <p:nvCxnSpPr>
          <p:cNvPr id="29" name="Straight Arrow Connector 28"/>
          <p:cNvCxnSpPr>
            <a:stCxn id="28" idx="2"/>
          </p:cNvCxnSpPr>
          <p:nvPr/>
        </p:nvCxnSpPr>
        <p:spPr>
          <a:xfrm>
            <a:off x="7845453" y="5091438"/>
            <a:ext cx="392332" cy="421738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Beam Commissioning: Phase Scan</a:t>
            </a:r>
            <a:endParaRPr lang="en-GB" sz="3600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822390"/>
            <a:ext cx="8610600" cy="1154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Phase Scan can also be carried out using the XT01.0400 FC after the first dipole magnet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Due to the beam low current, focussing elements cannot be turned off and only one slit (10 mm) before the FC can be used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Injection to the dipole on axis is not guaranteed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70" y="2338045"/>
            <a:ext cx="3589259" cy="25189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162" y="2338045"/>
            <a:ext cx="3597337" cy="252460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296449" y="2007040"/>
            <a:ext cx="222075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/>
              <a:t>Rough Phase Scan to find the zero-crossings of SRF05</a:t>
            </a:r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4800600" y="2025486"/>
            <a:ext cx="24384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/>
              <a:t>Fine Phase Scan to find the bunching zero-crossing of SRF05</a:t>
            </a:r>
            <a:endParaRPr lang="en-GB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50381" y="4978803"/>
            <a:ext cx="6251785" cy="1077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Even though the measurements of the zero-crossing phases are less precise, they are a lot faster and less risky (Si detector can be damaged) </a:t>
            </a:r>
            <a:r>
              <a:rPr lang="en-GB" sz="1600" dirty="0" smtClean="0">
                <a:sym typeface="Wingdings" panose="05000000000000000000" pitchFamily="2" charset="2"/>
              </a:rPr>
              <a:t> At this point, it is the preferred method to phase the cavities</a:t>
            </a:r>
            <a:endParaRPr lang="en-GB" sz="1600" dirty="0" smtClean="0"/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1447800" y="6549361"/>
            <a:ext cx="77179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– </a:t>
            </a:r>
            <a:r>
              <a:rPr lang="en-US" sz="1200" dirty="0" smtClean="0"/>
              <a:t>79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ISOLDE Collaboration Committee </a:t>
            </a:r>
            <a:r>
              <a:rPr lang="en-US" sz="1200" dirty="0" smtClean="0"/>
              <a:t>Meeting </a:t>
            </a:r>
            <a:r>
              <a:rPr lang="en-GB" sz="1200" dirty="0" smtClean="0"/>
              <a:t>– </a:t>
            </a:r>
            <a:r>
              <a:rPr lang="en-GB" sz="1200" dirty="0" smtClean="0"/>
              <a:t>Jun. </a:t>
            </a:r>
            <a:r>
              <a:rPr lang="en-GB" sz="1200" dirty="0" smtClean="0"/>
              <a:t>27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 smtClean="0"/>
              <a:t>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5586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Beam Commissioning: Low Energy Beams </a:t>
            </a:r>
            <a:endParaRPr lang="en-GB" sz="3600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822390"/>
            <a:ext cx="8950675" cy="9079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Tunes for beams with A/q = 3.5 to the end of XT01 after each REX RF structure was set-up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Precise energy measurement using the dipole for each tune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Transverse beam profiles at each diagnostics box measured (data not yet analysed)</a:t>
            </a:r>
            <a:endParaRPr lang="en-GB" sz="16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54058"/>
              </p:ext>
            </p:extLst>
          </p:nvPr>
        </p:nvGraphicFramePr>
        <p:xfrm>
          <a:off x="584796" y="1828800"/>
          <a:ext cx="7997252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5" name="Worksheet" r:id="rId6" imgW="5543685" imgH="2324010" progId="Excel.Sheet.12">
                  <p:embed/>
                </p:oleObj>
              </mc:Choice>
              <mc:Fallback>
                <p:oleObj name="Worksheet" r:id="rId6" imgW="5543685" imgH="232401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4796" y="1828800"/>
                        <a:ext cx="7997252" cy="335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0" y="5331786"/>
            <a:ext cx="8950675" cy="11926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600" dirty="0" smtClean="0"/>
              <a:t>Conclusions: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Low-energy beams can be transported without additional losses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Beam losses in HIE-ISOLDE (</a:t>
            </a:r>
            <a:r>
              <a:rPr lang="en-GB" sz="1600" dirty="0" err="1" smtClean="0"/>
              <a:t>ie</a:t>
            </a:r>
            <a:r>
              <a:rPr lang="en-GB" sz="1600" dirty="0" smtClean="0"/>
              <a:t>. XLN2 to end of XT01) negligible or at the very least small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Differences between different types of FC noticeable</a:t>
            </a:r>
            <a:endParaRPr lang="en-GB" sz="1600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447800" y="6549361"/>
            <a:ext cx="77179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– </a:t>
            </a:r>
            <a:r>
              <a:rPr lang="en-US" sz="1200" dirty="0" smtClean="0"/>
              <a:t>79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ISOLDE Collaboration Committee </a:t>
            </a:r>
            <a:r>
              <a:rPr lang="en-US" sz="1200" dirty="0" smtClean="0"/>
              <a:t>Meeting </a:t>
            </a:r>
            <a:r>
              <a:rPr lang="en-GB" sz="1200" dirty="0" smtClean="0"/>
              <a:t>– </a:t>
            </a:r>
            <a:r>
              <a:rPr lang="en-GB" sz="1200" dirty="0" smtClean="0"/>
              <a:t>Jun. </a:t>
            </a:r>
            <a:r>
              <a:rPr lang="en-GB" sz="1200" dirty="0" smtClean="0"/>
              <a:t>27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 smtClean="0"/>
              <a:t>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72865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Beam Commissioning: Plan</a:t>
            </a:r>
            <a:endParaRPr lang="en-GB" sz="3600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0741" y="838200"/>
            <a:ext cx="8783857" cy="46089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600" u="sng" dirty="0" smtClean="0"/>
              <a:t>Week 26: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Phasing of cavities in CM2 and CM3 with </a:t>
            </a:r>
            <a:r>
              <a:rPr lang="en-GB" sz="1600" baseline="30000" dirty="0" smtClean="0"/>
              <a:t>14</a:t>
            </a:r>
            <a:r>
              <a:rPr lang="en-GB" sz="1600" dirty="0" smtClean="0"/>
              <a:t>N</a:t>
            </a:r>
            <a:r>
              <a:rPr lang="en-GB" sz="1600" baseline="30000" dirty="0" smtClean="0"/>
              <a:t>4+</a:t>
            </a:r>
            <a:r>
              <a:rPr lang="en-GB" sz="1600" dirty="0" smtClean="0"/>
              <a:t> (</a:t>
            </a:r>
            <a:r>
              <a:rPr lang="en-GB" sz="1600" dirty="0" err="1" smtClean="0"/>
              <a:t>E</a:t>
            </a:r>
            <a:r>
              <a:rPr lang="en-GB" sz="1600" baseline="-25000" dirty="0" err="1" smtClean="0"/>
              <a:t>final</a:t>
            </a:r>
            <a:r>
              <a:rPr lang="en-GB" sz="1600" dirty="0" smtClean="0"/>
              <a:t> = 6.6 MeV/u)  </a:t>
            </a:r>
            <a:endParaRPr lang="en-GB" sz="1600" dirty="0"/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Scaling to A/q = 3.67 and 4.0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REX-TRAP and REX-EBIS synchronization with </a:t>
            </a:r>
            <a:r>
              <a:rPr lang="en-GB" sz="1600" baseline="30000" dirty="0" smtClean="0"/>
              <a:t>39</a:t>
            </a:r>
            <a:r>
              <a:rPr lang="en-GB" sz="1600" dirty="0" smtClean="0"/>
              <a:t>K from the pilot ion source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Scaling to A/q = 3.9</a:t>
            </a:r>
          </a:p>
          <a:p>
            <a:pPr>
              <a:spcBef>
                <a:spcPts val="300"/>
              </a:spcBef>
            </a:pPr>
            <a:r>
              <a:rPr lang="en-GB" sz="1600" u="sng" dirty="0">
                <a:solidFill>
                  <a:schemeClr val="accent6">
                    <a:lumMod val="50000"/>
                  </a:schemeClr>
                </a:solidFill>
              </a:rPr>
              <a:t>Week </a:t>
            </a:r>
            <a:r>
              <a:rPr lang="en-GB" sz="1600" u="sng" dirty="0" smtClean="0">
                <a:solidFill>
                  <a:schemeClr val="accent6">
                    <a:lumMod val="50000"/>
                  </a:schemeClr>
                </a:solidFill>
              </a:rPr>
              <a:t>27-28:</a:t>
            </a:r>
            <a:endParaRPr lang="en-GB" sz="1600" u="sng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Set-up for first RIB and Physics</a:t>
            </a:r>
            <a:endParaRPr lang="en-GB" sz="1600" dirty="0" smtClean="0"/>
          </a:p>
          <a:p>
            <a:pPr>
              <a:spcBef>
                <a:spcPts val="300"/>
              </a:spcBef>
            </a:pPr>
            <a:r>
              <a:rPr lang="en-GB" sz="1600" u="sng" dirty="0"/>
              <a:t>Week </a:t>
            </a:r>
            <a:r>
              <a:rPr lang="en-GB" sz="1600" u="sng" dirty="0" smtClean="0"/>
              <a:t>29:</a:t>
            </a:r>
            <a:endParaRPr lang="en-GB" sz="1600" u="sng" dirty="0"/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Scaling to A/q = </a:t>
            </a:r>
            <a:r>
              <a:rPr lang="en-GB" sz="1600" dirty="0" smtClean="0"/>
              <a:t>4.33</a:t>
            </a:r>
          </a:p>
          <a:p>
            <a:pPr>
              <a:spcBef>
                <a:spcPts val="300"/>
              </a:spcBef>
            </a:pPr>
            <a:r>
              <a:rPr lang="en-GB" sz="1600" u="sng" dirty="0">
                <a:solidFill>
                  <a:schemeClr val="accent6">
                    <a:lumMod val="50000"/>
                  </a:schemeClr>
                </a:solidFill>
              </a:rPr>
              <a:t>Week </a:t>
            </a:r>
            <a:r>
              <a:rPr lang="en-GB" sz="1600" u="sng" dirty="0" smtClean="0">
                <a:solidFill>
                  <a:schemeClr val="accent6">
                    <a:lumMod val="50000"/>
                  </a:schemeClr>
                </a:solidFill>
              </a:rPr>
              <a:t>30-32:</a:t>
            </a:r>
            <a:endParaRPr lang="en-GB" sz="1600" u="sng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Set-up 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and Physics</a:t>
            </a:r>
            <a:endParaRPr lang="en-GB" sz="1600" dirty="0" smtClean="0"/>
          </a:p>
          <a:p>
            <a:pPr>
              <a:spcBef>
                <a:spcPts val="300"/>
              </a:spcBef>
            </a:pPr>
            <a:r>
              <a:rPr lang="en-GB" sz="1600" u="sng" dirty="0"/>
              <a:t>Week </a:t>
            </a:r>
            <a:r>
              <a:rPr lang="en-GB" sz="1600" u="sng" dirty="0" smtClean="0"/>
              <a:t>33:</a:t>
            </a:r>
            <a:endParaRPr lang="en-GB" sz="1600" u="sng" dirty="0"/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First beam to XT03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Commissioning of all diagnostics devices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Commissioning of the stripping foils</a:t>
            </a:r>
            <a:endParaRPr lang="en-GB" sz="1600" dirty="0"/>
          </a:p>
          <a:p>
            <a:pPr>
              <a:spcBef>
                <a:spcPts val="300"/>
              </a:spcBef>
            </a:pPr>
            <a:endParaRPr lang="en-GB" sz="1600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447800" y="6549361"/>
            <a:ext cx="77179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– </a:t>
            </a:r>
            <a:r>
              <a:rPr lang="en-US" sz="1200" dirty="0" smtClean="0"/>
              <a:t>79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ISOLDE Collaboration Committee </a:t>
            </a:r>
            <a:r>
              <a:rPr lang="en-US" sz="1200" dirty="0" smtClean="0"/>
              <a:t>Meeting </a:t>
            </a:r>
            <a:r>
              <a:rPr lang="en-GB" sz="1200" dirty="0" smtClean="0"/>
              <a:t>– </a:t>
            </a:r>
            <a:r>
              <a:rPr lang="en-GB" sz="1200" dirty="0" smtClean="0"/>
              <a:t>Jun. </a:t>
            </a:r>
            <a:r>
              <a:rPr lang="en-GB" sz="1200" dirty="0" smtClean="0"/>
              <a:t>27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 smtClean="0"/>
              <a:t>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5269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67627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Outline:</a:t>
            </a:r>
            <a:endParaRPr lang="en-GB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7956184" cy="4267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Introduction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Beam Properties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Beam Commissioning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First Beam to Users</a:t>
            </a: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Users/Machine Interface</a:t>
            </a:r>
            <a:endParaRPr lang="en-GB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Summary</a:t>
            </a:r>
          </a:p>
        </p:txBody>
      </p:sp>
      <p:sp>
        <p:nvSpPr>
          <p:cNvPr id="11" name="Rounded Rectangle 10"/>
          <p:cNvSpPr/>
          <p:nvPr/>
        </p:nvSpPr>
        <p:spPr>
          <a:xfrm flipV="1">
            <a:off x="266700" y="2663599"/>
            <a:ext cx="8610600" cy="6271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1447800" y="6549361"/>
            <a:ext cx="77179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– </a:t>
            </a:r>
            <a:r>
              <a:rPr lang="en-US" sz="1200" dirty="0" smtClean="0"/>
              <a:t>79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ISOLDE Collaboration Committee </a:t>
            </a:r>
            <a:r>
              <a:rPr lang="en-US" sz="1200" dirty="0" smtClean="0"/>
              <a:t>Meeting </a:t>
            </a:r>
            <a:r>
              <a:rPr lang="en-GB" sz="1200" dirty="0" smtClean="0"/>
              <a:t>– </a:t>
            </a:r>
            <a:r>
              <a:rPr lang="en-GB" sz="1200" dirty="0" smtClean="0"/>
              <a:t>Jun. </a:t>
            </a:r>
            <a:r>
              <a:rPr lang="en-GB" sz="1200" dirty="0" smtClean="0"/>
              <a:t>27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 smtClean="0"/>
              <a:t>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2083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First Beam to Users:</a:t>
            </a:r>
            <a:endParaRPr lang="en-GB" sz="3600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77000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343" y="975120"/>
            <a:ext cx="8555257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baseline="30000" dirty="0" smtClean="0"/>
              <a:t>22</a:t>
            </a:r>
            <a:r>
              <a:rPr lang="en-GB" sz="1600" dirty="0" smtClean="0"/>
              <a:t>Ne beam requested by </a:t>
            </a:r>
            <a:r>
              <a:rPr lang="en-GB" sz="1600" dirty="0" err="1" smtClean="0"/>
              <a:t>Miniball</a:t>
            </a:r>
            <a:r>
              <a:rPr lang="en-GB" sz="1600" dirty="0" smtClean="0"/>
              <a:t> users for testing and </a:t>
            </a:r>
            <a:r>
              <a:rPr lang="en-GB" sz="1600" dirty="0" smtClean="0"/>
              <a:t>calibration last weekend</a:t>
            </a:r>
            <a:endParaRPr lang="en-GB" sz="1600" dirty="0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864350"/>
              </p:ext>
            </p:extLst>
          </p:nvPr>
        </p:nvGraphicFramePr>
        <p:xfrm>
          <a:off x="512709" y="4453034"/>
          <a:ext cx="3749533" cy="10675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4941"/>
                <a:gridCol w="537738"/>
                <a:gridCol w="537738"/>
                <a:gridCol w="614558"/>
                <a:gridCol w="614558"/>
              </a:tblGrid>
              <a:tr h="15316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RF structure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REX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HIE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089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RFQ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7GP3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SRF02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SRF04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17806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# Trips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Downtime [mins</a:t>
                      </a:r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]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Downtime</a:t>
                      </a:r>
                      <a:r>
                        <a:rPr lang="en-GB" sz="1200" b="1" u="none" strike="noStrike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200" b="1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[%]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418253"/>
            <a:ext cx="3886200" cy="2696547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121938"/>
              </p:ext>
            </p:extLst>
          </p:nvPr>
        </p:nvGraphicFramePr>
        <p:xfrm>
          <a:off x="512709" y="1452569"/>
          <a:ext cx="3028336" cy="2438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5736"/>
                <a:gridCol w="1752600"/>
              </a:tblGrid>
              <a:tr h="26301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Ion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3000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</a:rPr>
                        <a:t>Ne</a:t>
                      </a:r>
                      <a:r>
                        <a:rPr lang="en-GB" sz="1400" b="1" i="0" u="none" strike="noStrike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6+</a:t>
                      </a:r>
                      <a:endParaRPr lang="en-GB" sz="1400" b="1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780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A/q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3.667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HEBT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XT01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Transmission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~ 72 %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3.955 MeV/u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</a:t>
                      </a:r>
                      <a:r>
                        <a:rPr lang="en-GB" sz="1400" b="0" i="0" u="none" strike="noStrike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FWHM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0.25 %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Length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~ 60 hours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Rep. rate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 Hz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76200" y="4048836"/>
            <a:ext cx="6324600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Both REX and the SRF cavities quite stable (1.5 trip/shift)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836633"/>
              </p:ext>
            </p:extLst>
          </p:nvPr>
        </p:nvGraphicFramePr>
        <p:xfrm>
          <a:off x="7494507" y="4489996"/>
          <a:ext cx="1420893" cy="14536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558"/>
                <a:gridCol w="806335"/>
              </a:tblGrid>
              <a:tr h="32139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Cavity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 [MV/m]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1780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SRF01</a:t>
                      </a: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4.14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SRF02</a:t>
                      </a: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4.14</a:t>
                      </a: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SRF03</a:t>
                      </a: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4.14</a:t>
                      </a: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SRF04</a:t>
                      </a: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4.14</a:t>
                      </a: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SRF05</a:t>
                      </a: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3.22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881007"/>
              </p:ext>
            </p:extLst>
          </p:nvPr>
        </p:nvGraphicFramePr>
        <p:xfrm>
          <a:off x="5935922" y="4489996"/>
          <a:ext cx="1420893" cy="19108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558"/>
                <a:gridCol w="806335"/>
              </a:tblGrid>
              <a:tr h="32139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Cavity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Pf [kW]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</a:tr>
              <a:tr h="21780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RFQ</a:t>
                      </a: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32.8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Buncher</a:t>
                      </a: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1.45</a:t>
                      </a: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IH</a:t>
                      </a: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38.0</a:t>
                      </a: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7GP1</a:t>
                      </a: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51.0</a:t>
                      </a: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7GP2</a:t>
                      </a: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50.2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7GP3</a:t>
                      </a: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46.2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9GP</a:t>
                      </a: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61.5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789" marR="8789" marT="8789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76200" y="5626469"/>
            <a:ext cx="5472378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However, note that 40% extra power will be needed at REX for beams with A/q = 4.33 and that the gradient of the SRF cavities was not pushed to 6 MV/m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1447800" y="6549361"/>
            <a:ext cx="77179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– </a:t>
            </a:r>
            <a:r>
              <a:rPr lang="en-US" sz="1200" dirty="0" smtClean="0"/>
              <a:t>79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ISOLDE Collaboration Committee </a:t>
            </a:r>
            <a:r>
              <a:rPr lang="en-US" sz="1200" dirty="0" smtClean="0"/>
              <a:t>Meeting </a:t>
            </a:r>
            <a:r>
              <a:rPr lang="en-GB" sz="1200" dirty="0" smtClean="0"/>
              <a:t>– </a:t>
            </a:r>
            <a:r>
              <a:rPr lang="en-GB" sz="1200" dirty="0" smtClean="0"/>
              <a:t>Jun. </a:t>
            </a:r>
            <a:r>
              <a:rPr lang="en-GB" sz="1200" dirty="0" smtClean="0"/>
              <a:t>27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 smtClean="0"/>
              <a:t>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8025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67627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Outline:</a:t>
            </a:r>
            <a:endParaRPr lang="en-GB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7956184" cy="4267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Introduction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Beam Properties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Beam Commissioning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First Beam to Users</a:t>
            </a: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Users/Machine Interface</a:t>
            </a:r>
            <a:endParaRPr lang="en-GB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Summary</a:t>
            </a:r>
          </a:p>
        </p:txBody>
      </p:sp>
      <p:sp>
        <p:nvSpPr>
          <p:cNvPr id="11" name="Rounded Rectangle 10"/>
          <p:cNvSpPr/>
          <p:nvPr/>
        </p:nvSpPr>
        <p:spPr>
          <a:xfrm flipV="1">
            <a:off x="266700" y="3200400"/>
            <a:ext cx="8610600" cy="6271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1447800" y="6549361"/>
            <a:ext cx="77179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– </a:t>
            </a:r>
            <a:r>
              <a:rPr lang="en-US" sz="1200" dirty="0" smtClean="0"/>
              <a:t>79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ISOLDE Collaboration Committee </a:t>
            </a:r>
            <a:r>
              <a:rPr lang="en-US" sz="1200" dirty="0" smtClean="0"/>
              <a:t>Meeting </a:t>
            </a:r>
            <a:r>
              <a:rPr lang="en-GB" sz="1200" dirty="0" smtClean="0"/>
              <a:t>– </a:t>
            </a:r>
            <a:r>
              <a:rPr lang="en-GB" sz="1200" dirty="0" smtClean="0"/>
              <a:t>Jun. </a:t>
            </a:r>
            <a:r>
              <a:rPr lang="en-GB" sz="1200" dirty="0" smtClean="0"/>
              <a:t>27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 smtClean="0"/>
              <a:t>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9593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329" y="1219200"/>
            <a:ext cx="8915400" cy="3047999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HIE-ISOLDE </a:t>
            </a:r>
            <a:r>
              <a:rPr lang="en-US" sz="4000" dirty="0" smtClean="0"/>
              <a:t>Beam Properties </a:t>
            </a:r>
            <a:br>
              <a:rPr lang="en-US" sz="4000" dirty="0" smtClean="0"/>
            </a:br>
            <a:r>
              <a:rPr lang="en-US" sz="4000" dirty="0" smtClean="0"/>
              <a:t>and Beam Commissioning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9800" y="5611458"/>
            <a:ext cx="3040929" cy="6096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GB" sz="1600" dirty="0" smtClean="0">
                <a:solidFill>
                  <a:schemeClr val="tx1"/>
                </a:solidFill>
              </a:rPr>
              <a:t>Jose Alberto Rodriguez </a:t>
            </a:r>
            <a:br>
              <a:rPr lang="en-GB" sz="1600" dirty="0" smtClean="0">
                <a:solidFill>
                  <a:schemeClr val="tx1"/>
                </a:solidFill>
              </a:rPr>
            </a:br>
            <a:r>
              <a:rPr lang="en-GB" sz="1600" dirty="0" smtClean="0">
                <a:solidFill>
                  <a:schemeClr val="tx1"/>
                </a:solidFill>
              </a:rPr>
              <a:t>on behalf of BE-OP-ISO and the HIE-ISOLDE project team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29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Users/Machine Interface:</a:t>
            </a:r>
            <a:endParaRPr lang="en-GB" sz="3600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4388" y="716740"/>
            <a:ext cx="8783857" cy="1969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600" u="sng" dirty="0" smtClean="0"/>
              <a:t>Vacuum: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Vacuum in experimental station of 10</a:t>
            </a:r>
            <a:r>
              <a:rPr lang="en-GB" sz="1600" baseline="30000" dirty="0" smtClean="0"/>
              <a:t>-6</a:t>
            </a:r>
            <a:r>
              <a:rPr lang="en-GB" sz="1600" dirty="0" smtClean="0"/>
              <a:t> mbar required before beam is delivered 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Valves </a:t>
            </a:r>
            <a:r>
              <a:rPr lang="en-US" sz="1600" dirty="0" smtClean="0"/>
              <a:t>between HEBT lines and the experimental station need to be closed before a mechanical </a:t>
            </a:r>
            <a:r>
              <a:rPr lang="en-US" sz="1600" dirty="0"/>
              <a:t>intervention takes </a:t>
            </a:r>
            <a:r>
              <a:rPr lang="en-US" sz="1600" dirty="0" smtClean="0"/>
              <a:t>place on the experiment side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 smtClean="0"/>
              <a:t>Users need to be granted access to open/close last valve in the HEBT line </a:t>
            </a:r>
            <a:br>
              <a:rPr lang="en-US" sz="1600" dirty="0" smtClean="0"/>
            </a:br>
            <a:r>
              <a:rPr lang="en-US" sz="1600" dirty="0" smtClean="0"/>
              <a:t>(NICE usernames need to be provided at least a week in advance)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 smtClean="0"/>
              <a:t>Visual sign with the status of the valve needs to be checked  </a:t>
            </a:r>
            <a:endParaRPr lang="en-GB" sz="1600" dirty="0" smtClean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09" y="2645370"/>
            <a:ext cx="4251677" cy="337701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06443" y="3051839"/>
            <a:ext cx="4025909" cy="319656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4" name="TextBox 33"/>
          <p:cNvSpPr txBox="1"/>
          <p:nvPr/>
        </p:nvSpPr>
        <p:spPr>
          <a:xfrm>
            <a:off x="308356" y="6063954"/>
            <a:ext cx="990600" cy="4056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ISOLDE low energy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828077" y="6034968"/>
            <a:ext cx="684050" cy="22076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REX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666667" y="2413642"/>
            <a:ext cx="2401133" cy="1069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400" u="sng" dirty="0" smtClean="0"/>
              <a:t>Usernames:</a:t>
            </a:r>
          </a:p>
          <a:p>
            <a:pPr>
              <a:spcBef>
                <a:spcPts val="300"/>
              </a:spcBef>
            </a:pPr>
            <a:r>
              <a:rPr lang="en-GB" sz="1400" dirty="0" smtClean="0"/>
              <a:t>ISOLDE low energy: </a:t>
            </a:r>
            <a:r>
              <a:rPr lang="en-GB" sz="1400" dirty="0" err="1" smtClean="0"/>
              <a:t>isoop</a:t>
            </a:r>
            <a:endParaRPr lang="en-GB" sz="1400" dirty="0" smtClean="0"/>
          </a:p>
          <a:p>
            <a:pPr>
              <a:spcBef>
                <a:spcPts val="300"/>
              </a:spcBef>
            </a:pPr>
            <a:r>
              <a:rPr lang="en-GB" sz="1400" dirty="0" smtClean="0"/>
              <a:t>REX: </a:t>
            </a:r>
            <a:r>
              <a:rPr lang="en-GB" sz="1400" dirty="0" err="1" smtClean="0"/>
              <a:t>rexop</a:t>
            </a:r>
            <a:endParaRPr lang="en-GB" sz="1400" dirty="0" smtClean="0"/>
          </a:p>
          <a:p>
            <a:pPr>
              <a:spcBef>
                <a:spcPts val="300"/>
              </a:spcBef>
            </a:pPr>
            <a:r>
              <a:rPr lang="en-GB" sz="1400" dirty="0" smtClean="0"/>
              <a:t>HIE-ISOLDE: user’s NICE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092" y="3440291"/>
            <a:ext cx="3866312" cy="307137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7026533" y="5642196"/>
            <a:ext cx="1025610" cy="22101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HIE-ISOLDE</a:t>
            </a: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1447800" y="6549361"/>
            <a:ext cx="77179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– </a:t>
            </a:r>
            <a:r>
              <a:rPr lang="en-US" sz="1200" dirty="0" smtClean="0"/>
              <a:t>79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ISOLDE Collaboration Committee </a:t>
            </a:r>
            <a:r>
              <a:rPr lang="en-US" sz="1200" dirty="0" smtClean="0"/>
              <a:t>Meeting </a:t>
            </a:r>
            <a:r>
              <a:rPr lang="en-GB" sz="1200" dirty="0" smtClean="0"/>
              <a:t>– </a:t>
            </a:r>
            <a:r>
              <a:rPr lang="en-GB" sz="1200" dirty="0" smtClean="0"/>
              <a:t>Jun. </a:t>
            </a:r>
            <a:r>
              <a:rPr lang="en-GB" sz="1200" dirty="0" smtClean="0"/>
              <a:t>27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 smtClean="0"/>
              <a:t>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3552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Users/Machine Interface:</a:t>
            </a:r>
            <a:endParaRPr lang="en-GB" sz="3600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4388" y="716740"/>
            <a:ext cx="8783857" cy="938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600" u="sng" dirty="0" smtClean="0"/>
              <a:t>REX RF: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All 7 RF Systems need to be working to reach energies higher than 2.8 MeV/u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Working Set: REX/HIE LINAC &gt; Linac: RF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4" b="41520"/>
          <a:stretch/>
        </p:blipFill>
        <p:spPr>
          <a:xfrm>
            <a:off x="3323824" y="3222667"/>
            <a:ext cx="4800600" cy="135190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" t="9586" r="1607" b="30749"/>
          <a:stretch/>
        </p:blipFill>
        <p:spPr>
          <a:xfrm>
            <a:off x="3323823" y="1711167"/>
            <a:ext cx="4800600" cy="1397480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4833968" y="2191991"/>
            <a:ext cx="762000" cy="99638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10074" y="1676400"/>
            <a:ext cx="2432749" cy="22101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All REX RF systems ok</a:t>
            </a:r>
          </a:p>
        </p:txBody>
      </p:sp>
      <p:cxnSp>
        <p:nvCxnSpPr>
          <p:cNvPr id="20" name="Straight Arrow Connector 19"/>
          <p:cNvCxnSpPr>
            <a:stCxn id="18" idx="3"/>
          </p:cNvCxnSpPr>
          <p:nvPr/>
        </p:nvCxnSpPr>
        <p:spPr>
          <a:xfrm>
            <a:off x="2942823" y="1786909"/>
            <a:ext cx="1891145" cy="581236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4782508" y="3667769"/>
            <a:ext cx="762000" cy="99638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457200" y="3124200"/>
            <a:ext cx="2432749" cy="22101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9GAP Structure down</a:t>
            </a:r>
          </a:p>
        </p:txBody>
      </p:sp>
      <p:cxnSp>
        <p:nvCxnSpPr>
          <p:cNvPr id="23" name="Straight Arrow Connector 22"/>
          <p:cNvCxnSpPr>
            <a:stCxn id="22" idx="3"/>
          </p:cNvCxnSpPr>
          <p:nvPr/>
        </p:nvCxnSpPr>
        <p:spPr>
          <a:xfrm>
            <a:off x="2889949" y="3234709"/>
            <a:ext cx="1891852" cy="566501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81000" y="4724400"/>
            <a:ext cx="8783857" cy="16850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REX RF amplifiers need to be restarted locally (amplifier room)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Users trained to restart RFQ, 7GAP1, 7GAP2 and 7GAP3. Procedure can be found in RF amplifier room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For the IHS, contact Engineer in Charge if standard procedure fails more than three times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Procedure for the 9GAP not standard. Generally, the Engineer in Charge will need to be contacted</a:t>
            </a:r>
          </a:p>
        </p:txBody>
      </p:sp>
      <p:sp>
        <p:nvSpPr>
          <p:cNvPr id="25" name="Subtitle 2"/>
          <p:cNvSpPr txBox="1">
            <a:spLocks/>
          </p:cNvSpPr>
          <p:nvPr/>
        </p:nvSpPr>
        <p:spPr>
          <a:xfrm>
            <a:off x="1447800" y="6549361"/>
            <a:ext cx="77179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– </a:t>
            </a:r>
            <a:r>
              <a:rPr lang="en-US" sz="1200" dirty="0" smtClean="0"/>
              <a:t>79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ISOLDE Collaboration Committee </a:t>
            </a:r>
            <a:r>
              <a:rPr lang="en-US" sz="1200" dirty="0" smtClean="0"/>
              <a:t>Meeting </a:t>
            </a:r>
            <a:r>
              <a:rPr lang="en-GB" sz="1200" dirty="0" smtClean="0"/>
              <a:t>– </a:t>
            </a:r>
            <a:r>
              <a:rPr lang="en-GB" sz="1200" dirty="0" smtClean="0"/>
              <a:t>Jun. </a:t>
            </a:r>
            <a:r>
              <a:rPr lang="en-GB" sz="1200" dirty="0" smtClean="0"/>
              <a:t>27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 smtClean="0"/>
              <a:t>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4299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2441353"/>
            <a:ext cx="6388547" cy="4188047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Users/Machine Interface:</a:t>
            </a:r>
            <a:endParaRPr lang="en-GB" sz="3600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200" y="716740"/>
            <a:ext cx="9067799" cy="1477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600" u="sng" dirty="0" smtClean="0"/>
              <a:t>HIE-ISOLDE RF: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Generally not all SRF cavities will be used for a given experiment (OFF = not used)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Those that trip (STANDBY or READY) need to be restarted by users (up to 3 times in a row)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It takes a couple of minutes to complete the start sequence after the ON button is pressed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Start sequence can be followed in Detail Status (message to logbook in restart not successful)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533401" y="3832820"/>
            <a:ext cx="705464" cy="178175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384388" y="2225383"/>
            <a:ext cx="2206412" cy="4056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Cavity Status at STANDBY or at READY after a trip happens</a:t>
            </a:r>
          </a:p>
        </p:txBody>
      </p:sp>
      <p:cxnSp>
        <p:nvCxnSpPr>
          <p:cNvPr id="20" name="Straight Arrow Connector 19"/>
          <p:cNvCxnSpPr>
            <a:stCxn id="26" idx="1"/>
            <a:endCxn id="21" idx="3"/>
          </p:cNvCxnSpPr>
          <p:nvPr/>
        </p:nvCxnSpPr>
        <p:spPr>
          <a:xfrm flipH="1">
            <a:off x="2590800" y="3362426"/>
            <a:ext cx="4415908" cy="142774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1905000" y="3048000"/>
            <a:ext cx="685800" cy="914399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7006708" y="5749503"/>
            <a:ext cx="1694492" cy="4056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XLH3 (a.k.a. CM4) not available until 2018</a:t>
            </a:r>
          </a:p>
        </p:txBody>
      </p:sp>
      <p:cxnSp>
        <p:nvCxnSpPr>
          <p:cNvPr id="23" name="Straight Arrow Connector 22"/>
          <p:cNvCxnSpPr>
            <a:stCxn id="22" idx="1"/>
          </p:cNvCxnSpPr>
          <p:nvPr/>
        </p:nvCxnSpPr>
        <p:spPr>
          <a:xfrm flipH="1">
            <a:off x="5867400" y="5952345"/>
            <a:ext cx="1139308" cy="141300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228599" y="5614578"/>
            <a:ext cx="5638801" cy="958134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7006708" y="3067251"/>
            <a:ext cx="1694492" cy="59034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All cavities in XLL2 (a.k.a. CM1) up and running in this example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006708" y="3905451"/>
            <a:ext cx="1694492" cy="59034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Cavities in XLH1 and XLH2 available, but not used in this example</a:t>
            </a:r>
          </a:p>
        </p:txBody>
      </p:sp>
      <p:cxnSp>
        <p:nvCxnSpPr>
          <p:cNvPr id="28" name="Straight Arrow Connector 27"/>
          <p:cNvCxnSpPr>
            <a:stCxn id="27" idx="1"/>
          </p:cNvCxnSpPr>
          <p:nvPr/>
        </p:nvCxnSpPr>
        <p:spPr>
          <a:xfrm flipH="1">
            <a:off x="1238864" y="4200626"/>
            <a:ext cx="5767844" cy="99540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813805" y="4911691"/>
            <a:ext cx="796295" cy="4056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Cavity gradient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2743200" y="4920728"/>
            <a:ext cx="381000" cy="274737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/>
          <p:cNvCxnSpPr>
            <a:stCxn id="18" idx="2"/>
            <a:endCxn id="35" idx="0"/>
          </p:cNvCxnSpPr>
          <p:nvPr/>
        </p:nvCxnSpPr>
        <p:spPr>
          <a:xfrm>
            <a:off x="1487594" y="2631066"/>
            <a:ext cx="28661" cy="552451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1127510" y="3183517"/>
            <a:ext cx="777489" cy="274737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Arrow Connector 39"/>
          <p:cNvCxnSpPr>
            <a:stCxn id="30" idx="1"/>
            <a:endCxn id="32" idx="3"/>
          </p:cNvCxnSpPr>
          <p:nvPr/>
        </p:nvCxnSpPr>
        <p:spPr>
          <a:xfrm flipH="1" flipV="1">
            <a:off x="3124200" y="5058097"/>
            <a:ext cx="689605" cy="56436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/>
          <p:cNvSpPr/>
          <p:nvPr/>
        </p:nvSpPr>
        <p:spPr>
          <a:xfrm>
            <a:off x="4610099" y="2805593"/>
            <a:ext cx="1485901" cy="471007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4166925" y="2152625"/>
            <a:ext cx="2206412" cy="4056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Status information (particularly relevant during start sequence</a:t>
            </a:r>
          </a:p>
        </p:txBody>
      </p:sp>
      <p:cxnSp>
        <p:nvCxnSpPr>
          <p:cNvPr id="48" name="Straight Arrow Connector 47"/>
          <p:cNvCxnSpPr>
            <a:stCxn id="47" idx="2"/>
            <a:endCxn id="45" idx="0"/>
          </p:cNvCxnSpPr>
          <p:nvPr/>
        </p:nvCxnSpPr>
        <p:spPr>
          <a:xfrm>
            <a:off x="5270131" y="2558308"/>
            <a:ext cx="82919" cy="247285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Subtitle 2"/>
          <p:cNvSpPr txBox="1">
            <a:spLocks/>
          </p:cNvSpPr>
          <p:nvPr/>
        </p:nvSpPr>
        <p:spPr>
          <a:xfrm>
            <a:off x="1447800" y="6549361"/>
            <a:ext cx="77179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– </a:t>
            </a:r>
            <a:r>
              <a:rPr lang="en-US" sz="1200" dirty="0" smtClean="0"/>
              <a:t>79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ISOLDE Collaboration Committee </a:t>
            </a:r>
            <a:r>
              <a:rPr lang="en-US" sz="1200" dirty="0" smtClean="0"/>
              <a:t>Meeting </a:t>
            </a:r>
            <a:r>
              <a:rPr lang="en-GB" sz="1200" dirty="0" smtClean="0"/>
              <a:t>– </a:t>
            </a:r>
            <a:r>
              <a:rPr lang="en-GB" sz="1200" dirty="0" smtClean="0"/>
              <a:t>Jun. </a:t>
            </a:r>
            <a:r>
              <a:rPr lang="en-GB" sz="1200" dirty="0" smtClean="0"/>
              <a:t>27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 smtClean="0"/>
              <a:t>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7770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Picture 10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" t="14834" r="53123" b="78082"/>
          <a:stretch/>
        </p:blipFill>
        <p:spPr>
          <a:xfrm>
            <a:off x="429013" y="4950844"/>
            <a:ext cx="2995170" cy="306955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Users/Machine Interface:</a:t>
            </a:r>
            <a:endParaRPr lang="en-GB" sz="3600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200" y="716740"/>
            <a:ext cx="8229599" cy="9079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600" u="sng" dirty="0" smtClean="0"/>
              <a:t>Injection into Experimental Station: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Operations will </a:t>
            </a:r>
            <a:r>
              <a:rPr lang="en-GB" sz="1600" b="1" u="sng" dirty="0" smtClean="0"/>
              <a:t>only deliver beam to the last diagnostics box of the HEBT line </a:t>
            </a:r>
          </a:p>
          <a:p>
            <a:pPr marL="342900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b="1" u="sng" dirty="0" smtClean="0"/>
              <a:t>Users are responsible for injection into their experimental station</a:t>
            </a:r>
          </a:p>
        </p:txBody>
      </p:sp>
      <p:pic>
        <p:nvPicPr>
          <p:cNvPr id="106" name="Picture 10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" t="53333" r="1139" b="27778"/>
          <a:stretch/>
        </p:blipFill>
        <p:spPr>
          <a:xfrm>
            <a:off x="442460" y="5253513"/>
            <a:ext cx="5501140" cy="99488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7" cstate="print"/>
          <a:srcRect l="49465" t="1626" b="1986"/>
          <a:stretch/>
        </p:blipFill>
        <p:spPr>
          <a:xfrm>
            <a:off x="4267201" y="1581935"/>
            <a:ext cx="4721189" cy="304218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363637" y="3175717"/>
            <a:ext cx="1018363" cy="405683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Quadrupole Triplet</a:t>
            </a:r>
          </a:p>
        </p:txBody>
      </p:sp>
      <p:cxnSp>
        <p:nvCxnSpPr>
          <p:cNvPr id="33" name="Straight Arrow Connector 32"/>
          <p:cNvCxnSpPr>
            <a:stCxn id="47" idx="3"/>
            <a:endCxn id="45" idx="1"/>
          </p:cNvCxnSpPr>
          <p:nvPr/>
        </p:nvCxnSpPr>
        <p:spPr>
          <a:xfrm flipV="1">
            <a:off x="8260984" y="2852007"/>
            <a:ext cx="256674" cy="69352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/>
          <p:cNvSpPr/>
          <p:nvPr/>
        </p:nvSpPr>
        <p:spPr>
          <a:xfrm>
            <a:off x="8517658" y="2814673"/>
            <a:ext cx="558210" cy="74667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7363637" y="2718517"/>
            <a:ext cx="897347" cy="4056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Diagnostics box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7363637" y="2438400"/>
            <a:ext cx="1018363" cy="22676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B050"/>
                </a:solidFill>
              </a:rPr>
              <a:t>X-Y </a:t>
            </a:r>
            <a:r>
              <a:rPr lang="en-US" sz="1200" dirty="0" err="1" smtClean="0">
                <a:solidFill>
                  <a:srgbClr val="00B050"/>
                </a:solidFill>
              </a:rPr>
              <a:t>Steerer</a:t>
            </a:r>
            <a:endParaRPr lang="en-US" sz="1200" dirty="0" smtClean="0">
              <a:solidFill>
                <a:srgbClr val="00B050"/>
              </a:solidFill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8573480" y="2900463"/>
            <a:ext cx="422978" cy="527637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ounded Rectangle 94"/>
          <p:cNvSpPr/>
          <p:nvPr/>
        </p:nvSpPr>
        <p:spPr>
          <a:xfrm>
            <a:off x="8517658" y="2746698"/>
            <a:ext cx="558210" cy="74667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6" name="Straight Arrow Connector 95"/>
          <p:cNvCxnSpPr>
            <a:stCxn id="82" idx="3"/>
          </p:cNvCxnSpPr>
          <p:nvPr/>
        </p:nvCxnSpPr>
        <p:spPr>
          <a:xfrm>
            <a:off x="8382000" y="2551781"/>
            <a:ext cx="308358" cy="169730"/>
          </a:xfrm>
          <a:prstGeom prst="straightConnector1">
            <a:avLst/>
          </a:prstGeom>
          <a:ln w="19050">
            <a:solidFill>
              <a:srgbClr val="00B05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18" idx="3"/>
            <a:endCxn id="94" idx="1"/>
          </p:cNvCxnSpPr>
          <p:nvPr/>
        </p:nvCxnSpPr>
        <p:spPr>
          <a:xfrm flipV="1">
            <a:off x="8382000" y="3164282"/>
            <a:ext cx="191480" cy="214277"/>
          </a:xfrm>
          <a:prstGeom prst="straightConnector1">
            <a:avLst/>
          </a:prstGeom>
          <a:ln w="19050">
            <a:solidFill>
              <a:schemeClr val="tx2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4038600" y="4811404"/>
            <a:ext cx="1571029" cy="22101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Beam stop controls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5328622" y="6183308"/>
            <a:ext cx="2291378" cy="4056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FCs and active collimators in the experimental stations</a:t>
            </a:r>
          </a:p>
        </p:txBody>
      </p:sp>
      <p:cxnSp>
        <p:nvCxnSpPr>
          <p:cNvPr id="126" name="Straight Arrow Connector 125"/>
          <p:cNvCxnSpPr>
            <a:stCxn id="125" idx="1"/>
            <a:endCxn id="129" idx="3"/>
          </p:cNvCxnSpPr>
          <p:nvPr/>
        </p:nvCxnSpPr>
        <p:spPr>
          <a:xfrm flipH="1" flipV="1">
            <a:off x="2514600" y="6244567"/>
            <a:ext cx="2814022" cy="141583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>
            <a:stCxn id="119" idx="1"/>
          </p:cNvCxnSpPr>
          <p:nvPr/>
        </p:nvCxnSpPr>
        <p:spPr>
          <a:xfrm flipH="1">
            <a:off x="2286000" y="4921913"/>
            <a:ext cx="1752600" cy="183487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399764" y="1581538"/>
            <a:ext cx="6665841" cy="1069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Equipment array to steer and/or focus the beam</a:t>
            </a:r>
          </a:p>
          <a:p>
            <a:pPr marL="342900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Version for users of the diagnostics application</a:t>
            </a:r>
          </a:p>
          <a:p>
            <a:pPr marL="342900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Beam stop will be included in diagnostics application</a:t>
            </a:r>
          </a:p>
          <a:p>
            <a:pPr marL="342900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Contact OP to add your FCs and active collimators to the application</a:t>
            </a:r>
          </a:p>
        </p:txBody>
      </p:sp>
      <p:pic>
        <p:nvPicPr>
          <p:cNvPr id="104" name="Picture 10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" t="11143" r="25476" b="33103"/>
          <a:stretch/>
        </p:blipFill>
        <p:spPr>
          <a:xfrm>
            <a:off x="450526" y="2635388"/>
            <a:ext cx="3466555" cy="2206982"/>
          </a:xfrm>
          <a:prstGeom prst="rect">
            <a:avLst/>
          </a:prstGeom>
        </p:spPr>
      </p:pic>
      <p:sp>
        <p:nvSpPr>
          <p:cNvPr id="129" name="Rounded Rectangle 128"/>
          <p:cNvSpPr/>
          <p:nvPr/>
        </p:nvSpPr>
        <p:spPr>
          <a:xfrm>
            <a:off x="914400" y="6054209"/>
            <a:ext cx="1600200" cy="380716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TextBox 137"/>
          <p:cNvSpPr txBox="1"/>
          <p:nvPr/>
        </p:nvSpPr>
        <p:spPr>
          <a:xfrm>
            <a:off x="5638855" y="5696019"/>
            <a:ext cx="1461891" cy="4056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Collimators (20, 10, 5, 2 mm diameters)</a:t>
            </a:r>
          </a:p>
        </p:txBody>
      </p:sp>
      <p:cxnSp>
        <p:nvCxnSpPr>
          <p:cNvPr id="139" name="Straight Arrow Connector 138"/>
          <p:cNvCxnSpPr>
            <a:stCxn id="138" idx="1"/>
          </p:cNvCxnSpPr>
          <p:nvPr/>
        </p:nvCxnSpPr>
        <p:spPr>
          <a:xfrm flipH="1">
            <a:off x="4953001" y="5898861"/>
            <a:ext cx="685854" cy="69431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2" name="TextBox 141"/>
          <p:cNvSpPr txBox="1"/>
          <p:nvPr/>
        </p:nvSpPr>
        <p:spPr>
          <a:xfrm>
            <a:off x="5582551" y="5352587"/>
            <a:ext cx="1781086" cy="22101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Beam profile scanner</a:t>
            </a:r>
          </a:p>
        </p:txBody>
      </p:sp>
      <p:cxnSp>
        <p:nvCxnSpPr>
          <p:cNvPr id="143" name="Straight Arrow Connector 142"/>
          <p:cNvCxnSpPr>
            <a:stCxn id="142" idx="1"/>
          </p:cNvCxnSpPr>
          <p:nvPr/>
        </p:nvCxnSpPr>
        <p:spPr>
          <a:xfrm flipH="1">
            <a:off x="3340069" y="5463096"/>
            <a:ext cx="2242482" cy="437818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4203138" y="5133352"/>
            <a:ext cx="1295400" cy="22101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Faraday cup</a:t>
            </a:r>
          </a:p>
        </p:txBody>
      </p:sp>
      <p:cxnSp>
        <p:nvCxnSpPr>
          <p:cNvPr id="150" name="Straight Arrow Connector 149"/>
          <p:cNvCxnSpPr/>
          <p:nvPr/>
        </p:nvCxnSpPr>
        <p:spPr>
          <a:xfrm flipH="1">
            <a:off x="2071789" y="5268611"/>
            <a:ext cx="2131349" cy="497706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Subtitle 2"/>
          <p:cNvSpPr txBox="1">
            <a:spLocks/>
          </p:cNvSpPr>
          <p:nvPr/>
        </p:nvSpPr>
        <p:spPr>
          <a:xfrm>
            <a:off x="1447800" y="6549361"/>
            <a:ext cx="77179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– </a:t>
            </a:r>
            <a:r>
              <a:rPr lang="en-US" sz="1200" dirty="0" smtClean="0"/>
              <a:t>79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ISOLDE Collaboration Committee </a:t>
            </a:r>
            <a:r>
              <a:rPr lang="en-US" sz="1200" dirty="0" smtClean="0"/>
              <a:t>Meeting </a:t>
            </a:r>
            <a:r>
              <a:rPr lang="en-GB" sz="1200" dirty="0" smtClean="0"/>
              <a:t>– </a:t>
            </a:r>
            <a:r>
              <a:rPr lang="en-GB" sz="1200" dirty="0" smtClean="0"/>
              <a:t>Jun. </a:t>
            </a:r>
            <a:r>
              <a:rPr lang="en-GB" sz="1200" dirty="0" smtClean="0"/>
              <a:t>27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 smtClean="0"/>
              <a:t>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3625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Summary:</a:t>
            </a:r>
            <a:endParaRPr lang="en-GB" sz="3600" u="sng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59623" y="2667000"/>
            <a:ext cx="8831977" cy="280846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q"/>
            </a:pPr>
            <a:r>
              <a:rPr lang="en-GB" dirty="0" smtClean="0"/>
              <a:t>Beam Commissioning: 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Low energy tunes to the end of XT01 prepared (80% transmission)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Cavities in CM1 phased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New low and high level controls tested:</a:t>
            </a:r>
          </a:p>
          <a:p>
            <a:pPr marL="1200150" lvl="2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TOF FESA class</a:t>
            </a:r>
          </a:p>
          <a:p>
            <a:pPr marL="1200150" lvl="2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Count Rate application</a:t>
            </a:r>
          </a:p>
          <a:p>
            <a:pPr marL="1200150" lvl="2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Energy Scan application</a:t>
            </a:r>
          </a:p>
          <a:p>
            <a:pPr marL="1200150" lvl="2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Phase Scan application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Phasing of SRF cavities in CM2 and CM3 and scaling to A/q = 4 </a:t>
            </a:r>
            <a:r>
              <a:rPr lang="en-GB" sz="1600" dirty="0" smtClean="0"/>
              <a:t>on-going</a:t>
            </a:r>
            <a:endParaRPr lang="en-GB" sz="1600" dirty="0" smtClean="0"/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Commissioning of XT03 on week 33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2400" y="990600"/>
            <a:ext cx="8831977" cy="15081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q"/>
            </a:pPr>
            <a:r>
              <a:rPr lang="en-GB" dirty="0" smtClean="0"/>
              <a:t>Beam Properties:</a:t>
            </a:r>
            <a:endParaRPr lang="en-GB" dirty="0" smtClean="0"/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2.5 &lt; A/q &lt; 4.33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0.1 </a:t>
            </a:r>
            <a:r>
              <a:rPr lang="en-GB" sz="1600" dirty="0" err="1" smtClean="0"/>
              <a:t>ms</a:t>
            </a:r>
            <a:r>
              <a:rPr lang="en-GB" sz="1600" dirty="0" smtClean="0"/>
              <a:t> &lt; Pulse Length &lt; 1.7 </a:t>
            </a:r>
            <a:r>
              <a:rPr lang="en-GB" sz="1600" dirty="0" err="1" smtClean="0"/>
              <a:t>ms</a:t>
            </a:r>
            <a:r>
              <a:rPr lang="en-GB" sz="1600" dirty="0" smtClean="0"/>
              <a:t> (needs to be requested in advance)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Repetition rate &lt; 50 Hz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Energy and Energy Spread will be measured for each experiment </a:t>
            </a:r>
            <a:endParaRPr lang="en-GB" sz="1600" dirty="0" smtClean="0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447800" y="6549361"/>
            <a:ext cx="77179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– </a:t>
            </a:r>
            <a:r>
              <a:rPr lang="en-US" sz="1200" dirty="0" smtClean="0"/>
              <a:t>79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ISOLDE Collaboration Committee </a:t>
            </a:r>
            <a:r>
              <a:rPr lang="en-US" sz="1200" dirty="0" smtClean="0"/>
              <a:t>Meeting </a:t>
            </a:r>
            <a:r>
              <a:rPr lang="en-GB" sz="1200" dirty="0" smtClean="0"/>
              <a:t>– </a:t>
            </a:r>
            <a:r>
              <a:rPr lang="en-GB" sz="1200" dirty="0" smtClean="0"/>
              <a:t>Jun. </a:t>
            </a:r>
            <a:r>
              <a:rPr lang="en-GB" sz="1200" dirty="0" smtClean="0"/>
              <a:t>27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 smtClean="0"/>
              <a:t>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0086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1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67627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Outline:</a:t>
            </a:r>
            <a:endParaRPr lang="en-GB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7956184" cy="4267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Introduction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Beam Properties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Beam Commissioning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First Beam to Users</a:t>
            </a: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Users/Machine Interface</a:t>
            </a:r>
            <a:endParaRPr lang="en-GB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Summary</a:t>
            </a:r>
          </a:p>
        </p:txBody>
      </p:sp>
      <p:sp>
        <p:nvSpPr>
          <p:cNvPr id="11" name="Rounded Rectangle 10"/>
          <p:cNvSpPr/>
          <p:nvPr/>
        </p:nvSpPr>
        <p:spPr>
          <a:xfrm flipV="1">
            <a:off x="266700" y="1033006"/>
            <a:ext cx="8610600" cy="6271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1447800" y="6549361"/>
            <a:ext cx="77179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– </a:t>
            </a:r>
            <a:r>
              <a:rPr lang="en-US" sz="1200" dirty="0" smtClean="0"/>
              <a:t>79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ISOLDE Collaboration Committee </a:t>
            </a:r>
            <a:r>
              <a:rPr lang="en-US" sz="1200" dirty="0" smtClean="0"/>
              <a:t>Meeting </a:t>
            </a:r>
            <a:r>
              <a:rPr lang="en-GB" sz="1200" dirty="0" smtClean="0"/>
              <a:t>– </a:t>
            </a:r>
            <a:r>
              <a:rPr lang="en-GB" sz="1200" dirty="0" smtClean="0"/>
              <a:t>Jun. </a:t>
            </a:r>
            <a:r>
              <a:rPr lang="en-GB" sz="1200" dirty="0" smtClean="0"/>
              <a:t>27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 smtClean="0"/>
              <a:t>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7491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/>
          <p:cNvSpPr txBox="1"/>
          <p:nvPr/>
        </p:nvSpPr>
        <p:spPr>
          <a:xfrm>
            <a:off x="180976" y="664300"/>
            <a:ext cx="4829490" cy="119263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600" dirty="0" smtClean="0"/>
              <a:t>Phase 2A HIE-ISOLDE project: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Additional cryomodule (CM3)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Additional HEBT line (XT03)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Modification of the XT02 HEBT line</a:t>
            </a:r>
          </a:p>
        </p:txBody>
      </p:sp>
      <p:sp>
        <p:nvSpPr>
          <p:cNvPr id="54" name="Title 1"/>
          <p:cNvSpPr txBox="1">
            <a:spLocks/>
          </p:cNvSpPr>
          <p:nvPr/>
        </p:nvSpPr>
        <p:spPr>
          <a:xfrm>
            <a:off x="152400" y="76200"/>
            <a:ext cx="6007613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Introduction:</a:t>
            </a:r>
            <a:endParaRPr lang="en-GB" sz="3600" u="sng" dirty="0"/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180" y="3096553"/>
            <a:ext cx="8962230" cy="2833324"/>
          </a:xfrm>
          <a:prstGeom prst="rect">
            <a:avLst/>
          </a:prstGeom>
        </p:spPr>
      </p:pic>
      <p:sp>
        <p:nvSpPr>
          <p:cNvPr id="76" name="TextBox 17"/>
          <p:cNvSpPr txBox="1"/>
          <p:nvPr/>
        </p:nvSpPr>
        <p:spPr>
          <a:xfrm>
            <a:off x="4089712" y="5036237"/>
            <a:ext cx="868450" cy="22101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accent6"/>
                </a:solidFill>
              </a:rPr>
              <a:t>End Tunnel</a:t>
            </a:r>
          </a:p>
        </p:txBody>
      </p:sp>
      <p:sp>
        <p:nvSpPr>
          <p:cNvPr id="77" name="Rectangle 76"/>
          <p:cNvSpPr/>
          <p:nvPr/>
        </p:nvSpPr>
        <p:spPr>
          <a:xfrm>
            <a:off x="4409711" y="5345259"/>
            <a:ext cx="114226" cy="282663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79" name="Rectangle 78"/>
          <p:cNvSpPr/>
          <p:nvPr/>
        </p:nvSpPr>
        <p:spPr>
          <a:xfrm>
            <a:off x="5777794" y="2678233"/>
            <a:ext cx="176192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Layout after Phase 2A</a:t>
            </a:r>
          </a:p>
        </p:txBody>
      </p:sp>
      <p:sp>
        <p:nvSpPr>
          <p:cNvPr id="80" name="Rounded Rectangle 79"/>
          <p:cNvSpPr/>
          <p:nvPr/>
        </p:nvSpPr>
        <p:spPr>
          <a:xfrm>
            <a:off x="7506239" y="4038600"/>
            <a:ext cx="1524000" cy="190500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ounded Rectangle 80"/>
          <p:cNvSpPr/>
          <p:nvPr/>
        </p:nvSpPr>
        <p:spPr>
          <a:xfrm>
            <a:off x="1715039" y="5410200"/>
            <a:ext cx="990600" cy="76200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ounded Rectangle 81"/>
          <p:cNvSpPr/>
          <p:nvPr/>
        </p:nvSpPr>
        <p:spPr>
          <a:xfrm>
            <a:off x="7049039" y="3048000"/>
            <a:ext cx="609600" cy="167640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35"/>
          <p:cNvSpPr txBox="1"/>
          <p:nvPr/>
        </p:nvSpPr>
        <p:spPr>
          <a:xfrm>
            <a:off x="7506239" y="3276601"/>
            <a:ext cx="1251214" cy="40568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FF0000"/>
                </a:solidFill>
              </a:rPr>
              <a:t>XT02 </a:t>
            </a:r>
            <a:r>
              <a:rPr lang="en-US" sz="1200" dirty="0" smtClean="0">
                <a:solidFill>
                  <a:srgbClr val="FF0000"/>
                </a:solidFill>
              </a:rPr>
              <a:t>extension </a:t>
            </a:r>
            <a:r>
              <a:rPr lang="en-US" sz="1200" dirty="0">
                <a:solidFill>
                  <a:srgbClr val="FF0000"/>
                </a:solidFill>
              </a:rPr>
              <a:t/>
            </a:r>
            <a:br>
              <a:rPr lang="en-US" sz="1200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(2017)</a:t>
            </a:r>
          </a:p>
        </p:txBody>
      </p:sp>
      <p:sp>
        <p:nvSpPr>
          <p:cNvPr id="84" name="TextBox 35"/>
          <p:cNvSpPr txBox="1"/>
          <p:nvPr/>
        </p:nvSpPr>
        <p:spPr>
          <a:xfrm>
            <a:off x="8115839" y="3810001"/>
            <a:ext cx="609600" cy="40568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FF0000"/>
                </a:solidFill>
              </a:rPr>
              <a:t>XT03 </a:t>
            </a:r>
            <a:br>
              <a:rPr lang="en-US" sz="1200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(2017)</a:t>
            </a:r>
          </a:p>
        </p:txBody>
      </p:sp>
      <p:sp>
        <p:nvSpPr>
          <p:cNvPr id="85" name="Rectangle 84"/>
          <p:cNvSpPr/>
          <p:nvPr/>
        </p:nvSpPr>
        <p:spPr>
          <a:xfrm>
            <a:off x="4409711" y="5791200"/>
            <a:ext cx="114226" cy="282663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586928"/>
              </p:ext>
            </p:extLst>
          </p:nvPr>
        </p:nvGraphicFramePr>
        <p:xfrm>
          <a:off x="228600" y="2825248"/>
          <a:ext cx="4951709" cy="18288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208509"/>
                <a:gridCol w="685800"/>
                <a:gridCol w="609600"/>
                <a:gridCol w="762000"/>
                <a:gridCol w="685800"/>
              </a:tblGrid>
              <a:tr h="179244">
                <a:tc>
                  <a:txBody>
                    <a:bodyPr/>
                    <a:lstStyle/>
                    <a:p>
                      <a:r>
                        <a:rPr lang="en-US" sz="1400" b="0" baseline="0" dirty="0" smtClean="0"/>
                        <a:t>Phase</a:t>
                      </a:r>
                      <a:endParaRPr lang="en-US" sz="1400" b="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1A</a:t>
                      </a:r>
                      <a:endParaRPr lang="en-US" sz="1400" b="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1B</a:t>
                      </a:r>
                      <a:endParaRPr lang="en-US" sz="1400" b="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/>
                        <a:t>2A</a:t>
                      </a:r>
                      <a:endParaRPr lang="en-US" sz="1400" b="1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2B</a:t>
                      </a:r>
                      <a:endParaRPr lang="en-US" sz="1400" b="0" baseline="0" dirty="0"/>
                    </a:p>
                  </a:txBody>
                  <a:tcPr anchor="ctr"/>
                </a:tc>
              </a:tr>
              <a:tr h="304714">
                <a:tc>
                  <a:txBody>
                    <a:bodyPr/>
                    <a:lstStyle/>
                    <a:p>
                      <a:r>
                        <a:rPr lang="en-US" sz="1400" b="0" baseline="0" dirty="0" smtClean="0"/>
                        <a:t>Completion in:</a:t>
                      </a:r>
                      <a:endParaRPr lang="en-US" sz="1400" b="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2015</a:t>
                      </a:r>
                      <a:endParaRPr lang="en-US" sz="1400" b="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2016</a:t>
                      </a:r>
                      <a:endParaRPr lang="en-US" sz="1400" b="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/>
                        <a:t>2017</a:t>
                      </a:r>
                      <a:endParaRPr lang="en-US" sz="1400" b="1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2018</a:t>
                      </a:r>
                      <a:endParaRPr lang="en-US" sz="1400" b="0" baseline="0" dirty="0"/>
                    </a:p>
                  </a:txBody>
                  <a:tcPr anchor="ctr"/>
                </a:tc>
              </a:tr>
              <a:tr h="179244">
                <a:tc>
                  <a:txBody>
                    <a:bodyPr/>
                    <a:lstStyle/>
                    <a:p>
                      <a:r>
                        <a:rPr lang="en-US" sz="1400" b="0" baseline="0" dirty="0" smtClean="0"/>
                        <a:t># cryomodules</a:t>
                      </a:r>
                      <a:endParaRPr lang="en-US" sz="1400" b="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1</a:t>
                      </a:r>
                      <a:endParaRPr lang="en-US" sz="1400" b="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2</a:t>
                      </a:r>
                      <a:endParaRPr lang="en-US" sz="1400" b="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/>
                        <a:t>3</a:t>
                      </a:r>
                      <a:endParaRPr lang="en-US" sz="1400" b="1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4</a:t>
                      </a:r>
                      <a:endParaRPr lang="en-US" sz="1400" b="0" baseline="0" dirty="0"/>
                    </a:p>
                  </a:txBody>
                  <a:tcPr anchor="ctr"/>
                </a:tc>
              </a:tr>
              <a:tr h="179244">
                <a:tc>
                  <a:txBody>
                    <a:bodyPr/>
                    <a:lstStyle/>
                    <a:p>
                      <a:r>
                        <a:rPr lang="en-US" sz="1400" b="0" baseline="0" dirty="0" smtClean="0"/>
                        <a:t># HEBT lines</a:t>
                      </a:r>
                      <a:endParaRPr lang="en-US" sz="1400" b="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2</a:t>
                      </a:r>
                      <a:endParaRPr lang="en-US" sz="1400" b="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2</a:t>
                      </a:r>
                      <a:endParaRPr lang="en-US" sz="1400" b="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/>
                        <a:t>3</a:t>
                      </a:r>
                      <a:endParaRPr lang="en-US" sz="1400" b="1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3</a:t>
                      </a:r>
                      <a:endParaRPr lang="en-US" sz="1400" b="0" baseline="0" dirty="0"/>
                    </a:p>
                  </a:txBody>
                  <a:tcPr anchor="ctr"/>
                </a:tc>
              </a:tr>
              <a:tr h="226477">
                <a:tc>
                  <a:txBody>
                    <a:bodyPr/>
                    <a:lstStyle/>
                    <a:p>
                      <a:r>
                        <a:rPr lang="en-US" sz="1400" b="0" baseline="0" dirty="0" err="1" smtClean="0"/>
                        <a:t>E</a:t>
                      </a:r>
                      <a:r>
                        <a:rPr lang="en-US" sz="1400" b="0" baseline="-25000" dirty="0" err="1" smtClean="0"/>
                        <a:t>max</a:t>
                      </a:r>
                      <a:r>
                        <a:rPr lang="en-US" sz="1400" b="0" baseline="0" dirty="0" smtClean="0"/>
                        <a:t> [MeV/u] (A/q = 2.5)</a:t>
                      </a:r>
                      <a:endParaRPr lang="en-US" sz="1400" b="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5.6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8.6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36000" marB="3600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11.5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14.2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36000" marB="36000" anchor="ctr"/>
                </a:tc>
              </a:tr>
              <a:tr h="2264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sz="1400" b="0" baseline="-25000" dirty="0" err="1" smtClean="0">
                          <a:solidFill>
                            <a:schemeClr val="tx1"/>
                          </a:solidFill>
                        </a:rPr>
                        <a:t>max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[MeV/u] (A/q = 4.33)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4.4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6.1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36000" marB="3600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7.9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9.6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36000" marB="36000" anchor="ctr"/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228600" y="2539507"/>
            <a:ext cx="256290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Phases of the HIE-ISOLDE project</a:t>
            </a:r>
            <a:endParaRPr lang="en-US" sz="1200" dirty="0"/>
          </a:p>
        </p:txBody>
      </p:sp>
      <p:sp>
        <p:nvSpPr>
          <p:cNvPr id="86" name="Rounded Rectangle 85"/>
          <p:cNvSpPr/>
          <p:nvPr/>
        </p:nvSpPr>
        <p:spPr>
          <a:xfrm>
            <a:off x="3817006" y="2749395"/>
            <a:ext cx="644526" cy="197500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89" name="TextBox 20"/>
          <p:cNvSpPr txBox="1"/>
          <p:nvPr/>
        </p:nvSpPr>
        <p:spPr>
          <a:xfrm>
            <a:off x="281696" y="5909975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FF0000"/>
                </a:solidFill>
              </a:rPr>
              <a:t>CM1</a:t>
            </a:r>
          </a:p>
        </p:txBody>
      </p:sp>
      <p:sp>
        <p:nvSpPr>
          <p:cNvPr id="90" name="TextBox 35"/>
          <p:cNvSpPr txBox="1"/>
          <p:nvPr/>
        </p:nvSpPr>
        <p:spPr>
          <a:xfrm>
            <a:off x="1086148" y="5909975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FF0000"/>
                </a:solidFill>
              </a:rPr>
              <a:t>CM2</a:t>
            </a:r>
          </a:p>
        </p:txBody>
      </p:sp>
      <p:sp>
        <p:nvSpPr>
          <p:cNvPr id="91" name="TextBox 35"/>
          <p:cNvSpPr txBox="1"/>
          <p:nvPr/>
        </p:nvSpPr>
        <p:spPr>
          <a:xfrm>
            <a:off x="1697228" y="5909975"/>
            <a:ext cx="970136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FF0000"/>
                </a:solidFill>
              </a:rPr>
              <a:t>CM3 (2017)</a:t>
            </a:r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1447800" y="6549361"/>
            <a:ext cx="77179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– </a:t>
            </a:r>
            <a:r>
              <a:rPr lang="en-US" sz="1200" dirty="0" smtClean="0"/>
              <a:t>79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ISOLDE Collaboration Committee </a:t>
            </a:r>
            <a:r>
              <a:rPr lang="en-US" sz="1200" dirty="0" smtClean="0"/>
              <a:t>Meeting </a:t>
            </a:r>
            <a:r>
              <a:rPr lang="en-GB" sz="1200" dirty="0" smtClean="0"/>
              <a:t>– </a:t>
            </a:r>
            <a:r>
              <a:rPr lang="en-GB" sz="1200" dirty="0" smtClean="0"/>
              <a:t>Jun. </a:t>
            </a:r>
            <a:r>
              <a:rPr lang="en-GB" sz="1200" dirty="0" smtClean="0"/>
              <a:t>27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 smtClean="0"/>
              <a:t>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9715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67627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Outline:</a:t>
            </a:r>
            <a:endParaRPr lang="en-GB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7956184" cy="4267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Introduction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Beam Properties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Beam Commissioning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First Beam to Users</a:t>
            </a: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Users/Machine Interface</a:t>
            </a:r>
            <a:endParaRPr lang="en-GB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Summary</a:t>
            </a:r>
          </a:p>
        </p:txBody>
      </p:sp>
      <p:sp>
        <p:nvSpPr>
          <p:cNvPr id="11" name="Rounded Rectangle 10"/>
          <p:cNvSpPr/>
          <p:nvPr/>
        </p:nvSpPr>
        <p:spPr>
          <a:xfrm flipV="1">
            <a:off x="266700" y="1560963"/>
            <a:ext cx="8610600" cy="6271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1447800" y="6549361"/>
            <a:ext cx="77179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– </a:t>
            </a:r>
            <a:r>
              <a:rPr lang="en-US" sz="1200" dirty="0" smtClean="0"/>
              <a:t>79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ISOLDE Collaboration Committee </a:t>
            </a:r>
            <a:r>
              <a:rPr lang="en-US" sz="1200" dirty="0" smtClean="0"/>
              <a:t>Meeting </a:t>
            </a:r>
            <a:r>
              <a:rPr lang="en-GB" sz="1200" dirty="0" smtClean="0"/>
              <a:t>– </a:t>
            </a:r>
            <a:r>
              <a:rPr lang="en-GB" sz="1200" dirty="0" smtClean="0"/>
              <a:t>Jun. </a:t>
            </a:r>
            <a:r>
              <a:rPr lang="en-GB" sz="1200" dirty="0" smtClean="0"/>
              <a:t>27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 smtClean="0"/>
              <a:t>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1569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Beam </a:t>
            </a:r>
            <a:r>
              <a:rPr lang="en-GB" sz="3600" u="sng" dirty="0" smtClean="0"/>
              <a:t>Properties: A/q</a:t>
            </a:r>
            <a:endParaRPr lang="en-GB" sz="3600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35" name="Subtitle 2"/>
          <p:cNvSpPr txBox="1">
            <a:spLocks/>
          </p:cNvSpPr>
          <p:nvPr/>
        </p:nvSpPr>
        <p:spPr>
          <a:xfrm>
            <a:off x="1447800" y="6549361"/>
            <a:ext cx="77179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– </a:t>
            </a:r>
            <a:r>
              <a:rPr lang="en-US" sz="1200" dirty="0" smtClean="0"/>
              <a:t>79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ISOLDE Collaboration Committee </a:t>
            </a:r>
            <a:r>
              <a:rPr lang="en-US" sz="1200" dirty="0" smtClean="0"/>
              <a:t>Meeting </a:t>
            </a:r>
            <a:r>
              <a:rPr lang="en-GB" sz="1200" dirty="0" smtClean="0"/>
              <a:t>– </a:t>
            </a:r>
            <a:r>
              <a:rPr lang="en-GB" sz="1200" dirty="0" smtClean="0"/>
              <a:t>Jun. </a:t>
            </a:r>
            <a:r>
              <a:rPr lang="en-GB" sz="1200" dirty="0" smtClean="0"/>
              <a:t>27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 smtClean="0"/>
              <a:t>2017</a:t>
            </a:r>
            <a:endParaRPr lang="en-GB" sz="1200" dirty="0"/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76201" y="2057400"/>
            <a:ext cx="8991599" cy="29465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u="sng" dirty="0" smtClean="0"/>
              <a:t>Since 2016:</a:t>
            </a:r>
            <a:endParaRPr lang="en-US" sz="1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/>
              <a:t>Nominal </a:t>
            </a:r>
            <a:r>
              <a:rPr lang="en-US" sz="1600" dirty="0" smtClean="0"/>
              <a:t>minimum: </a:t>
            </a:r>
            <a:r>
              <a:rPr lang="en-US" sz="1600" dirty="0"/>
              <a:t>A/q </a:t>
            </a:r>
            <a:r>
              <a:rPr lang="en-US" sz="1600" dirty="0" smtClean="0"/>
              <a:t>&gt; 2.5</a:t>
            </a:r>
            <a:endParaRPr lang="en-US" sz="1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/>
              <a:t>Nominal </a:t>
            </a:r>
            <a:r>
              <a:rPr lang="en-US" sz="1600" dirty="0" smtClean="0"/>
              <a:t>maximum: </a:t>
            </a:r>
            <a:r>
              <a:rPr lang="en-US" sz="1600" dirty="0"/>
              <a:t>A/q </a:t>
            </a:r>
            <a:r>
              <a:rPr lang="en-US" sz="1600" dirty="0" smtClean="0"/>
              <a:t>&lt; 4.33 </a:t>
            </a:r>
            <a:endParaRPr lang="en-US" sz="1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/>
              <a:t>Several REX amplifiers not reliable at the power levels needed for beams with A/q = 4.5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/>
              <a:t>Impact of the change in specs is limited (needs to be </a:t>
            </a:r>
            <a:r>
              <a:rPr lang="en-US" sz="1600" dirty="0" smtClean="0"/>
              <a:t>analyzed </a:t>
            </a:r>
            <a:r>
              <a:rPr lang="en-US" sz="1600" dirty="0"/>
              <a:t>case by case):</a:t>
            </a:r>
          </a:p>
          <a:p>
            <a:pPr lvl="1"/>
            <a:r>
              <a:rPr lang="en-US" sz="1600" dirty="0"/>
              <a:t>Some light beams are not possible (ex: </a:t>
            </a:r>
            <a:r>
              <a:rPr lang="en-US" sz="1600" baseline="30000" dirty="0"/>
              <a:t>9</a:t>
            </a:r>
            <a:r>
              <a:rPr lang="en-US" sz="1600" dirty="0"/>
              <a:t>Li</a:t>
            </a:r>
            <a:r>
              <a:rPr lang="en-US" sz="1600" baseline="30000" dirty="0"/>
              <a:t>2</a:t>
            </a:r>
            <a:r>
              <a:rPr lang="en-US" sz="1600" baseline="30000" dirty="0" smtClean="0"/>
              <a:t>+</a:t>
            </a:r>
            <a:r>
              <a:rPr lang="en-US" sz="1600" dirty="0" smtClean="0"/>
              <a:t>)</a:t>
            </a:r>
            <a:endParaRPr lang="en-US" sz="1600" dirty="0"/>
          </a:p>
          <a:p>
            <a:pPr lvl="1"/>
            <a:r>
              <a:rPr lang="en-US" sz="1600" dirty="0"/>
              <a:t>Charge breeding efficiency for some heavy beams could become lower (by a factor 2-4)</a:t>
            </a: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76200" y="892639"/>
            <a:ext cx="3809999" cy="1088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u="sng" dirty="0" smtClean="0"/>
              <a:t>Before </a:t>
            </a:r>
            <a:r>
              <a:rPr lang="en-GB" sz="1800" u="sng" dirty="0" smtClean="0"/>
              <a:t>2016:</a:t>
            </a:r>
            <a:endParaRPr lang="en-US" sz="1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/>
              <a:t>Nominal </a:t>
            </a:r>
            <a:r>
              <a:rPr lang="en-US" sz="1600" dirty="0" smtClean="0"/>
              <a:t>minimum: </a:t>
            </a:r>
            <a:r>
              <a:rPr lang="en-US" sz="1600" dirty="0"/>
              <a:t>A/q </a:t>
            </a:r>
            <a:r>
              <a:rPr lang="en-US" sz="1600" dirty="0" smtClean="0"/>
              <a:t>&gt; </a:t>
            </a:r>
            <a:r>
              <a:rPr lang="en-US" sz="1600" dirty="0"/>
              <a:t>2.5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/>
              <a:t>Nominal </a:t>
            </a:r>
            <a:r>
              <a:rPr lang="en-US" sz="1600" dirty="0" smtClean="0"/>
              <a:t>maximum: </a:t>
            </a:r>
            <a:r>
              <a:rPr lang="en-US" sz="1600" dirty="0"/>
              <a:t>A/q </a:t>
            </a:r>
            <a:r>
              <a:rPr lang="en-US" sz="1600" dirty="0" smtClean="0"/>
              <a:t>&lt; 4.5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0879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Beam </a:t>
            </a:r>
            <a:r>
              <a:rPr lang="en-GB" sz="3600" u="sng" dirty="0" smtClean="0"/>
              <a:t>Properties: Time Structure </a:t>
            </a:r>
            <a:endParaRPr lang="en-GB" sz="3600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35" name="Subtitle 2"/>
          <p:cNvSpPr txBox="1">
            <a:spLocks/>
          </p:cNvSpPr>
          <p:nvPr/>
        </p:nvSpPr>
        <p:spPr>
          <a:xfrm>
            <a:off x="1447800" y="6549361"/>
            <a:ext cx="77179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– </a:t>
            </a:r>
            <a:r>
              <a:rPr lang="en-US" sz="1200" dirty="0" smtClean="0"/>
              <a:t>79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ISOLDE Collaboration Committee </a:t>
            </a:r>
            <a:r>
              <a:rPr lang="en-US" sz="1200" dirty="0" smtClean="0"/>
              <a:t>Meeting </a:t>
            </a:r>
            <a:r>
              <a:rPr lang="en-GB" sz="1200" dirty="0" smtClean="0"/>
              <a:t>– </a:t>
            </a:r>
            <a:r>
              <a:rPr lang="en-GB" sz="1200" dirty="0" smtClean="0"/>
              <a:t>Jun. </a:t>
            </a:r>
            <a:r>
              <a:rPr lang="en-GB" sz="1200" dirty="0" smtClean="0"/>
              <a:t>27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 smtClean="0"/>
              <a:t>2017</a:t>
            </a:r>
            <a:endParaRPr lang="en-GB" sz="1200" dirty="0"/>
          </a:p>
        </p:txBody>
      </p:sp>
      <p:pic>
        <p:nvPicPr>
          <p:cNvPr id="37" name="Picture 36" descr="C:\Users\nbidault\Downloads\NiSlowFast.bmp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7" t="4126" r="6532" b="-5052"/>
          <a:stretch>
            <a:fillRect/>
          </a:stretch>
        </p:blipFill>
        <p:spPr bwMode="auto">
          <a:xfrm>
            <a:off x="4058954" y="954507"/>
            <a:ext cx="4857006" cy="2767724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Content Placeholder 2"/>
          <p:cNvSpPr txBox="1">
            <a:spLocks/>
          </p:cNvSpPr>
          <p:nvPr/>
        </p:nvSpPr>
        <p:spPr>
          <a:xfrm>
            <a:off x="1" y="3392402"/>
            <a:ext cx="5562600" cy="294659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u="sng" dirty="0" smtClean="0"/>
              <a:t>Expected for 2017: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600" dirty="0" smtClean="0"/>
              <a:t>Repetition rate: up to 50 Hz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600" dirty="0"/>
              <a:t>RF Pulse length </a:t>
            </a:r>
            <a:r>
              <a:rPr lang="en-GB" sz="1600" dirty="0" smtClean="0"/>
              <a:t>2 </a:t>
            </a:r>
            <a:r>
              <a:rPr lang="en-GB" sz="1600" dirty="0" err="1"/>
              <a:t>ms</a:t>
            </a:r>
            <a:r>
              <a:rPr lang="en-GB" sz="1600" dirty="0"/>
              <a:t> </a:t>
            </a:r>
            <a:r>
              <a:rPr lang="en-GB" sz="1600" dirty="0">
                <a:sym typeface="Wingdings" panose="05000000000000000000" pitchFamily="2" charset="2"/>
              </a:rPr>
              <a:t> Beam Pulse Length ~ </a:t>
            </a:r>
            <a:r>
              <a:rPr lang="en-GB" sz="1600" dirty="0" smtClean="0">
                <a:sym typeface="Wingdings" panose="05000000000000000000" pitchFamily="2" charset="2"/>
              </a:rPr>
              <a:t>1.7 </a:t>
            </a:r>
            <a:r>
              <a:rPr lang="en-GB" sz="1600" dirty="0" err="1" smtClean="0">
                <a:sym typeface="Wingdings" panose="05000000000000000000" pitchFamily="2" charset="2"/>
              </a:rPr>
              <a:t>ms</a:t>
            </a:r>
            <a:endParaRPr lang="en-GB" sz="1600" dirty="0" smtClean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600" dirty="0" smtClean="0"/>
              <a:t>Heat exchangers installed during the technical stop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600" dirty="0" err="1" smtClean="0"/>
              <a:t>Bertronix</a:t>
            </a:r>
            <a:r>
              <a:rPr lang="en-GB" sz="1600" dirty="0" smtClean="0"/>
              <a:t> </a:t>
            </a:r>
            <a:r>
              <a:rPr lang="en-GB" sz="1600" dirty="0" smtClean="0"/>
              <a:t>was at </a:t>
            </a:r>
            <a:r>
              <a:rPr lang="en-GB" sz="1600" dirty="0" smtClean="0"/>
              <a:t>CERN on wk. 7 and make the necessary modifications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600" dirty="0" smtClean="0">
                <a:sym typeface="Wingdings" panose="05000000000000000000" pitchFamily="2" charset="2"/>
              </a:rPr>
              <a:t>Average power in 9gap &lt; 2.5 kW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600" dirty="0">
                <a:sym typeface="Wingdings" panose="05000000000000000000" pitchFamily="2" charset="2"/>
              </a:rPr>
              <a:t>Spokesperson should inform OP if slow extraction is needed in advance (typically, a couple of hours are needed to set it up)</a:t>
            </a:r>
            <a:endParaRPr lang="en-GB" sz="1600" dirty="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112" y="3854347"/>
            <a:ext cx="3602312" cy="2026300"/>
          </a:xfrm>
          <a:prstGeom prst="rect">
            <a:avLst/>
          </a:prstGeom>
        </p:spPr>
      </p:pic>
      <p:sp>
        <p:nvSpPr>
          <p:cNvPr id="44" name="Content Placeholder 2"/>
          <p:cNvSpPr txBox="1">
            <a:spLocks/>
          </p:cNvSpPr>
          <p:nvPr/>
        </p:nvSpPr>
        <p:spPr>
          <a:xfrm>
            <a:off x="1" y="892639"/>
            <a:ext cx="3809999" cy="2041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u="sng" dirty="0" smtClean="0"/>
              <a:t>In 2016:</a:t>
            </a:r>
            <a:endParaRPr lang="en-GB" sz="1800" u="sng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/>
              <a:t>Repetition rate: up to 50 Hz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/>
              <a:t>RF Pulse length: up to 1 </a:t>
            </a:r>
            <a:r>
              <a:rPr lang="en-US" sz="1600" dirty="0" err="1"/>
              <a:t>ms</a:t>
            </a:r>
            <a:r>
              <a:rPr lang="en-US" sz="1600" dirty="0"/>
              <a:t> </a:t>
            </a:r>
            <a:r>
              <a:rPr lang="en-US" sz="1600" dirty="0" smtClean="0">
                <a:sym typeface="Wingdings" panose="05000000000000000000" pitchFamily="2" charset="2"/>
              </a:rPr>
              <a:t></a:t>
            </a:r>
            <a:r>
              <a:rPr lang="en-US" sz="1600" dirty="0" smtClean="0"/>
              <a:t> </a:t>
            </a:r>
            <a:r>
              <a:rPr lang="en-US" sz="1600" dirty="0"/>
              <a:t>Beam Pulse Length ~ 0.7 </a:t>
            </a:r>
            <a:r>
              <a:rPr lang="en-US" sz="1600" dirty="0" err="1"/>
              <a:t>ms</a:t>
            </a:r>
            <a:r>
              <a:rPr lang="en-US" sz="1600" dirty="0"/>
              <a:t> (with slow extraction)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/>
              <a:t>Average power in 9gap &lt; 2.5 kW</a:t>
            </a:r>
          </a:p>
        </p:txBody>
      </p:sp>
    </p:spTree>
    <p:extLst>
      <p:ext uri="{BB962C8B-B14F-4D97-AF65-F5344CB8AC3E}">
        <p14:creationId xmlns:p14="http://schemas.microsoft.com/office/powerpoint/2010/main" val="412535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9220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Beam </a:t>
            </a:r>
            <a:r>
              <a:rPr lang="en-GB" sz="3600" u="sng" dirty="0" smtClean="0"/>
              <a:t>Properties: Energy and Energy Spread</a:t>
            </a:r>
            <a:endParaRPr lang="en-GB" sz="3600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44" name="Content Placeholder 2"/>
          <p:cNvSpPr txBox="1">
            <a:spLocks/>
          </p:cNvSpPr>
          <p:nvPr/>
        </p:nvSpPr>
        <p:spPr>
          <a:xfrm>
            <a:off x="37726" y="3723678"/>
            <a:ext cx="5703203" cy="8505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u="sng" dirty="0" smtClean="0"/>
              <a:t>In </a:t>
            </a:r>
            <a:r>
              <a:rPr lang="en-GB" sz="1800" u="sng" dirty="0" smtClean="0"/>
              <a:t>2016:</a:t>
            </a:r>
            <a:endParaRPr lang="en-US" sz="1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 smtClean="0"/>
              <a:t>Two cryomodules installed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 smtClean="0"/>
              <a:t>Dedicated </a:t>
            </a:r>
            <a:r>
              <a:rPr lang="en-US" sz="1600" dirty="0"/>
              <a:t>energy measurement </a:t>
            </a:r>
            <a:r>
              <a:rPr lang="en-US" sz="1600" dirty="0" smtClean="0"/>
              <a:t>(~ </a:t>
            </a:r>
            <a:r>
              <a:rPr lang="en-US" sz="1600" dirty="0"/>
              <a:t>4 hours </a:t>
            </a:r>
            <a:r>
              <a:rPr lang="en-US" sz="1600" dirty="0" smtClean="0"/>
              <a:t>needed</a:t>
            </a:r>
            <a:r>
              <a:rPr lang="en-US" sz="1600" dirty="0"/>
              <a:t>) </a:t>
            </a:r>
            <a:endParaRPr lang="en-US" sz="1600" dirty="0" smtClean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9155988"/>
              </p:ext>
            </p:extLst>
          </p:nvPr>
        </p:nvGraphicFramePr>
        <p:xfrm>
          <a:off x="4759495" y="919900"/>
          <a:ext cx="3429000" cy="2957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Rectangle 9"/>
          <p:cNvSpPr/>
          <p:nvPr/>
        </p:nvSpPr>
        <p:spPr>
          <a:xfrm>
            <a:off x="6382558" y="2920571"/>
            <a:ext cx="269871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Highest beam energy (assuming all cavities at 6MV/m) for different A/q </a:t>
            </a:r>
            <a:endParaRPr lang="en-US" sz="1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l="47445" t="5379" b="6566"/>
          <a:stretch/>
        </p:blipFill>
        <p:spPr>
          <a:xfrm>
            <a:off x="4343354" y="4022814"/>
            <a:ext cx="4706743" cy="2743200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6993359" y="6045084"/>
            <a:ext cx="228600" cy="69993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4990392" y="4752586"/>
            <a:ext cx="750537" cy="68268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1 mm vertical slits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343240" y="5510622"/>
            <a:ext cx="1207897" cy="46723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All quads and steerers off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740929" y="5080749"/>
            <a:ext cx="2390838" cy="465710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8" idx="2"/>
          </p:cNvCxnSpPr>
          <p:nvPr/>
        </p:nvCxnSpPr>
        <p:spPr>
          <a:xfrm>
            <a:off x="4947189" y="5977861"/>
            <a:ext cx="832213" cy="310550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5853923" y="6045084"/>
            <a:ext cx="228600" cy="69993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/>
        </p:nvSpPr>
        <p:spPr>
          <a:xfrm rot="-2700000">
            <a:off x="8291139" y="5488942"/>
            <a:ext cx="228600" cy="69993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/>
          <p:cNvCxnSpPr>
            <a:stCxn id="17" idx="3"/>
          </p:cNvCxnSpPr>
          <p:nvPr/>
        </p:nvCxnSpPr>
        <p:spPr>
          <a:xfrm>
            <a:off x="5740929" y="5093927"/>
            <a:ext cx="1283259" cy="883934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7" idx="3"/>
            <a:endCxn id="21" idx="0"/>
          </p:cNvCxnSpPr>
          <p:nvPr/>
        </p:nvCxnSpPr>
        <p:spPr>
          <a:xfrm>
            <a:off x="5740929" y="5093927"/>
            <a:ext cx="227294" cy="951157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413266" y="4709301"/>
            <a:ext cx="739966" cy="46723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Silicon detector</a:t>
            </a:r>
          </a:p>
        </p:txBody>
      </p:sp>
      <p:cxnSp>
        <p:nvCxnSpPr>
          <p:cNvPr id="26" name="Straight Arrow Connector 25"/>
          <p:cNvCxnSpPr>
            <a:stCxn id="25" idx="2"/>
          </p:cNvCxnSpPr>
          <p:nvPr/>
        </p:nvCxnSpPr>
        <p:spPr>
          <a:xfrm>
            <a:off x="7783249" y="5176540"/>
            <a:ext cx="392332" cy="360182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Subtitle 2"/>
          <p:cNvSpPr txBox="1">
            <a:spLocks/>
          </p:cNvSpPr>
          <p:nvPr/>
        </p:nvSpPr>
        <p:spPr>
          <a:xfrm>
            <a:off x="1447800" y="6549361"/>
            <a:ext cx="77179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– </a:t>
            </a:r>
            <a:r>
              <a:rPr lang="en-US" sz="1200" dirty="0" smtClean="0"/>
              <a:t>79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ISOLDE Collaboration Committee </a:t>
            </a:r>
            <a:r>
              <a:rPr lang="en-US" sz="1200" dirty="0" smtClean="0"/>
              <a:t>Meeting </a:t>
            </a:r>
            <a:r>
              <a:rPr lang="en-GB" sz="1200" dirty="0" smtClean="0"/>
              <a:t>– </a:t>
            </a:r>
            <a:r>
              <a:rPr lang="en-GB" sz="1200" dirty="0" smtClean="0"/>
              <a:t>Jun. </a:t>
            </a:r>
            <a:r>
              <a:rPr lang="en-GB" sz="1200" dirty="0" smtClean="0"/>
              <a:t>27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 smtClean="0"/>
              <a:t>2017</a:t>
            </a:r>
            <a:endParaRPr lang="en-GB" sz="1200" dirty="0"/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7744" y="4579738"/>
            <a:ext cx="4685079" cy="21298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u="sng" dirty="0" smtClean="0"/>
              <a:t>In 2017:</a:t>
            </a:r>
            <a:endParaRPr lang="en-US" sz="1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 smtClean="0"/>
              <a:t>Three cryomodules installed</a:t>
            </a:r>
            <a:endParaRPr lang="en-US" sz="1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/>
              <a:t>A new timing class for the </a:t>
            </a:r>
            <a:r>
              <a:rPr lang="en-US" sz="1600" dirty="0" smtClean="0"/>
              <a:t>time information of the Si </a:t>
            </a:r>
            <a:r>
              <a:rPr lang="en-US" sz="1600" dirty="0"/>
              <a:t>detectors </a:t>
            </a:r>
            <a:r>
              <a:rPr lang="en-US" sz="1600" dirty="0" smtClean="0"/>
              <a:t>has </a:t>
            </a:r>
            <a:r>
              <a:rPr lang="en-US" sz="1600" dirty="0"/>
              <a:t>been developed and </a:t>
            </a:r>
            <a:r>
              <a:rPr lang="en-US" sz="1600" dirty="0" smtClean="0"/>
              <a:t>commissioned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 smtClean="0"/>
              <a:t>Dedicated </a:t>
            </a:r>
            <a:r>
              <a:rPr lang="en-US" sz="1600" dirty="0"/>
              <a:t>energy measurement (~ </a:t>
            </a:r>
            <a:r>
              <a:rPr lang="en-US" sz="1600" dirty="0" smtClean="0"/>
              <a:t>1 hour </a:t>
            </a:r>
            <a:r>
              <a:rPr lang="en-US" sz="1600" dirty="0"/>
              <a:t>needed</a:t>
            </a:r>
            <a:r>
              <a:rPr lang="en-US" sz="1600" dirty="0" smtClean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 smtClean="0"/>
              <a:t>Energy </a:t>
            </a:r>
            <a:r>
              <a:rPr lang="en-US" sz="1600" dirty="0"/>
              <a:t>spread optimization may be </a:t>
            </a:r>
            <a:r>
              <a:rPr lang="en-US" sz="1600" dirty="0" smtClean="0"/>
              <a:t>possible (needs to be requested in advance)</a:t>
            </a:r>
            <a:endParaRPr lang="en-US" sz="1600" dirty="0"/>
          </a:p>
        </p:txBody>
      </p:sp>
      <p:graphicFrame>
        <p:nvGraphicFramePr>
          <p:cNvPr id="29" name="Char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0847714"/>
              </p:ext>
            </p:extLst>
          </p:nvPr>
        </p:nvGraphicFramePr>
        <p:xfrm>
          <a:off x="513821" y="971471"/>
          <a:ext cx="3516923" cy="2877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0" name="Rectangle 29"/>
          <p:cNvSpPr/>
          <p:nvPr/>
        </p:nvSpPr>
        <p:spPr>
          <a:xfrm>
            <a:off x="1143000" y="914400"/>
            <a:ext cx="187818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Highest beam </a:t>
            </a:r>
            <a:r>
              <a:rPr lang="en-US" sz="1200" dirty="0" smtClean="0"/>
              <a:t>energy </a:t>
            </a:r>
            <a:r>
              <a:rPr lang="en-US" sz="1200" dirty="0" smtClean="0"/>
              <a:t>for </a:t>
            </a:r>
            <a:r>
              <a:rPr lang="en-US" sz="1200" dirty="0" smtClean="0"/>
              <a:t>average gradients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2948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67627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Outline:</a:t>
            </a:r>
            <a:endParaRPr lang="en-GB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7956184" cy="4267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Introduction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Beam Properties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Beam Commissioning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First Beam to Users</a:t>
            </a: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Users/Machine Interface</a:t>
            </a:r>
            <a:endParaRPr lang="en-GB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Summary</a:t>
            </a:r>
          </a:p>
        </p:txBody>
      </p:sp>
      <p:sp>
        <p:nvSpPr>
          <p:cNvPr id="11" name="Rounded Rectangle 10"/>
          <p:cNvSpPr/>
          <p:nvPr/>
        </p:nvSpPr>
        <p:spPr>
          <a:xfrm flipV="1">
            <a:off x="266700" y="2109477"/>
            <a:ext cx="8610600" cy="6271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1447800" y="6549361"/>
            <a:ext cx="77179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– </a:t>
            </a:r>
            <a:r>
              <a:rPr lang="en-US" sz="1200" dirty="0" smtClean="0"/>
              <a:t>79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ISOLDE Collaboration Committee </a:t>
            </a:r>
            <a:r>
              <a:rPr lang="en-US" sz="1200" dirty="0" smtClean="0"/>
              <a:t>Meeting </a:t>
            </a:r>
            <a:r>
              <a:rPr lang="en-GB" sz="1200" dirty="0" smtClean="0"/>
              <a:t>– </a:t>
            </a:r>
            <a:r>
              <a:rPr lang="en-GB" sz="1200" dirty="0" smtClean="0"/>
              <a:t>Jun. </a:t>
            </a:r>
            <a:r>
              <a:rPr lang="en-GB" sz="1200" dirty="0" smtClean="0"/>
              <a:t>27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 smtClean="0"/>
              <a:t>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8793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CERN-cobranding_4-3</Template>
  <TotalTime>21985</TotalTime>
  <Words>2135</Words>
  <Application>Microsoft Office PowerPoint</Application>
  <PresentationFormat>On-screen Show (4:3)</PresentationFormat>
  <Paragraphs>385</Paragraphs>
  <Slides>25</Slides>
  <Notes>16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Optima</vt:lpstr>
      <vt:lpstr>Times New Roman</vt:lpstr>
      <vt:lpstr>Wingdings</vt:lpstr>
      <vt:lpstr>CERNCobranding4-3</vt:lpstr>
      <vt:lpstr>Worksheet</vt:lpstr>
      <vt:lpstr>PowerPoint Presentation</vt:lpstr>
      <vt:lpstr>HIE-ISOLDE Beam Properties  and Beam Commissioning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Jose Rodriguez</dc:creator>
  <cp:lastModifiedBy>Jose Alberto Rodriguez Rodriguez</cp:lastModifiedBy>
  <cp:revision>1034</cp:revision>
  <cp:lastPrinted>2016-11-02T07:20:29Z</cp:lastPrinted>
  <dcterms:created xsi:type="dcterms:W3CDTF">2006-08-16T00:00:00Z</dcterms:created>
  <dcterms:modified xsi:type="dcterms:W3CDTF">2017-06-26T20:57:49Z</dcterms:modified>
</cp:coreProperties>
</file>