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9" r:id="rId2"/>
    <p:sldMasterId id="2147483716" r:id="rId3"/>
    <p:sldMasterId id="2147483774" r:id="rId4"/>
  </p:sldMasterIdLst>
  <p:notesMasterIdLst>
    <p:notesMasterId r:id="rId21"/>
  </p:notesMasterIdLst>
  <p:sldIdLst>
    <p:sldId id="256" r:id="rId5"/>
    <p:sldId id="611" r:id="rId6"/>
    <p:sldId id="612" r:id="rId7"/>
    <p:sldId id="613" r:id="rId8"/>
    <p:sldId id="614" r:id="rId9"/>
    <p:sldId id="615" r:id="rId10"/>
    <p:sldId id="616" r:id="rId11"/>
    <p:sldId id="604" r:id="rId12"/>
    <p:sldId id="606" r:id="rId13"/>
    <p:sldId id="607" r:id="rId14"/>
    <p:sldId id="608" r:id="rId15"/>
    <p:sldId id="609" r:id="rId16"/>
    <p:sldId id="589" r:id="rId17"/>
    <p:sldId id="610" r:id="rId18"/>
    <p:sldId id="596" r:id="rId19"/>
    <p:sldId id="54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99"/>
    <p:restoredTop sz="95918" autoAdjust="0"/>
  </p:normalViewPr>
  <p:slideViewPr>
    <p:cSldViewPr>
      <p:cViewPr>
        <p:scale>
          <a:sx n="99" d="100"/>
          <a:sy n="99" d="100"/>
        </p:scale>
        <p:origin x="17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26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7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5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70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6632"/>
            <a:ext cx="2992784" cy="97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57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8650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1179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6347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7311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001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0504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906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9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20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10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73"/>
            <a:ext cx="2736304" cy="360363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ISCC meeting, 27/6/2017  Y. </a:t>
            </a:r>
            <a:r>
              <a:rPr lang="en-US" dirty="0" err="1" smtClean="0"/>
              <a:t>Kadi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060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63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17"/>
            <a:ext cx="2736304" cy="360363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ISCC meeting, 27/6/2017  Y. </a:t>
            </a:r>
            <a:r>
              <a:rPr lang="en-US" dirty="0" err="1" smtClean="0"/>
              <a:t>Kadi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9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2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908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99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20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12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73"/>
            <a:ext cx="2736304" cy="360363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ISCC meeting, 27/6/2017  Y. </a:t>
            </a:r>
            <a:r>
              <a:rPr lang="en-US" dirty="0" err="1" smtClean="0"/>
              <a:t>Kadi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96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056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86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8674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637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5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7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7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6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8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80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79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792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6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7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79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66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8244408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Status &amp; Planning of</a:t>
            </a:r>
            <a:br>
              <a:rPr lang="en-US" dirty="0" smtClean="0"/>
            </a:br>
            <a:r>
              <a:rPr lang="en-US" dirty="0" smtClean="0"/>
              <a:t>HIE-ISOLDE Phase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573016"/>
            <a:ext cx="7056784" cy="1584176"/>
          </a:xfrm>
        </p:spPr>
        <p:txBody>
          <a:bodyPr>
            <a:normAutofit fontScale="92500" lnSpcReduction="20000"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Y. KADI &amp; W. </a:t>
            </a:r>
            <a:r>
              <a:rPr lang="de-DE" sz="2200" dirty="0" err="1" smtClean="0">
                <a:solidFill>
                  <a:srgbClr val="29348C"/>
                </a:solidFill>
              </a:rPr>
              <a:t>Venturini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Delsolaro</a:t>
            </a:r>
            <a:r>
              <a:rPr lang="de-DE" sz="2200" dirty="0" smtClean="0">
                <a:solidFill>
                  <a:srgbClr val="29348C"/>
                </a:solidFill>
              </a:rPr>
              <a:t/>
            </a:r>
            <a:br>
              <a:rPr lang="de-DE" sz="2200" dirty="0" smtClean="0">
                <a:solidFill>
                  <a:srgbClr val="29348C"/>
                </a:solidFill>
              </a:rPr>
            </a:br>
            <a:r>
              <a:rPr lang="de-DE" sz="2200" dirty="0" err="1" smtClean="0">
                <a:solidFill>
                  <a:srgbClr val="29348C"/>
                </a:solidFill>
              </a:rPr>
              <a:t>for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the</a:t>
            </a:r>
            <a:r>
              <a:rPr lang="de-DE" sz="2200" dirty="0" smtClean="0">
                <a:solidFill>
                  <a:srgbClr val="29348C"/>
                </a:solidFill>
              </a:rPr>
              <a:t> HIE-ISOLDE Project Team</a:t>
            </a:r>
          </a:p>
          <a:p>
            <a:endParaRPr lang="de-DE" sz="2200" dirty="0" smtClean="0">
              <a:solidFill>
                <a:srgbClr val="29348C"/>
              </a:solidFill>
            </a:endParaRPr>
          </a:p>
          <a:p>
            <a:r>
              <a:rPr lang="de-DE" sz="2000" dirty="0" smtClean="0">
                <a:solidFill>
                  <a:srgbClr val="29348C"/>
                </a:solidFill>
              </a:rPr>
              <a:t>79th ISOLDE </a:t>
            </a:r>
            <a:r>
              <a:rPr lang="de-DE" sz="2000" dirty="0" err="1" smtClean="0">
                <a:solidFill>
                  <a:srgbClr val="29348C"/>
                </a:solidFill>
              </a:rPr>
              <a:t>Collaboration</a:t>
            </a:r>
            <a:r>
              <a:rPr lang="de-DE" sz="2000" dirty="0" smtClean="0">
                <a:solidFill>
                  <a:srgbClr val="29348C"/>
                </a:solidFill>
              </a:rPr>
              <a:t> </a:t>
            </a:r>
            <a:r>
              <a:rPr lang="de-DE" sz="2000" dirty="0" err="1" smtClean="0">
                <a:solidFill>
                  <a:srgbClr val="29348C"/>
                </a:solidFill>
              </a:rPr>
              <a:t>Committee</a:t>
            </a:r>
            <a:r>
              <a:rPr lang="de-DE" sz="2000" dirty="0" smtClean="0">
                <a:solidFill>
                  <a:srgbClr val="29348C"/>
                </a:solidFill>
              </a:rPr>
              <a:t> Meeting</a:t>
            </a:r>
            <a:endParaRPr lang="de-DE" sz="2000" dirty="0">
              <a:solidFill>
                <a:srgbClr val="29348C"/>
              </a:solidFill>
            </a:endParaRPr>
          </a:p>
          <a:p>
            <a:r>
              <a:rPr lang="de-DE" sz="2000" dirty="0">
                <a:solidFill>
                  <a:srgbClr val="29348C"/>
                </a:solidFill>
              </a:rPr>
              <a:t>CERN, </a:t>
            </a:r>
            <a:r>
              <a:rPr lang="de-DE" sz="2000" dirty="0" smtClean="0">
                <a:solidFill>
                  <a:srgbClr val="29348C"/>
                </a:solidFill>
              </a:rPr>
              <a:t>27 June 2017</a:t>
            </a:r>
            <a:endParaRPr lang="de-DE" sz="2000" dirty="0">
              <a:solidFill>
                <a:srgbClr val="29348C"/>
              </a:solidFill>
            </a:endParaRPr>
          </a:p>
          <a:p>
            <a:endParaRPr lang="de-DE" sz="2000" dirty="0" smtClean="0">
              <a:solidFill>
                <a:srgbClr val="2934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CM4 Assembly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4"/>
          <p:cNvSpPr>
            <a:spLocks noGrp="1"/>
          </p:cNvSpPr>
          <p:nvPr>
            <p:ph idx="1"/>
          </p:nvPr>
        </p:nvSpPr>
        <p:spPr>
          <a:xfrm>
            <a:off x="935225" y="1253630"/>
            <a:ext cx="3996815" cy="141369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Same assembly team as for CM1 to CM3</a:t>
            </a:r>
          </a:p>
          <a:p>
            <a:r>
              <a:rPr lang="en-GB" dirty="0" smtClean="0"/>
              <a:t>Same duration as for CM3 : </a:t>
            </a:r>
          </a:p>
          <a:p>
            <a:pPr lvl="1"/>
            <a:r>
              <a:rPr lang="en-GB" dirty="0" smtClean="0"/>
              <a:t>27 weeks in clean room </a:t>
            </a:r>
          </a:p>
          <a:p>
            <a:pPr lvl="1"/>
            <a:r>
              <a:rPr lang="en-GB" dirty="0" smtClean="0"/>
              <a:t>+ 2 weeks qualification tests outside of clean room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941" y="3042147"/>
            <a:ext cx="7679531" cy="3051149"/>
          </a:xfrm>
          <a:prstGeom prst="rect">
            <a:avLst/>
          </a:prstGeom>
        </p:spPr>
      </p:pic>
      <p:sp>
        <p:nvSpPr>
          <p:cNvPr id="17" name="Content Placeholder 4"/>
          <p:cNvSpPr txBox="1">
            <a:spLocks/>
          </p:cNvSpPr>
          <p:nvPr/>
        </p:nvSpPr>
        <p:spPr>
          <a:xfrm>
            <a:off x="4932041" y="1253630"/>
            <a:ext cx="4248471" cy="1695971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b="1" dirty="0" smtClean="0">
                <a:solidFill>
                  <a:srgbClr val="00B050"/>
                </a:solidFill>
              </a:rPr>
              <a:t>Planning is shifted by 7 weeks to ensure the best set of active elements:</a:t>
            </a:r>
            <a:endParaRPr lang="en-GB" sz="2100" b="1" dirty="0">
              <a:solidFill>
                <a:srgbClr val="00B050"/>
              </a:solidFill>
            </a:endParaRPr>
          </a:p>
          <a:p>
            <a:pPr lvl="1"/>
            <a:r>
              <a:rPr lang="en-GB" sz="1800" dirty="0"/>
              <a:t>+ 7 weeks </a:t>
            </a:r>
            <a:r>
              <a:rPr lang="en-GB" sz="1800" dirty="0" smtClean="0"/>
              <a:t>to get solenoid </a:t>
            </a:r>
            <a:r>
              <a:rPr lang="en-GB" sz="1800" dirty="0"/>
              <a:t>#5 (preferred </a:t>
            </a:r>
            <a:r>
              <a:rPr lang="en-GB" sz="1800" dirty="0" err="1"/>
              <a:t>wrt</a:t>
            </a:r>
            <a:r>
              <a:rPr lang="en-GB" sz="1800" dirty="0"/>
              <a:t> solenoid #4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Window for cavity production for CM4 prolonged by 5 weeks </a:t>
            </a:r>
          </a:p>
          <a:p>
            <a:pPr lvl="1"/>
            <a:r>
              <a:rPr lang="en-GB" sz="1800" dirty="0" smtClean="0"/>
              <a:t>CM4 </a:t>
            </a:r>
            <a:r>
              <a:rPr lang="en-GB" sz="1800" dirty="0"/>
              <a:t>assembly will </a:t>
            </a:r>
            <a:r>
              <a:rPr lang="en-GB" sz="1800" dirty="0" smtClean="0"/>
              <a:t>pause </a:t>
            </a:r>
            <a:r>
              <a:rPr lang="en-GB" sz="1800" dirty="0"/>
              <a:t>in week </a:t>
            </a:r>
            <a:r>
              <a:rPr lang="en-GB" sz="1800" dirty="0" smtClean="0"/>
              <a:t>22 </a:t>
            </a:r>
            <a:endParaRPr lang="en-GB" sz="1800" dirty="0"/>
          </a:p>
          <a:p>
            <a:pPr lvl="1"/>
            <a:r>
              <a:rPr lang="en-GB" sz="1800" dirty="0"/>
              <a:t>Solenoid #5”</a:t>
            </a:r>
          </a:p>
          <a:p>
            <a:pPr lvl="2"/>
            <a:r>
              <a:rPr lang="en-GB" sz="1500" dirty="0"/>
              <a:t>Arrival at CERN:  delayed from w18 to w27</a:t>
            </a:r>
          </a:p>
          <a:p>
            <a:pPr lvl="2"/>
            <a:r>
              <a:rPr lang="en-GB" sz="1500" dirty="0"/>
              <a:t>Ready for installation: w29</a:t>
            </a:r>
          </a:p>
          <a:p>
            <a:pPr lvl="1"/>
            <a:r>
              <a:rPr lang="en-GB" sz="1800" b="1" dirty="0" smtClean="0">
                <a:solidFill>
                  <a:srgbClr val="00B050"/>
                </a:solidFill>
              </a:rPr>
              <a:t>5 cavities ready for the installation in w33</a:t>
            </a:r>
          </a:p>
          <a:p>
            <a:pPr lvl="1"/>
            <a:r>
              <a:rPr lang="en-GB" sz="1800" b="1" dirty="0" smtClean="0">
                <a:solidFill>
                  <a:srgbClr val="00B050"/>
                </a:solidFill>
              </a:rPr>
              <a:t>CM4 finished and tested at warm: w42</a:t>
            </a:r>
            <a:endParaRPr lang="en-GB" sz="1800" dirty="0"/>
          </a:p>
        </p:txBody>
      </p:sp>
      <p:sp>
        <p:nvSpPr>
          <p:cNvPr id="18" name="Rectangle 17"/>
          <p:cNvSpPr/>
          <p:nvPr/>
        </p:nvSpPr>
        <p:spPr>
          <a:xfrm>
            <a:off x="7611208" y="3610998"/>
            <a:ext cx="752062" cy="2482298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541635" y="4034987"/>
            <a:ext cx="8216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SM18 cryo shut-down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415602" y="4546766"/>
            <a:ext cx="145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Solenoid installation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277105" y="4852340"/>
            <a:ext cx="784072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52706" y="4904657"/>
            <a:ext cx="1269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cavity installation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748989" y="5181656"/>
            <a:ext cx="784072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CM4 Bunker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087919"/>
            <a:ext cx="5671930" cy="250342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Integration study still valid</a:t>
            </a:r>
          </a:p>
          <a:p>
            <a:r>
              <a:rPr lang="en-GB" dirty="0" smtClean="0"/>
              <a:t>Transport tools available</a:t>
            </a:r>
          </a:p>
          <a:p>
            <a:r>
              <a:rPr lang="en-GB" dirty="0" smtClean="0"/>
              <a:t>Cryogenics (valve box) installed</a:t>
            </a:r>
          </a:p>
          <a:p>
            <a:r>
              <a:rPr lang="en-GB" dirty="0" smtClean="0"/>
              <a:t>RF racks installed and cabled </a:t>
            </a:r>
          </a:p>
          <a:p>
            <a:r>
              <a:rPr lang="en-GB" dirty="0" smtClean="0"/>
              <a:t>Solenoid rack to be recovered from DANFISYK</a:t>
            </a:r>
          </a:p>
          <a:p>
            <a:r>
              <a:rPr lang="en-GB" dirty="0" smtClean="0"/>
              <a:t>Procedures will be adapted from those used for the linac (some tests can be skipped)</a:t>
            </a:r>
          </a:p>
          <a:p>
            <a:r>
              <a:rPr lang="en-GB" dirty="0" smtClean="0"/>
              <a:t>Space management: LHC cryomodule sitting in M9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988" y="1087919"/>
            <a:ext cx="3587368" cy="5085400"/>
          </a:xfrm>
          <a:prstGeom prst="rect">
            <a:avLst/>
          </a:prstGeom>
          <a:noFill/>
        </p:spPr>
      </p:pic>
      <p:pic>
        <p:nvPicPr>
          <p:cNvPr id="8" name="Picture 2" descr="\\cern.ch\dfs\Users\w\wventuri\Documents\MyDocs\SRF\HIE ISOLDE\LINAC WG\SM18 integration\image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2600"/>
            <a:ext cx="5357843" cy="334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1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CM4 Bunker </a:t>
            </a:r>
            <a:r>
              <a:rPr lang="en-US" dirty="0" smtClean="0"/>
              <a:t>Test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2199" r="2351" b="22056"/>
          <a:stretch/>
        </p:blipFill>
        <p:spPr>
          <a:xfrm>
            <a:off x="395536" y="1340768"/>
            <a:ext cx="8712968" cy="489654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203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ow3d16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8" b="22432"/>
          <a:stretch/>
        </p:blipFill>
        <p:spPr>
          <a:xfrm>
            <a:off x="914400" y="0"/>
            <a:ext cx="6858000" cy="2611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26808" r="4053"/>
          <a:stretch/>
        </p:blipFill>
        <p:spPr>
          <a:xfrm>
            <a:off x="878683" y="2695577"/>
            <a:ext cx="6908006" cy="40770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85724" y="2628901"/>
            <a:ext cx="9351169" cy="1143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5979" y="2867027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2A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2" y="404664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2B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80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808"/>
            <a:ext cx="9144000" cy="32403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Pentagon 7"/>
          <p:cNvSpPr/>
          <p:nvPr/>
        </p:nvSpPr>
        <p:spPr>
          <a:xfrm rot="10800000">
            <a:off x="1763688" y="2852936"/>
            <a:ext cx="288030" cy="36003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89831"/>
            <a:ext cx="7884368" cy="42627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cs typeface="Arial" panose="020B0604020202020204" pitchFamily="34" charset="0"/>
                <a:sym typeface="Wingdings" panose="05000000000000000000" pitchFamily="2" charset="2"/>
              </a:rPr>
              <a:t>CERN </a:t>
            </a: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strategy on cavities for phase 2 being </a:t>
            </a:r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implemented</a:t>
            </a:r>
            <a:endParaRPr lang="en-GB" sz="2000" b="1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>
              <a:buFont typeface="Wingdings" charset="2"/>
              <a:buChar char="ü"/>
            </a:pPr>
            <a:r>
              <a:rPr lang="en-GB" dirty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Last RI cavity </a:t>
            </a:r>
            <a:r>
              <a:rPr lang="en-GB" b="1" i="1" dirty="0">
                <a:solidFill>
                  <a:srgbClr val="00B05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performance improved </a:t>
            </a:r>
            <a:r>
              <a:rPr lang="en-GB" dirty="0" smtClean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after </a:t>
            </a:r>
            <a:r>
              <a:rPr lang="en-GB" dirty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change of weld </a:t>
            </a:r>
            <a:r>
              <a:rPr lang="en-GB" dirty="0" smtClean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parameters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GB" sz="1600" dirty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CERN produced cavities (QS22 and QS23) </a:t>
            </a:r>
            <a:r>
              <a:rPr lang="en-GB" sz="1600" dirty="0" smtClean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finished</a:t>
            </a:r>
            <a:endParaRPr lang="en-GB" sz="1600" dirty="0">
              <a:solidFill>
                <a:prstClr val="black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Wingdings" charset="2"/>
              <a:buChar char="ü"/>
            </a:pPr>
            <a:r>
              <a:rPr lang="en-GB" sz="1600" dirty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Production Seamless cavities also progressing </a:t>
            </a:r>
            <a:r>
              <a:rPr lang="en-GB" sz="1600" dirty="0" smtClean="0">
                <a:solidFill>
                  <a:prstClr val="black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well: to be tested week 27</a:t>
            </a:r>
            <a:endParaRPr lang="en-GB" sz="1600" dirty="0">
              <a:solidFill>
                <a:prstClr val="black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/>
              </a:rPr>
              <a:t>CM4 Assembly</a:t>
            </a:r>
            <a:endParaRPr lang="en-GB" sz="2000" b="1" dirty="0" smtClean="0">
              <a:solidFill>
                <a:srgbClr val="000000"/>
              </a:solidFill>
              <a:latin typeface="Calibri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Will use the best available cavities and solenoid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Schedule adjusted, matching end of </a:t>
            </a:r>
            <a:r>
              <a:rPr lang="en-GB" dirty="0" err="1">
                <a:cs typeface="Arial" panose="020B0604020202020204" pitchFamily="34" charset="0"/>
                <a:sym typeface="Wingdings" panose="05000000000000000000" pitchFamily="2" charset="2"/>
              </a:rPr>
              <a:t>cryo</a:t>
            </a: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-shutdown in SM18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Bunker test is scheduled for the end of the </a:t>
            </a:r>
            <a:r>
              <a:rPr lang="en-GB" dirty="0" smtClean="0">
                <a:cs typeface="Arial" panose="020B0604020202020204" pitchFamily="34" charset="0"/>
                <a:sym typeface="Wingdings" panose="05000000000000000000" pitchFamily="2" charset="2"/>
              </a:rPr>
              <a:t>year =&gt; </a:t>
            </a:r>
            <a:r>
              <a:rPr lang="en-GB" b="1" i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Management </a:t>
            </a:r>
            <a:r>
              <a:rPr lang="en-GB" b="1" i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decision solicited to go ahead or not</a:t>
            </a: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, considering all </a:t>
            </a:r>
            <a:r>
              <a:rPr lang="en-GB" dirty="0" smtClean="0">
                <a:cs typeface="Arial" panose="020B0604020202020204" pitchFamily="34" charset="0"/>
                <a:sym typeface="Wingdings" panose="05000000000000000000" pitchFamily="2" charset="2"/>
              </a:rPr>
              <a:t>facts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Spares</a:t>
            </a:r>
            <a:endParaRPr lang="en-GB" sz="2000" b="1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Baseline: complete set of cavities </a:t>
            </a:r>
            <a:r>
              <a:rPr lang="en-GB" dirty="0" smtClean="0">
                <a:cs typeface="Arial" panose="020B0604020202020204" pitchFamily="34" charset="0"/>
                <a:sym typeface="Wingdings" panose="05000000000000000000" pitchFamily="2" charset="2"/>
              </a:rPr>
              <a:t>(5xQS+ 1xQSS) and solenoids (1+coil)</a:t>
            </a:r>
            <a:endParaRPr lang="en-GB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Possible future option: “hot spare”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Infrastructures and know-how anyway to be preserved by </a:t>
            </a:r>
            <a:r>
              <a:rPr lang="en-GB" dirty="0" smtClean="0">
                <a:cs typeface="Arial" panose="020B0604020202020204" pitchFamily="34" charset="0"/>
                <a:sym typeface="Wingdings" panose="05000000000000000000" pitchFamily="2" charset="2"/>
              </a:rPr>
              <a:t>CERN</a:t>
            </a:r>
            <a:endParaRPr lang="en-GB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47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296"/>
            <a:ext cx="9144000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91880" y="3140968"/>
            <a:ext cx="2565626" cy="707886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4000" b="1" dirty="0" err="1">
                <a:solidFill>
                  <a:srgbClr val="0D3A7E"/>
                </a:solidFill>
              </a:rPr>
              <a:t>Thank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 smtClean="0">
                <a:solidFill>
                  <a:srgbClr val="0D3A7E"/>
                </a:solidFill>
              </a:rPr>
              <a:t>you</a:t>
            </a:r>
            <a:r>
              <a:rPr lang="de-DE" sz="4000" b="1" dirty="0" smtClean="0">
                <a:solidFill>
                  <a:srgbClr val="0D3A7E"/>
                </a:solidFill>
              </a:rPr>
              <a:t>!</a:t>
            </a:r>
            <a:endParaRPr lang="en-US" sz="40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2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556792"/>
            <a:ext cx="7653536" cy="4392488"/>
          </a:xfrm>
        </p:spPr>
        <p:txBody>
          <a:bodyPr>
            <a:noAutofit/>
          </a:bodyPr>
          <a:lstStyle/>
          <a:p>
            <a:r>
              <a:rPr lang="en-US" sz="3200" dirty="0" smtClean="0"/>
              <a:t>Phase2a Installation</a:t>
            </a:r>
          </a:p>
          <a:p>
            <a:r>
              <a:rPr lang="en-US" sz="3200" dirty="0" smtClean="0"/>
              <a:t>Cavities </a:t>
            </a:r>
            <a:r>
              <a:rPr lang="en-US" sz="3200" dirty="0" smtClean="0"/>
              <a:t>for Phase 2</a:t>
            </a:r>
          </a:p>
          <a:p>
            <a:r>
              <a:rPr lang="en-US" sz="3200" dirty="0" smtClean="0"/>
              <a:t>CM4 Assembly</a:t>
            </a:r>
          </a:p>
          <a:p>
            <a:r>
              <a:rPr lang="en-US" sz="3200" dirty="0" smtClean="0"/>
              <a:t>CM4 Bunker Test</a:t>
            </a:r>
          </a:p>
          <a:p>
            <a:r>
              <a:rPr lang="en-US" sz="3200" dirty="0" smtClean="0"/>
              <a:t>Schedule 2018</a:t>
            </a:r>
          </a:p>
          <a:p>
            <a:pPr lvl="2"/>
            <a:r>
              <a:rPr lang="en-US" sz="2400" dirty="0" smtClean="0"/>
              <a:t>Physics @ 10 MeV/u with 4 CMs</a:t>
            </a:r>
          </a:p>
          <a:p>
            <a:r>
              <a:rPr lang="en-US" sz="3200" dirty="0" smtClean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6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2a &amp; 2017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7427167" cy="3960439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9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78198" y="13855"/>
            <a:ext cx="701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Final tunnel installation work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078" y="858783"/>
            <a:ext cx="1479233" cy="26297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150" y="3566160"/>
            <a:ext cx="3450167" cy="19407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90" y="875223"/>
            <a:ext cx="2308325" cy="12984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564" y="3566160"/>
            <a:ext cx="1091654" cy="19407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1" y="2205514"/>
            <a:ext cx="2296479" cy="12917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073" y="2205514"/>
            <a:ext cx="2296478" cy="12917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1" y="858783"/>
            <a:ext cx="2296479" cy="12917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39629"/>
            <a:ext cx="2625328" cy="46672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14" y="3566160"/>
            <a:ext cx="1091654" cy="19407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5095" y="5561840"/>
            <a:ext cx="8548276" cy="10772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- </a:t>
            </a:r>
            <a:r>
              <a:rPr lang="en-US" sz="1600" dirty="0"/>
              <a:t>XLN5 </a:t>
            </a:r>
            <a:r>
              <a:rPr lang="en-US" sz="1600" dirty="0" err="1"/>
              <a:t>intertank</a:t>
            </a:r>
            <a:r>
              <a:rPr lang="en-US" sz="1600" dirty="0"/>
              <a:t> sector in place and vacuum closed. BCAM cameras in place.</a:t>
            </a:r>
          </a:p>
          <a:p>
            <a:r>
              <a:rPr lang="en-US" sz="1600" dirty="0"/>
              <a:t>- All elements connected and aligned </a:t>
            </a:r>
            <a:r>
              <a:rPr lang="en-US" sz="1600" dirty="0" smtClean="0"/>
              <a:t>beginning of </a:t>
            </a:r>
            <a:r>
              <a:rPr lang="en-US" sz="1600" dirty="0"/>
              <a:t>March.</a:t>
            </a:r>
          </a:p>
          <a:p>
            <a:r>
              <a:rPr lang="en-US" sz="1600" dirty="0" smtClean="0"/>
              <a:t>- </a:t>
            </a:r>
            <a:r>
              <a:rPr lang="en-US" sz="1600" dirty="0" err="1" smtClean="0"/>
              <a:t>Cryo</a:t>
            </a:r>
            <a:r>
              <a:rPr lang="en-US" sz="1600" dirty="0" smtClean="0"/>
              <a:t> tubing on the top-plate and outside on the tunnel roof finished. CM cabling all done.</a:t>
            </a:r>
          </a:p>
          <a:p>
            <a:r>
              <a:rPr lang="en-US" sz="1600" dirty="0" smtClean="0"/>
              <a:t>Tunnel closed on the 17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March ready for CM3 hardware commissioning.</a:t>
            </a:r>
          </a:p>
        </p:txBody>
      </p:sp>
    </p:spTree>
    <p:extLst>
      <p:ext uri="{BB962C8B-B14F-4D97-AF65-F5344CB8AC3E}">
        <p14:creationId xmlns:p14="http://schemas.microsoft.com/office/powerpoint/2010/main" val="71400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78198" y="13855"/>
            <a:ext cx="68457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Installation XT00/03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" y="855450"/>
            <a:ext cx="2860567" cy="16090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04" y="855449"/>
            <a:ext cx="2849880" cy="1603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26" y="854768"/>
            <a:ext cx="2852301" cy="16044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2" y="2696174"/>
            <a:ext cx="2528936" cy="1568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23" y="2696174"/>
            <a:ext cx="3185789" cy="17920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247" y="2701572"/>
            <a:ext cx="3176192" cy="17866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2266" y="4708286"/>
            <a:ext cx="8548276" cy="2062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February – May: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XT03 supports and tables in place and re-aligned immediately after the installation of ISS.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Installation of the dipoles followed by the </a:t>
            </a:r>
            <a:r>
              <a:rPr lang="en-US" sz="1600" dirty="0" err="1" smtClean="0"/>
              <a:t>Dbox</a:t>
            </a:r>
            <a:r>
              <a:rPr lang="en-US" sz="1600" dirty="0" smtClean="0"/>
              <a:t> units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Quadrupole </a:t>
            </a:r>
            <a:r>
              <a:rPr lang="en-US" sz="1600" dirty="0" err="1" smtClean="0"/>
              <a:t>vac</a:t>
            </a:r>
            <a:r>
              <a:rPr lang="en-US" sz="1600" dirty="0" smtClean="0"/>
              <a:t> chambers arrived with a delay: Welding in the hall to avoid more delay.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All elements aligned.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Vacuum connections, gauges and valves in place. Sectors leak tight.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All DC, water, interlocks and instrumentation connected.</a:t>
            </a:r>
          </a:p>
          <a:p>
            <a:r>
              <a:rPr lang="en-US" sz="1600" dirty="0" smtClean="0"/>
              <a:t>Ready for Hardware Commissioning as of 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May</a:t>
            </a:r>
          </a:p>
        </p:txBody>
      </p:sp>
    </p:spTree>
    <p:extLst>
      <p:ext uri="{BB962C8B-B14F-4D97-AF65-F5344CB8AC3E}">
        <p14:creationId xmlns:p14="http://schemas.microsoft.com/office/powerpoint/2010/main" val="876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12620" y="13855"/>
            <a:ext cx="7269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ISS </a:t>
            </a:r>
            <a:r>
              <a:rPr lang="de-DE" sz="3600" b="1" dirty="0" err="1" smtClean="0">
                <a:solidFill>
                  <a:srgbClr val="0D3A7E"/>
                </a:solidFill>
              </a:rPr>
              <a:t>connected</a:t>
            </a:r>
            <a:r>
              <a:rPr lang="de-DE" sz="3600" b="1" dirty="0" smtClean="0">
                <a:solidFill>
                  <a:srgbClr val="0D3A7E"/>
                </a:solidFill>
              </a:rPr>
              <a:t> </a:t>
            </a:r>
            <a:r>
              <a:rPr lang="de-DE" sz="3600" b="1" dirty="0" err="1" smtClean="0">
                <a:solidFill>
                  <a:srgbClr val="0D3A7E"/>
                </a:solidFill>
              </a:rPr>
              <a:t>to</a:t>
            </a:r>
            <a:r>
              <a:rPr lang="de-DE" sz="3600" b="1" dirty="0" smtClean="0">
                <a:solidFill>
                  <a:srgbClr val="0D3A7E"/>
                </a:solidFill>
              </a:rPr>
              <a:t> XT02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530170"/>
            <a:ext cx="5508104" cy="41310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79" y="773081"/>
            <a:ext cx="3829257" cy="28719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79" y="3789040"/>
            <a:ext cx="3840189" cy="288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556792"/>
            <a:ext cx="7653536" cy="439248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Phase2a Installation</a:t>
            </a:r>
          </a:p>
          <a:p>
            <a:r>
              <a:rPr lang="en-US" sz="3200" dirty="0" smtClean="0"/>
              <a:t>Cavities </a:t>
            </a:r>
            <a:r>
              <a:rPr lang="en-US" sz="3200" dirty="0" smtClean="0"/>
              <a:t>for Phase 2</a:t>
            </a:r>
          </a:p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CM4 Assembly</a:t>
            </a:r>
          </a:p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CM4 Bunker Test</a:t>
            </a:r>
          </a:p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Schedule 2018</a:t>
            </a:r>
          </a:p>
          <a:p>
            <a:pPr lvl="2"/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Physics @ 10 MeV/u with 4 CMs</a:t>
            </a:r>
          </a:p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Cavities for Phase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352" y="1070265"/>
            <a:ext cx="7495128" cy="516704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192380" y="3462096"/>
            <a:ext cx="781777" cy="509552"/>
            <a:chOff x="2205728" y="3811163"/>
            <a:chExt cx="781777" cy="50955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261569" y="3811163"/>
              <a:ext cx="677075" cy="50955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205728" y="3811163"/>
              <a:ext cx="781777" cy="50955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23528" y="1070265"/>
            <a:ext cx="55526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6 cavities in 6 months! (including QSS1 still to be tested)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52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Status of seamless cavities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1007902"/>
            <a:ext cx="2523288" cy="5373426"/>
          </a:xfrm>
        </p:spPr>
      </p:pic>
      <p:sp>
        <p:nvSpPr>
          <p:cNvPr id="13" name="TextBox 12"/>
          <p:cNvSpPr txBox="1"/>
          <p:nvPr/>
        </p:nvSpPr>
        <p:spPr>
          <a:xfrm>
            <a:off x="2649556" y="1007902"/>
            <a:ext cx="65162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Design reviewed end April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Full scale “prototype in July 2016: tolerances met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manufacturing method demonstrated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RF design optimized and beam dynamics simulated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Final design documented in EDMS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Order placed in industry for 2 cavities + 1 in option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First cavity (QSS1) delivered February, coated last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QSS1 cold test next week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QSS2 delivered in April, blank assembly this week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887821"/>
            <a:ext cx="1922446" cy="24214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96136" y="3875646"/>
            <a:ext cx="2384111" cy="238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4539</TotalTime>
  <Words>612</Words>
  <Application>Microsoft Macintosh PowerPoint</Application>
  <PresentationFormat>On-screen Show (4:3)</PresentationFormat>
  <Paragraphs>105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Calibri</vt:lpstr>
      <vt:lpstr>Calibri Light</vt:lpstr>
      <vt:lpstr>Wingdings</vt:lpstr>
      <vt:lpstr>Arial</vt:lpstr>
      <vt:lpstr>Office Theme</vt:lpstr>
      <vt:lpstr>2_Office Theme</vt:lpstr>
      <vt:lpstr>3_Office Theme</vt:lpstr>
      <vt:lpstr>4_Office Theme</vt:lpstr>
      <vt:lpstr>Status &amp; Planning of HIE-ISOLDE Phase 2</vt:lpstr>
      <vt:lpstr>OUTLINE</vt:lpstr>
      <vt:lpstr>Phase 2a &amp; 2017 Operation</vt:lpstr>
      <vt:lpstr>PowerPoint Presentation</vt:lpstr>
      <vt:lpstr>PowerPoint Presentation</vt:lpstr>
      <vt:lpstr>PowerPoint Presentation</vt:lpstr>
      <vt:lpstr>OUTLINE</vt:lpstr>
      <vt:lpstr>SRF Cavities for Phase 2</vt:lpstr>
      <vt:lpstr>Status of seamless cavities</vt:lpstr>
      <vt:lpstr>CM4 Assembly</vt:lpstr>
      <vt:lpstr>CM4 Bunker Test</vt:lpstr>
      <vt:lpstr>CM4 Bunker Test Schedule</vt:lpstr>
      <vt:lpstr>PowerPoint Presentation</vt:lpstr>
      <vt:lpstr>2018 Schedule</vt:lpstr>
      <vt:lpstr>Overall Summary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675</cp:revision>
  <dcterms:created xsi:type="dcterms:W3CDTF">2012-03-08T16:06:15Z</dcterms:created>
  <dcterms:modified xsi:type="dcterms:W3CDTF">2017-06-27T05:22:54Z</dcterms:modified>
</cp:coreProperties>
</file>