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.xml" ContentType="application/vnd.openxmlformats-officedocument.presentationml.tags+xml"/>
  <Override PartName="/ppt/notesSlides/notesSlide14.xml" ContentType="application/vnd.openxmlformats-officedocument.presentationml.notesSlide+xml"/>
  <Override PartName="/ppt/tags/tag3.xml" ContentType="application/vnd.openxmlformats-officedocument.presentationml.tags+xml"/>
  <Override PartName="/ppt/notesSlides/notesSlide15.xml" ContentType="application/vnd.openxmlformats-officedocument.presentationml.notesSlide+xml"/>
  <Override PartName="/ppt/tags/tag4.xml" ContentType="application/vnd.openxmlformats-officedocument.presentationml.tags+xml"/>
  <Override PartName="/ppt/notesSlides/notesSlide16.xml" ContentType="application/vnd.openxmlformats-officedocument.presentationml.notesSlide+xml"/>
  <Override PartName="/ppt/tags/tag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63" r:id="rId3"/>
    <p:sldId id="299" r:id="rId4"/>
    <p:sldId id="296" r:id="rId5"/>
    <p:sldId id="290" r:id="rId6"/>
    <p:sldId id="295" r:id="rId7"/>
    <p:sldId id="292" r:id="rId8"/>
    <p:sldId id="297" r:id="rId9"/>
    <p:sldId id="262" r:id="rId10"/>
    <p:sldId id="263" r:id="rId11"/>
    <p:sldId id="344" r:id="rId12"/>
    <p:sldId id="282" r:id="rId13"/>
    <p:sldId id="264" r:id="rId14"/>
    <p:sldId id="284" r:id="rId15"/>
    <p:sldId id="287" r:id="rId16"/>
    <p:sldId id="371" r:id="rId17"/>
    <p:sldId id="350" r:id="rId18"/>
    <p:sldId id="351" r:id="rId19"/>
    <p:sldId id="301" r:id="rId20"/>
    <p:sldId id="304" r:id="rId21"/>
    <p:sldId id="305" r:id="rId22"/>
    <p:sldId id="307" r:id="rId23"/>
    <p:sldId id="322" r:id="rId24"/>
    <p:sldId id="329" r:id="rId25"/>
    <p:sldId id="330" r:id="rId26"/>
    <p:sldId id="372" r:id="rId27"/>
    <p:sldId id="340" r:id="rId28"/>
    <p:sldId id="277" r:id="rId29"/>
    <p:sldId id="342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01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848942A-A634-4D0A-AB77-ECF95660E0D7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4E3642A-F35C-482F-84F0-355D5A1A7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25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3642A-F35C-482F-84F0-355D5A1A7B8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15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88F2BCB-0D4D-4B9C-8C88-DFDCB3005E2E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49263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8131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4032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CO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35838C6-5655-47F9-9283-2B3CD0423FF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4213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smtClean="0">
                <a:latin typeface="Arial" pitchFamily="34" charset="0"/>
                <a:cs typeface="Arial" pitchFamily="34" charset="0"/>
              </a:rPr>
              <a:t>We used this system in Fall 2009 to perform measurements and extract hyperfine structures, isotopes shifts and even a lower bound of the lifetime of a meta-stable state in ra+.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49507" name=" 2"/>
          <p:cNvSpPr>
            <a:spLocks noGrp="1"/>
          </p:cNvSpPr>
          <p:nvPr>
            <p:ph type="body" sz="quarter" idx="1"/>
          </p:nvPr>
        </p:nvSpPr>
        <p:spPr>
          <a:xfrm>
            <a:off x="685494" y="4343400"/>
            <a:ext cx="5487013" cy="4032937"/>
          </a:xfrm>
          <a:noFill/>
        </p:spPr>
        <p:txBody>
          <a:bodyPr/>
          <a:lstStyle/>
          <a:p>
            <a:endParaRPr lang="es-CO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01744" algn="l"/>
                <a:tab pos="804912" algn="l"/>
                <a:tab pos="1208080" algn="l"/>
                <a:tab pos="1611248" algn="l"/>
                <a:tab pos="2014416" algn="l"/>
                <a:tab pos="2417585" algn="l"/>
                <a:tab pos="2820753" algn="l"/>
                <a:tab pos="3223921" algn="l"/>
                <a:tab pos="3627089" algn="l"/>
                <a:tab pos="4030258" algn="l"/>
                <a:tab pos="4433425" algn="l"/>
                <a:tab pos="4836594" algn="l"/>
                <a:tab pos="5239762" algn="l"/>
                <a:tab pos="5642930" algn="l"/>
                <a:tab pos="6046098" algn="l"/>
                <a:tab pos="6449267" algn="l"/>
                <a:tab pos="6852434" algn="l"/>
                <a:tab pos="7255603" algn="l"/>
                <a:tab pos="7658771" algn="l"/>
                <a:tab pos="8061939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1744" algn="l"/>
                <a:tab pos="804912" algn="l"/>
                <a:tab pos="1208080" algn="l"/>
                <a:tab pos="1611248" algn="l"/>
                <a:tab pos="2014416" algn="l"/>
                <a:tab pos="2417585" algn="l"/>
                <a:tab pos="2820753" algn="l"/>
                <a:tab pos="3223921" algn="l"/>
                <a:tab pos="3627089" algn="l"/>
                <a:tab pos="4030258" algn="l"/>
                <a:tab pos="4433425" algn="l"/>
                <a:tab pos="4836594" algn="l"/>
                <a:tab pos="5239762" algn="l"/>
                <a:tab pos="5642930" algn="l"/>
                <a:tab pos="6046098" algn="l"/>
                <a:tab pos="6449267" algn="l"/>
                <a:tab pos="6852434" algn="l"/>
                <a:tab pos="7255603" algn="l"/>
                <a:tab pos="7658771" algn="l"/>
                <a:tab pos="8061939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1744" algn="l"/>
                <a:tab pos="804912" algn="l"/>
                <a:tab pos="1208080" algn="l"/>
                <a:tab pos="1611248" algn="l"/>
                <a:tab pos="2014416" algn="l"/>
                <a:tab pos="2417585" algn="l"/>
                <a:tab pos="2820753" algn="l"/>
                <a:tab pos="3223921" algn="l"/>
                <a:tab pos="3627089" algn="l"/>
                <a:tab pos="4030258" algn="l"/>
                <a:tab pos="4433425" algn="l"/>
                <a:tab pos="4836594" algn="l"/>
                <a:tab pos="5239762" algn="l"/>
                <a:tab pos="5642930" algn="l"/>
                <a:tab pos="6046098" algn="l"/>
                <a:tab pos="6449267" algn="l"/>
                <a:tab pos="6852434" algn="l"/>
                <a:tab pos="7255603" algn="l"/>
                <a:tab pos="7658771" algn="l"/>
                <a:tab pos="8061939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1744" algn="l"/>
                <a:tab pos="804912" algn="l"/>
                <a:tab pos="1208080" algn="l"/>
                <a:tab pos="1611248" algn="l"/>
                <a:tab pos="2014416" algn="l"/>
                <a:tab pos="2417585" algn="l"/>
                <a:tab pos="2820753" algn="l"/>
                <a:tab pos="3223921" algn="l"/>
                <a:tab pos="3627089" algn="l"/>
                <a:tab pos="4030258" algn="l"/>
                <a:tab pos="4433425" algn="l"/>
                <a:tab pos="4836594" algn="l"/>
                <a:tab pos="5239762" algn="l"/>
                <a:tab pos="5642930" algn="l"/>
                <a:tab pos="6046098" algn="l"/>
                <a:tab pos="6449267" algn="l"/>
                <a:tab pos="6852434" algn="l"/>
                <a:tab pos="7255603" algn="l"/>
                <a:tab pos="7658771" algn="l"/>
                <a:tab pos="8061939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1744" algn="l"/>
                <a:tab pos="804912" algn="l"/>
                <a:tab pos="1208080" algn="l"/>
                <a:tab pos="1611248" algn="l"/>
                <a:tab pos="2014416" algn="l"/>
                <a:tab pos="2417585" algn="l"/>
                <a:tab pos="2820753" algn="l"/>
                <a:tab pos="3223921" algn="l"/>
                <a:tab pos="3627089" algn="l"/>
                <a:tab pos="4030258" algn="l"/>
                <a:tab pos="4433425" algn="l"/>
                <a:tab pos="4836594" algn="l"/>
                <a:tab pos="5239762" algn="l"/>
                <a:tab pos="5642930" algn="l"/>
                <a:tab pos="6046098" algn="l"/>
                <a:tab pos="6449267" algn="l"/>
                <a:tab pos="6852434" algn="l"/>
                <a:tab pos="7255603" algn="l"/>
                <a:tab pos="7658771" algn="l"/>
                <a:tab pos="8061939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256602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1744" algn="l"/>
                <a:tab pos="804912" algn="l"/>
                <a:tab pos="1208080" algn="l"/>
                <a:tab pos="1611248" algn="l"/>
                <a:tab pos="2014416" algn="l"/>
                <a:tab pos="2417585" algn="l"/>
                <a:tab pos="2820753" algn="l"/>
                <a:tab pos="3223921" algn="l"/>
                <a:tab pos="3627089" algn="l"/>
                <a:tab pos="4030258" algn="l"/>
                <a:tab pos="4433425" algn="l"/>
                <a:tab pos="4836594" algn="l"/>
                <a:tab pos="5239762" algn="l"/>
                <a:tab pos="5642930" algn="l"/>
                <a:tab pos="6046098" algn="l"/>
                <a:tab pos="6449267" algn="l"/>
                <a:tab pos="6852434" algn="l"/>
                <a:tab pos="7255603" algn="l"/>
                <a:tab pos="7658771" algn="l"/>
                <a:tab pos="8061939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666893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1744" algn="l"/>
                <a:tab pos="804912" algn="l"/>
                <a:tab pos="1208080" algn="l"/>
                <a:tab pos="1611248" algn="l"/>
                <a:tab pos="2014416" algn="l"/>
                <a:tab pos="2417585" algn="l"/>
                <a:tab pos="2820753" algn="l"/>
                <a:tab pos="3223921" algn="l"/>
                <a:tab pos="3627089" algn="l"/>
                <a:tab pos="4030258" algn="l"/>
                <a:tab pos="4433425" algn="l"/>
                <a:tab pos="4836594" algn="l"/>
                <a:tab pos="5239762" algn="l"/>
                <a:tab pos="5642930" algn="l"/>
                <a:tab pos="6046098" algn="l"/>
                <a:tab pos="6449267" algn="l"/>
                <a:tab pos="6852434" algn="l"/>
                <a:tab pos="7255603" algn="l"/>
                <a:tab pos="7658771" algn="l"/>
                <a:tab pos="8061939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077185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1744" algn="l"/>
                <a:tab pos="804912" algn="l"/>
                <a:tab pos="1208080" algn="l"/>
                <a:tab pos="1611248" algn="l"/>
                <a:tab pos="2014416" algn="l"/>
                <a:tab pos="2417585" algn="l"/>
                <a:tab pos="2820753" algn="l"/>
                <a:tab pos="3223921" algn="l"/>
                <a:tab pos="3627089" algn="l"/>
                <a:tab pos="4030258" algn="l"/>
                <a:tab pos="4433425" algn="l"/>
                <a:tab pos="4836594" algn="l"/>
                <a:tab pos="5239762" algn="l"/>
                <a:tab pos="5642930" algn="l"/>
                <a:tab pos="6046098" algn="l"/>
                <a:tab pos="6449267" algn="l"/>
                <a:tab pos="6852434" algn="l"/>
                <a:tab pos="7255603" algn="l"/>
                <a:tab pos="7658771" algn="l"/>
                <a:tab pos="8061939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487476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1744" algn="l"/>
                <a:tab pos="804912" algn="l"/>
                <a:tab pos="1208080" algn="l"/>
                <a:tab pos="1611248" algn="l"/>
                <a:tab pos="2014416" algn="l"/>
                <a:tab pos="2417585" algn="l"/>
                <a:tab pos="2820753" algn="l"/>
                <a:tab pos="3223921" algn="l"/>
                <a:tab pos="3627089" algn="l"/>
                <a:tab pos="4030258" algn="l"/>
                <a:tab pos="4433425" algn="l"/>
                <a:tab pos="4836594" algn="l"/>
                <a:tab pos="5239762" algn="l"/>
                <a:tab pos="5642930" algn="l"/>
                <a:tab pos="6046098" algn="l"/>
                <a:tab pos="6449267" algn="l"/>
                <a:tab pos="6852434" algn="l"/>
                <a:tab pos="7255603" algn="l"/>
                <a:tab pos="7658771" algn="l"/>
                <a:tab pos="8061939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B668C390-5E64-4E18-A7B6-43B5114F55BF}" type="slidenum">
              <a:rPr lang="en-US" altLang="en-US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eaLnBrk="1"/>
              <a:t>21</a:t>
            </a:fld>
            <a:endParaRPr lang="en-US" altLang="en-US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1438" y="8686512"/>
            <a:ext cx="2973761" cy="454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  <a:buFontTx/>
              <a:buNone/>
            </a:pPr>
            <a:fld id="{845615AD-947A-4B2C-A4CA-641AC941297F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algn="r" eaLnBrk="1">
                <a:lnSpc>
                  <a:spcPct val="95000"/>
                </a:lnSpc>
                <a:buClrTx/>
                <a:buFontTx/>
                <a:buNone/>
              </a:pPr>
              <a:t>21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68825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361" y="4342535"/>
            <a:ext cx="5485279" cy="411451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aseline="0" dirty="0" smtClean="0">
                <a:latin typeface="Times New Roman" pitchFamily="18" charset="0"/>
              </a:rPr>
              <a:t>Ion trap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3881440" y="8686514"/>
            <a:ext cx="2975162" cy="45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  <a:buFontTx/>
              <a:buNone/>
            </a:pPr>
            <a:fld id="{D2712E73-BFB4-4E85-B40D-D14BC0D6AD93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algn="r" eaLnBrk="1">
                <a:lnSpc>
                  <a:spcPct val="95000"/>
                </a:lnSpc>
                <a:buClrTx/>
                <a:buFontTx/>
                <a:buNone/>
              </a:pPr>
              <a:t>21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use the optical Bloch equations</a:t>
            </a:r>
          </a:p>
          <a:p>
            <a:r>
              <a:rPr lang="en-US" baseline="0" dirty="0" smtClean="0"/>
              <a:t>It uses the density matrix formalism and the time-dependence of the system is given by this Hamiltonian describing the interaction of the ion with the laser light and a damping matrix describing the </a:t>
            </a:r>
            <a:r>
              <a:rPr lang="en-US" baseline="0" dirty="0" err="1" smtClean="0"/>
              <a:t>decoherence</a:t>
            </a:r>
            <a:r>
              <a:rPr lang="en-US" baseline="0" dirty="0" smtClean="0"/>
              <a:t> effects.</a:t>
            </a:r>
          </a:p>
          <a:p>
            <a:r>
              <a:rPr lang="en-US" baseline="0" dirty="0" smtClean="0"/>
              <a:t>I’m not going to go through all the math, but I just want to describe the ingredients going into this calculations: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Then there’s the spontaneous decay from the excited state which leads to relaxation of the populations, and the associated </a:t>
            </a:r>
            <a:r>
              <a:rPr lang="en-US" baseline="0" dirty="0" err="1" smtClean="0"/>
              <a:t>decoherence</a:t>
            </a:r>
            <a:r>
              <a:rPr lang="en-US" baseline="0" dirty="0" smtClean="0"/>
              <a:t> effect and finally the finite linewidth of the lasers also causes a </a:t>
            </a:r>
            <a:r>
              <a:rPr lang="en-US" baseline="0" dirty="0" err="1" smtClean="0"/>
              <a:t>decoherence</a:t>
            </a:r>
            <a:r>
              <a:rPr lang="en-US" baseline="0" dirty="0" smtClean="0"/>
              <a:t> effect.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55F30-B741-45FF-81D4-DBAA2174E00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99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aim to extract transition frequencies, so we need to 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55F30-B741-45FF-81D4-DBAA2174E00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158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aim to extract transition frequencies, so we need to 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55F30-B741-45FF-81D4-DBAA2174E00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158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66563" name="Notes Placeholder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685800" y="4343693"/>
            <a:ext cx="5486400" cy="403196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altLang="nl-NL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4A75ED-D2B5-41D2-91FE-CE1AD1990324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3962" cy="4200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Atomic parity violation is</a:t>
            </a:r>
            <a:r>
              <a:rPr lang="en-US" baseline="0" dirty="0" smtClean="0"/>
              <a:t> the tiny effect of the weak interaction on the structure of an atomic system. The reason this is interesting is to test the electroweak part of the Standard Model</a:t>
            </a:r>
          </a:p>
          <a:p>
            <a:endParaRPr lang="en-US" dirty="0" smtClean="0"/>
          </a:p>
          <a:p>
            <a:r>
              <a:rPr lang="en-US" dirty="0" smtClean="0"/>
              <a:t>What</a:t>
            </a:r>
            <a:r>
              <a:rPr lang="en-US" baseline="0" dirty="0" smtClean="0"/>
              <a:t> is plotted here are measurements of the weak mixing angle or Weinberg angle (and actually sine squared of this value) which is a parameter of the SM. It’s value is not predicted, but as a running coupling constant, its behavior as a function of the energy scale at which it is probed is a prediction of the SM. Running all the way from measurements in high energy accelerator experiments down to the atomic energy scale.</a:t>
            </a:r>
          </a:p>
          <a:p>
            <a:endParaRPr lang="en-US" baseline="0" dirty="0" smtClean="0"/>
          </a:p>
          <a:p>
            <a:r>
              <a:rPr lang="en-US" dirty="0" smtClean="0"/>
              <a:t>Low-energy:</a:t>
            </a:r>
            <a:r>
              <a:rPr lang="en-US" baseline="0" dirty="0" smtClean="0"/>
              <a:t> currently only one measurement in atomic Cs, and the interpretation was complex</a:t>
            </a:r>
          </a:p>
          <a:p>
            <a:r>
              <a:rPr lang="en-US" baseline="0" dirty="0" smtClean="0"/>
              <a:t>In addition: there is sensitivity to New Physics -&gt; therefore another APV measurement: Ra+</a:t>
            </a:r>
          </a:p>
          <a:p>
            <a:r>
              <a:rPr lang="en-US" dirty="0" smtClean="0"/>
              <a:t>We want to do better!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A0D30-79D4-4636-BFEF-61A1B95E8E89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63857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55F30-B741-45FF-81D4-DBAA2174E00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866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35E62-3E12-B64A-B5D6-4B9737AE19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91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5D83E7F-DCE4-4DF4-ADFD-94C6AED8934F}" type="slidenum">
              <a:rPr lang="en-US"/>
              <a:pPr/>
              <a:t>6</a:t>
            </a:fld>
            <a:endParaRPr lang="en-US"/>
          </a:p>
        </p:txBody>
      </p:sp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480" y="4342118"/>
            <a:ext cx="5487042" cy="411443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35E62-3E12-B64A-B5D6-4B9737AE19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91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DD9E6A-8D4B-4E41-8BD6-E419B8C9EAE5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ABDED4D-78F5-4C08-9B80-3F4584BC359E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Text Box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200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defTabSz="449263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BA49D8-3C4F-4D43-8266-CFC8AF5D5B0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403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1813"/>
            <a:ext cx="5486400" cy="4116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3843338" y="9361488"/>
            <a:ext cx="2938462" cy="4921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0766" tIns="41998" rIns="80766" bIns="41998" anchor="b" compatLnSpc="0"/>
          <a:lstStyle/>
          <a:p>
            <a:pPr algn="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fld id="{D14A16DC-225E-4F2B-BDF1-8773BFDFF922}" type="slidenum">
              <a:rPr>
                <a:latin typeface="+mn-lt"/>
                <a:cs typeface="+mn-cs"/>
              </a:rPr>
              <a:pPr algn="r" fontAlgn="auto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100">
              <a:solidFill>
                <a:srgbClr val="000000"/>
              </a:solidFill>
              <a:latin typeface="Times New Roman" pitchFamily="18"/>
              <a:ea typeface="Arial Unicode MS" pitchFamily="34"/>
              <a:cs typeface="Arial Unicode MS" pitchFamily="34"/>
            </a:endParaRPr>
          </a:p>
        </p:txBody>
      </p:sp>
      <p:sp>
        <p:nvSpPr>
          <p:cNvPr id="3" name="Slide Image Placeholder 2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6084" name="Notes Placeholder 3"/>
          <p:cNvSpPr>
            <a:spLocks noGrp="1"/>
          </p:cNvSpPr>
          <p:nvPr>
            <p:ph type="body" sz="quarter" idx="1"/>
          </p:nvPr>
        </p:nvSpPr>
        <p:spPr bwMode="auto">
          <a:xfrm>
            <a:off x="903288" y="4681538"/>
            <a:ext cx="4975225" cy="430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400"/>
              </a:spcBef>
            </a:pPr>
            <a:r>
              <a:rPr lang="en-US" altLang="en-US" sz="1100" smtClean="0">
                <a:cs typeface="Arial" pitchFamily="34" charset="0"/>
              </a:rPr>
              <a:t>We produced radium isotopes using AGOR cyclotron. Etc. LIFETIME OF THE ISOTOPES PRODUCED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570B7-5B16-4408-B001-5F9DEFCC78FC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C095-3A29-441C-BB01-B8D68B203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35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80224-C190-425E-A242-50C61C6E1D56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BC1D8-2D34-4CC7-BFD9-BB88EEC90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3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F2F32-3E2C-4F0A-9B52-67447F4E598D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F2CEF-27D2-4D16-AEAF-454B4B8AA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69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604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278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9CE6C-BF21-405A-8C48-6496AEC714F5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D799-8FFD-498B-912A-260D67308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755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1F76F-967D-4C7D-BDAD-D72CEA171B50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29523-A823-4279-8492-16D055059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8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50435-30CC-4167-A4E6-DA6590FB8EA3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5349B-DC58-4C10-94F0-38B82746A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6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89920-2FCD-4481-A06E-DB9A08E91480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F1FC4-F3B8-422C-B546-BF7C862CC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F2723-E238-405E-B846-CBC584794B75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08B41-F1DE-4628-B01A-A27E9E1DE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0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2117B-CE29-4D90-898E-5DC4995A8298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FD192-EDBE-4C52-BAB4-477D1F6CDD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78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CD218-688B-4012-8912-19C1F7E08830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5A1F9-BD35-46CB-A938-DACCA26B2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14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FD50-0B30-40B1-ABC8-5E496A855640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6692-0DAE-41EA-BF04-C5318E4C5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6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7A0104-BCD6-471F-8A70-9535B08E28FB}" type="datetimeFigureOut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D9D373-BAF4-4D8A-91A7-01068D0920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11" r:id="rId12"/>
    <p:sldLayoutId id="214748371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5.emf"/><Relationship Id="rId12" Type="http://schemas.openxmlformats.org/officeDocument/2006/relationships/image" Target="../media/image5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44.emf"/><Relationship Id="rId11" Type="http://schemas.openxmlformats.org/officeDocument/2006/relationships/image" Target="../media/image49.emf"/><Relationship Id="rId5" Type="http://schemas.openxmlformats.org/officeDocument/2006/relationships/image" Target="../media/image43.emf"/><Relationship Id="rId10" Type="http://schemas.openxmlformats.org/officeDocument/2006/relationships/image" Target="../media/image48.emf"/><Relationship Id="rId4" Type="http://schemas.openxmlformats.org/officeDocument/2006/relationships/image" Target="../media/image42.emf"/><Relationship Id="rId9" Type="http://schemas.openxmlformats.org/officeDocument/2006/relationships/image" Target="../media/image4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6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6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1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6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2152650"/>
          </a:xfrm>
        </p:spPr>
        <p:txBody>
          <a:bodyPr/>
          <a:lstStyle/>
          <a:p>
            <a:r>
              <a:rPr lang="en-US" b="1" i="1" dirty="0" smtClean="0"/>
              <a:t>Laser </a:t>
            </a:r>
            <a:r>
              <a:rPr lang="en-US" b="1" i="1" dirty="0"/>
              <a:t>Cooling of Ra ions for Atomic Parity Violation</a:t>
            </a:r>
            <a:endParaRPr lang="en-US" altLang="en-US" b="1" i="1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86200"/>
            <a:ext cx="8763000" cy="2057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CERN-INTC-2017-069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CERN, June 27,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  <a:p>
            <a:pPr fontAlgn="auto">
              <a:spcAft>
                <a:spcPts val="0"/>
              </a:spcAft>
              <a:defRPr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Lorenz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Willmann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735420"/>
            <a:ext cx="5715000" cy="512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 requires Trapping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indent="-341313" eaLnBrk="1" hangingPunct="1"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altLang="en-US" sz="2600" smtClean="0"/>
              <a:t>Differential Light shift 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821363"/>
            <a:ext cx="69405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6965950" cy="426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2534" name="TextBox 1"/>
          <p:cNvSpPr txBox="1">
            <a:spLocks noChangeArrowheads="1"/>
          </p:cNvSpPr>
          <p:nvPr/>
        </p:nvSpPr>
        <p:spPr bwMode="auto">
          <a:xfrm>
            <a:off x="7202488" y="4572000"/>
            <a:ext cx="1549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400">
                <a:solidFill>
                  <a:srgbClr val="000000"/>
                </a:solidFill>
                <a:latin typeface="Arial" pitchFamily="34" charset="0"/>
              </a:rPr>
              <a:t>Energy splittings </a:t>
            </a:r>
          </a:p>
          <a:p>
            <a:r>
              <a:rPr lang="en-US" altLang="en-US" sz="1400">
                <a:solidFill>
                  <a:srgbClr val="000000"/>
                </a:solidFill>
                <a:latin typeface="Arial" pitchFamily="34" charset="0"/>
              </a:rPr>
              <a:t>not to scale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05400" y="6553200"/>
            <a:ext cx="4038600" cy="30321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compatLnSpc="0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200" dirty="0">
                <a:latin typeface="Comic Sans MS" pitchFamily="66"/>
                <a:ea typeface="SimSun" pitchFamily="2"/>
                <a:cs typeface="Mangal" pitchFamily="2"/>
              </a:rPr>
              <a:t>N. </a:t>
            </a:r>
            <a:r>
              <a:rPr lang="es-CO" sz="1200" dirty="0" err="1">
                <a:latin typeface="Comic Sans MS" pitchFamily="66"/>
                <a:ea typeface="SimSun" pitchFamily="2"/>
                <a:cs typeface="Mangal" pitchFamily="2"/>
              </a:rPr>
              <a:t>Fortson</a:t>
            </a:r>
            <a:r>
              <a:rPr lang="es-CO" sz="1200" dirty="0">
                <a:latin typeface="Comic Sans MS" pitchFamily="66"/>
                <a:ea typeface="SimSun" pitchFamily="2"/>
                <a:cs typeface="Mangal" pitchFamily="2"/>
              </a:rPr>
              <a:t>, </a:t>
            </a:r>
            <a:r>
              <a:rPr lang="es-CO" sz="1200" dirty="0" err="1">
                <a:latin typeface="Comic Sans MS" pitchFamily="66"/>
                <a:ea typeface="SimSun" pitchFamily="2"/>
                <a:cs typeface="Mangal" pitchFamily="2"/>
              </a:rPr>
              <a:t>Phys</a:t>
            </a:r>
            <a:r>
              <a:rPr lang="es-CO" sz="1200" dirty="0">
                <a:latin typeface="Comic Sans MS" pitchFamily="66"/>
                <a:ea typeface="SimSun" pitchFamily="2"/>
                <a:cs typeface="Mangal" pitchFamily="2"/>
              </a:rPr>
              <a:t>. Rev. </a:t>
            </a:r>
            <a:r>
              <a:rPr lang="es-CO" sz="1200" dirty="0" err="1">
                <a:latin typeface="Comic Sans MS" pitchFamily="66"/>
                <a:ea typeface="SimSun" pitchFamily="2"/>
                <a:cs typeface="Mangal" pitchFamily="2"/>
              </a:rPr>
              <a:t>Lett</a:t>
            </a:r>
            <a:r>
              <a:rPr lang="es-CO" sz="1200" dirty="0">
                <a:latin typeface="Comic Sans MS" pitchFamily="66"/>
                <a:ea typeface="SimSun" pitchFamily="2"/>
                <a:cs typeface="Mangal" pitchFamily="2"/>
              </a:rPr>
              <a:t>. 70, 2383-2386 (1993)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Trapping </a:t>
            </a:r>
            <a:r>
              <a:rPr lang="en-US" dirty="0" smtClean="0"/>
              <a:t>Ra 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Previous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31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239" y="1363663"/>
            <a:ext cx="3092450" cy="539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334736"/>
            <a:ext cx="8229600" cy="762842"/>
          </a:xfrm>
        </p:spPr>
        <p:txBody>
          <a:bodyPr lIns="81639" tIns="42452" rIns="81639" bIns="42452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eaLnBrk="1" hangingPunct="1">
              <a:buFont typeface="StarSymbol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Radium Isotopes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/>
              <a:cs typeface="Arial" pitchFamily="34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80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1563687"/>
            <a:ext cx="2659062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/>
          <p:nvPr/>
        </p:nvSpPr>
        <p:spPr>
          <a:xfrm>
            <a:off x="2009775" y="1684337"/>
            <a:ext cx="1042988" cy="2635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38160">
            <a:solidFill>
              <a:srgbClr val="003300"/>
            </a:solidFill>
            <a:prstDash val="solid"/>
            <a:miter/>
          </a:ln>
        </p:spPr>
        <p:txBody>
          <a:bodyPr lIns="81639" tIns="42452" rIns="81639" bIns="42452" compatLnSpc="0">
            <a:spAutoFit/>
          </a:bodyPr>
          <a:lstStyle/>
          <a:p>
            <a:pPr fontAlgn="auto">
              <a:spcBef>
                <a:spcPts val="1361"/>
              </a:spcBef>
              <a:spcAft>
                <a:spcPts val="0"/>
              </a:spcAft>
              <a:defRPr/>
            </a:pPr>
            <a:r>
              <a:rPr lang="en-US" sz="1200" baseline="300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206</a:t>
            </a:r>
            <a:r>
              <a:rPr lang="en-US" sz="12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Pb beam</a:t>
            </a:r>
          </a:p>
        </p:txBody>
      </p:sp>
      <p:sp>
        <p:nvSpPr>
          <p:cNvPr id="5" name="Text Box 7"/>
          <p:cNvSpPr/>
          <p:nvPr/>
        </p:nvSpPr>
        <p:spPr>
          <a:xfrm>
            <a:off x="1028700" y="2119312"/>
            <a:ext cx="815975" cy="2508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38160">
            <a:solidFill>
              <a:srgbClr val="003300"/>
            </a:solidFill>
            <a:prstDash val="solid"/>
            <a:miter/>
          </a:ln>
        </p:spPr>
        <p:txBody>
          <a:bodyPr lIns="81639" tIns="42452" rIns="81639" bIns="42452" compatLnSpc="0">
            <a:spAutoFit/>
          </a:bodyPr>
          <a:lstStyle/>
          <a:p>
            <a:pPr fontAlgn="auto">
              <a:spcBef>
                <a:spcPts val="1361"/>
              </a:spcBef>
              <a:spcAft>
                <a:spcPts val="0"/>
              </a:spcAft>
              <a:defRPr/>
            </a:pPr>
            <a:r>
              <a:rPr lang="en-US" sz="1100" baseline="300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12</a:t>
            </a:r>
            <a:r>
              <a:rPr lang="en-US" sz="11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C target</a:t>
            </a:r>
          </a:p>
        </p:txBody>
      </p:sp>
      <p:sp>
        <p:nvSpPr>
          <p:cNvPr id="6" name="Text Box 8"/>
          <p:cNvSpPr/>
          <p:nvPr/>
        </p:nvSpPr>
        <p:spPr>
          <a:xfrm>
            <a:off x="328613" y="2767012"/>
            <a:ext cx="1254125" cy="2508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38160">
            <a:solidFill>
              <a:srgbClr val="003300"/>
            </a:solidFill>
            <a:prstDash val="solid"/>
            <a:miter/>
          </a:ln>
        </p:spPr>
        <p:txBody>
          <a:bodyPr lIns="81639" tIns="42452" rIns="81639" bIns="42452" compatLnSpc="0">
            <a:spAutoFit/>
          </a:bodyPr>
          <a:lstStyle/>
          <a:p>
            <a:pPr fontAlgn="auto">
              <a:spcBef>
                <a:spcPts val="1361"/>
              </a:spcBef>
              <a:spcAft>
                <a:spcPts val="0"/>
              </a:spcAft>
              <a:defRPr/>
            </a:pPr>
            <a:r>
              <a:rPr lang="en-US" sz="11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TRI</a:t>
            </a:r>
            <a:r>
              <a:rPr lang="el-GR" sz="11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μ</a:t>
            </a:r>
            <a:r>
              <a:rPr lang="en-US" sz="11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P separator</a:t>
            </a:r>
          </a:p>
        </p:txBody>
      </p:sp>
      <p:sp>
        <p:nvSpPr>
          <p:cNvPr id="7" name="Text Box 10"/>
          <p:cNvSpPr/>
          <p:nvPr/>
        </p:nvSpPr>
        <p:spPr>
          <a:xfrm>
            <a:off x="2105025" y="3486150"/>
            <a:ext cx="1204913" cy="2508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38160">
            <a:solidFill>
              <a:srgbClr val="003300"/>
            </a:solidFill>
            <a:prstDash val="solid"/>
            <a:miter/>
          </a:ln>
        </p:spPr>
        <p:txBody>
          <a:bodyPr lIns="81639" tIns="42452" rIns="81639" bIns="42452" compatLnSpc="0">
            <a:spAutoFit/>
          </a:bodyPr>
          <a:lstStyle/>
          <a:p>
            <a:pPr fontAlgn="auto">
              <a:spcBef>
                <a:spcPts val="1361"/>
              </a:spcBef>
              <a:spcAft>
                <a:spcPts val="0"/>
              </a:spcAft>
              <a:defRPr/>
            </a:pPr>
            <a:r>
              <a:rPr lang="en-US" sz="11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Thermal ionizer</a:t>
            </a:r>
          </a:p>
        </p:txBody>
      </p:sp>
      <p:sp>
        <p:nvSpPr>
          <p:cNvPr id="8" name="Line 11"/>
          <p:cNvSpPr/>
          <p:nvPr/>
        </p:nvSpPr>
        <p:spPr>
          <a:xfrm flipH="1">
            <a:off x="3065463" y="3967162"/>
            <a:ext cx="673100" cy="0"/>
          </a:xfrm>
          <a:prstGeom prst="line">
            <a:avLst/>
          </a:prstGeom>
          <a:noFill/>
          <a:ln w="0">
            <a:solidFill>
              <a:srgbClr val="003300"/>
            </a:solidFill>
            <a:prstDash val="solid"/>
            <a:miter/>
            <a:headEnd type="arrow"/>
          </a:ln>
        </p:spPr>
        <p:txBody>
          <a:bodyPr lIns="55841" tIns="16654" rIns="55841" bIns="16654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9" name="Text Box 12"/>
          <p:cNvSpPr/>
          <p:nvPr/>
        </p:nvSpPr>
        <p:spPr>
          <a:xfrm>
            <a:off x="641350" y="1143000"/>
            <a:ext cx="3227388" cy="32226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lIns="81639" tIns="42452" rIns="81639" bIns="42452" compatLnSpc="0">
            <a:spAutoFit/>
          </a:bodyPr>
          <a:lstStyle/>
          <a:p>
            <a:pPr fontAlgn="auto">
              <a:spcBef>
                <a:spcPts val="1361"/>
              </a:spcBef>
              <a:spcAft>
                <a:spcPts val="0"/>
              </a:spcAft>
              <a:tabLst>
                <a:tab pos="0" algn="l"/>
                <a:tab pos="407214" algn="l"/>
                <a:tab pos="814756" algn="l"/>
                <a:tab pos="1222299" algn="l"/>
                <a:tab pos="1629841" algn="l"/>
                <a:tab pos="2037383" algn="l"/>
                <a:tab pos="2444925" algn="l"/>
                <a:tab pos="2852467" algn="l"/>
                <a:tab pos="3260009" algn="l"/>
                <a:tab pos="3667550" algn="l"/>
                <a:tab pos="4075092" algn="l"/>
                <a:tab pos="4482633" algn="l"/>
                <a:tab pos="4890176" algn="l"/>
                <a:tab pos="5297718" algn="l"/>
                <a:tab pos="5705260" algn="l"/>
                <a:tab pos="6112802" algn="l"/>
                <a:tab pos="6520344" algn="l"/>
                <a:tab pos="6927886" algn="l"/>
                <a:tab pos="7335427" algn="l"/>
                <a:tab pos="7742969" algn="l"/>
                <a:tab pos="8150511" algn="l"/>
              </a:tabLst>
              <a:defRPr/>
            </a:pPr>
            <a:r>
              <a:rPr lang="en-US" sz="1600" baseline="30000" dirty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206</a:t>
            </a:r>
            <a:r>
              <a:rPr lang="en-US" sz="1600" dirty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Pb + </a:t>
            </a:r>
            <a:r>
              <a:rPr lang="en-US" sz="1600" baseline="30000" dirty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12</a:t>
            </a:r>
            <a:r>
              <a:rPr lang="en-US" sz="1600" dirty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C        </a:t>
            </a:r>
            <a:r>
              <a:rPr lang="en-US" sz="1600" baseline="30000" dirty="0" err="1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A</a:t>
            </a:r>
            <a:r>
              <a:rPr lang="en-US" sz="1600" dirty="0" err="1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Ra</a:t>
            </a:r>
            <a:r>
              <a:rPr lang="en-US" sz="1600" dirty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+ (218-A) n</a:t>
            </a:r>
          </a:p>
        </p:txBody>
      </p:sp>
      <p:sp>
        <p:nvSpPr>
          <p:cNvPr id="10" name="Text Box 13"/>
          <p:cNvSpPr/>
          <p:nvPr/>
        </p:nvSpPr>
        <p:spPr>
          <a:xfrm>
            <a:off x="2484438" y="4203700"/>
            <a:ext cx="1706562" cy="4397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lIns="81639" tIns="42452" rIns="81639" bIns="42452" compatLnSpc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To RFQ (Paul trap)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Rate after TI</a:t>
            </a:r>
          </a:p>
        </p:txBody>
      </p:sp>
      <p:sp>
        <p:nvSpPr>
          <p:cNvPr id="11" name="Line 14"/>
          <p:cNvSpPr/>
          <p:nvPr/>
        </p:nvSpPr>
        <p:spPr>
          <a:xfrm flipH="1">
            <a:off x="1779588" y="1352550"/>
            <a:ext cx="249237" cy="0"/>
          </a:xfrm>
          <a:prstGeom prst="line">
            <a:avLst/>
          </a:prstGeom>
          <a:noFill/>
          <a:ln w="28440">
            <a:solidFill>
              <a:srgbClr val="003300"/>
            </a:solidFill>
            <a:prstDash val="solid"/>
            <a:miter/>
            <a:headEnd type="arrow"/>
          </a:ln>
        </p:spPr>
        <p:txBody>
          <a:bodyPr lIns="81639" tIns="42452" rIns="81639" bIns="42452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pic>
        <p:nvPicPr>
          <p:cNvPr id="24589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25" y="4454525"/>
            <a:ext cx="654050" cy="16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traight Connector 12"/>
          <p:cNvSpPr/>
          <p:nvPr/>
        </p:nvSpPr>
        <p:spPr>
          <a:xfrm>
            <a:off x="1303338" y="4333875"/>
            <a:ext cx="328612" cy="0"/>
          </a:xfrm>
          <a:prstGeom prst="line">
            <a:avLst/>
          </a:prstGeom>
          <a:noFill/>
          <a:ln w="7200">
            <a:solidFill>
              <a:srgbClr val="000000"/>
            </a:solidFill>
            <a:prstDash val="solid"/>
            <a:headEnd type="arrow"/>
            <a:tailEnd type="arrow"/>
          </a:ln>
        </p:spPr>
        <p:txBody>
          <a:bodyPr lIns="84905" tIns="44085" rIns="84905" bIns="44085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4" name="Text Box 4"/>
          <p:cNvSpPr/>
          <p:nvPr/>
        </p:nvSpPr>
        <p:spPr>
          <a:xfrm rot="16200000">
            <a:off x="3846513" y="2854325"/>
            <a:ext cx="2879725" cy="361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1639" tIns="58780" rIns="81639" bIns="42452" compatLnSpc="0">
            <a:spAutoFit/>
          </a:bodyPr>
          <a:lstStyle/>
          <a:p>
            <a:pPr algn="ctr" fontAlgn="auto">
              <a:lnSpc>
                <a:spcPct val="92000"/>
              </a:lnSpc>
              <a:spcBef>
                <a:spcPts val="409"/>
              </a:spcBef>
              <a:spcAft>
                <a:spcPts val="0"/>
              </a:spcAft>
              <a:tabLst>
                <a:tab pos="656703" algn="l"/>
                <a:tab pos="1313407" algn="l"/>
                <a:tab pos="1970112" algn="l"/>
              </a:tabLst>
              <a:defRPr/>
            </a:pPr>
            <a:r>
              <a:rPr lang="es-CO" dirty="0" err="1">
                <a:solidFill>
                  <a:srgbClr val="000000"/>
                </a:solidFill>
                <a:latin typeface="Times New Roman" pitchFamily="18"/>
                <a:ea typeface="Arial Unicode MS" pitchFamily="1"/>
                <a:cs typeface="Times New Roman" pitchFamily="18"/>
              </a:rPr>
              <a:t>TRI</a:t>
            </a:r>
            <a:r>
              <a:rPr lang="es-CO" dirty="0" err="1">
                <a:solidFill>
                  <a:srgbClr val="000000"/>
                </a:solidFill>
                <a:latin typeface="Symbol" pitchFamily="18"/>
                <a:ea typeface="Arial Unicode MS" pitchFamily="1"/>
                <a:cs typeface="Times New Roman" pitchFamily="18"/>
              </a:rPr>
              <a:t>m</a:t>
            </a:r>
            <a:r>
              <a:rPr lang="es-CO" dirty="0" err="1">
                <a:solidFill>
                  <a:srgbClr val="000000"/>
                </a:solidFill>
                <a:latin typeface="Times New Roman" pitchFamily="18"/>
                <a:ea typeface="Arial Unicode MS" pitchFamily="1"/>
                <a:cs typeface="Times New Roman" pitchFamily="18"/>
              </a:rPr>
              <a:t>P@KVI</a:t>
            </a:r>
            <a:endParaRPr lang="es-CO" dirty="0">
              <a:solidFill>
                <a:srgbClr val="000000"/>
              </a:solidFill>
              <a:latin typeface="Times New Roman" pitchFamily="18"/>
              <a:ea typeface="Arial Unicode MS" pitchFamily="1"/>
              <a:cs typeface="Times New Roman" pitchFamily="18"/>
            </a:endParaRPr>
          </a:p>
        </p:txBody>
      </p:sp>
      <p:sp>
        <p:nvSpPr>
          <p:cNvPr id="17" name="Text Box 140"/>
          <p:cNvSpPr/>
          <p:nvPr/>
        </p:nvSpPr>
        <p:spPr>
          <a:xfrm>
            <a:off x="6056314" y="5153025"/>
            <a:ext cx="539750" cy="6111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1639" tIns="40820" rIns="81639" bIns="40820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8" name="Text Box 142"/>
          <p:cNvSpPr/>
          <p:nvPr/>
        </p:nvSpPr>
        <p:spPr>
          <a:xfrm rot="16200000">
            <a:off x="3847307" y="5047457"/>
            <a:ext cx="2862263" cy="323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1639" tIns="42452" rIns="81639" bIns="42452" compatLnSpc="0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409"/>
              </a:spcBef>
              <a:spcAft>
                <a:spcPts val="0"/>
              </a:spcAft>
              <a:tabLst>
                <a:tab pos="0" algn="l"/>
                <a:tab pos="829452" algn="l"/>
                <a:tab pos="1658904" algn="l"/>
                <a:tab pos="2488356" algn="l"/>
                <a:tab pos="3317809" algn="l"/>
                <a:tab pos="4147261" algn="l"/>
                <a:tab pos="4976713" algn="l"/>
                <a:tab pos="5806165" algn="l"/>
                <a:tab pos="6635618" algn="l"/>
                <a:tab pos="7465070" algn="l"/>
                <a:tab pos="8294522" algn="l"/>
                <a:tab pos="9123975" algn="l"/>
              </a:tabLst>
              <a:defRPr/>
            </a:pPr>
            <a:r>
              <a:rPr lang="es-CO" dirty="0" err="1">
                <a:solidFill>
                  <a:srgbClr val="000000"/>
                </a:solidFill>
                <a:latin typeface="Times New Roman" pitchFamily="18"/>
                <a:ea typeface="SimSun" pitchFamily="2"/>
                <a:cs typeface="Times New Roman" pitchFamily="18"/>
              </a:rPr>
              <a:t>Sources</a:t>
            </a:r>
            <a:r>
              <a:rPr lang="es-CO" dirty="0">
                <a:solidFill>
                  <a:srgbClr val="000000"/>
                </a:solidFill>
                <a:latin typeface="Times New Roman" pitchFamily="18"/>
                <a:ea typeface="SimSun" pitchFamily="2"/>
                <a:cs typeface="Times New Roman" pitchFamily="18"/>
              </a:rPr>
              <a:t> </a:t>
            </a:r>
            <a:r>
              <a:rPr lang="es-CO" dirty="0" err="1">
                <a:solidFill>
                  <a:srgbClr val="000000"/>
                </a:solidFill>
                <a:latin typeface="Times New Roman" pitchFamily="18"/>
                <a:ea typeface="SimSun" pitchFamily="2"/>
                <a:cs typeface="Times New Roman" pitchFamily="18"/>
              </a:rPr>
              <a:t>or</a:t>
            </a:r>
            <a:r>
              <a:rPr lang="es-CO" dirty="0">
                <a:solidFill>
                  <a:srgbClr val="000000"/>
                </a:solidFill>
                <a:latin typeface="Times New Roman" pitchFamily="18"/>
                <a:ea typeface="SimSun" pitchFamily="2"/>
                <a:cs typeface="Times New Roman" pitchFamily="18"/>
              </a:rPr>
              <a:t> </a:t>
            </a:r>
            <a:r>
              <a:rPr lang="es-CO" dirty="0" err="1">
                <a:solidFill>
                  <a:srgbClr val="000000"/>
                </a:solidFill>
                <a:latin typeface="Times New Roman" pitchFamily="18"/>
                <a:ea typeface="SimSun" pitchFamily="2"/>
                <a:cs typeface="Times New Roman" pitchFamily="18"/>
              </a:rPr>
              <a:t>fragmentation</a:t>
            </a:r>
            <a:endParaRPr lang="es-CO" dirty="0">
              <a:solidFill>
                <a:srgbClr val="000000"/>
              </a:solidFill>
              <a:latin typeface="Times New Roman" pitchFamily="18"/>
              <a:ea typeface="SimSun" pitchFamily="2"/>
              <a:cs typeface="Times New Roman" pitchFamily="18"/>
            </a:endParaRPr>
          </a:p>
        </p:txBody>
      </p:sp>
      <p:sp>
        <p:nvSpPr>
          <p:cNvPr id="19" name="Line 151"/>
          <p:cNvSpPr/>
          <p:nvPr/>
        </p:nvSpPr>
        <p:spPr>
          <a:xfrm>
            <a:off x="8377239" y="2794000"/>
            <a:ext cx="404812" cy="0"/>
          </a:xfrm>
          <a:prstGeom prst="line">
            <a:avLst/>
          </a:prstGeom>
          <a:noFill/>
          <a:ln w="38160">
            <a:solidFill>
              <a:srgbClr val="0066CC"/>
            </a:solidFill>
            <a:prstDash val="solid"/>
            <a:round/>
            <a:headEnd type="arrow"/>
          </a:ln>
        </p:spPr>
        <p:txBody>
          <a:bodyPr lIns="82945" tIns="82945" rIns="82945" bIns="41473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0" name="Line 152"/>
          <p:cNvSpPr/>
          <p:nvPr/>
        </p:nvSpPr>
        <p:spPr>
          <a:xfrm>
            <a:off x="8351839" y="5008562"/>
            <a:ext cx="406400" cy="0"/>
          </a:xfrm>
          <a:prstGeom prst="line">
            <a:avLst/>
          </a:prstGeom>
          <a:noFill/>
          <a:ln w="38160">
            <a:solidFill>
              <a:srgbClr val="0066CC"/>
            </a:solidFill>
            <a:prstDash val="solid"/>
            <a:round/>
            <a:headEnd type="arrow"/>
          </a:ln>
        </p:spPr>
        <p:txBody>
          <a:bodyPr lIns="82945" tIns="82945" rIns="82945" bIns="41473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1" name="Line 153"/>
          <p:cNvSpPr/>
          <p:nvPr/>
        </p:nvSpPr>
        <p:spPr>
          <a:xfrm>
            <a:off x="8778876" y="2794000"/>
            <a:ext cx="0" cy="2235200"/>
          </a:xfrm>
          <a:prstGeom prst="line">
            <a:avLst/>
          </a:prstGeom>
          <a:noFill/>
          <a:ln w="38160">
            <a:solidFill>
              <a:srgbClr val="0066CC"/>
            </a:solidFill>
            <a:prstDash val="solid"/>
            <a:round/>
          </a:ln>
        </p:spPr>
        <p:txBody>
          <a:bodyPr lIns="82945" tIns="82945" rIns="82945" bIns="41473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2" name="Text Box 155"/>
          <p:cNvSpPr/>
          <p:nvPr/>
        </p:nvSpPr>
        <p:spPr>
          <a:xfrm rot="5400000">
            <a:off x="8524877" y="3652837"/>
            <a:ext cx="862012" cy="3762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82945" tIns="82945" rIns="82945" bIns="41473" compatLnSpc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b="1" dirty="0">
                <a:solidFill>
                  <a:srgbClr val="0066CC"/>
                </a:solidFill>
                <a:latin typeface="Comic Sans MS" pitchFamily="18"/>
                <a:ea typeface="SimSun" pitchFamily="2"/>
                <a:cs typeface="Arial" pitchFamily="2"/>
              </a:rPr>
              <a:t>Δ</a:t>
            </a:r>
            <a:r>
              <a:rPr lang="es-CO" sz="1400" b="1" i="1" dirty="0">
                <a:solidFill>
                  <a:srgbClr val="0066CC"/>
                </a:solidFill>
                <a:latin typeface="Comic Sans MS" pitchFamily="18"/>
                <a:ea typeface="SimSun" pitchFamily="2"/>
                <a:cs typeface="Arial" pitchFamily="2"/>
              </a:rPr>
              <a:t>N </a:t>
            </a:r>
            <a:r>
              <a:rPr lang="es-CO" sz="1400" b="1" dirty="0">
                <a:solidFill>
                  <a:srgbClr val="0066CC"/>
                </a:solidFill>
                <a:latin typeface="Comic Sans MS" pitchFamily="18"/>
                <a:ea typeface="SimSun" pitchFamily="2"/>
                <a:cs typeface="Arial" pitchFamily="2"/>
              </a:rPr>
              <a:t>&lt;10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9062" y="4548188"/>
            <a:ext cx="4986337" cy="2089333"/>
          </a:xfrm>
          <a:prstGeom prst="rect">
            <a:avLst/>
          </a:prstGeom>
          <a:noFill/>
          <a:ln>
            <a:noFill/>
          </a:ln>
        </p:spPr>
        <p:txBody>
          <a:bodyPr wrap="square" lIns="81639" tIns="40820" rIns="81639" bIns="40820" compatLnSpc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000" b="1" baseline="300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	225</a:t>
            </a:r>
            <a:r>
              <a:rPr lang="en-US" sz="20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Ra</a:t>
            </a:r>
            <a:r>
              <a:rPr lang="en-US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		extraction </a:t>
            </a:r>
            <a:r>
              <a:rPr lang="en-US" sz="16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from </a:t>
            </a:r>
            <a:r>
              <a:rPr lang="en-US" sz="1600" baseline="300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229</a:t>
            </a:r>
            <a:r>
              <a:rPr lang="en-US" sz="16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Th source (</a:t>
            </a:r>
            <a:r>
              <a:rPr lang="en-US" sz="1600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ANL)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		Long </a:t>
            </a:r>
            <a:r>
              <a:rPr lang="en-US" sz="16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lived </a:t>
            </a:r>
            <a:r>
              <a:rPr lang="en-US" sz="1600" baseline="300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229</a:t>
            </a:r>
            <a:r>
              <a:rPr lang="en-US" sz="16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Th source in an oven (</a:t>
            </a:r>
            <a:r>
              <a:rPr lang="en-US" sz="1600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TRI</a:t>
            </a:r>
            <a:r>
              <a:rPr lang="en-US" sz="1600" dirty="0" smtClean="0">
                <a:solidFill>
                  <a:srgbClr val="3333FF"/>
                </a:solidFill>
                <a:latin typeface="Symbol" pitchFamily="16" charset="2"/>
                <a:cs typeface="Times New Roman" pitchFamily="16" charset="0"/>
              </a:rPr>
              <a:t></a:t>
            </a:r>
            <a:r>
              <a:rPr lang="en-US" sz="1600" dirty="0" smtClean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P)</a:t>
            </a:r>
            <a:endParaRPr lang="en-US" sz="1600" dirty="0">
              <a:solidFill>
                <a:srgbClr val="3333FF"/>
              </a:solidFill>
              <a:latin typeface="Times New Roman" pitchFamily="16" charset="0"/>
              <a:cs typeface="Times New Roman" pitchFamily="1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	Other Isotopes</a:t>
            </a:r>
            <a:r>
              <a:rPr lang="en-US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		Online production at accelerator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facilities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	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	e.g.</a:t>
            </a:r>
            <a:endParaRPr lang="en-US" sz="16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		TRI</a:t>
            </a:r>
            <a:r>
              <a:rPr lang="en-US" sz="1600" dirty="0" smtClean="0">
                <a:solidFill>
                  <a:srgbClr val="3333FF"/>
                </a:solidFill>
                <a:latin typeface="Symbol" pitchFamily="16" charset="2"/>
                <a:cs typeface="Times New Roman" pitchFamily="16" charset="0"/>
              </a:rPr>
              <a:t></a:t>
            </a:r>
            <a:r>
              <a:rPr lang="en-US" sz="1600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P</a:t>
            </a:r>
            <a:r>
              <a:rPr lang="en-US" sz="1600" dirty="0" smtClean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  	( </a:t>
            </a:r>
            <a:r>
              <a:rPr lang="en-US" sz="1600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flux </a:t>
            </a:r>
            <a:r>
              <a:rPr lang="en-US" sz="1600" dirty="0" smtClean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&gt; </a:t>
            </a:r>
            <a:r>
              <a:rPr lang="en-US" sz="1600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10</a:t>
            </a:r>
            <a:r>
              <a:rPr lang="en-US" sz="1600" baseline="30000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5</a:t>
            </a:r>
            <a:r>
              <a:rPr lang="en-US" sz="1600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/s</a:t>
            </a:r>
            <a:r>
              <a:rPr lang="en-US" sz="1600" dirty="0" smtClean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) (until 2013)</a:t>
            </a:r>
            <a:endParaRPr lang="en-US" sz="1600" dirty="0">
              <a:solidFill>
                <a:srgbClr val="3333FF"/>
              </a:solidFill>
              <a:latin typeface="Times New Roman" pitchFamily="16" charset="0"/>
              <a:cs typeface="Times New Roman" pitchFamily="1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		ISOLDE </a:t>
            </a:r>
            <a:r>
              <a:rPr lang="en-US" sz="16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( flux </a:t>
            </a:r>
            <a:r>
              <a:rPr lang="en-US" sz="16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&lt;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 10</a:t>
            </a:r>
            <a:r>
              <a:rPr lang="en-US" sz="1600" baseline="300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7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/s</a:t>
            </a:r>
            <a:r>
              <a:rPr lang="en-US" sz="16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262" y="4495800"/>
            <a:ext cx="4953000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5462588" y="1346200"/>
            <a:ext cx="3179762" cy="3106737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1908175" y="4572000"/>
            <a:ext cx="5254625" cy="2209800"/>
          </a:xfrm>
          <a:prstGeom prst="rect">
            <a:avLst/>
          </a:prstGeom>
          <a:noFill/>
          <a:ln w="38100" algn="ctr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0638" name="Rectangle 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sz="4000" b="1" dirty="0">
                <a:solidFill>
                  <a:schemeClr val="tx1"/>
                </a:solidFill>
              </a:rPr>
              <a:t>Trapped </a:t>
            </a:r>
            <a:r>
              <a:rPr lang="en-US" sz="4000" b="1" dirty="0" smtClean="0">
                <a:solidFill>
                  <a:schemeClr val="tx1"/>
                </a:solidFill>
              </a:rPr>
              <a:t>Ra</a:t>
            </a:r>
            <a:r>
              <a:rPr lang="en-US" sz="4000" b="1" baseline="30000" dirty="0" smtClean="0">
                <a:solidFill>
                  <a:schemeClr val="tx1"/>
                </a:solidFill>
              </a:rPr>
              <a:t>+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</a:rPr>
              <a:t>Spectroscopy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25606" name="Picture 12" descr="QPF0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6987"/>
            <a:ext cx="4267200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27"/>
          <p:cNvSpPr txBox="1">
            <a:spLocks noChangeArrowheads="1"/>
          </p:cNvSpPr>
          <p:nvPr/>
        </p:nvSpPr>
        <p:spPr bwMode="auto">
          <a:xfrm>
            <a:off x="5951538" y="3692525"/>
            <a:ext cx="1363662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075" tIns="10537" rIns="21075" bIns="10537">
            <a:spAutoFit/>
          </a:bodyPr>
          <a:lstStyle>
            <a:lvl1pPr defTabSz="211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2111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rgbClr val="000000"/>
                </a:solidFill>
                <a:ea typeface="ＭＳ Ｐゴシック" pitchFamily="34" charset="-128"/>
              </a:rPr>
              <a:t>7S</a:t>
            </a:r>
            <a:r>
              <a:rPr lang="en-US" altLang="en-US" sz="1200" b="1" baseline="-25000">
                <a:solidFill>
                  <a:srgbClr val="000000"/>
                </a:solidFill>
                <a:ea typeface="ＭＳ Ｐゴシック" pitchFamily="34" charset="-128"/>
              </a:rPr>
              <a:t>1/2</a:t>
            </a:r>
            <a:endParaRPr lang="en-US" altLang="en-US" sz="1200" b="1">
              <a:solidFill>
                <a:srgbClr val="000000"/>
              </a:solidFill>
              <a:ea typeface="ＭＳ Ｐゴシック" pitchFamily="34" charset="-128"/>
              <a:sym typeface="Symbol" pitchFamily="18" charset="2"/>
            </a:endParaRPr>
          </a:p>
        </p:txBody>
      </p:sp>
      <p:sp>
        <p:nvSpPr>
          <p:cNvPr id="25608" name="Text Box 28"/>
          <p:cNvSpPr txBox="1">
            <a:spLocks noChangeArrowheads="1"/>
          </p:cNvSpPr>
          <p:nvPr/>
        </p:nvSpPr>
        <p:spPr bwMode="auto">
          <a:xfrm>
            <a:off x="8054975" y="2789237"/>
            <a:ext cx="477838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075" tIns="10537" rIns="21075" bIns="10537">
            <a:spAutoFit/>
          </a:bodyPr>
          <a:lstStyle>
            <a:lvl1pPr defTabSz="211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2111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rgbClr val="000000"/>
                </a:solidFill>
                <a:ea typeface="ＭＳ Ｐゴシック" pitchFamily="34" charset="-128"/>
              </a:rPr>
              <a:t>6D</a:t>
            </a:r>
            <a:r>
              <a:rPr lang="en-US" altLang="en-US" sz="1200" b="1" baseline="-25000">
                <a:solidFill>
                  <a:srgbClr val="000000"/>
                </a:solidFill>
                <a:ea typeface="ＭＳ Ｐゴシック" pitchFamily="34" charset="-128"/>
              </a:rPr>
              <a:t>3/2</a:t>
            </a:r>
            <a:endParaRPr lang="en-US" altLang="en-US" sz="1200" b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5609" name="Text Box 29"/>
          <p:cNvSpPr txBox="1">
            <a:spLocks noChangeArrowheads="1"/>
          </p:cNvSpPr>
          <p:nvPr/>
        </p:nvSpPr>
        <p:spPr bwMode="auto">
          <a:xfrm>
            <a:off x="8054975" y="2624137"/>
            <a:ext cx="47942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075" tIns="10537" rIns="21075" bIns="10537">
            <a:spAutoFit/>
          </a:bodyPr>
          <a:lstStyle>
            <a:lvl1pPr defTabSz="211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2111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rgbClr val="000000"/>
                </a:solidFill>
                <a:ea typeface="ＭＳ Ｐゴシック" pitchFamily="34" charset="-128"/>
              </a:rPr>
              <a:t>6D</a:t>
            </a:r>
            <a:r>
              <a:rPr lang="en-US" altLang="en-US" sz="1200" b="1" baseline="-25000">
                <a:solidFill>
                  <a:srgbClr val="000000"/>
                </a:solidFill>
                <a:ea typeface="ＭＳ Ｐゴシック" pitchFamily="34" charset="-128"/>
              </a:rPr>
              <a:t>5/2</a:t>
            </a:r>
            <a:endParaRPr lang="en-US" altLang="en-US" sz="1200" b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5610" name="Line 30"/>
          <p:cNvSpPr>
            <a:spLocks noChangeShapeType="1"/>
          </p:cNvSpPr>
          <p:nvPr/>
        </p:nvSpPr>
        <p:spPr bwMode="auto">
          <a:xfrm>
            <a:off x="6559550" y="2227262"/>
            <a:ext cx="60325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Line 31"/>
          <p:cNvSpPr>
            <a:spLocks noChangeShapeType="1"/>
          </p:cNvSpPr>
          <p:nvPr/>
        </p:nvSpPr>
        <p:spPr bwMode="auto">
          <a:xfrm>
            <a:off x="6553200" y="1897062"/>
            <a:ext cx="6096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2" name="Line 32"/>
          <p:cNvSpPr>
            <a:spLocks noChangeShapeType="1"/>
          </p:cNvSpPr>
          <p:nvPr/>
        </p:nvSpPr>
        <p:spPr bwMode="auto">
          <a:xfrm flipH="1">
            <a:off x="6172200" y="2286000"/>
            <a:ext cx="549275" cy="14493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 useBgFill="1">
        <p:nvSpPr>
          <p:cNvPr id="25613" name="Text Box 33"/>
          <p:cNvSpPr txBox="1">
            <a:spLocks noChangeArrowheads="1"/>
          </p:cNvSpPr>
          <p:nvPr/>
        </p:nvSpPr>
        <p:spPr bwMode="auto">
          <a:xfrm>
            <a:off x="6827838" y="2641600"/>
            <a:ext cx="450850" cy="15875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1075" tIns="10537" rIns="21075" bIns="1053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900" b="1">
                <a:solidFill>
                  <a:srgbClr val="000000"/>
                </a:solidFill>
              </a:rPr>
              <a:t>1079 </a:t>
            </a:r>
            <a:r>
              <a:rPr lang="en-US" altLang="en-US" sz="900" b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en-US" altLang="en-US" sz="900" b="1">
                <a:solidFill>
                  <a:srgbClr val="000000"/>
                </a:solidFill>
              </a:rPr>
              <a:t>m</a:t>
            </a:r>
            <a:endParaRPr lang="el-GR" altLang="en-US" sz="900" b="1">
              <a:solidFill>
                <a:srgbClr val="000000"/>
              </a:solidFill>
            </a:endParaRPr>
          </a:p>
        </p:txBody>
      </p:sp>
      <p:sp useBgFill="1">
        <p:nvSpPr>
          <p:cNvPr id="25614" name="Text Box 34"/>
          <p:cNvSpPr txBox="1">
            <a:spLocks noChangeArrowheads="1"/>
          </p:cNvSpPr>
          <p:nvPr/>
        </p:nvSpPr>
        <p:spPr bwMode="auto">
          <a:xfrm>
            <a:off x="6773863" y="3208337"/>
            <a:ext cx="393700" cy="15875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1075" tIns="10537" rIns="21075" bIns="1053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900" b="1">
                <a:solidFill>
                  <a:srgbClr val="000000"/>
                </a:solidFill>
              </a:rPr>
              <a:t>468 nm</a:t>
            </a:r>
            <a:endParaRPr lang="el-GR" altLang="en-US" sz="900" b="1">
              <a:solidFill>
                <a:srgbClr val="000000"/>
              </a:solidFill>
            </a:endParaRPr>
          </a:p>
        </p:txBody>
      </p:sp>
      <p:sp>
        <p:nvSpPr>
          <p:cNvPr id="25615" name="Line 35"/>
          <p:cNvSpPr>
            <a:spLocks noChangeShapeType="1"/>
          </p:cNvSpPr>
          <p:nvPr/>
        </p:nvSpPr>
        <p:spPr bwMode="auto">
          <a:xfrm flipV="1">
            <a:off x="7543800" y="2890837"/>
            <a:ext cx="53657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6" name="Line 36"/>
          <p:cNvSpPr>
            <a:spLocks noChangeShapeType="1"/>
          </p:cNvSpPr>
          <p:nvPr/>
        </p:nvSpPr>
        <p:spPr bwMode="auto">
          <a:xfrm>
            <a:off x="7540625" y="2722562"/>
            <a:ext cx="53975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7" name="Line 37"/>
          <p:cNvSpPr>
            <a:spLocks noChangeShapeType="1"/>
          </p:cNvSpPr>
          <p:nvPr/>
        </p:nvSpPr>
        <p:spPr bwMode="auto">
          <a:xfrm>
            <a:off x="5795963" y="3795712"/>
            <a:ext cx="60325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8" name="Text Box 38"/>
          <p:cNvSpPr txBox="1">
            <a:spLocks noChangeArrowheads="1"/>
          </p:cNvSpPr>
          <p:nvPr/>
        </p:nvSpPr>
        <p:spPr bwMode="auto">
          <a:xfrm>
            <a:off x="6386513" y="1982787"/>
            <a:ext cx="719137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075" tIns="10537" rIns="21075" bIns="10537">
            <a:spAutoFit/>
          </a:bodyPr>
          <a:lstStyle>
            <a:lvl1pPr defTabSz="211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2111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rgbClr val="000000"/>
                </a:solidFill>
                <a:ea typeface="ＭＳ Ｐゴシック" pitchFamily="34" charset="-128"/>
              </a:rPr>
              <a:t>7P</a:t>
            </a:r>
            <a:r>
              <a:rPr lang="en-US" altLang="en-US" sz="1200" b="1" baseline="-25000">
                <a:solidFill>
                  <a:srgbClr val="000000"/>
                </a:solidFill>
                <a:ea typeface="ＭＳ Ｐゴシック" pitchFamily="34" charset="-128"/>
              </a:rPr>
              <a:t>1/2</a:t>
            </a:r>
            <a:endParaRPr lang="en-US" altLang="en-US" sz="1200" b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5619" name="Text Box 39"/>
          <p:cNvSpPr txBox="1">
            <a:spLocks noChangeArrowheads="1"/>
          </p:cNvSpPr>
          <p:nvPr/>
        </p:nvSpPr>
        <p:spPr bwMode="auto">
          <a:xfrm>
            <a:off x="6384925" y="1641475"/>
            <a:ext cx="719138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075" tIns="10537" rIns="21075" bIns="10537">
            <a:spAutoFit/>
          </a:bodyPr>
          <a:lstStyle>
            <a:lvl1pPr defTabSz="211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2111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rgbClr val="000000"/>
                </a:solidFill>
                <a:ea typeface="ＭＳ Ｐゴシック" pitchFamily="34" charset="-128"/>
              </a:rPr>
              <a:t>7P</a:t>
            </a:r>
            <a:r>
              <a:rPr lang="en-US" altLang="en-US" sz="1200" b="1" baseline="-25000">
                <a:solidFill>
                  <a:srgbClr val="000000"/>
                </a:solidFill>
                <a:ea typeface="ＭＳ Ｐゴシック" pitchFamily="34" charset="-128"/>
              </a:rPr>
              <a:t>3/2</a:t>
            </a:r>
            <a:endParaRPr lang="en-US" altLang="en-US" sz="1200" b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5620" name="Line 40"/>
          <p:cNvSpPr>
            <a:spLocks noChangeShapeType="1"/>
          </p:cNvSpPr>
          <p:nvPr/>
        </p:nvSpPr>
        <p:spPr bwMode="auto">
          <a:xfrm>
            <a:off x="6818313" y="2311400"/>
            <a:ext cx="704850" cy="5476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21" name="Line 41"/>
          <p:cNvSpPr>
            <a:spLocks noChangeShapeType="1"/>
          </p:cNvSpPr>
          <p:nvPr/>
        </p:nvSpPr>
        <p:spPr bwMode="auto">
          <a:xfrm>
            <a:off x="6861175" y="1943100"/>
            <a:ext cx="731838" cy="9017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 useBgFill="1">
        <p:nvSpPr>
          <p:cNvPr id="25622" name="Text Box 42"/>
          <p:cNvSpPr txBox="1">
            <a:spLocks noChangeArrowheads="1"/>
          </p:cNvSpPr>
          <p:nvPr/>
        </p:nvSpPr>
        <p:spPr bwMode="auto">
          <a:xfrm>
            <a:off x="7361238" y="2314575"/>
            <a:ext cx="393700" cy="15875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1075" tIns="10537" rIns="21075" bIns="1053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900" b="1">
                <a:solidFill>
                  <a:srgbClr val="000000"/>
                </a:solidFill>
              </a:rPr>
              <a:t>708 </a:t>
            </a:r>
            <a:r>
              <a:rPr lang="en-US" altLang="en-US" sz="900" b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en-US" altLang="en-US" sz="900" b="1">
                <a:solidFill>
                  <a:srgbClr val="000000"/>
                </a:solidFill>
              </a:rPr>
              <a:t>m</a:t>
            </a:r>
            <a:endParaRPr lang="el-GR" altLang="en-US" sz="900" b="1">
              <a:solidFill>
                <a:srgbClr val="000000"/>
              </a:solidFill>
            </a:endParaRPr>
          </a:p>
        </p:txBody>
      </p:sp>
      <p:sp>
        <p:nvSpPr>
          <p:cNvPr id="25623" name="Text Box 43"/>
          <p:cNvSpPr txBox="1">
            <a:spLocks noChangeArrowheads="1"/>
          </p:cNvSpPr>
          <p:nvPr/>
        </p:nvSpPr>
        <p:spPr bwMode="auto">
          <a:xfrm>
            <a:off x="609600" y="1373187"/>
            <a:ext cx="7937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>
                <a:solidFill>
                  <a:srgbClr val="FFFF00"/>
                </a:solidFill>
              </a:rPr>
              <a:t>Radiofrequency Quadrupole (RFQ)</a:t>
            </a:r>
            <a:endParaRPr lang="en-US" altLang="en-US" baseline="30000">
              <a:solidFill>
                <a:srgbClr val="FFFF00"/>
              </a:solidFill>
            </a:endParaRPr>
          </a:p>
        </p:txBody>
      </p:sp>
      <p:sp>
        <p:nvSpPr>
          <p:cNvPr id="25624" name="Text Box 44"/>
          <p:cNvSpPr txBox="1">
            <a:spLocks noChangeArrowheads="1"/>
          </p:cNvSpPr>
          <p:nvPr/>
        </p:nvSpPr>
        <p:spPr bwMode="auto">
          <a:xfrm>
            <a:off x="5854700" y="4073525"/>
            <a:ext cx="3365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>
                <a:solidFill>
                  <a:srgbClr val="000000"/>
                </a:solidFill>
              </a:rPr>
              <a:t>     Level Scheme of Ra</a:t>
            </a:r>
            <a:r>
              <a:rPr lang="en-US" altLang="en-US" baseline="30000">
                <a:solidFill>
                  <a:srgbClr val="000000"/>
                </a:solidFill>
              </a:rPr>
              <a:t>+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906463"/>
            <a:ext cx="4435475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2"/>
          <p:cNvSpPr/>
          <p:nvPr/>
        </p:nvSpPr>
        <p:spPr>
          <a:xfrm>
            <a:off x="5816600" y="5976938"/>
            <a:ext cx="3302000" cy="7683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82945" tIns="82945" rIns="82945" bIns="41473" compatLnSpc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900" dirty="0">
                <a:solidFill>
                  <a:srgbClr val="000000"/>
                </a:solidFill>
                <a:latin typeface="Comic Sans MS" pitchFamily="18"/>
                <a:ea typeface="SimSun" pitchFamily="2"/>
                <a:cs typeface="Mangal" pitchFamily="2"/>
              </a:rPr>
              <a:t>O. O </a:t>
            </a:r>
            <a:r>
              <a:rPr lang="es-CO" sz="900" dirty="0" err="1">
                <a:solidFill>
                  <a:srgbClr val="000000"/>
                </a:solidFill>
                <a:latin typeface="Comic Sans MS" pitchFamily="18"/>
                <a:ea typeface="SimSun" pitchFamily="2"/>
                <a:cs typeface="Mangal" pitchFamily="2"/>
              </a:rPr>
              <a:t>Versolatao</a:t>
            </a:r>
            <a:r>
              <a:rPr lang="es-CO" sz="900" dirty="0">
                <a:solidFill>
                  <a:srgbClr val="000000"/>
                </a:solidFill>
                <a:latin typeface="Comic Sans MS" pitchFamily="18"/>
                <a:ea typeface="SimSun" pitchFamily="2"/>
                <a:cs typeface="Mangal" pitchFamily="2"/>
              </a:rPr>
              <a:t> et. al., </a:t>
            </a:r>
            <a:r>
              <a:rPr lang="es-CO" sz="900" dirty="0" err="1">
                <a:solidFill>
                  <a:srgbClr val="000000"/>
                </a:solidFill>
                <a:latin typeface="Comic Sans MS" pitchFamily="18"/>
                <a:ea typeface="SimSun" pitchFamily="2"/>
                <a:cs typeface="Mangal" pitchFamily="2"/>
              </a:rPr>
              <a:t>Phys</a:t>
            </a:r>
            <a:r>
              <a:rPr lang="es-CO" sz="900" dirty="0">
                <a:solidFill>
                  <a:srgbClr val="000000"/>
                </a:solidFill>
                <a:latin typeface="Comic Sans MS" pitchFamily="18"/>
                <a:ea typeface="SimSun" pitchFamily="2"/>
                <a:cs typeface="Mangal" pitchFamily="2"/>
              </a:rPr>
              <a:t>. </a:t>
            </a:r>
            <a:r>
              <a:rPr lang="es-CO" sz="900" dirty="0" err="1">
                <a:solidFill>
                  <a:srgbClr val="000000"/>
                </a:solidFill>
                <a:latin typeface="Comic Sans MS" pitchFamily="18"/>
                <a:ea typeface="SimSun" pitchFamily="2"/>
                <a:cs typeface="Mangal" pitchFamily="2"/>
              </a:rPr>
              <a:t>Lett</a:t>
            </a:r>
            <a:r>
              <a:rPr lang="es-CO" sz="900" dirty="0">
                <a:solidFill>
                  <a:srgbClr val="000000"/>
                </a:solidFill>
                <a:latin typeface="Comic Sans MS" pitchFamily="18"/>
                <a:ea typeface="SimSun" pitchFamily="2"/>
                <a:cs typeface="Mangal" pitchFamily="2"/>
              </a:rPr>
              <a:t>. A</a:t>
            </a:r>
            <a:r>
              <a:rPr lang="es-CO" sz="900" dirty="0">
                <a:solidFill>
                  <a:srgbClr val="000000"/>
                </a:solidFill>
                <a:latin typeface="Comic Sans MS" pitchFamily="18"/>
                <a:ea typeface="Gulliver" pitchFamily="2"/>
                <a:cs typeface="Gulliver" pitchFamily="2"/>
              </a:rPr>
              <a:t>375 (2011) 3130–3133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900" dirty="0">
                <a:solidFill>
                  <a:srgbClr val="000000"/>
                </a:solidFill>
                <a:latin typeface="Comic Sans MS" pitchFamily="18"/>
                <a:ea typeface="Gulliver" pitchFamily="2"/>
                <a:cs typeface="Gulliver" pitchFamily="2"/>
              </a:rPr>
              <a:t>G. S.  </a:t>
            </a:r>
            <a:r>
              <a:rPr lang="es-CO" sz="900" dirty="0" err="1">
                <a:solidFill>
                  <a:srgbClr val="000000"/>
                </a:solidFill>
                <a:latin typeface="Comic Sans MS" pitchFamily="18"/>
                <a:ea typeface="Gulliver" pitchFamily="2"/>
                <a:cs typeface="Gulliver" pitchFamily="2"/>
              </a:rPr>
              <a:t>Giri</a:t>
            </a:r>
            <a:r>
              <a:rPr lang="es-CO" sz="900" dirty="0">
                <a:solidFill>
                  <a:srgbClr val="000000"/>
                </a:solidFill>
                <a:latin typeface="Comic Sans MS" pitchFamily="18"/>
                <a:ea typeface="Gulliver" pitchFamily="2"/>
                <a:cs typeface="Gulliver" pitchFamily="2"/>
              </a:rPr>
              <a:t> et al. </a:t>
            </a:r>
            <a:r>
              <a:rPr lang="es-CO" sz="900" dirty="0" err="1">
                <a:solidFill>
                  <a:srgbClr val="000000"/>
                </a:solidFill>
                <a:latin typeface="Comic Sans MS" pitchFamily="18"/>
                <a:ea typeface="Gulliver" pitchFamily="2"/>
                <a:cs typeface="Gulliver" pitchFamily="2"/>
              </a:rPr>
              <a:t>Phys</a:t>
            </a:r>
            <a:r>
              <a:rPr lang="es-CO" sz="900" dirty="0">
                <a:solidFill>
                  <a:srgbClr val="000000"/>
                </a:solidFill>
                <a:latin typeface="Comic Sans MS" pitchFamily="18"/>
                <a:ea typeface="Gulliver" pitchFamily="2"/>
                <a:cs typeface="Gulliver" pitchFamily="2"/>
              </a:rPr>
              <a:t>. Rev. A 84, 020503(R) (2011)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900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[10] B.K. </a:t>
            </a:r>
            <a:r>
              <a:rPr lang="es-CO" sz="900" dirty="0" err="1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Sahoo</a:t>
            </a:r>
            <a:r>
              <a:rPr lang="es-CO" sz="900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 </a:t>
            </a:r>
            <a:r>
              <a:rPr lang="es-CO" sz="900" i="1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et al.</a:t>
            </a:r>
            <a:r>
              <a:rPr lang="es-CO" sz="900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 </a:t>
            </a:r>
            <a:r>
              <a:rPr lang="es-CO" sz="900" dirty="0" err="1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Phys</a:t>
            </a:r>
            <a:r>
              <a:rPr lang="es-CO" sz="900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. Rev. A, 76 (2007</a:t>
            </a:r>
            <a:r>
              <a:rPr lang="es-CO" sz="900" dirty="0">
                <a:solidFill>
                  <a:srgbClr val="000000"/>
                </a:solidFill>
                <a:latin typeface="Arial" pitchFamily="18"/>
                <a:ea typeface="Gulliver" pitchFamily="2"/>
                <a:cs typeface="Arial" pitchFamily="2"/>
              </a:rPr>
              <a:t>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900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 B.K. </a:t>
            </a:r>
            <a:r>
              <a:rPr lang="es-CO" sz="900" dirty="0" err="1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Sahoo</a:t>
            </a:r>
            <a:r>
              <a:rPr lang="es-CO" sz="900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 </a:t>
            </a:r>
            <a:r>
              <a:rPr lang="es-CO" sz="900" i="1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et al.</a:t>
            </a:r>
            <a:r>
              <a:rPr lang="es-CO" sz="900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 </a:t>
            </a:r>
            <a:r>
              <a:rPr lang="es-CO" sz="900" dirty="0" err="1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Phys</a:t>
            </a:r>
            <a:r>
              <a:rPr lang="es-CO" sz="900" dirty="0">
                <a:solidFill>
                  <a:srgbClr val="000000"/>
                </a:solidFill>
                <a:latin typeface="Comic Sans MS" pitchFamily="66"/>
                <a:ea typeface="Gulliver" pitchFamily="2"/>
                <a:cs typeface="Arial" pitchFamily="2"/>
              </a:rPr>
              <a:t>. Rev. A, 79, 052512 (2009</a:t>
            </a:r>
            <a:r>
              <a:rPr lang="es-CO" sz="900" dirty="0">
                <a:solidFill>
                  <a:srgbClr val="000000"/>
                </a:solidFill>
                <a:latin typeface="Arial" pitchFamily="18"/>
                <a:ea typeface="Gulliver" pitchFamily="2"/>
                <a:cs typeface="Arial" pitchFamily="2"/>
              </a:rPr>
              <a:t>)</a:t>
            </a:r>
          </a:p>
        </p:txBody>
      </p:sp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  <a:defRPr/>
            </a:pPr>
            <a:r>
              <a:rPr lang="es-CO" sz="4000" b="1" dirty="0" err="1" smtClean="0">
                <a:solidFill>
                  <a:schemeClr val="tx1"/>
                </a:solidFill>
              </a:rPr>
              <a:t>Hyperfine</a:t>
            </a:r>
            <a:r>
              <a:rPr lang="es-CO" sz="4000" b="1" dirty="0" smtClean="0">
                <a:solidFill>
                  <a:schemeClr val="tx1"/>
                </a:solidFill>
              </a:rPr>
              <a:t> </a:t>
            </a:r>
            <a:r>
              <a:rPr lang="es-CO" sz="4000" b="1" dirty="0" err="1" smtClean="0">
                <a:solidFill>
                  <a:schemeClr val="tx1"/>
                </a:solidFill>
              </a:rPr>
              <a:t>Structure</a:t>
            </a:r>
            <a:r>
              <a:rPr lang="es-CO" sz="4000" b="1" dirty="0" smtClean="0">
                <a:solidFill>
                  <a:schemeClr val="tx1"/>
                </a:solidFill>
              </a:rPr>
              <a:t> of </a:t>
            </a:r>
            <a:r>
              <a:rPr lang="es-CO" sz="4000" b="1" dirty="0" smtClean="0"/>
              <a:t>6d </a:t>
            </a:r>
            <a:r>
              <a:rPr lang="es-CO" sz="4000" b="1" baseline="30000" dirty="0"/>
              <a:t>2</a:t>
            </a:r>
            <a:r>
              <a:rPr lang="es-CO" sz="4000" b="1" dirty="0"/>
              <a:t>D</a:t>
            </a:r>
            <a:r>
              <a:rPr lang="es-CO" sz="4000" b="1" baseline="-25000" dirty="0"/>
              <a:t>3/2</a:t>
            </a:r>
            <a:r>
              <a:rPr lang="es-CO" sz="4000" b="1" dirty="0"/>
              <a:t> </a:t>
            </a:r>
            <a:r>
              <a:rPr lang="es-CO" sz="4000" b="1" dirty="0" smtClean="0"/>
              <a:t>in Ra</a:t>
            </a:r>
            <a:r>
              <a:rPr lang="es-CO" sz="4000" b="1" baseline="33000" dirty="0"/>
              <a:t>+</a:t>
            </a:r>
            <a:r>
              <a:rPr lang="es-CO" sz="4000" dirty="0"/>
              <a:t> </a:t>
            </a:r>
            <a:endParaRPr lang="es-CO" sz="4000" dirty="0">
              <a:solidFill>
                <a:schemeClr val="tx1"/>
              </a:solidFill>
            </a:endParaRPr>
          </a:p>
        </p:txBody>
      </p:sp>
      <p:pic>
        <p:nvPicPr>
          <p:cNvPr id="26629" name="Picture 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888" y="1044575"/>
            <a:ext cx="4921250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hoek 54"/>
          <p:cNvSpPr/>
          <p:nvPr/>
        </p:nvSpPr>
        <p:spPr>
          <a:xfrm>
            <a:off x="5019675" y="1363663"/>
            <a:ext cx="3965575" cy="19526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prstDash val="solid"/>
            <a:round/>
          </a:ln>
        </p:spPr>
        <p:txBody>
          <a:bodyPr lIns="82945" tIns="82945" rIns="82945" bIns="41473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7" name="Rechthoek 55"/>
          <p:cNvSpPr/>
          <p:nvPr/>
        </p:nvSpPr>
        <p:spPr>
          <a:xfrm>
            <a:off x="5019675" y="1814513"/>
            <a:ext cx="3965575" cy="19526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prstDash val="solid"/>
            <a:round/>
          </a:ln>
        </p:spPr>
        <p:txBody>
          <a:bodyPr lIns="82945" tIns="82945" rIns="82945" bIns="41473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8" name="Rechthoek 56"/>
          <p:cNvSpPr/>
          <p:nvPr/>
        </p:nvSpPr>
        <p:spPr>
          <a:xfrm>
            <a:off x="5019675" y="1593850"/>
            <a:ext cx="3965575" cy="19526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8440">
            <a:solidFill>
              <a:srgbClr val="FF0000"/>
            </a:solidFill>
            <a:prstDash val="solid"/>
            <a:round/>
          </a:ln>
        </p:spPr>
        <p:txBody>
          <a:bodyPr lIns="82945" tIns="82945" rIns="82945" bIns="41473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CO" sz="1600"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9" name="Text Box 58"/>
          <p:cNvSpPr/>
          <p:nvPr/>
        </p:nvSpPr>
        <p:spPr>
          <a:xfrm>
            <a:off x="5705475" y="2333625"/>
            <a:ext cx="1143000" cy="4429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13"/>
              </a:spcBef>
            </a:pPr>
            <a:r>
              <a:rPr lang="es-CO" altLang="en-US" b="1">
                <a:solidFill>
                  <a:srgbClr val="FF0000"/>
                </a:solidFill>
                <a:latin typeface="Segoe UI" pitchFamily="34" charset="0"/>
                <a:cs typeface="Segoe UI" pitchFamily="34" charset="0"/>
              </a:rPr>
              <a:t>̴̴  3,5</a:t>
            </a:r>
            <a:r>
              <a:rPr lang="es-CO" altLang="en-US" b="1">
                <a:solidFill>
                  <a:srgbClr val="FF0000"/>
                </a:solidFill>
                <a:ea typeface="SimSun" pitchFamily="2" charset="-122"/>
                <a:cs typeface="Mangal" pitchFamily="18" charset="0"/>
              </a:rPr>
              <a:t> σ</a:t>
            </a:r>
          </a:p>
        </p:txBody>
      </p:sp>
      <p:grpSp>
        <p:nvGrpSpPr>
          <p:cNvPr id="26634" name="Group 31"/>
          <p:cNvGrpSpPr>
            <a:grpSpLocks/>
          </p:cNvGrpSpPr>
          <p:nvPr/>
        </p:nvGrpSpPr>
        <p:grpSpPr bwMode="auto">
          <a:xfrm>
            <a:off x="4325938" y="2711450"/>
            <a:ext cx="5634037" cy="506413"/>
            <a:chOff x="4769640" y="2988000"/>
            <a:chExt cx="6210360" cy="559800"/>
          </a:xfrm>
        </p:grpSpPr>
        <p:sp>
          <p:nvSpPr>
            <p:cNvPr id="11" name="Rectangle 27"/>
            <p:cNvSpPr/>
            <p:nvPr/>
          </p:nvSpPr>
          <p:spPr>
            <a:xfrm>
              <a:off x="4785388" y="2988000"/>
              <a:ext cx="4890944" cy="559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38160">
              <a:solidFill>
                <a:srgbClr val="003300"/>
              </a:solidFill>
              <a:prstDash val="solid"/>
              <a:miter/>
            </a:ln>
          </p:spPr>
          <p:txBody>
            <a:bodyPr wrap="none" tIns="91440" anchor="ctr" compatLnSpc="0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s-CO" sz="1600">
                <a:latin typeface="Arial" pitchFamily="18"/>
                <a:ea typeface="SimSun" pitchFamily="2"/>
                <a:cs typeface="Mangal" pitchFamily="2"/>
              </a:endParaRPr>
            </a:p>
          </p:txBody>
        </p:sp>
        <p:sp>
          <p:nvSpPr>
            <p:cNvPr id="12" name="Text Box 28"/>
            <p:cNvSpPr/>
            <p:nvPr/>
          </p:nvSpPr>
          <p:spPr>
            <a:xfrm>
              <a:off x="4769640" y="3021343"/>
              <a:ext cx="6210360" cy="46328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tIns="91440" compatLnSpc="0">
              <a:spAutoFit/>
            </a:bodyPr>
            <a:lstStyle/>
            <a:p>
              <a:pPr fontAlgn="auto">
                <a:spcBef>
                  <a:spcPts val="815"/>
                </a:spcBef>
                <a:spcAft>
                  <a:spcPts val="0"/>
                </a:spcAft>
                <a:defRPr/>
              </a:pPr>
              <a:r>
                <a:rPr lang="es-CO" b="1">
                  <a:solidFill>
                    <a:srgbClr val="000000"/>
                  </a:solidFill>
                  <a:latin typeface="Calibri" pitchFamily="18"/>
                  <a:ea typeface="SimSun" pitchFamily="2"/>
                  <a:cs typeface="Times New Roman" pitchFamily="18"/>
                </a:rPr>
                <a:t>Probe of atomic wave functions at the origin</a:t>
              </a:r>
            </a:p>
          </p:txBody>
        </p:sp>
      </p:grpSp>
      <p:pic>
        <p:nvPicPr>
          <p:cNvPr id="26635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3854450"/>
            <a:ext cx="393541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6" name="Group 32"/>
          <p:cNvGrpSpPr>
            <a:grpSpLocks/>
          </p:cNvGrpSpPr>
          <p:nvPr/>
        </p:nvGrpSpPr>
        <p:grpSpPr bwMode="auto">
          <a:xfrm>
            <a:off x="195263" y="6008688"/>
            <a:ext cx="3868737" cy="666750"/>
            <a:chOff x="216000" y="6623999"/>
            <a:chExt cx="4263480" cy="733679"/>
          </a:xfrm>
        </p:grpSpPr>
        <p:sp>
          <p:nvSpPr>
            <p:cNvPr id="15" name="Rectangle 25"/>
            <p:cNvSpPr/>
            <p:nvPr/>
          </p:nvSpPr>
          <p:spPr>
            <a:xfrm>
              <a:off x="216000" y="6623999"/>
              <a:ext cx="4263480" cy="7336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38160">
              <a:solidFill>
                <a:srgbClr val="003300"/>
              </a:solidFill>
              <a:prstDash val="solid"/>
              <a:miter/>
            </a:ln>
          </p:spPr>
          <p:txBody>
            <a:bodyPr wrap="none" tIns="91440" anchor="ctr" compatLnSpc="0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s-CO" sz="1600">
                <a:latin typeface="Arial" pitchFamily="18"/>
                <a:ea typeface="SimSun" pitchFamily="2"/>
                <a:cs typeface="Mangal" pitchFamily="2"/>
              </a:endParaRPr>
            </a:p>
          </p:txBody>
        </p:sp>
        <p:sp>
          <p:nvSpPr>
            <p:cNvPr id="16" name="Text Box 26"/>
            <p:cNvSpPr/>
            <p:nvPr/>
          </p:nvSpPr>
          <p:spPr>
            <a:xfrm>
              <a:off x="313971" y="6713088"/>
              <a:ext cx="4078035" cy="55375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lIns="0" tIns="0" rIns="0" bIns="0" anchor="ctr" compatLnSpc="0">
              <a:spAutoFit/>
            </a:bodyPr>
            <a:lstStyle/>
            <a:p>
              <a:pPr algn="ctr" fontAlgn="auto">
                <a:spcBef>
                  <a:spcPts val="815"/>
                </a:spcBef>
                <a:spcAft>
                  <a:spcPts val="0"/>
                </a:spcAft>
                <a:defRPr/>
              </a:pPr>
              <a:r>
                <a:rPr lang="es-CO" sz="1600" b="1">
                  <a:solidFill>
                    <a:srgbClr val="000000"/>
                  </a:solidFill>
                  <a:latin typeface="Calibri" pitchFamily="18"/>
                  <a:ea typeface="SimSun" pitchFamily="2"/>
                  <a:cs typeface="Times New Roman" pitchFamily="18"/>
                </a:rPr>
                <a:t>Probe of atomic theory &amp; size and shape  of the nucleus</a:t>
              </a:r>
            </a:p>
          </p:txBody>
        </p:sp>
      </p:grpSp>
      <p:pic>
        <p:nvPicPr>
          <p:cNvPr id="2663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513" y="3298825"/>
            <a:ext cx="391795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0" descr="lifeti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13" y="4586288"/>
            <a:ext cx="3124200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13" y="2862263"/>
            <a:ext cx="2947987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13" y="996950"/>
            <a:ext cx="2947987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2" name="Rectangle 25"/>
          <p:cNvSpPr>
            <a:spLocks noChangeArrowheads="1"/>
          </p:cNvSpPr>
          <p:nvPr/>
        </p:nvSpPr>
        <p:spPr bwMode="auto">
          <a:xfrm>
            <a:off x="130175" y="3116263"/>
            <a:ext cx="5799560" cy="1096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000" i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663" name="Text Box 26"/>
          <p:cNvSpPr txBox="1">
            <a:spLocks noChangeArrowheads="1"/>
          </p:cNvSpPr>
          <p:nvPr/>
        </p:nvSpPr>
        <p:spPr bwMode="auto">
          <a:xfrm>
            <a:off x="277417" y="3204089"/>
            <a:ext cx="5928121" cy="93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Isotope Shifts:</a:t>
            </a:r>
          </a:p>
          <a:p>
            <a:pPr>
              <a:spcBef>
                <a:spcPct val="50000"/>
              </a:spcBef>
            </a:pPr>
            <a:r>
              <a:rPr lang="en-US" altLang="en-US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Atomic theory &amp; size and shape of the nucleus</a:t>
            </a:r>
          </a:p>
        </p:txBody>
      </p:sp>
      <p:sp>
        <p:nvSpPr>
          <p:cNvPr id="27660" name="Rectangle 27"/>
          <p:cNvSpPr>
            <a:spLocks noChangeArrowheads="1"/>
          </p:cNvSpPr>
          <p:nvPr/>
        </p:nvSpPr>
        <p:spPr bwMode="auto">
          <a:xfrm>
            <a:off x="233363" y="1381125"/>
            <a:ext cx="5586412" cy="101123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000" i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661" name="Text Box 28"/>
          <p:cNvSpPr txBox="1">
            <a:spLocks noChangeArrowheads="1"/>
          </p:cNvSpPr>
          <p:nvPr/>
        </p:nvSpPr>
        <p:spPr bwMode="auto">
          <a:xfrm>
            <a:off x="275445" y="1423988"/>
            <a:ext cx="554433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Hyperfine </a:t>
            </a:r>
            <a:r>
              <a:rPr lang="en-US" altLang="en-US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Structure:</a:t>
            </a:r>
          </a:p>
          <a:p>
            <a:pPr algn="ctr">
              <a:spcBef>
                <a:spcPct val="50000"/>
              </a:spcBef>
            </a:pPr>
            <a:r>
              <a:rPr lang="en-US" altLang="en-US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Atomic wave functions at the origin</a:t>
            </a:r>
          </a:p>
        </p:txBody>
      </p:sp>
      <p:sp>
        <p:nvSpPr>
          <p:cNvPr id="27658" name="Rectangle 29"/>
          <p:cNvSpPr>
            <a:spLocks noChangeArrowheads="1"/>
          </p:cNvSpPr>
          <p:nvPr/>
        </p:nvSpPr>
        <p:spPr bwMode="auto">
          <a:xfrm>
            <a:off x="490538" y="4865688"/>
            <a:ext cx="5062537" cy="1011237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000" i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659" name="Text Box 30"/>
          <p:cNvSpPr txBox="1">
            <a:spLocks noChangeArrowheads="1"/>
          </p:cNvSpPr>
          <p:nvPr/>
        </p:nvSpPr>
        <p:spPr bwMode="auto">
          <a:xfrm>
            <a:off x="648852" y="4911725"/>
            <a:ext cx="4744150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 lifetime:</a:t>
            </a:r>
          </a:p>
          <a:p>
            <a:pPr algn="ctr">
              <a:spcBef>
                <a:spcPct val="50000"/>
              </a:spcBef>
            </a:pPr>
            <a:r>
              <a:rPr lang="en-US" altLang="en-US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Probe of S-D E2 matrix element</a:t>
            </a:r>
          </a:p>
        </p:txBody>
      </p:sp>
      <p:sp>
        <p:nvSpPr>
          <p:cNvPr id="27656" name="TextBox 15"/>
          <p:cNvSpPr txBox="1">
            <a:spLocks noChangeArrowheads="1"/>
          </p:cNvSpPr>
          <p:nvPr/>
        </p:nvSpPr>
        <p:spPr bwMode="auto">
          <a:xfrm>
            <a:off x="2138003" y="6412478"/>
            <a:ext cx="5365551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agreement with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atomic structure calculations at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level </a:t>
            </a:r>
          </a:p>
        </p:txBody>
      </p:sp>
      <p:sp>
        <p:nvSpPr>
          <p:cNvPr id="18" name="Title 3"/>
          <p:cNvSpPr txBox="1">
            <a:spLocks noGrp="1"/>
          </p:cNvSpPr>
          <p:nvPr>
            <p:ph type="title"/>
          </p:nvPr>
        </p:nvSpPr>
        <p:spPr>
          <a:xfrm>
            <a:off x="673100" y="65088"/>
            <a:ext cx="8043863" cy="884237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eaLnBrk="1" hangingPunct="1">
              <a:buFont typeface="StarSymbol"/>
              <a:buNone/>
              <a:defRPr/>
            </a:pPr>
            <a:r>
              <a:rPr lang="es-CO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r>
              <a:rPr lang="es-CO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</a:t>
            </a:r>
            <a:r>
              <a:rPr lang="es-CO" sz="3600" b="1" baseline="33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s-CO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s-CO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easurements</a:t>
            </a:r>
            <a:endParaRPr lang="es-CO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Complementary Radium experiments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Atomic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81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at CERN/ISOLDE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58868"/>
            <a:ext cx="7772400" cy="566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19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muX@PSI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90800"/>
            <a:ext cx="43148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141940"/>
            <a:ext cx="5354704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60578" y="1579416"/>
            <a:ext cx="771089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Radium Charge Radium</a:t>
            </a:r>
            <a:endParaRPr lang="en-US" b="1" dirty="0" smtClean="0"/>
          </a:p>
          <a:p>
            <a:r>
              <a:rPr lang="en-US" b="1" dirty="0" err="1" smtClean="0"/>
              <a:t>Beamtime</a:t>
            </a:r>
            <a:r>
              <a:rPr lang="en-US" b="1" dirty="0" smtClean="0"/>
              <a:t> to improve sensitivity of </a:t>
            </a:r>
            <a:r>
              <a:rPr lang="en-US" b="1" dirty="0" err="1" smtClean="0"/>
              <a:t>muonic</a:t>
            </a:r>
            <a:r>
              <a:rPr lang="en-US" b="1" dirty="0" smtClean="0"/>
              <a:t> x-ray </a:t>
            </a:r>
            <a:r>
              <a:rPr lang="en-US" b="1" dirty="0" smtClean="0"/>
              <a:t>measurements</a:t>
            </a:r>
            <a:r>
              <a:rPr lang="en-US" b="1" dirty="0" smtClean="0"/>
              <a:t> this summer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373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Barium 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</a:t>
            </a:r>
            <a:r>
              <a:rPr lang="en-US" baseline="30000" dirty="0" smtClean="0"/>
              <a:t>+</a:t>
            </a:r>
            <a:r>
              <a:rPr lang="en-US" dirty="0" smtClean="0"/>
              <a:t> Atomic Parity Violation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22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CERN-INTC-2017-069</a:t>
            </a:r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49927"/>
            <a:ext cx="7315200" cy="570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4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3756025"/>
            <a:ext cx="3429000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6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4081463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7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458913"/>
            <a:ext cx="3101975" cy="2579687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8" name="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SzPct val="45000"/>
              <a:buFont typeface="StarSymbol"/>
              <a:buNone/>
            </a:pPr>
            <a:r>
              <a:rPr lang="es-CO" alt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Hyperbolic</a:t>
            </a:r>
            <a:r>
              <a:rPr lang="es-CO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Single Ion </a:t>
            </a:r>
            <a:r>
              <a:rPr lang="es-CO" alt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Trap</a:t>
            </a:r>
            <a:endParaRPr lang="es-CO" alt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508309" y="3886200"/>
            <a:ext cx="1472891" cy="1188881"/>
            <a:chOff x="1385888" y="1363241"/>
            <a:chExt cx="6372225" cy="51435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888" y="1363241"/>
              <a:ext cx="6372225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357996" y="5086050"/>
              <a:ext cx="3295925" cy="1131812"/>
              <a:chOff x="143625" y="5527390"/>
              <a:chExt cx="3295925" cy="1131812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198112" y="5527390"/>
                <a:ext cx="2241438" cy="1131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chemeClr val="bg1"/>
                    </a:solidFill>
                  </a:rPr>
                  <a:t>10µm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143625" y="6093296"/>
                <a:ext cx="648072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2123728" y="1644410"/>
              <a:ext cx="2899404" cy="1331547"/>
            </a:xfrm>
            <a:prstGeom prst="rect">
              <a:avLst/>
            </a:prstGeom>
            <a:noFill/>
          </p:spPr>
          <p:txBody>
            <a:bodyPr wrap="square" r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1200"/>
                </a:spcAft>
                <a:defRPr/>
              </a:pPr>
              <a:endParaRPr lang="en-US" sz="1400" dirty="0" smtClean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85020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456481" y="1278856"/>
            <a:ext cx="822672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6857280" y="6597333"/>
            <a:ext cx="1958400" cy="259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100000"/>
              </a:lnSpc>
              <a:buClrTx/>
              <a:buFontTx/>
              <a:buNone/>
            </a:pPr>
            <a:fld id="{DAA98214-8454-464A-9951-6397A84F29F7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pPr algn="r" eaLnBrk="1">
                <a:lnSpc>
                  <a:spcPct val="100000"/>
                </a:lnSpc>
                <a:buClrTx/>
                <a:buFontTx/>
                <a:buNone/>
              </a:pPr>
              <a:t>21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pic>
        <p:nvPicPr>
          <p:cNvPr id="615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7" name="Line 8"/>
          <p:cNvSpPr>
            <a:spLocks noChangeShapeType="1"/>
          </p:cNvSpPr>
          <p:nvPr/>
        </p:nvSpPr>
        <p:spPr bwMode="auto">
          <a:xfrm>
            <a:off x="4658400" y="3492369"/>
            <a:ext cx="177120" cy="12961"/>
          </a:xfrm>
          <a:prstGeom prst="line">
            <a:avLst/>
          </a:prstGeom>
          <a:noFill/>
          <a:ln w="7200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36" tIns="41469" rIns="82936" bIns="41469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8" name="Line 9"/>
          <p:cNvSpPr>
            <a:spLocks noChangeShapeType="1"/>
          </p:cNvSpPr>
          <p:nvPr/>
        </p:nvSpPr>
        <p:spPr bwMode="auto">
          <a:xfrm>
            <a:off x="-491039" y="2927828"/>
            <a:ext cx="1756801" cy="197300"/>
          </a:xfrm>
          <a:prstGeom prst="line">
            <a:avLst/>
          </a:prstGeom>
          <a:noFill/>
          <a:ln w="7200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36" tIns="41469" rIns="82936" bIns="41469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9" name="Line 10"/>
          <p:cNvSpPr>
            <a:spLocks noChangeShapeType="1"/>
          </p:cNvSpPr>
          <p:nvPr/>
        </p:nvSpPr>
        <p:spPr bwMode="auto">
          <a:xfrm>
            <a:off x="-552960" y="2992636"/>
            <a:ext cx="1791360" cy="198741"/>
          </a:xfrm>
          <a:prstGeom prst="line">
            <a:avLst/>
          </a:prstGeom>
          <a:noFill/>
          <a:ln w="72000" cap="sq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36" tIns="41469" rIns="82936" bIns="41469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0" name="Line 11"/>
          <p:cNvSpPr>
            <a:spLocks noChangeShapeType="1"/>
          </p:cNvSpPr>
          <p:nvPr/>
        </p:nvSpPr>
        <p:spPr bwMode="auto">
          <a:xfrm>
            <a:off x="4654082" y="3555734"/>
            <a:ext cx="177120" cy="14402"/>
          </a:xfrm>
          <a:prstGeom prst="line">
            <a:avLst/>
          </a:prstGeom>
          <a:noFill/>
          <a:ln w="72000" cap="sq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36" tIns="41469" rIns="82936" bIns="41469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1" name="Freeform 12"/>
          <p:cNvSpPr>
            <a:spLocks noChangeArrowheads="1"/>
          </p:cNvSpPr>
          <p:nvPr/>
        </p:nvSpPr>
        <p:spPr bwMode="auto">
          <a:xfrm>
            <a:off x="3363840" y="3483726"/>
            <a:ext cx="3435840" cy="2654198"/>
          </a:xfrm>
          <a:custGeom>
            <a:avLst/>
            <a:gdLst>
              <a:gd name="T0" fmla="*/ 2147483647 w 10000"/>
              <a:gd name="T1" fmla="*/ 1352322013 h 10000"/>
              <a:gd name="T2" fmla="*/ 2147483647 w 10000"/>
              <a:gd name="T3" fmla="*/ 0 h 10000"/>
              <a:gd name="T4" fmla="*/ 2147483647 w 10000"/>
              <a:gd name="T5" fmla="*/ 2147483647 h 10000"/>
              <a:gd name="T6" fmla="*/ 0 w 10000"/>
              <a:gd name="T7" fmla="*/ 2147483647 h 10000"/>
              <a:gd name="T8" fmla="*/ 2147483647 w 10000"/>
              <a:gd name="T9" fmla="*/ 2147483647 h 10000"/>
              <a:gd name="T10" fmla="*/ 2147483647 w 10000"/>
              <a:gd name="T11" fmla="*/ 2147483647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7393" y="54"/>
                </a:moveTo>
                <a:lnTo>
                  <a:pt x="10000" y="0"/>
                </a:lnTo>
                <a:lnTo>
                  <a:pt x="9364" y="7934"/>
                </a:lnTo>
                <a:lnTo>
                  <a:pt x="0" y="10000"/>
                </a:lnTo>
                <a:lnTo>
                  <a:pt x="315" y="379"/>
                </a:lnTo>
                <a:lnTo>
                  <a:pt x="2970" y="285"/>
                </a:lnTo>
              </a:path>
            </a:pathLst>
          </a:custGeom>
          <a:noFill/>
          <a:ln w="54000" cap="flat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2" name="Line 13"/>
          <p:cNvSpPr>
            <a:spLocks noChangeShapeType="1"/>
          </p:cNvSpPr>
          <p:nvPr/>
        </p:nvSpPr>
        <p:spPr bwMode="auto">
          <a:xfrm>
            <a:off x="5777282" y="3682467"/>
            <a:ext cx="3391200" cy="338435"/>
          </a:xfrm>
          <a:prstGeom prst="line">
            <a:avLst/>
          </a:prstGeom>
          <a:noFill/>
          <a:ln w="72000" cap="sq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36" tIns="41469" rIns="82936" bIns="41469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3" name="Line 14"/>
          <p:cNvSpPr>
            <a:spLocks noChangeShapeType="1"/>
          </p:cNvSpPr>
          <p:nvPr/>
        </p:nvSpPr>
        <p:spPr bwMode="auto">
          <a:xfrm>
            <a:off x="5784480" y="3617660"/>
            <a:ext cx="3391200" cy="341316"/>
          </a:xfrm>
          <a:prstGeom prst="line">
            <a:avLst/>
          </a:prstGeom>
          <a:noFill/>
          <a:ln w="7200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36" tIns="41469" rIns="82936" bIns="41469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4" name="Line 15"/>
          <p:cNvSpPr>
            <a:spLocks noChangeShapeType="1"/>
          </p:cNvSpPr>
          <p:nvPr/>
        </p:nvSpPr>
        <p:spPr bwMode="auto">
          <a:xfrm flipV="1">
            <a:off x="5145120" y="5546023"/>
            <a:ext cx="15840" cy="285150"/>
          </a:xfrm>
          <a:prstGeom prst="line">
            <a:avLst/>
          </a:prstGeom>
          <a:noFill/>
          <a:ln w="5400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36" tIns="41469" rIns="82936" bIns="41469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5" name="Line 16"/>
          <p:cNvSpPr>
            <a:spLocks noChangeShapeType="1"/>
          </p:cNvSpPr>
          <p:nvPr/>
        </p:nvSpPr>
        <p:spPr bwMode="auto">
          <a:xfrm flipV="1">
            <a:off x="5188320" y="4834588"/>
            <a:ext cx="5760" cy="227544"/>
          </a:xfrm>
          <a:prstGeom prst="line">
            <a:avLst/>
          </a:prstGeom>
          <a:noFill/>
          <a:ln w="5400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36" tIns="41469" rIns="82936" bIns="41469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6" name="Oval 17"/>
          <p:cNvSpPr>
            <a:spLocks noChangeArrowheads="1"/>
          </p:cNvSpPr>
          <p:nvPr/>
        </p:nvSpPr>
        <p:spPr bwMode="auto">
          <a:xfrm rot="-900000">
            <a:off x="4932001" y="5072212"/>
            <a:ext cx="502560" cy="468050"/>
          </a:xfrm>
          <a:prstGeom prst="ellipse">
            <a:avLst/>
          </a:prstGeom>
          <a:noFill/>
          <a:ln w="5400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7" name="Text Box 18"/>
          <p:cNvSpPr txBox="1">
            <a:spLocks noChangeArrowheads="1"/>
          </p:cNvSpPr>
          <p:nvPr/>
        </p:nvSpPr>
        <p:spPr bwMode="auto">
          <a:xfrm rot="-360000">
            <a:off x="4347362" y="5293996"/>
            <a:ext cx="515520" cy="453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1" tIns="40816" rIns="81631" bIns="4081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>
              <a:lnSpc>
                <a:spcPct val="100000"/>
              </a:lnSpc>
              <a:buClrTx/>
              <a:buFontTx/>
              <a:buNone/>
            </a:pPr>
            <a:r>
              <a:rPr lang="en-US" altLang="en-US" sz="2500" b="1" i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altLang="en-US" sz="2500" b="1" baseline="-5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</a:p>
        </p:txBody>
      </p:sp>
      <p:sp>
        <p:nvSpPr>
          <p:cNvPr id="5138" name="Freeform 19"/>
          <p:cNvSpPr>
            <a:spLocks noChangeArrowheads="1"/>
          </p:cNvSpPr>
          <p:nvPr/>
        </p:nvSpPr>
        <p:spPr bwMode="auto">
          <a:xfrm>
            <a:off x="5029921" y="5207587"/>
            <a:ext cx="300960" cy="185780"/>
          </a:xfrm>
          <a:custGeom>
            <a:avLst/>
            <a:gdLst>
              <a:gd name="T0" fmla="*/ 0 w 920"/>
              <a:gd name="T1" fmla="*/ 2147483647 h 567"/>
              <a:gd name="T2" fmla="*/ 2147483647 w 920"/>
              <a:gd name="T3" fmla="*/ 2147483647 h 567"/>
              <a:gd name="T4" fmla="*/ 2147483647 w 920"/>
              <a:gd name="T5" fmla="*/ 2147483647 h 567"/>
              <a:gd name="T6" fmla="*/ 2147483647 w 920"/>
              <a:gd name="T7" fmla="*/ 2147483647 h 567"/>
              <a:gd name="T8" fmla="*/ 2147483647 w 920"/>
              <a:gd name="T9" fmla="*/ 2147483647 h 5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0" h="567">
                <a:moveTo>
                  <a:pt x="0" y="440"/>
                </a:moveTo>
                <a:cubicBezTo>
                  <a:pt x="20" y="284"/>
                  <a:pt x="107" y="62"/>
                  <a:pt x="282" y="32"/>
                </a:cubicBezTo>
                <a:cubicBezTo>
                  <a:pt x="471" y="0"/>
                  <a:pt x="486" y="220"/>
                  <a:pt x="511" y="353"/>
                </a:cubicBezTo>
                <a:cubicBezTo>
                  <a:pt x="543" y="488"/>
                  <a:pt x="595" y="566"/>
                  <a:pt x="717" y="541"/>
                </a:cubicBezTo>
                <a:cubicBezTo>
                  <a:pt x="839" y="517"/>
                  <a:pt x="918" y="285"/>
                  <a:pt x="919" y="192"/>
                </a:cubicBezTo>
              </a:path>
            </a:pathLst>
          </a:custGeom>
          <a:noFill/>
          <a:ln w="54000" cap="flat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4716016" y="3490243"/>
            <a:ext cx="72008" cy="812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155128" y="1524000"/>
            <a:ext cx="721672" cy="360040"/>
            <a:chOff x="107504" y="5733256"/>
            <a:chExt cx="721672" cy="360040"/>
          </a:xfrm>
        </p:grpSpPr>
        <p:sp>
          <p:nvSpPr>
            <p:cNvPr id="10" name="TextBox 9"/>
            <p:cNvSpPr txBox="1"/>
            <p:nvPr/>
          </p:nvSpPr>
          <p:spPr>
            <a:xfrm>
              <a:off x="107504" y="5733256"/>
              <a:ext cx="7216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5 mm</a:t>
              </a:r>
              <a:endPara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52864" y="6093296"/>
              <a:ext cx="648072" cy="0"/>
            </a:xfrm>
            <a:prstGeom prst="line">
              <a:avLst/>
            </a:prstGeom>
            <a:ln w="603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-180528" y="4365105"/>
            <a:ext cx="3154275" cy="2304257"/>
            <a:chOff x="-180528" y="4365104"/>
            <a:chExt cx="3154275" cy="2304256"/>
          </a:xfrm>
        </p:grpSpPr>
        <p:sp>
          <p:nvSpPr>
            <p:cNvPr id="13" name="Rectangle 12"/>
            <p:cNvSpPr/>
            <p:nvPr/>
          </p:nvSpPr>
          <p:spPr>
            <a:xfrm>
              <a:off x="101600" y="4365104"/>
              <a:ext cx="2872147" cy="2304256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-180528" y="4470518"/>
              <a:ext cx="3154275" cy="2139187"/>
              <a:chOff x="4801578" y="2348880"/>
              <a:chExt cx="4297240" cy="2914330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6409916" y="4567465"/>
                <a:ext cx="1585534" cy="605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5000" rIns="90000" bIns="45000" compatLnSpc="0">
                <a:spAutoFit/>
              </a:bodyPr>
              <a:lstStyle/>
              <a:p>
                <a:pPr>
                  <a:defRPr/>
                </a:pPr>
                <a:r>
                  <a:rPr lang="es-CO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SimSun" pitchFamily="2"/>
                    <a:cs typeface="Arial" panose="020B0604020202020204" pitchFamily="34" charset="0"/>
                  </a:rPr>
                  <a:t>138</a:t>
                </a:r>
                <a:r>
                  <a:rPr lang="es-CO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SimSun" pitchFamily="2"/>
                    <a:cs typeface="Arial" panose="020B0604020202020204" pitchFamily="34" charset="0"/>
                  </a:rPr>
                  <a:t>Ba</a:t>
                </a:r>
                <a:r>
                  <a:rPr lang="es-CO" sz="2400" b="1" baseline="33000" dirty="0">
                    <a:solidFill>
                      <a:srgbClr val="000000"/>
                    </a:solidFill>
                    <a:latin typeface="Arial" panose="020B0604020202020204" pitchFamily="34" charset="0"/>
                    <a:ea typeface="SimSun" pitchFamily="2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27" name="TextBox 22"/>
              <p:cNvSpPr txBox="1">
                <a:spLocks noChangeArrowheads="1"/>
              </p:cNvSpPr>
              <p:nvPr/>
            </p:nvSpPr>
            <p:spPr bwMode="auto">
              <a:xfrm>
                <a:off x="5166163" y="3431162"/>
                <a:ext cx="1450208" cy="461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en-US" altLang="nl-NL" sz="1600" b="1" dirty="0">
                    <a:solidFill>
                      <a:schemeClr val="accent1"/>
                    </a:solidFill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494 nm</a:t>
                </a:r>
              </a:p>
            </p:txBody>
          </p:sp>
          <p:sp>
            <p:nvSpPr>
              <p:cNvPr id="28" name="TextBox 16"/>
              <p:cNvSpPr txBox="1">
                <a:spLocks noChangeArrowheads="1"/>
              </p:cNvSpPr>
              <p:nvPr/>
            </p:nvSpPr>
            <p:spPr bwMode="auto">
              <a:xfrm>
                <a:off x="7448412" y="3215543"/>
                <a:ext cx="1286603" cy="461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6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650 nm</a:t>
                </a:r>
              </a:p>
            </p:txBody>
          </p:sp>
          <p:sp>
            <p:nvSpPr>
              <p:cNvPr id="29" name="Text Box 27"/>
              <p:cNvSpPr txBox="1">
                <a:spLocks noChangeArrowheads="1"/>
              </p:cNvSpPr>
              <p:nvPr/>
            </p:nvSpPr>
            <p:spPr bwMode="auto">
              <a:xfrm>
                <a:off x="4801578" y="4856849"/>
                <a:ext cx="1092081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</a:pPr>
                <a:r>
                  <a:rPr lang="en-US" altLang="en-US" b="1" baseline="30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S</a:t>
                </a:r>
                <a:r>
                  <a:rPr lang="en-US" altLang="en-US" b="1" baseline="-25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1/2</a:t>
                </a:r>
                <a:endParaRPr lang="en-US" altLang="en-US" b="1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  <a:sym typeface="Symbol" pitchFamily="18" charset="2"/>
                </a:endParaRPr>
              </a:p>
            </p:txBody>
          </p:sp>
          <p:sp>
            <p:nvSpPr>
              <p:cNvPr id="30" name="Text Box 28"/>
              <p:cNvSpPr txBox="1">
                <a:spLocks noChangeArrowheads="1"/>
              </p:cNvSpPr>
              <p:nvPr/>
            </p:nvSpPr>
            <p:spPr bwMode="auto">
              <a:xfrm>
                <a:off x="8278538" y="4405112"/>
                <a:ext cx="820280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b="1" baseline="30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D</a:t>
                </a:r>
                <a:r>
                  <a:rPr lang="en-US" altLang="en-US" b="1" baseline="-25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3/2</a:t>
                </a:r>
                <a:endParaRPr lang="en-US" altLang="en-US" b="1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 Box 29"/>
              <p:cNvSpPr txBox="1">
                <a:spLocks noChangeArrowheads="1"/>
              </p:cNvSpPr>
              <p:nvPr/>
            </p:nvSpPr>
            <p:spPr bwMode="auto">
              <a:xfrm>
                <a:off x="8278423" y="4152952"/>
                <a:ext cx="820395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b="1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D</a:t>
                </a:r>
                <a:r>
                  <a:rPr lang="en-US" altLang="en-US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5/2</a:t>
                </a:r>
                <a:endPara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 Box 38"/>
              <p:cNvSpPr txBox="1">
                <a:spLocks noChangeArrowheads="1"/>
              </p:cNvSpPr>
              <p:nvPr/>
            </p:nvSpPr>
            <p:spPr bwMode="auto">
              <a:xfrm>
                <a:off x="5921420" y="2621567"/>
                <a:ext cx="848942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</a:pPr>
                <a:r>
                  <a:rPr lang="en-US" altLang="en-US" b="1" baseline="30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P</a:t>
                </a:r>
                <a:r>
                  <a:rPr lang="en-US" altLang="en-US" b="1" baseline="-25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1/2</a:t>
                </a:r>
                <a:endParaRPr lang="en-US" altLang="en-US" b="1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 Box 39"/>
              <p:cNvSpPr txBox="1">
                <a:spLocks noChangeArrowheads="1"/>
              </p:cNvSpPr>
              <p:nvPr/>
            </p:nvSpPr>
            <p:spPr bwMode="auto">
              <a:xfrm>
                <a:off x="5998594" y="2348880"/>
                <a:ext cx="771766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</a:pPr>
                <a:r>
                  <a:rPr lang="en-US" altLang="en-US" b="1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P</a:t>
                </a:r>
                <a:r>
                  <a:rPr lang="en-US" altLang="en-US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3/2</a:t>
                </a:r>
                <a:endPara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>
                <a:off x="6822719" y="2738422"/>
                <a:ext cx="24794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Line 31"/>
              <p:cNvSpPr>
                <a:spLocks noChangeShapeType="1"/>
              </p:cNvSpPr>
              <p:nvPr/>
            </p:nvSpPr>
            <p:spPr bwMode="auto">
              <a:xfrm>
                <a:off x="6822719" y="2552699"/>
                <a:ext cx="508943" cy="0"/>
              </a:xfrm>
              <a:prstGeom prst="line">
                <a:avLst/>
              </a:prstGeom>
              <a:noFill/>
              <a:ln w="508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Line 32"/>
              <p:cNvSpPr>
                <a:spLocks noChangeShapeType="1"/>
              </p:cNvSpPr>
              <p:nvPr/>
            </p:nvSpPr>
            <p:spPr bwMode="auto">
              <a:xfrm flipH="1">
                <a:off x="6061112" y="2882628"/>
                <a:ext cx="944266" cy="2075090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Line 36"/>
              <p:cNvSpPr>
                <a:spLocks noChangeShapeType="1"/>
              </p:cNvSpPr>
              <p:nvPr/>
            </p:nvSpPr>
            <p:spPr bwMode="auto">
              <a:xfrm>
                <a:off x="7749155" y="4300556"/>
                <a:ext cx="508943" cy="0"/>
              </a:xfrm>
              <a:prstGeom prst="line">
                <a:avLst/>
              </a:prstGeom>
              <a:noFill/>
              <a:ln w="508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Line 40"/>
              <p:cNvSpPr>
                <a:spLocks noChangeShapeType="1"/>
              </p:cNvSpPr>
              <p:nvPr/>
            </p:nvSpPr>
            <p:spPr bwMode="auto">
              <a:xfrm>
                <a:off x="7193985" y="2882628"/>
                <a:ext cx="733928" cy="158881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Line 30"/>
              <p:cNvSpPr>
                <a:spLocks noChangeShapeType="1"/>
              </p:cNvSpPr>
              <p:nvPr/>
            </p:nvSpPr>
            <p:spPr bwMode="auto">
              <a:xfrm>
                <a:off x="7109020" y="2693806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Line 30"/>
              <p:cNvSpPr>
                <a:spLocks noChangeShapeType="1"/>
              </p:cNvSpPr>
              <p:nvPr/>
            </p:nvSpPr>
            <p:spPr bwMode="auto">
              <a:xfrm>
                <a:off x="7109020" y="2783541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Straight Connector 41"/>
              <p:cNvCxnSpPr>
                <a:stCxn id="40" idx="0"/>
                <a:endCxn id="34" idx="1"/>
              </p:cNvCxnSpPr>
              <p:nvPr/>
            </p:nvCxnSpPr>
            <p:spPr>
              <a:xfrm flipH="1">
                <a:off x="7070666" y="2693806"/>
                <a:ext cx="38354" cy="44617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>
                <a:stCxn id="41" idx="0"/>
              </p:cNvCxnSpPr>
              <p:nvPr/>
            </p:nvCxnSpPr>
            <p:spPr>
              <a:xfrm flipH="1" flipV="1">
                <a:off x="7070666" y="2738422"/>
                <a:ext cx="38354" cy="45117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Line 30"/>
              <p:cNvSpPr>
                <a:spLocks noChangeShapeType="1"/>
              </p:cNvSpPr>
              <p:nvPr/>
            </p:nvSpPr>
            <p:spPr bwMode="auto">
              <a:xfrm>
                <a:off x="5898210" y="5001712"/>
                <a:ext cx="24794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Line 30"/>
              <p:cNvSpPr>
                <a:spLocks noChangeShapeType="1"/>
              </p:cNvSpPr>
              <p:nvPr/>
            </p:nvSpPr>
            <p:spPr bwMode="auto">
              <a:xfrm>
                <a:off x="6184511" y="4957095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Line 30"/>
              <p:cNvSpPr>
                <a:spLocks noChangeShapeType="1"/>
              </p:cNvSpPr>
              <p:nvPr/>
            </p:nvSpPr>
            <p:spPr bwMode="auto">
              <a:xfrm>
                <a:off x="6184511" y="5046829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7" name="Straight Connector 46"/>
              <p:cNvCxnSpPr>
                <a:stCxn id="45" idx="0"/>
                <a:endCxn id="44" idx="1"/>
              </p:cNvCxnSpPr>
              <p:nvPr/>
            </p:nvCxnSpPr>
            <p:spPr>
              <a:xfrm flipH="1">
                <a:off x="6146157" y="4957095"/>
                <a:ext cx="38354" cy="44617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>
                <a:stCxn id="46" idx="0"/>
              </p:cNvCxnSpPr>
              <p:nvPr/>
            </p:nvCxnSpPr>
            <p:spPr>
              <a:xfrm flipH="1" flipV="1">
                <a:off x="6146157" y="5001712"/>
                <a:ext cx="38354" cy="45117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Line 30"/>
              <p:cNvSpPr>
                <a:spLocks noChangeShapeType="1"/>
              </p:cNvSpPr>
              <p:nvPr/>
            </p:nvSpPr>
            <p:spPr bwMode="auto">
              <a:xfrm>
                <a:off x="7747505" y="4506448"/>
                <a:ext cx="24794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Line 30"/>
              <p:cNvSpPr>
                <a:spLocks noChangeShapeType="1"/>
              </p:cNvSpPr>
              <p:nvPr/>
            </p:nvSpPr>
            <p:spPr bwMode="auto">
              <a:xfrm>
                <a:off x="8033806" y="4427704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Line 30"/>
              <p:cNvSpPr>
                <a:spLocks noChangeShapeType="1"/>
              </p:cNvSpPr>
              <p:nvPr/>
            </p:nvSpPr>
            <p:spPr bwMode="auto">
              <a:xfrm>
                <a:off x="8033806" y="4534311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2" name="Straight Connector 51"/>
              <p:cNvCxnSpPr>
                <a:stCxn id="50" idx="0"/>
                <a:endCxn id="49" idx="1"/>
              </p:cNvCxnSpPr>
              <p:nvPr/>
            </p:nvCxnSpPr>
            <p:spPr>
              <a:xfrm flipH="1">
                <a:off x="7995451" y="4427704"/>
                <a:ext cx="38354" cy="78745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stCxn id="51" idx="0"/>
                <a:endCxn id="49" idx="1"/>
              </p:cNvCxnSpPr>
              <p:nvPr/>
            </p:nvCxnSpPr>
            <p:spPr>
              <a:xfrm flipH="1" flipV="1">
                <a:off x="7995451" y="4506448"/>
                <a:ext cx="38354" cy="27860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Line 30"/>
              <p:cNvSpPr>
                <a:spLocks noChangeShapeType="1"/>
              </p:cNvSpPr>
              <p:nvPr/>
            </p:nvSpPr>
            <p:spPr bwMode="auto">
              <a:xfrm>
                <a:off x="8033806" y="4481006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Line 30"/>
              <p:cNvSpPr>
                <a:spLocks noChangeShapeType="1"/>
              </p:cNvSpPr>
              <p:nvPr/>
            </p:nvSpPr>
            <p:spPr bwMode="auto">
              <a:xfrm>
                <a:off x="8033806" y="4587613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6" name="Straight Connector 55"/>
              <p:cNvCxnSpPr>
                <a:stCxn id="54" idx="0"/>
                <a:endCxn id="49" idx="1"/>
              </p:cNvCxnSpPr>
              <p:nvPr/>
            </p:nvCxnSpPr>
            <p:spPr>
              <a:xfrm flipH="1">
                <a:off x="7995451" y="4481006"/>
                <a:ext cx="38354" cy="25442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>
                <a:stCxn id="55" idx="0"/>
                <a:endCxn id="49" idx="1"/>
              </p:cNvCxnSpPr>
              <p:nvPr/>
            </p:nvCxnSpPr>
            <p:spPr>
              <a:xfrm flipH="1" flipV="1">
                <a:off x="7995451" y="4506448"/>
                <a:ext cx="38354" cy="81165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Hyperbolic Paul trap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325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rved Down Arrow 152"/>
          <p:cNvSpPr/>
          <p:nvPr/>
        </p:nvSpPr>
        <p:spPr>
          <a:xfrm rot="1389983">
            <a:off x="6628459" y="338379"/>
            <a:ext cx="1220527" cy="454712"/>
          </a:xfrm>
          <a:prstGeom prst="curved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6558519" y="1719731"/>
            <a:ext cx="2585481" cy="1371870"/>
            <a:chOff x="6558519" y="1719731"/>
            <a:chExt cx="2585481" cy="1371870"/>
          </a:xfrm>
        </p:grpSpPr>
        <p:pic>
          <p:nvPicPr>
            <p:cNvPr id="6" name="Picture 2" descr="C:\Users\Elwin\Desktop\fig7_twodips1.em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8519" y="1719731"/>
              <a:ext cx="2374559" cy="1358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C:\Users\Elwin\Desktop\fig7_twodips2.em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8519" y="1719731"/>
              <a:ext cx="2374558" cy="1358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589003" y="2953102"/>
              <a:ext cx="2554997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650 nm laser frequency (MHz)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" name="3 i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58" y="4470712"/>
            <a:ext cx="1347383" cy="134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eform 12"/>
          <p:cNvSpPr>
            <a:spLocks noChangeArrowheads="1"/>
          </p:cNvSpPr>
          <p:nvPr/>
        </p:nvSpPr>
        <p:spPr bwMode="auto">
          <a:xfrm flipV="1">
            <a:off x="4182046" y="2949815"/>
            <a:ext cx="544174" cy="1021904"/>
          </a:xfrm>
          <a:custGeom>
            <a:avLst/>
            <a:gdLst>
              <a:gd name="T0" fmla="*/ 1706 w 1707"/>
              <a:gd name="T1" fmla="*/ 725 h 1845"/>
              <a:gd name="T2" fmla="*/ 1706 w 1707"/>
              <a:gd name="T3" fmla="*/ 1844 h 1845"/>
              <a:gd name="T4" fmla="*/ 0 w 1707"/>
              <a:gd name="T5" fmla="*/ 1844 h 1845"/>
              <a:gd name="T6" fmla="*/ 0 w 1707"/>
              <a:gd name="T7" fmla="*/ 725 h 1845"/>
              <a:gd name="T8" fmla="*/ 850 w 1707"/>
              <a:gd name="T9" fmla="*/ 0 h 1845"/>
              <a:gd name="T10" fmla="*/ 1706 w 1707"/>
              <a:gd name="T11" fmla="*/ 725 h 1845"/>
              <a:gd name="connsiteX0" fmla="*/ 9994 w 9994"/>
              <a:gd name="connsiteY0" fmla="*/ 3930 h 9995"/>
              <a:gd name="connsiteX1" fmla="*/ 9994 w 9994"/>
              <a:gd name="connsiteY1" fmla="*/ 9995 h 9995"/>
              <a:gd name="connsiteX2" fmla="*/ 0 w 9994"/>
              <a:gd name="connsiteY2" fmla="*/ 9995 h 9995"/>
              <a:gd name="connsiteX3" fmla="*/ 0 w 9994"/>
              <a:gd name="connsiteY3" fmla="*/ 3930 h 9995"/>
              <a:gd name="connsiteX4" fmla="*/ 4979 w 9994"/>
              <a:gd name="connsiteY4" fmla="*/ 0 h 9995"/>
              <a:gd name="connsiteX5" fmla="*/ 9994 w 9994"/>
              <a:gd name="connsiteY5" fmla="*/ 3930 h 9995"/>
              <a:gd name="connsiteX6" fmla="*/ 9994 w 9994"/>
              <a:gd name="connsiteY6" fmla="*/ 3930 h 9995"/>
              <a:gd name="connsiteX0" fmla="*/ 10000 w 10000"/>
              <a:gd name="connsiteY0" fmla="*/ 450 h 6518"/>
              <a:gd name="connsiteX1" fmla="*/ 10000 w 10000"/>
              <a:gd name="connsiteY1" fmla="*/ 6518 h 6518"/>
              <a:gd name="connsiteX2" fmla="*/ 0 w 10000"/>
              <a:gd name="connsiteY2" fmla="*/ 6518 h 6518"/>
              <a:gd name="connsiteX3" fmla="*/ 0 w 10000"/>
              <a:gd name="connsiteY3" fmla="*/ 450 h 6518"/>
              <a:gd name="connsiteX4" fmla="*/ 10000 w 10000"/>
              <a:gd name="connsiteY4" fmla="*/ 450 h 6518"/>
              <a:gd name="connsiteX5" fmla="*/ 10000 w 10000"/>
              <a:gd name="connsiteY5" fmla="*/ 450 h 6518"/>
              <a:gd name="connsiteX0" fmla="*/ 10000 w 10000"/>
              <a:gd name="connsiteY0" fmla="*/ 0 h 9310"/>
              <a:gd name="connsiteX1" fmla="*/ 10000 w 10000"/>
              <a:gd name="connsiteY1" fmla="*/ 9310 h 9310"/>
              <a:gd name="connsiteX2" fmla="*/ 0 w 10000"/>
              <a:gd name="connsiteY2" fmla="*/ 9310 h 9310"/>
              <a:gd name="connsiteX3" fmla="*/ 0 w 10000"/>
              <a:gd name="connsiteY3" fmla="*/ 0 h 9310"/>
              <a:gd name="connsiteX4" fmla="*/ 10000 w 10000"/>
              <a:gd name="connsiteY4" fmla="*/ 0 h 9310"/>
              <a:gd name="connsiteX5" fmla="*/ 10000 w 10000"/>
              <a:gd name="connsiteY5" fmla="*/ 0 h 9310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0 h 10000"/>
              <a:gd name="connsiteX4" fmla="*/ 10000 w 10000"/>
              <a:gd name="connsiteY4" fmla="*/ 0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10000" y="10000"/>
                </a:lnTo>
                <a:lnTo>
                  <a:pt x="0" y="10000"/>
                </a:lnTo>
                <a:lnTo>
                  <a:pt x="0" y="0"/>
                </a:lnTo>
                <a:lnTo>
                  <a:pt x="10000" y="0"/>
                </a:lnTo>
                <a:lnTo>
                  <a:pt x="10000" y="0"/>
                </a:lnTo>
                <a:close/>
              </a:path>
            </a:pathLst>
          </a:custGeom>
          <a:gradFill flip="none" rotWithShape="1">
            <a:gsLst>
              <a:gs pos="0">
                <a:srgbClr val="462D00">
                  <a:alpha val="85000"/>
                  <a:lumMod val="36000"/>
                </a:srgbClr>
              </a:gs>
              <a:gs pos="50000">
                <a:srgbClr val="F29600">
                  <a:lumMod val="65000"/>
                  <a:alpha val="83000"/>
                </a:srgbClr>
              </a:gs>
              <a:gs pos="100000">
                <a:srgbClr val="825000">
                  <a:alpha val="76000"/>
                  <a:lumMod val="36000"/>
                </a:srgbClr>
              </a:gs>
            </a:gsLst>
            <a:lin ang="0" scaled="1"/>
            <a:tileRect/>
          </a:gradFill>
          <a:ln w="25400" cap="flat">
            <a:solidFill>
              <a:srgbClr val="542804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 flipH="1">
            <a:off x="4192080" y="4784250"/>
            <a:ext cx="524438" cy="513160"/>
            <a:chOff x="6525334" y="19205355"/>
            <a:chExt cx="433420" cy="424099"/>
          </a:xfrm>
        </p:grpSpPr>
        <p:sp>
          <p:nvSpPr>
            <p:cNvPr id="15" name="Freeform 6"/>
            <p:cNvSpPr>
              <a:spLocks noChangeArrowheads="1"/>
            </p:cNvSpPr>
            <p:nvPr/>
          </p:nvSpPr>
          <p:spPr bwMode="auto">
            <a:xfrm flipH="1">
              <a:off x="6525334" y="19205355"/>
              <a:ext cx="433420" cy="424099"/>
            </a:xfrm>
            <a:custGeom>
              <a:avLst/>
              <a:gdLst>
                <a:gd name="T0" fmla="*/ 0 w 1645"/>
                <a:gd name="T1" fmla="*/ 807 h 1608"/>
                <a:gd name="T2" fmla="*/ 825 w 1645"/>
                <a:gd name="T3" fmla="*/ 0 h 1608"/>
                <a:gd name="T4" fmla="*/ 1644 w 1645"/>
                <a:gd name="T5" fmla="*/ 807 h 1608"/>
                <a:gd name="T6" fmla="*/ 825 w 1645"/>
                <a:gd name="T7" fmla="*/ 1607 h 1608"/>
                <a:gd name="T8" fmla="*/ 0 w 1645"/>
                <a:gd name="T9" fmla="*/ 807 h 1608"/>
                <a:gd name="connsiteX0" fmla="*/ 0 w 9994"/>
                <a:gd name="connsiteY0" fmla="*/ 5019 h 9994"/>
                <a:gd name="connsiteX1" fmla="*/ 5015 w 9994"/>
                <a:gd name="connsiteY1" fmla="*/ 0 h 9994"/>
                <a:gd name="connsiteX2" fmla="*/ 9994 w 9994"/>
                <a:gd name="connsiteY2" fmla="*/ 5019 h 9994"/>
                <a:gd name="connsiteX3" fmla="*/ 5015 w 9994"/>
                <a:gd name="connsiteY3" fmla="*/ 9994 h 9994"/>
                <a:gd name="connsiteX4" fmla="*/ 0 w 9994"/>
                <a:gd name="connsiteY4" fmla="*/ 5019 h 9994"/>
                <a:gd name="connsiteX5" fmla="*/ 0 w 9994"/>
                <a:gd name="connsiteY5" fmla="*/ 5019 h 9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94" h="9994">
                  <a:moveTo>
                    <a:pt x="0" y="5019"/>
                  </a:moveTo>
                  <a:cubicBezTo>
                    <a:pt x="0" y="2257"/>
                    <a:pt x="2243" y="0"/>
                    <a:pt x="5015" y="0"/>
                  </a:cubicBezTo>
                  <a:cubicBezTo>
                    <a:pt x="7751" y="0"/>
                    <a:pt x="9994" y="2257"/>
                    <a:pt x="9994" y="5019"/>
                  </a:cubicBezTo>
                  <a:cubicBezTo>
                    <a:pt x="9994" y="7736"/>
                    <a:pt x="7751" y="9994"/>
                    <a:pt x="5015" y="9994"/>
                  </a:cubicBezTo>
                  <a:cubicBezTo>
                    <a:pt x="2243" y="9994"/>
                    <a:pt x="0" y="7736"/>
                    <a:pt x="0" y="5019"/>
                  </a:cubicBezTo>
                  <a:lnTo>
                    <a:pt x="0" y="5019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38100" cap="flat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ChangeArrowheads="1"/>
            </p:cNvSpPr>
            <p:nvPr/>
          </p:nvSpPr>
          <p:spPr bwMode="auto">
            <a:xfrm>
              <a:off x="6619708" y="19323044"/>
              <a:ext cx="244673" cy="191049"/>
            </a:xfrm>
            <a:custGeom>
              <a:avLst/>
              <a:gdLst>
                <a:gd name="T0" fmla="*/ 925 w 932"/>
                <a:gd name="T1" fmla="*/ 269 h 814"/>
                <a:gd name="T2" fmla="*/ 693 w 932"/>
                <a:gd name="T3" fmla="*/ 813 h 814"/>
                <a:gd name="T4" fmla="*/ 468 w 932"/>
                <a:gd name="T5" fmla="*/ 413 h 814"/>
                <a:gd name="T6" fmla="*/ 237 w 932"/>
                <a:gd name="T7" fmla="*/ 7 h 814"/>
                <a:gd name="T8" fmla="*/ 6 w 932"/>
                <a:gd name="T9" fmla="*/ 55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2" h="814">
                  <a:moveTo>
                    <a:pt x="925" y="269"/>
                  </a:moveTo>
                  <a:cubicBezTo>
                    <a:pt x="931" y="444"/>
                    <a:pt x="831" y="813"/>
                    <a:pt x="693" y="813"/>
                  </a:cubicBezTo>
                  <a:cubicBezTo>
                    <a:pt x="543" y="813"/>
                    <a:pt x="512" y="557"/>
                    <a:pt x="468" y="413"/>
                  </a:cubicBezTo>
                  <a:cubicBezTo>
                    <a:pt x="418" y="263"/>
                    <a:pt x="368" y="0"/>
                    <a:pt x="237" y="7"/>
                  </a:cubicBezTo>
                  <a:cubicBezTo>
                    <a:pt x="100" y="13"/>
                    <a:pt x="0" y="375"/>
                    <a:pt x="6" y="550"/>
                  </a:cubicBezTo>
                </a:path>
              </a:pathLst>
            </a:custGeom>
            <a:noFill/>
            <a:ln w="31750" cap="flat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Freeform 5"/>
          <p:cNvSpPr>
            <a:spLocks noChangeArrowheads="1"/>
          </p:cNvSpPr>
          <p:nvPr/>
        </p:nvSpPr>
        <p:spPr bwMode="auto">
          <a:xfrm>
            <a:off x="2451854" y="3455372"/>
            <a:ext cx="3986861" cy="2288173"/>
          </a:xfrm>
          <a:custGeom>
            <a:avLst/>
            <a:gdLst>
              <a:gd name="T0" fmla="*/ 3718 w 12475"/>
              <a:gd name="T1" fmla="*/ 0 h 6625"/>
              <a:gd name="T2" fmla="*/ 0 w 12475"/>
              <a:gd name="T3" fmla="*/ 0 h 6625"/>
              <a:gd name="T4" fmla="*/ 0 w 12475"/>
              <a:gd name="T5" fmla="*/ 6624 h 6625"/>
              <a:gd name="T6" fmla="*/ 12474 w 12475"/>
              <a:gd name="T7" fmla="*/ 6624 h 6625"/>
              <a:gd name="T8" fmla="*/ 12474 w 12475"/>
              <a:gd name="T9" fmla="*/ 0 h 6625"/>
              <a:gd name="T10" fmla="*/ 8449 w 12475"/>
              <a:gd name="T11" fmla="*/ 0 h 6625"/>
              <a:gd name="connsiteX0" fmla="*/ 2980 w 9999"/>
              <a:gd name="connsiteY0" fmla="*/ 0 h 9998"/>
              <a:gd name="connsiteX1" fmla="*/ 0 w 9999"/>
              <a:gd name="connsiteY1" fmla="*/ 0 h 9998"/>
              <a:gd name="connsiteX2" fmla="*/ 0 w 9999"/>
              <a:gd name="connsiteY2" fmla="*/ 9998 h 9998"/>
              <a:gd name="connsiteX3" fmla="*/ 9999 w 9999"/>
              <a:gd name="connsiteY3" fmla="*/ 9998 h 9998"/>
              <a:gd name="connsiteX4" fmla="*/ 9999 w 9999"/>
              <a:gd name="connsiteY4" fmla="*/ 0 h 9998"/>
              <a:gd name="connsiteX5" fmla="*/ 6773 w 9999"/>
              <a:gd name="connsiteY5" fmla="*/ 0 h 9998"/>
              <a:gd name="connsiteX0" fmla="*/ 3112 w 10000"/>
              <a:gd name="connsiteY0" fmla="*/ 0 h 10000"/>
              <a:gd name="connsiteX1" fmla="*/ 0 w 10000"/>
              <a:gd name="connsiteY1" fmla="*/ 0 h 10000"/>
              <a:gd name="connsiteX2" fmla="*/ 0 w 10000"/>
              <a:gd name="connsiteY2" fmla="*/ 10000 h 10000"/>
              <a:gd name="connsiteX3" fmla="*/ 10000 w 10000"/>
              <a:gd name="connsiteY3" fmla="*/ 10000 h 10000"/>
              <a:gd name="connsiteX4" fmla="*/ 10000 w 10000"/>
              <a:gd name="connsiteY4" fmla="*/ 0 h 10000"/>
              <a:gd name="connsiteX5" fmla="*/ 6774 w 10000"/>
              <a:gd name="connsiteY5" fmla="*/ 0 h 10000"/>
              <a:gd name="connsiteX0" fmla="*/ 3112 w 10000"/>
              <a:gd name="connsiteY0" fmla="*/ 0 h 10000"/>
              <a:gd name="connsiteX1" fmla="*/ 0 w 10000"/>
              <a:gd name="connsiteY1" fmla="*/ 0 h 10000"/>
              <a:gd name="connsiteX2" fmla="*/ 0 w 10000"/>
              <a:gd name="connsiteY2" fmla="*/ 10000 h 10000"/>
              <a:gd name="connsiteX3" fmla="*/ 10000 w 10000"/>
              <a:gd name="connsiteY3" fmla="*/ 10000 h 10000"/>
              <a:gd name="connsiteX4" fmla="*/ 10000 w 10000"/>
              <a:gd name="connsiteY4" fmla="*/ 0 h 10000"/>
              <a:gd name="connsiteX5" fmla="*/ 6954 w 10000"/>
              <a:gd name="connsiteY5" fmla="*/ 0 h 10000"/>
              <a:gd name="connsiteX0" fmla="*/ 3112 w 10000"/>
              <a:gd name="connsiteY0" fmla="*/ 0 h 10000"/>
              <a:gd name="connsiteX1" fmla="*/ 0 w 10000"/>
              <a:gd name="connsiteY1" fmla="*/ 0 h 10000"/>
              <a:gd name="connsiteX2" fmla="*/ 0 w 10000"/>
              <a:gd name="connsiteY2" fmla="*/ 10000 h 10000"/>
              <a:gd name="connsiteX3" fmla="*/ 2875 w 10000"/>
              <a:gd name="connsiteY3" fmla="*/ 9989 h 10000"/>
              <a:gd name="connsiteX4" fmla="*/ 10000 w 10000"/>
              <a:gd name="connsiteY4" fmla="*/ 10000 h 10000"/>
              <a:gd name="connsiteX5" fmla="*/ 10000 w 10000"/>
              <a:gd name="connsiteY5" fmla="*/ 0 h 10000"/>
              <a:gd name="connsiteX6" fmla="*/ 6954 w 10000"/>
              <a:gd name="connsiteY6" fmla="*/ 0 h 10000"/>
              <a:gd name="connsiteX0" fmla="*/ 3112 w 10000"/>
              <a:gd name="connsiteY0" fmla="*/ 0 h 10000"/>
              <a:gd name="connsiteX1" fmla="*/ 0 w 10000"/>
              <a:gd name="connsiteY1" fmla="*/ 0 h 10000"/>
              <a:gd name="connsiteX2" fmla="*/ 0 w 10000"/>
              <a:gd name="connsiteY2" fmla="*/ 10000 h 10000"/>
              <a:gd name="connsiteX3" fmla="*/ 10000 w 10000"/>
              <a:gd name="connsiteY3" fmla="*/ 10000 h 10000"/>
              <a:gd name="connsiteX4" fmla="*/ 10000 w 10000"/>
              <a:gd name="connsiteY4" fmla="*/ 0 h 10000"/>
              <a:gd name="connsiteX5" fmla="*/ 6954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3112" y="0"/>
                </a:moveTo>
                <a:lnTo>
                  <a:pt x="0" y="0"/>
                </a:ln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6954" y="0"/>
                </a:lnTo>
              </a:path>
            </a:pathLst>
          </a:custGeom>
          <a:noFill/>
          <a:ln w="25400" cap="flat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>
            <a:off x="4454299" y="4342123"/>
            <a:ext cx="0" cy="442126"/>
          </a:xfrm>
          <a:prstGeom prst="line">
            <a:avLst/>
          </a:prstGeom>
          <a:noFill/>
          <a:ln w="25400" cap="flat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425825" y="1969963"/>
            <a:ext cx="1668966" cy="2359636"/>
          </a:xfrm>
          <a:prstGeom prst="straightConnector1">
            <a:avLst/>
          </a:prstGeom>
          <a:ln w="38100">
            <a:solidFill>
              <a:srgbClr val="4F81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395249" y="1989487"/>
            <a:ext cx="1665050" cy="23597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12"/>
          <p:cNvSpPr>
            <a:spLocks noChangeArrowheads="1"/>
          </p:cNvSpPr>
          <p:nvPr/>
        </p:nvSpPr>
        <p:spPr bwMode="auto">
          <a:xfrm flipV="1">
            <a:off x="4182037" y="2582425"/>
            <a:ext cx="544174" cy="587880"/>
          </a:xfrm>
          <a:custGeom>
            <a:avLst/>
            <a:gdLst>
              <a:gd name="T0" fmla="*/ 1706 w 1707"/>
              <a:gd name="T1" fmla="*/ 725 h 1845"/>
              <a:gd name="T2" fmla="*/ 1706 w 1707"/>
              <a:gd name="T3" fmla="*/ 1844 h 1845"/>
              <a:gd name="T4" fmla="*/ 0 w 1707"/>
              <a:gd name="T5" fmla="*/ 1844 h 1845"/>
              <a:gd name="T6" fmla="*/ 0 w 1707"/>
              <a:gd name="T7" fmla="*/ 725 h 1845"/>
              <a:gd name="T8" fmla="*/ 850 w 1707"/>
              <a:gd name="T9" fmla="*/ 0 h 1845"/>
              <a:gd name="T10" fmla="*/ 1706 w 1707"/>
              <a:gd name="T11" fmla="*/ 725 h 1845"/>
              <a:gd name="connsiteX0" fmla="*/ 9994 w 9994"/>
              <a:gd name="connsiteY0" fmla="*/ 3930 h 9995"/>
              <a:gd name="connsiteX1" fmla="*/ 9994 w 9994"/>
              <a:gd name="connsiteY1" fmla="*/ 9995 h 9995"/>
              <a:gd name="connsiteX2" fmla="*/ 0 w 9994"/>
              <a:gd name="connsiteY2" fmla="*/ 9995 h 9995"/>
              <a:gd name="connsiteX3" fmla="*/ 0 w 9994"/>
              <a:gd name="connsiteY3" fmla="*/ 3930 h 9995"/>
              <a:gd name="connsiteX4" fmla="*/ 4979 w 9994"/>
              <a:gd name="connsiteY4" fmla="*/ 0 h 9995"/>
              <a:gd name="connsiteX5" fmla="*/ 9994 w 9994"/>
              <a:gd name="connsiteY5" fmla="*/ 3930 h 9995"/>
              <a:gd name="connsiteX6" fmla="*/ 9994 w 9994"/>
              <a:gd name="connsiteY6" fmla="*/ 3930 h 9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4" h="9995">
                <a:moveTo>
                  <a:pt x="9994" y="3930"/>
                </a:moveTo>
                <a:lnTo>
                  <a:pt x="9994" y="9995"/>
                </a:lnTo>
                <a:lnTo>
                  <a:pt x="0" y="9995"/>
                </a:lnTo>
                <a:lnTo>
                  <a:pt x="0" y="3930"/>
                </a:lnTo>
                <a:cubicBezTo>
                  <a:pt x="1318" y="1388"/>
                  <a:pt x="3292" y="0"/>
                  <a:pt x="4979" y="0"/>
                </a:cubicBezTo>
                <a:cubicBezTo>
                  <a:pt x="6696" y="0"/>
                  <a:pt x="9115" y="1626"/>
                  <a:pt x="9994" y="3930"/>
                </a:cubicBezTo>
                <a:lnTo>
                  <a:pt x="9994" y="3930"/>
                </a:lnTo>
                <a:close/>
              </a:path>
            </a:pathLst>
          </a:custGeom>
          <a:gradFill flip="none" rotWithShape="1">
            <a:gsLst>
              <a:gs pos="0">
                <a:srgbClr val="462D00"/>
              </a:gs>
              <a:gs pos="31000">
                <a:srgbClr val="F29600"/>
              </a:gs>
              <a:gs pos="63000">
                <a:srgbClr val="825000"/>
              </a:gs>
              <a:gs pos="100000">
                <a:srgbClr val="FF9E01"/>
              </a:gs>
            </a:gsLst>
            <a:lin ang="2400000" scaled="0"/>
            <a:tileRect/>
          </a:gradFill>
          <a:ln w="25400" cap="flat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11"/>
          <p:cNvSpPr>
            <a:spLocks noChangeArrowheads="1"/>
          </p:cNvSpPr>
          <p:nvPr/>
        </p:nvSpPr>
        <p:spPr bwMode="auto">
          <a:xfrm flipV="1">
            <a:off x="4182037" y="3745496"/>
            <a:ext cx="544174" cy="587880"/>
          </a:xfrm>
          <a:custGeom>
            <a:avLst/>
            <a:gdLst>
              <a:gd name="T0" fmla="*/ 0 w 1707"/>
              <a:gd name="T1" fmla="*/ 1119 h 1845"/>
              <a:gd name="T2" fmla="*/ 0 w 1707"/>
              <a:gd name="T3" fmla="*/ 0 h 1845"/>
              <a:gd name="T4" fmla="*/ 1706 w 1707"/>
              <a:gd name="T5" fmla="*/ 0 h 1845"/>
              <a:gd name="T6" fmla="*/ 1706 w 1707"/>
              <a:gd name="T7" fmla="*/ 1119 h 1845"/>
              <a:gd name="T8" fmla="*/ 856 w 1707"/>
              <a:gd name="T9" fmla="*/ 1844 h 1845"/>
              <a:gd name="T10" fmla="*/ 0 w 1707"/>
              <a:gd name="T11" fmla="*/ 1119 h 1845"/>
              <a:gd name="connsiteX0" fmla="*/ 0 w 9994"/>
              <a:gd name="connsiteY0" fmla="*/ 6065 h 9995"/>
              <a:gd name="connsiteX1" fmla="*/ 0 w 9994"/>
              <a:gd name="connsiteY1" fmla="*/ 0 h 9995"/>
              <a:gd name="connsiteX2" fmla="*/ 9994 w 9994"/>
              <a:gd name="connsiteY2" fmla="*/ 0 h 9995"/>
              <a:gd name="connsiteX3" fmla="*/ 9994 w 9994"/>
              <a:gd name="connsiteY3" fmla="*/ 6065 h 9995"/>
              <a:gd name="connsiteX4" fmla="*/ 5015 w 9994"/>
              <a:gd name="connsiteY4" fmla="*/ 9995 h 9995"/>
              <a:gd name="connsiteX5" fmla="*/ 0 w 9994"/>
              <a:gd name="connsiteY5" fmla="*/ 6065 h 9995"/>
              <a:gd name="connsiteX6" fmla="*/ 0 w 9994"/>
              <a:gd name="connsiteY6" fmla="*/ 6065 h 9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4" h="9995">
                <a:moveTo>
                  <a:pt x="0" y="6065"/>
                </a:moveTo>
                <a:lnTo>
                  <a:pt x="0" y="0"/>
                </a:lnTo>
                <a:lnTo>
                  <a:pt x="9994" y="0"/>
                </a:lnTo>
                <a:lnTo>
                  <a:pt x="9994" y="6065"/>
                </a:lnTo>
                <a:cubicBezTo>
                  <a:pt x="8676" y="8602"/>
                  <a:pt x="6696" y="9995"/>
                  <a:pt x="5015" y="9995"/>
                </a:cubicBezTo>
                <a:cubicBezTo>
                  <a:pt x="3292" y="9995"/>
                  <a:pt x="879" y="8369"/>
                  <a:pt x="0" y="6065"/>
                </a:cubicBezTo>
                <a:lnTo>
                  <a:pt x="0" y="6065"/>
                </a:lnTo>
                <a:close/>
              </a:path>
            </a:pathLst>
          </a:custGeom>
          <a:gradFill flip="none" rotWithShape="1">
            <a:gsLst>
              <a:gs pos="0">
                <a:srgbClr val="462D00"/>
              </a:gs>
              <a:gs pos="31000">
                <a:srgbClr val="F29600"/>
              </a:gs>
              <a:gs pos="63000">
                <a:srgbClr val="825000"/>
              </a:gs>
              <a:gs pos="100000">
                <a:srgbClr val="FF9E01"/>
              </a:gs>
            </a:gsLst>
            <a:lin ang="2400000" scaled="0"/>
            <a:tileRect/>
          </a:gradFill>
          <a:ln w="25400" cap="flat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13"/>
          <p:cNvSpPr>
            <a:spLocks noChangeArrowheads="1"/>
          </p:cNvSpPr>
          <p:nvPr/>
        </p:nvSpPr>
        <p:spPr bwMode="auto">
          <a:xfrm flipV="1">
            <a:off x="4662338" y="3037784"/>
            <a:ext cx="558273" cy="840230"/>
          </a:xfrm>
          <a:custGeom>
            <a:avLst/>
            <a:gdLst>
              <a:gd name="T0" fmla="*/ 1750 w 1751"/>
              <a:gd name="T1" fmla="*/ 0 h 2632"/>
              <a:gd name="T2" fmla="*/ 631 w 1751"/>
              <a:gd name="T3" fmla="*/ 0 h 2632"/>
              <a:gd name="T4" fmla="*/ 0 w 1751"/>
              <a:gd name="T5" fmla="*/ 1312 h 2632"/>
              <a:gd name="T6" fmla="*/ 631 w 1751"/>
              <a:gd name="T7" fmla="*/ 2631 h 2632"/>
              <a:gd name="T8" fmla="*/ 1750 w 1751"/>
              <a:gd name="T9" fmla="*/ 2631 h 2632"/>
              <a:gd name="T10" fmla="*/ 1750 w 1751"/>
              <a:gd name="T11" fmla="*/ 0 h 2632"/>
              <a:gd name="connsiteX0" fmla="*/ 9994 w 9994"/>
              <a:gd name="connsiteY0" fmla="*/ 0 h 9996"/>
              <a:gd name="connsiteX1" fmla="*/ 3604 w 9994"/>
              <a:gd name="connsiteY1" fmla="*/ 0 h 9996"/>
              <a:gd name="connsiteX2" fmla="*/ 0 w 9994"/>
              <a:gd name="connsiteY2" fmla="*/ 4985 h 9996"/>
              <a:gd name="connsiteX3" fmla="*/ 3604 w 9994"/>
              <a:gd name="connsiteY3" fmla="*/ 9996 h 9996"/>
              <a:gd name="connsiteX4" fmla="*/ 9994 w 9994"/>
              <a:gd name="connsiteY4" fmla="*/ 9996 h 9996"/>
              <a:gd name="connsiteX5" fmla="*/ 9994 w 9994"/>
              <a:gd name="connsiteY5" fmla="*/ 0 h 9996"/>
              <a:gd name="connsiteX6" fmla="*/ 9994 w 9994"/>
              <a:gd name="connsiteY6" fmla="*/ 0 h 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4" h="9996">
                <a:moveTo>
                  <a:pt x="9994" y="0"/>
                </a:moveTo>
                <a:lnTo>
                  <a:pt x="3604" y="0"/>
                </a:lnTo>
                <a:cubicBezTo>
                  <a:pt x="925" y="1307"/>
                  <a:pt x="0" y="3302"/>
                  <a:pt x="0" y="4985"/>
                </a:cubicBezTo>
                <a:cubicBezTo>
                  <a:pt x="0" y="6695"/>
                  <a:pt x="925" y="8689"/>
                  <a:pt x="3604" y="9996"/>
                </a:cubicBezTo>
                <a:lnTo>
                  <a:pt x="9994" y="9996"/>
                </a:lnTo>
                <a:lnTo>
                  <a:pt x="9994" y="0"/>
                </a:lnTo>
                <a:lnTo>
                  <a:pt x="9994" y="0"/>
                </a:lnTo>
                <a:close/>
              </a:path>
            </a:pathLst>
          </a:custGeom>
          <a:gradFill flip="none" rotWithShape="1">
            <a:gsLst>
              <a:gs pos="0">
                <a:srgbClr val="462D00"/>
              </a:gs>
              <a:gs pos="31000">
                <a:srgbClr val="F29600"/>
              </a:gs>
              <a:gs pos="63000">
                <a:srgbClr val="825000"/>
              </a:gs>
              <a:gs pos="100000">
                <a:srgbClr val="FF9E01"/>
              </a:gs>
            </a:gsLst>
            <a:lin ang="2400000" scaled="0"/>
            <a:tileRect/>
          </a:gradFill>
          <a:ln w="25400" cap="flat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glow rad="25400">
              <a:schemeClr val="bg1">
                <a:alpha val="25000"/>
              </a:schemeClr>
            </a:glow>
          </a:effectLst>
          <a:ex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14"/>
          <p:cNvSpPr>
            <a:spLocks noChangeArrowheads="1"/>
          </p:cNvSpPr>
          <p:nvPr/>
        </p:nvSpPr>
        <p:spPr bwMode="auto">
          <a:xfrm flipV="1">
            <a:off x="3687633" y="3037784"/>
            <a:ext cx="558273" cy="840230"/>
          </a:xfrm>
          <a:custGeom>
            <a:avLst/>
            <a:gdLst>
              <a:gd name="T0" fmla="*/ 0 w 1751"/>
              <a:gd name="T1" fmla="*/ 0 h 2632"/>
              <a:gd name="T2" fmla="*/ 1118 w 1751"/>
              <a:gd name="T3" fmla="*/ 0 h 2632"/>
              <a:gd name="T4" fmla="*/ 1750 w 1751"/>
              <a:gd name="T5" fmla="*/ 1312 h 2632"/>
              <a:gd name="T6" fmla="*/ 1118 w 1751"/>
              <a:gd name="T7" fmla="*/ 2631 h 2632"/>
              <a:gd name="T8" fmla="*/ 0 w 1751"/>
              <a:gd name="T9" fmla="*/ 2631 h 2632"/>
              <a:gd name="T10" fmla="*/ 0 w 1751"/>
              <a:gd name="T11" fmla="*/ 0 h 2632"/>
              <a:gd name="connsiteX0" fmla="*/ 0 w 9994"/>
              <a:gd name="connsiteY0" fmla="*/ 0 h 9996"/>
              <a:gd name="connsiteX1" fmla="*/ 6385 w 9994"/>
              <a:gd name="connsiteY1" fmla="*/ 0 h 9996"/>
              <a:gd name="connsiteX2" fmla="*/ 9994 w 9994"/>
              <a:gd name="connsiteY2" fmla="*/ 4985 h 9996"/>
              <a:gd name="connsiteX3" fmla="*/ 6385 w 9994"/>
              <a:gd name="connsiteY3" fmla="*/ 9996 h 9996"/>
              <a:gd name="connsiteX4" fmla="*/ 0 w 9994"/>
              <a:gd name="connsiteY4" fmla="*/ 9996 h 9996"/>
              <a:gd name="connsiteX5" fmla="*/ 0 w 9994"/>
              <a:gd name="connsiteY5" fmla="*/ 0 h 9996"/>
              <a:gd name="connsiteX6" fmla="*/ 0 w 9994"/>
              <a:gd name="connsiteY6" fmla="*/ 0 h 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4" h="9996">
                <a:moveTo>
                  <a:pt x="0" y="0"/>
                </a:moveTo>
                <a:lnTo>
                  <a:pt x="6385" y="0"/>
                </a:lnTo>
                <a:cubicBezTo>
                  <a:pt x="9063" y="1307"/>
                  <a:pt x="9994" y="3302"/>
                  <a:pt x="9994" y="4985"/>
                </a:cubicBezTo>
                <a:cubicBezTo>
                  <a:pt x="9994" y="6695"/>
                  <a:pt x="9063" y="8689"/>
                  <a:pt x="6385" y="9996"/>
                </a:cubicBezTo>
                <a:lnTo>
                  <a:pt x="0" y="999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462D00"/>
              </a:gs>
              <a:gs pos="31000">
                <a:srgbClr val="F29600"/>
              </a:gs>
              <a:gs pos="63000">
                <a:srgbClr val="825000"/>
              </a:gs>
              <a:gs pos="100000">
                <a:srgbClr val="FF9E01"/>
              </a:gs>
            </a:gsLst>
            <a:lin ang="2400000" scaled="0"/>
            <a:tileRect/>
          </a:gradFill>
          <a:ln w="25400" cap="flat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glow rad="25400">
              <a:schemeClr val="bg1">
                <a:alpha val="25000"/>
              </a:schemeClr>
            </a:glow>
          </a:effectLst>
          <a:ex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Line 8"/>
          <p:cNvSpPr>
            <a:spLocks noChangeShapeType="1"/>
          </p:cNvSpPr>
          <p:nvPr/>
        </p:nvSpPr>
        <p:spPr bwMode="auto">
          <a:xfrm flipV="1">
            <a:off x="4454299" y="5297410"/>
            <a:ext cx="0" cy="439219"/>
          </a:xfrm>
          <a:prstGeom prst="line">
            <a:avLst/>
          </a:prstGeom>
          <a:noFill/>
          <a:ln w="25400" cap="flat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2619904" y="4391725"/>
            <a:ext cx="1714413" cy="2052160"/>
            <a:chOff x="2619904" y="4460112"/>
            <a:chExt cx="1714413" cy="2052160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 rot="18283437" flipV="1">
              <a:off x="3673440" y="3940525"/>
              <a:ext cx="141290" cy="1180464"/>
            </a:xfrm>
            <a:prstGeom prst="ellipse">
              <a:avLst/>
            </a:prstGeom>
            <a:gradFill flip="none" rotWithShape="0">
              <a:gsLst>
                <a:gs pos="50000">
                  <a:schemeClr val="accent1">
                    <a:lumMod val="40000"/>
                    <a:lumOff val="60000"/>
                  </a:schemeClr>
                </a:gs>
                <a:gs pos="66000">
                  <a:schemeClr val="bg1"/>
                </a:gs>
                <a:gs pos="90000">
                  <a:schemeClr val="accent1">
                    <a:lumMod val="40000"/>
                    <a:lumOff val="60000"/>
                  </a:schemeClr>
                </a:gs>
              </a:gsLst>
              <a:lin ang="810000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 rot="7500000" flipV="1">
              <a:off x="2098522" y="5247888"/>
              <a:ext cx="1785766" cy="74300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EMCCD</a:t>
              </a:r>
              <a:endPara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580100" y="548680"/>
            <a:ext cx="1647469" cy="1978715"/>
            <a:chOff x="4580100" y="617067"/>
            <a:chExt cx="1647469" cy="1978715"/>
          </a:xfrm>
        </p:grpSpPr>
        <p:sp>
          <p:nvSpPr>
            <p:cNvPr id="29" name="Rounded Rectangle 28"/>
            <p:cNvSpPr/>
            <p:nvPr/>
          </p:nvSpPr>
          <p:spPr>
            <a:xfrm rot="7500000" flipV="1">
              <a:off x="4963185" y="1138449"/>
              <a:ext cx="1785766" cy="74300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PMT</a:t>
              </a:r>
              <a:endPara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 rot="18283437" flipV="1">
              <a:off x="5099687" y="1934905"/>
              <a:ext cx="141290" cy="1180464"/>
            </a:xfrm>
            <a:prstGeom prst="ellipse">
              <a:avLst/>
            </a:prstGeom>
            <a:gradFill flip="none" rotWithShape="0">
              <a:gsLst>
                <a:gs pos="50000">
                  <a:schemeClr val="accent1">
                    <a:lumMod val="40000"/>
                    <a:lumOff val="60000"/>
                  </a:schemeClr>
                </a:gs>
                <a:gs pos="66000">
                  <a:schemeClr val="bg1"/>
                </a:gs>
                <a:gs pos="90000">
                  <a:schemeClr val="accent1">
                    <a:lumMod val="40000"/>
                    <a:lumOff val="60000"/>
                  </a:schemeClr>
                </a:gs>
              </a:gsLst>
              <a:lin ang="810000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Freeform 3"/>
          <p:cNvSpPr>
            <a:spLocks noChangeAspect="1"/>
          </p:cNvSpPr>
          <p:nvPr/>
        </p:nvSpPr>
        <p:spPr>
          <a:xfrm rot="5400000" flipH="1">
            <a:off x="3027210" y="2443805"/>
            <a:ext cx="2808575" cy="2115015"/>
          </a:xfrm>
          <a:custGeom>
            <a:avLst/>
            <a:gdLst/>
            <a:ahLst/>
            <a:cxnLst/>
            <a:rect l="0" t="0" r="r" b="b"/>
            <a:pathLst>
              <a:path w="13821" h="10408">
                <a:moveTo>
                  <a:pt x="6939" y="5345"/>
                </a:moveTo>
                <a:cubicBezTo>
                  <a:pt x="9773" y="3339"/>
                  <a:pt x="12273" y="1920"/>
                  <a:pt x="13820" y="1244"/>
                </a:cubicBezTo>
                <a:lnTo>
                  <a:pt x="12942" y="0"/>
                </a:lnTo>
                <a:cubicBezTo>
                  <a:pt x="11818" y="1240"/>
                  <a:pt x="9626" y="3102"/>
                  <a:pt x="6780" y="5120"/>
                </a:cubicBezTo>
                <a:cubicBezTo>
                  <a:pt x="3930" y="7138"/>
                  <a:pt x="1508" y="8428"/>
                  <a:pt x="0" y="9163"/>
                </a:cubicBezTo>
                <a:lnTo>
                  <a:pt x="879" y="10407"/>
                </a:lnTo>
                <a:cubicBezTo>
                  <a:pt x="1975" y="9163"/>
                  <a:pt x="4109" y="7351"/>
                  <a:pt x="6939" y="5345"/>
                </a:cubicBezTo>
              </a:path>
            </a:pathLst>
          </a:custGeom>
          <a:solidFill>
            <a:schemeClr val="tx2">
              <a:lumMod val="40000"/>
              <a:lumOff val="60000"/>
              <a:alpha val="51000"/>
            </a:schemeClr>
          </a:solidFill>
          <a:ln>
            <a:noFill/>
          </a:ln>
        </p:spPr>
      </p:sp>
      <p:sp>
        <p:nvSpPr>
          <p:cNvPr id="21" name="Freeform 10"/>
          <p:cNvSpPr>
            <a:spLocks noChangeArrowheads="1"/>
          </p:cNvSpPr>
          <p:nvPr/>
        </p:nvSpPr>
        <p:spPr bwMode="auto">
          <a:xfrm flipV="1">
            <a:off x="4393570" y="3400926"/>
            <a:ext cx="108553" cy="108553"/>
          </a:xfrm>
          <a:custGeom>
            <a:avLst/>
            <a:gdLst>
              <a:gd name="T0" fmla="*/ 0 w 345"/>
              <a:gd name="T1" fmla="*/ 175 h 344"/>
              <a:gd name="T2" fmla="*/ 175 w 345"/>
              <a:gd name="T3" fmla="*/ 0 h 344"/>
              <a:gd name="T4" fmla="*/ 344 w 345"/>
              <a:gd name="T5" fmla="*/ 175 h 344"/>
              <a:gd name="T6" fmla="*/ 175 w 345"/>
              <a:gd name="T7" fmla="*/ 343 h 344"/>
              <a:gd name="T8" fmla="*/ 0 w 345"/>
              <a:gd name="T9" fmla="*/ 175 h 344"/>
              <a:gd name="connsiteX0" fmla="*/ 0 w 9971"/>
              <a:gd name="connsiteY0" fmla="*/ 5087 h 9971"/>
              <a:gd name="connsiteX1" fmla="*/ 5072 w 9971"/>
              <a:gd name="connsiteY1" fmla="*/ 0 h 9971"/>
              <a:gd name="connsiteX2" fmla="*/ 9971 w 9971"/>
              <a:gd name="connsiteY2" fmla="*/ 5087 h 9971"/>
              <a:gd name="connsiteX3" fmla="*/ 5072 w 9971"/>
              <a:gd name="connsiteY3" fmla="*/ 9971 h 9971"/>
              <a:gd name="connsiteX4" fmla="*/ 0 w 9971"/>
              <a:gd name="connsiteY4" fmla="*/ 5087 h 9971"/>
              <a:gd name="connsiteX5" fmla="*/ 0 w 9971"/>
              <a:gd name="connsiteY5" fmla="*/ 5087 h 9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71" h="9971">
                <a:moveTo>
                  <a:pt x="0" y="5087"/>
                </a:moveTo>
                <a:cubicBezTo>
                  <a:pt x="0" y="2180"/>
                  <a:pt x="2174" y="0"/>
                  <a:pt x="5072" y="0"/>
                </a:cubicBezTo>
                <a:cubicBezTo>
                  <a:pt x="7797" y="0"/>
                  <a:pt x="9971" y="2180"/>
                  <a:pt x="9971" y="5087"/>
                </a:cubicBezTo>
                <a:cubicBezTo>
                  <a:pt x="9971" y="7791"/>
                  <a:pt x="7797" y="9971"/>
                  <a:pt x="5072" y="9971"/>
                </a:cubicBezTo>
                <a:cubicBezTo>
                  <a:pt x="2174" y="9971"/>
                  <a:pt x="0" y="7791"/>
                  <a:pt x="0" y="5087"/>
                </a:cubicBezTo>
                <a:lnTo>
                  <a:pt x="0" y="508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 w="12700" cap="flat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0" y="519883"/>
            <a:ext cx="2991405" cy="2304257"/>
            <a:chOff x="0" y="4365104"/>
            <a:chExt cx="2991405" cy="2304256"/>
          </a:xfrm>
        </p:grpSpPr>
        <p:sp>
          <p:nvSpPr>
            <p:cNvPr id="117" name="Rectangle 116"/>
            <p:cNvSpPr/>
            <p:nvPr/>
          </p:nvSpPr>
          <p:spPr>
            <a:xfrm>
              <a:off x="179512" y="4365104"/>
              <a:ext cx="2794235" cy="2304256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0" y="4470518"/>
              <a:ext cx="2991405" cy="2139187"/>
              <a:chOff x="5047521" y="2348880"/>
              <a:chExt cx="4075354" cy="2914330"/>
            </a:xfrm>
          </p:grpSpPr>
          <p:sp>
            <p:nvSpPr>
              <p:cNvPr id="119" name="TextBox 118"/>
              <p:cNvSpPr txBox="1"/>
              <p:nvPr/>
            </p:nvSpPr>
            <p:spPr>
              <a:xfrm>
                <a:off x="6409916" y="4567465"/>
                <a:ext cx="1585534" cy="605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5000" rIns="90000" bIns="45000" compatLnSpc="0">
                <a:spAutoFit/>
              </a:bodyPr>
              <a:lstStyle/>
              <a:p>
                <a:pPr>
                  <a:defRPr/>
                </a:pPr>
                <a:r>
                  <a:rPr lang="es-CO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SimSun" pitchFamily="2"/>
                    <a:cs typeface="Arial" panose="020B0604020202020204" pitchFamily="34" charset="0"/>
                  </a:rPr>
                  <a:t>138</a:t>
                </a:r>
                <a:r>
                  <a:rPr lang="es-CO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SimSun" pitchFamily="2"/>
                    <a:cs typeface="Arial" panose="020B0604020202020204" pitchFamily="34" charset="0"/>
                  </a:rPr>
                  <a:t>Ba</a:t>
                </a:r>
                <a:r>
                  <a:rPr lang="es-CO" sz="2400" b="1" baseline="33000" dirty="0">
                    <a:solidFill>
                      <a:srgbClr val="000000"/>
                    </a:solidFill>
                    <a:latin typeface="Arial" panose="020B0604020202020204" pitchFamily="34" charset="0"/>
                    <a:ea typeface="SimSun" pitchFamily="2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120" name="TextBox 22"/>
              <p:cNvSpPr txBox="1">
                <a:spLocks noChangeArrowheads="1"/>
              </p:cNvSpPr>
              <p:nvPr/>
            </p:nvSpPr>
            <p:spPr bwMode="auto">
              <a:xfrm>
                <a:off x="5324806" y="3431162"/>
                <a:ext cx="1291565" cy="461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en-US" altLang="nl-NL" sz="1600" b="1" dirty="0">
                    <a:solidFill>
                      <a:schemeClr val="accent1"/>
                    </a:solidFill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494 nm</a:t>
                </a:r>
              </a:p>
            </p:txBody>
          </p:sp>
          <p:sp>
            <p:nvSpPr>
              <p:cNvPr id="121" name="TextBox 16"/>
              <p:cNvSpPr txBox="1">
                <a:spLocks noChangeArrowheads="1"/>
              </p:cNvSpPr>
              <p:nvPr/>
            </p:nvSpPr>
            <p:spPr bwMode="auto">
              <a:xfrm>
                <a:off x="7448412" y="3215543"/>
                <a:ext cx="1286603" cy="461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6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650 nm</a:t>
                </a:r>
              </a:p>
            </p:txBody>
          </p:sp>
          <p:sp>
            <p:nvSpPr>
              <p:cNvPr id="122" name="Text Box 27"/>
              <p:cNvSpPr txBox="1">
                <a:spLocks noChangeArrowheads="1"/>
              </p:cNvSpPr>
              <p:nvPr/>
            </p:nvSpPr>
            <p:spPr bwMode="auto">
              <a:xfrm>
                <a:off x="5047521" y="4856849"/>
                <a:ext cx="846138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</a:pPr>
                <a:r>
                  <a:rPr lang="en-US" altLang="en-US" b="1" baseline="30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S</a:t>
                </a:r>
                <a:r>
                  <a:rPr lang="en-US" altLang="en-US" b="1" baseline="-25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1/2</a:t>
                </a:r>
                <a:endParaRPr lang="en-US" altLang="en-US" b="1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  <a:sym typeface="Symbol" pitchFamily="18" charset="2"/>
                </a:endParaRPr>
              </a:p>
            </p:txBody>
          </p:sp>
          <p:sp>
            <p:nvSpPr>
              <p:cNvPr id="123" name="Text Box 28"/>
              <p:cNvSpPr txBox="1">
                <a:spLocks noChangeArrowheads="1"/>
              </p:cNvSpPr>
              <p:nvPr/>
            </p:nvSpPr>
            <p:spPr bwMode="auto">
              <a:xfrm>
                <a:off x="8278538" y="4405113"/>
                <a:ext cx="844337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b="1" baseline="30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D</a:t>
                </a:r>
                <a:r>
                  <a:rPr lang="en-US" altLang="en-US" b="1" baseline="-25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3/2</a:t>
                </a:r>
                <a:endParaRPr lang="en-US" altLang="en-US" b="1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4" name="Text Box 29"/>
              <p:cNvSpPr txBox="1">
                <a:spLocks noChangeArrowheads="1"/>
              </p:cNvSpPr>
              <p:nvPr/>
            </p:nvSpPr>
            <p:spPr bwMode="auto">
              <a:xfrm>
                <a:off x="8278423" y="4152952"/>
                <a:ext cx="820395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b="1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D</a:t>
                </a:r>
                <a:r>
                  <a:rPr lang="en-US" altLang="en-US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5/2</a:t>
                </a:r>
                <a:endPara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5" name="Text Box 38"/>
              <p:cNvSpPr txBox="1">
                <a:spLocks noChangeArrowheads="1"/>
              </p:cNvSpPr>
              <p:nvPr/>
            </p:nvSpPr>
            <p:spPr bwMode="auto">
              <a:xfrm>
                <a:off x="5921420" y="2621567"/>
                <a:ext cx="848942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</a:pPr>
                <a:r>
                  <a:rPr lang="en-US" altLang="en-US" b="1" baseline="30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P</a:t>
                </a:r>
                <a:r>
                  <a:rPr lang="en-US" altLang="en-US" b="1" baseline="-25000" dirty="0"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1/2</a:t>
                </a:r>
                <a:endParaRPr lang="en-US" altLang="en-US" b="1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6" name="Text Box 39"/>
              <p:cNvSpPr txBox="1">
                <a:spLocks noChangeArrowheads="1"/>
              </p:cNvSpPr>
              <p:nvPr/>
            </p:nvSpPr>
            <p:spPr bwMode="auto">
              <a:xfrm>
                <a:off x="5998594" y="2348880"/>
                <a:ext cx="771766" cy="406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1075" tIns="10537" rIns="21075" bIns="10537">
                <a:spAutoFit/>
              </a:bodyPr>
              <a:lstStyle>
                <a:lvl1pPr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211138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21113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</a:pPr>
                <a:r>
                  <a:rPr lang="en-US" altLang="en-US" b="1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2</a:t>
                </a:r>
                <a:r>
                  <a:rPr lang="en-US" altLang="en-US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P</a:t>
                </a:r>
                <a:r>
                  <a:rPr lang="en-US" altLang="en-US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ＭＳ Ｐゴシック" pitchFamily="34" charset="-128"/>
                    <a:cs typeface="Arial" panose="020B0604020202020204" pitchFamily="34" charset="0"/>
                  </a:rPr>
                  <a:t>3/2</a:t>
                </a:r>
                <a:endPara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7" name="Line 30"/>
              <p:cNvSpPr>
                <a:spLocks noChangeShapeType="1"/>
              </p:cNvSpPr>
              <p:nvPr/>
            </p:nvSpPr>
            <p:spPr bwMode="auto">
              <a:xfrm>
                <a:off x="6822719" y="2738422"/>
                <a:ext cx="24794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Line 31"/>
              <p:cNvSpPr>
                <a:spLocks noChangeShapeType="1"/>
              </p:cNvSpPr>
              <p:nvPr/>
            </p:nvSpPr>
            <p:spPr bwMode="auto">
              <a:xfrm>
                <a:off x="6822719" y="2552699"/>
                <a:ext cx="508943" cy="0"/>
              </a:xfrm>
              <a:prstGeom prst="line">
                <a:avLst/>
              </a:prstGeom>
              <a:noFill/>
              <a:ln w="508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Line 32"/>
              <p:cNvSpPr>
                <a:spLocks noChangeShapeType="1"/>
              </p:cNvSpPr>
              <p:nvPr/>
            </p:nvSpPr>
            <p:spPr bwMode="auto">
              <a:xfrm flipH="1">
                <a:off x="6061112" y="2882628"/>
                <a:ext cx="944266" cy="2075090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Line 36"/>
              <p:cNvSpPr>
                <a:spLocks noChangeShapeType="1"/>
              </p:cNvSpPr>
              <p:nvPr/>
            </p:nvSpPr>
            <p:spPr bwMode="auto">
              <a:xfrm>
                <a:off x="7749155" y="4300556"/>
                <a:ext cx="508943" cy="0"/>
              </a:xfrm>
              <a:prstGeom prst="line">
                <a:avLst/>
              </a:prstGeom>
              <a:noFill/>
              <a:ln w="508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Line 40"/>
              <p:cNvSpPr>
                <a:spLocks noChangeShapeType="1"/>
              </p:cNvSpPr>
              <p:nvPr/>
            </p:nvSpPr>
            <p:spPr bwMode="auto">
              <a:xfrm>
                <a:off x="7193985" y="2882628"/>
                <a:ext cx="733928" cy="158881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Line 30"/>
              <p:cNvSpPr>
                <a:spLocks noChangeShapeType="1"/>
              </p:cNvSpPr>
              <p:nvPr/>
            </p:nvSpPr>
            <p:spPr bwMode="auto">
              <a:xfrm>
                <a:off x="7109020" y="2693806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Line 30"/>
              <p:cNvSpPr>
                <a:spLocks noChangeShapeType="1"/>
              </p:cNvSpPr>
              <p:nvPr/>
            </p:nvSpPr>
            <p:spPr bwMode="auto">
              <a:xfrm>
                <a:off x="7109020" y="2783541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4" name="Straight Connector 133"/>
              <p:cNvCxnSpPr>
                <a:stCxn id="132" idx="0"/>
                <a:endCxn id="127" idx="1"/>
              </p:cNvCxnSpPr>
              <p:nvPr/>
            </p:nvCxnSpPr>
            <p:spPr>
              <a:xfrm flipH="1">
                <a:off x="7070666" y="2693806"/>
                <a:ext cx="38354" cy="44617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>
                <a:stCxn id="133" idx="0"/>
              </p:cNvCxnSpPr>
              <p:nvPr/>
            </p:nvCxnSpPr>
            <p:spPr>
              <a:xfrm flipH="1" flipV="1">
                <a:off x="7070666" y="2738422"/>
                <a:ext cx="38354" cy="45117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Line 30"/>
              <p:cNvSpPr>
                <a:spLocks noChangeShapeType="1"/>
              </p:cNvSpPr>
              <p:nvPr/>
            </p:nvSpPr>
            <p:spPr bwMode="auto">
              <a:xfrm>
                <a:off x="5898210" y="5001712"/>
                <a:ext cx="24794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Line 30"/>
              <p:cNvSpPr>
                <a:spLocks noChangeShapeType="1"/>
              </p:cNvSpPr>
              <p:nvPr/>
            </p:nvSpPr>
            <p:spPr bwMode="auto">
              <a:xfrm>
                <a:off x="6184511" y="4957095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Line 30"/>
              <p:cNvSpPr>
                <a:spLocks noChangeShapeType="1"/>
              </p:cNvSpPr>
              <p:nvPr/>
            </p:nvSpPr>
            <p:spPr bwMode="auto">
              <a:xfrm>
                <a:off x="6184511" y="5046829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9" name="Straight Connector 138"/>
              <p:cNvCxnSpPr>
                <a:stCxn id="137" idx="0"/>
                <a:endCxn id="136" idx="1"/>
              </p:cNvCxnSpPr>
              <p:nvPr/>
            </p:nvCxnSpPr>
            <p:spPr>
              <a:xfrm flipH="1">
                <a:off x="6146157" y="4957095"/>
                <a:ext cx="38354" cy="44617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>
                <a:stCxn id="138" idx="0"/>
              </p:cNvCxnSpPr>
              <p:nvPr/>
            </p:nvCxnSpPr>
            <p:spPr>
              <a:xfrm flipH="1" flipV="1">
                <a:off x="6146157" y="5001712"/>
                <a:ext cx="38354" cy="45117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Line 30"/>
              <p:cNvSpPr>
                <a:spLocks noChangeShapeType="1"/>
              </p:cNvSpPr>
              <p:nvPr/>
            </p:nvSpPr>
            <p:spPr bwMode="auto">
              <a:xfrm>
                <a:off x="7747505" y="4506448"/>
                <a:ext cx="24794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Line 30"/>
              <p:cNvSpPr>
                <a:spLocks noChangeShapeType="1"/>
              </p:cNvSpPr>
              <p:nvPr/>
            </p:nvSpPr>
            <p:spPr bwMode="auto">
              <a:xfrm>
                <a:off x="8033806" y="4427704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Line 30"/>
              <p:cNvSpPr>
                <a:spLocks noChangeShapeType="1"/>
              </p:cNvSpPr>
              <p:nvPr/>
            </p:nvSpPr>
            <p:spPr bwMode="auto">
              <a:xfrm>
                <a:off x="8033806" y="4534311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4" name="Straight Connector 143"/>
              <p:cNvCxnSpPr>
                <a:stCxn id="142" idx="0"/>
                <a:endCxn id="141" idx="1"/>
              </p:cNvCxnSpPr>
              <p:nvPr/>
            </p:nvCxnSpPr>
            <p:spPr>
              <a:xfrm flipH="1">
                <a:off x="7995451" y="4427704"/>
                <a:ext cx="38354" cy="78745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>
                <a:stCxn id="143" idx="0"/>
                <a:endCxn id="141" idx="1"/>
              </p:cNvCxnSpPr>
              <p:nvPr/>
            </p:nvCxnSpPr>
            <p:spPr>
              <a:xfrm flipH="1" flipV="1">
                <a:off x="7995451" y="4506448"/>
                <a:ext cx="38354" cy="27860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Line 30"/>
              <p:cNvSpPr>
                <a:spLocks noChangeShapeType="1"/>
              </p:cNvSpPr>
              <p:nvPr/>
            </p:nvSpPr>
            <p:spPr bwMode="auto">
              <a:xfrm>
                <a:off x="8033806" y="4481006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Line 30"/>
              <p:cNvSpPr>
                <a:spLocks noChangeShapeType="1"/>
              </p:cNvSpPr>
              <p:nvPr/>
            </p:nvSpPr>
            <p:spPr bwMode="auto">
              <a:xfrm>
                <a:off x="8033806" y="4587613"/>
                <a:ext cx="22540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8" name="Straight Connector 147"/>
              <p:cNvCxnSpPr>
                <a:stCxn id="146" idx="0"/>
                <a:endCxn id="141" idx="1"/>
              </p:cNvCxnSpPr>
              <p:nvPr/>
            </p:nvCxnSpPr>
            <p:spPr>
              <a:xfrm flipH="1">
                <a:off x="7995451" y="4481006"/>
                <a:ext cx="38354" cy="25442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>
                <a:stCxn id="147" idx="0"/>
                <a:endCxn id="141" idx="1"/>
              </p:cNvCxnSpPr>
              <p:nvPr/>
            </p:nvCxnSpPr>
            <p:spPr>
              <a:xfrm flipH="1" flipV="1">
                <a:off x="7995451" y="4506448"/>
                <a:ext cx="38354" cy="81165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5" name="Curved Down Arrow 154"/>
          <p:cNvSpPr/>
          <p:nvPr/>
        </p:nvSpPr>
        <p:spPr>
          <a:xfrm rot="12189983">
            <a:off x="1095877" y="6268137"/>
            <a:ext cx="1220527" cy="454712"/>
          </a:xfrm>
          <a:prstGeom prst="curved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311844" y="3823939"/>
            <a:ext cx="1013896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Ion trap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 rot="3370702">
            <a:off x="3231982" y="1633441"/>
            <a:ext cx="911303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Lasers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itle 2"/>
          <p:cNvSpPr>
            <a:spLocks noGrp="1"/>
          </p:cNvSpPr>
          <p:nvPr>
            <p:ph type="title"/>
          </p:nvPr>
        </p:nvSpPr>
        <p:spPr>
          <a:xfrm>
            <a:off x="2339752" y="44624"/>
            <a:ext cx="3043167" cy="1143000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endParaRPr 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57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  <p:bldP spid="15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Line </a:t>
            </a:r>
            <a: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hape</a:t>
            </a:r>
            <a:endParaRPr lang="en-US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7" name="Table Detuning"/>
          <p:cNvGrpSpPr/>
          <p:nvPr/>
        </p:nvGrpSpPr>
        <p:grpSpPr>
          <a:xfrm>
            <a:off x="4139952" y="6001543"/>
            <a:ext cx="1912180" cy="307777"/>
            <a:chOff x="4139952" y="5338657"/>
            <a:chExt cx="1912180" cy="307777"/>
          </a:xfrm>
        </p:grpSpPr>
        <p:sp>
          <p:nvSpPr>
            <p:cNvPr id="8" name="TextBox 16"/>
            <p:cNvSpPr txBox="1">
              <a:spLocks noChangeArrowheads="1"/>
            </p:cNvSpPr>
            <p:nvPr/>
          </p:nvSpPr>
          <p:spPr bwMode="auto">
            <a:xfrm>
              <a:off x="4139952" y="5338657"/>
              <a:ext cx="6553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l-GR" altLang="nl-NL" sz="1400" i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nl-NL" sz="1400" i="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l-GR" altLang="nl-NL" sz="1400" b="0" i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altLang="nl-NL" sz="1400" i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nl-NL" sz="1400" i="0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nl-NL" sz="1400" i="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16"/>
            <p:cNvSpPr txBox="1">
              <a:spLocks noChangeArrowheads="1"/>
            </p:cNvSpPr>
            <p:nvPr/>
          </p:nvSpPr>
          <p:spPr bwMode="auto">
            <a:xfrm>
              <a:off x="4731949" y="5338657"/>
              <a:ext cx="13201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n-US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laser </a:t>
              </a:r>
              <a:r>
                <a:rPr lang="en-US" altLang="nl-NL" sz="1400" b="0" i="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detunings</a:t>
              </a:r>
              <a:endParaRPr lang="en-US" altLang="nl-NL" sz="1400" i="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1" name="Table Lasers"/>
          <p:cNvGrpSpPr/>
          <p:nvPr/>
        </p:nvGrpSpPr>
        <p:grpSpPr>
          <a:xfrm>
            <a:off x="4139952" y="5414248"/>
            <a:ext cx="2022711" cy="523220"/>
            <a:chOff x="4139952" y="5675255"/>
            <a:chExt cx="2022711" cy="523220"/>
          </a:xfrm>
        </p:grpSpPr>
        <p:sp>
          <p:nvSpPr>
            <p:cNvPr id="9" name="TextBox 16"/>
            <p:cNvSpPr txBox="1">
              <a:spLocks noChangeArrowheads="1"/>
            </p:cNvSpPr>
            <p:nvPr/>
          </p:nvSpPr>
          <p:spPr bwMode="auto">
            <a:xfrm>
              <a:off x="4139952" y="5755147"/>
              <a:ext cx="67895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l-GR" altLang="nl-NL" sz="140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Ω</a:t>
              </a:r>
              <a:r>
                <a:rPr lang="en-US" altLang="nl-NL" sz="1400" i="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l-GR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altLang="nl-NL" sz="1400" i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Ω</a:t>
              </a:r>
              <a:r>
                <a:rPr lang="en-US" altLang="nl-NL" sz="1400" i="0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nl-NL" sz="1400" i="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6"/>
            <p:cNvSpPr txBox="1">
              <a:spLocks noChangeArrowheads="1"/>
            </p:cNvSpPr>
            <p:nvPr/>
          </p:nvSpPr>
          <p:spPr bwMode="auto">
            <a:xfrm>
              <a:off x="4731949" y="5675255"/>
              <a:ext cx="14307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n-US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Rabi frequencies</a:t>
              </a:r>
              <a:br>
                <a:rPr lang="en-US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(laser power)</a:t>
              </a:r>
              <a:endParaRPr lang="en-US" altLang="nl-NL" sz="1400" i="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6" name="Table Relaxation"/>
          <p:cNvGrpSpPr/>
          <p:nvPr/>
        </p:nvGrpSpPr>
        <p:grpSpPr>
          <a:xfrm>
            <a:off x="6120715" y="5420450"/>
            <a:ext cx="2339714" cy="523220"/>
            <a:chOff x="6120715" y="5306914"/>
            <a:chExt cx="2339714" cy="523220"/>
          </a:xfrm>
        </p:grpSpPr>
        <p:sp>
          <p:nvSpPr>
            <p:cNvPr id="12" name="TextBox 16"/>
            <p:cNvSpPr txBox="1">
              <a:spLocks noChangeArrowheads="1"/>
            </p:cNvSpPr>
            <p:nvPr/>
          </p:nvSpPr>
          <p:spPr bwMode="auto">
            <a:xfrm>
              <a:off x="6120715" y="5306914"/>
              <a:ext cx="94535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l-GR" altLang="nl-NL" sz="1400" i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nl-NL" sz="1400" b="0" i="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nl-NL" sz="1400" b="0" i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l-GR" altLang="nl-NL" sz="1400" i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nl-NL" sz="1400" i="0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nl-NL" sz="1400" b="0" i="0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nl-NL" sz="1400" b="0" i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 </a:t>
              </a:r>
              <a:r>
                <a:rPr lang="el-GR" altLang="nl-NL" sz="1400" i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nl-NL" sz="1400" i="0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nl-NL" sz="1400" i="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6"/>
            <p:cNvSpPr txBox="1">
              <a:spLocks noChangeArrowheads="1"/>
            </p:cNvSpPr>
            <p:nvPr/>
          </p:nvSpPr>
          <p:spPr bwMode="auto">
            <a:xfrm>
              <a:off x="6955064" y="5306914"/>
              <a:ext cx="150536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n-US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relaxation rate</a:t>
              </a:r>
              <a:endParaRPr lang="en-US" altLang="nl-NL" sz="1400" i="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9" name="Table Decoherence"/>
          <p:cNvGrpSpPr/>
          <p:nvPr/>
        </p:nvGrpSpPr>
        <p:grpSpPr>
          <a:xfrm>
            <a:off x="6120715" y="5705956"/>
            <a:ext cx="2339716" cy="307777"/>
            <a:chOff x="6120715" y="5592420"/>
            <a:chExt cx="2339716" cy="307777"/>
          </a:xfrm>
        </p:grpSpPr>
        <p:sp>
          <p:nvSpPr>
            <p:cNvPr id="14" name="TextBox 16"/>
            <p:cNvSpPr txBox="1">
              <a:spLocks noChangeArrowheads="1"/>
            </p:cNvSpPr>
            <p:nvPr/>
          </p:nvSpPr>
          <p:spPr bwMode="auto">
            <a:xfrm>
              <a:off x="6120715" y="5592420"/>
              <a:ext cx="85941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l-GR" altLang="nl-NL" sz="1400" i="0" dirty="0" smtClean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nl-NL" sz="1400" i="0" baseline="-25000" dirty="0" smtClean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nl-NL" sz="1400" b="0" i="0" dirty="0" smtClean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l-GR" altLang="nl-NL" sz="1400" i="0" dirty="0" smtClean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nl-NL" sz="1400" i="0" dirty="0" smtClean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/2</a:t>
              </a:r>
              <a:endParaRPr lang="en-US" altLang="nl-NL" sz="1400" i="0" baseline="-250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6"/>
            <p:cNvSpPr txBox="1">
              <a:spLocks noChangeArrowheads="1"/>
            </p:cNvSpPr>
            <p:nvPr/>
          </p:nvSpPr>
          <p:spPr bwMode="auto">
            <a:xfrm>
              <a:off x="6955064" y="5592420"/>
              <a:ext cx="150536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n-US" altLang="nl-NL" sz="1400" b="0" i="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decoherence</a:t>
              </a:r>
              <a:r>
                <a:rPr lang="en-US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rate</a:t>
              </a:r>
              <a:endParaRPr lang="en-US" altLang="nl-NL" sz="1400" i="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0" name="Table Linewidth"/>
          <p:cNvGrpSpPr/>
          <p:nvPr/>
        </p:nvGrpSpPr>
        <p:grpSpPr>
          <a:xfrm>
            <a:off x="6120715" y="5991462"/>
            <a:ext cx="2339715" cy="307777"/>
            <a:chOff x="6120715" y="5877926"/>
            <a:chExt cx="2339715" cy="307777"/>
          </a:xfrm>
        </p:grpSpPr>
        <p:sp>
          <p:nvSpPr>
            <p:cNvPr id="16" name="TextBox 16"/>
            <p:cNvSpPr txBox="1">
              <a:spLocks noChangeArrowheads="1"/>
            </p:cNvSpPr>
            <p:nvPr/>
          </p:nvSpPr>
          <p:spPr bwMode="auto">
            <a:xfrm>
              <a:off x="6120715" y="5877926"/>
              <a:ext cx="85941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l-GR" altLang="nl-NL" sz="1400" i="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nl-NL" sz="1400" i="0" baseline="-250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altLang="nl-NL" sz="1400" i="0" baseline="-250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>
              <a:spLocks noChangeArrowheads="1"/>
            </p:cNvSpPr>
            <p:nvPr/>
          </p:nvSpPr>
          <p:spPr bwMode="auto">
            <a:xfrm>
              <a:off x="6955063" y="5877926"/>
              <a:ext cx="150536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n-US" altLang="nl-NL" sz="1400" b="0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laser linewidth</a:t>
              </a:r>
              <a:endParaRPr lang="en-US" altLang="nl-NL" sz="1400" i="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66" y="3092459"/>
            <a:ext cx="2758864" cy="61096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94021" y="2238602"/>
            <a:ext cx="2899405" cy="686342"/>
          </a:xfrm>
          <a:prstGeom prst="rect">
            <a:avLst/>
          </a:prstGeom>
          <a:noFill/>
        </p:spPr>
        <p:txBody>
          <a:bodyPr wrap="square" rIns="0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Optical Bloch equation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level example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96403" y="4725144"/>
            <a:ext cx="781065" cy="35633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compatLnSpc="0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CO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Ba</a:t>
            </a:r>
            <a:r>
              <a:rPr lang="es-CO" b="1" baseline="3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+</a:t>
            </a:r>
            <a:endParaRPr lang="es-CO" dirty="0">
              <a:solidFill>
                <a:srgbClr val="000000"/>
              </a:solidFill>
              <a:latin typeface="Times New Roman" panose="02020603050405020304" pitchFamily="18" charset="0"/>
              <a:ea typeface="SimSun" pitchFamily="2"/>
              <a:cs typeface="Times New Roman" panose="02020603050405020304" pitchFamily="18" charset="0"/>
            </a:endParaRP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4114616" y="4230017"/>
            <a:ext cx="673408" cy="32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075" tIns="10537" rIns="21075" bIns="10537">
            <a:spAutoFit/>
          </a:bodyPr>
          <a:lstStyle>
            <a:lvl1pPr defTabSz="211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2111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20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|</a:t>
            </a:r>
            <a:r>
              <a:rPr lang="en-US" altLang="en-US" sz="2000" b="1" baseline="3000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  <a:r>
              <a:rPr lang="en-US" altLang="en-US" sz="20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</a:t>
            </a:r>
            <a:r>
              <a:rPr lang="en-US" altLang="en-US" sz="2000" b="1" baseline="-2500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1/2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⟩</a:t>
            </a:r>
            <a:r>
              <a:rPr lang="en-US" altLang="en-US" sz="20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endParaRPr lang="en-US" altLang="en-US" sz="2000" b="1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  <a:sym typeface="Symbol" pitchFamily="18" charset="2"/>
            </a:endParaRPr>
          </a:p>
        </p:txBody>
      </p:sp>
      <p:sp>
        <p:nvSpPr>
          <p:cNvPr id="28" name="Line 30"/>
          <p:cNvSpPr>
            <a:spLocks noChangeShapeType="1"/>
          </p:cNvSpPr>
          <p:nvPr/>
        </p:nvSpPr>
        <p:spPr bwMode="auto">
          <a:xfrm>
            <a:off x="5670014" y="2253807"/>
            <a:ext cx="46945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>
            <a:off x="4920058" y="4413843"/>
            <a:ext cx="46903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>
            <a:off x="6587505" y="3891112"/>
            <a:ext cx="46945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7" name="Figure Detuning"/>
          <p:cNvGrpSpPr/>
          <p:nvPr/>
        </p:nvGrpSpPr>
        <p:grpSpPr>
          <a:xfrm>
            <a:off x="5356498" y="2258743"/>
            <a:ext cx="1639147" cy="574678"/>
            <a:chOff x="5356498" y="2195891"/>
            <a:chExt cx="1639147" cy="574678"/>
          </a:xfrm>
        </p:grpSpPr>
        <p:sp>
          <p:nvSpPr>
            <p:cNvPr id="30" name="Line 30"/>
            <p:cNvSpPr>
              <a:spLocks noChangeShapeType="1"/>
            </p:cNvSpPr>
            <p:nvPr/>
          </p:nvSpPr>
          <p:spPr bwMode="auto">
            <a:xfrm>
              <a:off x="5716679" y="2369502"/>
              <a:ext cx="4130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16"/>
            <p:cNvSpPr txBox="1">
              <a:spLocks noChangeArrowheads="1"/>
            </p:cNvSpPr>
            <p:nvPr/>
          </p:nvSpPr>
          <p:spPr bwMode="auto">
            <a:xfrm>
              <a:off x="5356498" y="2195891"/>
              <a:ext cx="4651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l-GR" altLang="nl-NL" sz="2000" i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nl-NL" sz="2000" i="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altLang="nl-NL" sz="2000" i="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>
              <a:off x="6110700" y="2547694"/>
              <a:ext cx="41719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16"/>
            <p:cNvSpPr txBox="1">
              <a:spLocks noChangeArrowheads="1"/>
            </p:cNvSpPr>
            <p:nvPr/>
          </p:nvSpPr>
          <p:spPr bwMode="auto">
            <a:xfrm>
              <a:off x="6530465" y="2370459"/>
              <a:ext cx="4651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l-GR" altLang="nl-NL" sz="2000" i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nl-NL" sz="2000" i="0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nl-NL" sz="2000" i="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3" name="Figure Decoherence"/>
          <p:cNvGrpSpPr/>
          <p:nvPr/>
        </p:nvGrpSpPr>
        <p:grpSpPr>
          <a:xfrm>
            <a:off x="4536637" y="2484763"/>
            <a:ext cx="3166354" cy="878062"/>
            <a:chOff x="4536637" y="2421911"/>
            <a:chExt cx="3166354" cy="878062"/>
          </a:xfrm>
        </p:grpSpPr>
        <p:sp>
          <p:nvSpPr>
            <p:cNvPr id="36" name="TextBox 16"/>
            <p:cNvSpPr txBox="1">
              <a:spLocks noChangeArrowheads="1"/>
            </p:cNvSpPr>
            <p:nvPr/>
          </p:nvSpPr>
          <p:spPr bwMode="auto">
            <a:xfrm>
              <a:off x="4536637" y="2899863"/>
              <a:ext cx="29455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nl-NL" sz="2000" b="1" dirty="0" smtClean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γ</a:t>
              </a:r>
              <a:endParaRPr lang="en-US" altLang="nl-NL" sz="2000" b="1" baseline="-250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 rot="740617">
              <a:off x="4829871" y="3168364"/>
              <a:ext cx="545122" cy="103196"/>
            </a:xfrm>
            <a:custGeom>
              <a:avLst/>
              <a:gdLst>
                <a:gd name="connsiteX0" fmla="*/ 1143000 w 1143000"/>
                <a:gd name="connsiteY0" fmla="*/ 222833 h 395679"/>
                <a:gd name="connsiteX1" fmla="*/ 1047750 w 1143000"/>
                <a:gd name="connsiteY1" fmla="*/ 3758 h 395679"/>
                <a:gd name="connsiteX2" fmla="*/ 904875 w 1143000"/>
                <a:gd name="connsiteY2" fmla="*/ 384758 h 395679"/>
                <a:gd name="connsiteX3" fmla="*/ 742950 w 1143000"/>
                <a:gd name="connsiteY3" fmla="*/ 51383 h 395679"/>
                <a:gd name="connsiteX4" fmla="*/ 619125 w 1143000"/>
                <a:gd name="connsiteY4" fmla="*/ 365708 h 395679"/>
                <a:gd name="connsiteX5" fmla="*/ 495300 w 1143000"/>
                <a:gd name="connsiteY5" fmla="*/ 32333 h 395679"/>
                <a:gd name="connsiteX6" fmla="*/ 361950 w 1143000"/>
                <a:gd name="connsiteY6" fmla="*/ 394283 h 395679"/>
                <a:gd name="connsiteX7" fmla="*/ 171450 w 1143000"/>
                <a:gd name="connsiteY7" fmla="*/ 156158 h 395679"/>
                <a:gd name="connsiteX8" fmla="*/ 0 w 1143000"/>
                <a:gd name="connsiteY8" fmla="*/ 127583 h 395679"/>
                <a:gd name="connsiteX0" fmla="*/ 1143000 w 1143000"/>
                <a:gd name="connsiteY0" fmla="*/ 222833 h 395679"/>
                <a:gd name="connsiteX1" fmla="*/ 1047750 w 1143000"/>
                <a:gd name="connsiteY1" fmla="*/ 3758 h 395679"/>
                <a:gd name="connsiteX2" fmla="*/ 904875 w 1143000"/>
                <a:gd name="connsiteY2" fmla="*/ 384758 h 395679"/>
                <a:gd name="connsiteX3" fmla="*/ 755650 w 1143000"/>
                <a:gd name="connsiteY3" fmla="*/ 29158 h 395679"/>
                <a:gd name="connsiteX4" fmla="*/ 619125 w 1143000"/>
                <a:gd name="connsiteY4" fmla="*/ 365708 h 395679"/>
                <a:gd name="connsiteX5" fmla="*/ 495300 w 1143000"/>
                <a:gd name="connsiteY5" fmla="*/ 32333 h 395679"/>
                <a:gd name="connsiteX6" fmla="*/ 361950 w 1143000"/>
                <a:gd name="connsiteY6" fmla="*/ 394283 h 395679"/>
                <a:gd name="connsiteX7" fmla="*/ 171450 w 1143000"/>
                <a:gd name="connsiteY7" fmla="*/ 156158 h 395679"/>
                <a:gd name="connsiteX8" fmla="*/ 0 w 1143000"/>
                <a:gd name="connsiteY8" fmla="*/ 127583 h 395679"/>
                <a:gd name="connsiteX0" fmla="*/ 1143000 w 1143000"/>
                <a:gd name="connsiteY0" fmla="*/ 222833 h 384795"/>
                <a:gd name="connsiteX1" fmla="*/ 1047750 w 1143000"/>
                <a:gd name="connsiteY1" fmla="*/ 3758 h 384795"/>
                <a:gd name="connsiteX2" fmla="*/ 904875 w 1143000"/>
                <a:gd name="connsiteY2" fmla="*/ 384758 h 384795"/>
                <a:gd name="connsiteX3" fmla="*/ 755650 w 1143000"/>
                <a:gd name="connsiteY3" fmla="*/ 29158 h 384795"/>
                <a:gd name="connsiteX4" fmla="*/ 619125 w 1143000"/>
                <a:gd name="connsiteY4" fmla="*/ 365708 h 384795"/>
                <a:gd name="connsiteX5" fmla="*/ 495300 w 1143000"/>
                <a:gd name="connsiteY5" fmla="*/ 32333 h 384795"/>
                <a:gd name="connsiteX6" fmla="*/ 361950 w 1143000"/>
                <a:gd name="connsiteY6" fmla="*/ 356183 h 384795"/>
                <a:gd name="connsiteX7" fmla="*/ 171450 w 1143000"/>
                <a:gd name="connsiteY7" fmla="*/ 156158 h 384795"/>
                <a:gd name="connsiteX8" fmla="*/ 0 w 1143000"/>
                <a:gd name="connsiteY8" fmla="*/ 127583 h 384795"/>
                <a:gd name="connsiteX0" fmla="*/ 1143000 w 1143000"/>
                <a:gd name="connsiteY0" fmla="*/ 222833 h 384795"/>
                <a:gd name="connsiteX1" fmla="*/ 1047750 w 1143000"/>
                <a:gd name="connsiteY1" fmla="*/ 3758 h 384795"/>
                <a:gd name="connsiteX2" fmla="*/ 904875 w 1143000"/>
                <a:gd name="connsiteY2" fmla="*/ 384758 h 384795"/>
                <a:gd name="connsiteX3" fmla="*/ 755650 w 1143000"/>
                <a:gd name="connsiteY3" fmla="*/ 29158 h 384795"/>
                <a:gd name="connsiteX4" fmla="*/ 619125 w 1143000"/>
                <a:gd name="connsiteY4" fmla="*/ 365708 h 384795"/>
                <a:gd name="connsiteX5" fmla="*/ 495300 w 1143000"/>
                <a:gd name="connsiteY5" fmla="*/ 32333 h 384795"/>
                <a:gd name="connsiteX6" fmla="*/ 361950 w 1143000"/>
                <a:gd name="connsiteY6" fmla="*/ 356183 h 384795"/>
                <a:gd name="connsiteX7" fmla="*/ 171450 w 1143000"/>
                <a:gd name="connsiteY7" fmla="*/ 156158 h 384795"/>
                <a:gd name="connsiteX8" fmla="*/ 0 w 1143000"/>
                <a:gd name="connsiteY8" fmla="*/ 127583 h 384795"/>
                <a:gd name="connsiteX0" fmla="*/ 1143000 w 1143000"/>
                <a:gd name="connsiteY0" fmla="*/ 222833 h 384795"/>
                <a:gd name="connsiteX1" fmla="*/ 1047750 w 1143000"/>
                <a:gd name="connsiteY1" fmla="*/ 3758 h 384795"/>
                <a:gd name="connsiteX2" fmla="*/ 904875 w 1143000"/>
                <a:gd name="connsiteY2" fmla="*/ 384758 h 384795"/>
                <a:gd name="connsiteX3" fmla="*/ 755650 w 1143000"/>
                <a:gd name="connsiteY3" fmla="*/ 29158 h 384795"/>
                <a:gd name="connsiteX4" fmla="*/ 619125 w 1143000"/>
                <a:gd name="connsiteY4" fmla="*/ 365708 h 384795"/>
                <a:gd name="connsiteX5" fmla="*/ 495300 w 1143000"/>
                <a:gd name="connsiteY5" fmla="*/ 32333 h 384795"/>
                <a:gd name="connsiteX6" fmla="*/ 361950 w 1143000"/>
                <a:gd name="connsiteY6" fmla="*/ 356183 h 384795"/>
                <a:gd name="connsiteX7" fmla="*/ 225425 w 1143000"/>
                <a:gd name="connsiteY7" fmla="*/ 210133 h 384795"/>
                <a:gd name="connsiteX8" fmla="*/ 0 w 1143000"/>
                <a:gd name="connsiteY8" fmla="*/ 127583 h 384795"/>
                <a:gd name="connsiteX0" fmla="*/ 1104900 w 1104900"/>
                <a:gd name="connsiteY0" fmla="*/ 222833 h 384795"/>
                <a:gd name="connsiteX1" fmla="*/ 1009650 w 1104900"/>
                <a:gd name="connsiteY1" fmla="*/ 3758 h 384795"/>
                <a:gd name="connsiteX2" fmla="*/ 866775 w 1104900"/>
                <a:gd name="connsiteY2" fmla="*/ 384758 h 384795"/>
                <a:gd name="connsiteX3" fmla="*/ 717550 w 1104900"/>
                <a:gd name="connsiteY3" fmla="*/ 29158 h 384795"/>
                <a:gd name="connsiteX4" fmla="*/ 581025 w 1104900"/>
                <a:gd name="connsiteY4" fmla="*/ 365708 h 384795"/>
                <a:gd name="connsiteX5" fmla="*/ 457200 w 1104900"/>
                <a:gd name="connsiteY5" fmla="*/ 32333 h 384795"/>
                <a:gd name="connsiteX6" fmla="*/ 323850 w 1104900"/>
                <a:gd name="connsiteY6" fmla="*/ 356183 h 384795"/>
                <a:gd name="connsiteX7" fmla="*/ 187325 w 1104900"/>
                <a:gd name="connsiteY7" fmla="*/ 210133 h 384795"/>
                <a:gd name="connsiteX8" fmla="*/ 0 w 1104900"/>
                <a:gd name="connsiteY8" fmla="*/ 197433 h 384795"/>
                <a:gd name="connsiteX0" fmla="*/ 1104900 w 1104900"/>
                <a:gd name="connsiteY0" fmla="*/ 204328 h 366255"/>
                <a:gd name="connsiteX1" fmla="*/ 984250 w 1104900"/>
                <a:gd name="connsiteY1" fmla="*/ 4303 h 366255"/>
                <a:gd name="connsiteX2" fmla="*/ 866775 w 1104900"/>
                <a:gd name="connsiteY2" fmla="*/ 366253 h 366255"/>
                <a:gd name="connsiteX3" fmla="*/ 717550 w 1104900"/>
                <a:gd name="connsiteY3" fmla="*/ 10653 h 366255"/>
                <a:gd name="connsiteX4" fmla="*/ 581025 w 1104900"/>
                <a:gd name="connsiteY4" fmla="*/ 347203 h 366255"/>
                <a:gd name="connsiteX5" fmla="*/ 457200 w 1104900"/>
                <a:gd name="connsiteY5" fmla="*/ 13828 h 366255"/>
                <a:gd name="connsiteX6" fmla="*/ 323850 w 1104900"/>
                <a:gd name="connsiteY6" fmla="*/ 337678 h 366255"/>
                <a:gd name="connsiteX7" fmla="*/ 187325 w 1104900"/>
                <a:gd name="connsiteY7" fmla="*/ 191628 h 366255"/>
                <a:gd name="connsiteX8" fmla="*/ 0 w 1104900"/>
                <a:gd name="connsiteY8" fmla="*/ 178928 h 366255"/>
                <a:gd name="connsiteX0" fmla="*/ 1104900 w 1104900"/>
                <a:gd name="connsiteY0" fmla="*/ 200049 h 361976"/>
                <a:gd name="connsiteX1" fmla="*/ 984250 w 1104900"/>
                <a:gd name="connsiteY1" fmla="*/ 24 h 361976"/>
                <a:gd name="connsiteX2" fmla="*/ 866775 w 1104900"/>
                <a:gd name="connsiteY2" fmla="*/ 361974 h 361976"/>
                <a:gd name="connsiteX3" fmla="*/ 717550 w 1104900"/>
                <a:gd name="connsiteY3" fmla="*/ 6374 h 361976"/>
                <a:gd name="connsiteX4" fmla="*/ 581025 w 1104900"/>
                <a:gd name="connsiteY4" fmla="*/ 342924 h 361976"/>
                <a:gd name="connsiteX5" fmla="*/ 457200 w 1104900"/>
                <a:gd name="connsiteY5" fmla="*/ 9549 h 361976"/>
                <a:gd name="connsiteX6" fmla="*/ 323850 w 1104900"/>
                <a:gd name="connsiteY6" fmla="*/ 333399 h 361976"/>
                <a:gd name="connsiteX7" fmla="*/ 187325 w 1104900"/>
                <a:gd name="connsiteY7" fmla="*/ 187349 h 361976"/>
                <a:gd name="connsiteX8" fmla="*/ 0 w 1104900"/>
                <a:gd name="connsiteY8" fmla="*/ 174649 h 361976"/>
                <a:gd name="connsiteX0" fmla="*/ 1092200 w 1092200"/>
                <a:gd name="connsiteY0" fmla="*/ 204327 h 366254"/>
                <a:gd name="connsiteX1" fmla="*/ 984250 w 1092200"/>
                <a:gd name="connsiteY1" fmla="*/ 4302 h 366254"/>
                <a:gd name="connsiteX2" fmla="*/ 866775 w 1092200"/>
                <a:gd name="connsiteY2" fmla="*/ 366252 h 366254"/>
                <a:gd name="connsiteX3" fmla="*/ 717550 w 1092200"/>
                <a:gd name="connsiteY3" fmla="*/ 10652 h 366254"/>
                <a:gd name="connsiteX4" fmla="*/ 581025 w 1092200"/>
                <a:gd name="connsiteY4" fmla="*/ 347202 h 366254"/>
                <a:gd name="connsiteX5" fmla="*/ 457200 w 1092200"/>
                <a:gd name="connsiteY5" fmla="*/ 13827 h 366254"/>
                <a:gd name="connsiteX6" fmla="*/ 323850 w 1092200"/>
                <a:gd name="connsiteY6" fmla="*/ 337677 h 366254"/>
                <a:gd name="connsiteX7" fmla="*/ 187325 w 1092200"/>
                <a:gd name="connsiteY7" fmla="*/ 191627 h 366254"/>
                <a:gd name="connsiteX8" fmla="*/ 0 w 1092200"/>
                <a:gd name="connsiteY8" fmla="*/ 178927 h 36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2200" h="366254">
                  <a:moveTo>
                    <a:pt x="1092200" y="204327"/>
                  </a:moveTo>
                  <a:cubicBezTo>
                    <a:pt x="1064418" y="81295"/>
                    <a:pt x="1021821" y="-22686"/>
                    <a:pt x="984250" y="4302"/>
                  </a:cubicBezTo>
                  <a:cubicBezTo>
                    <a:pt x="946679" y="31290"/>
                    <a:pt x="911225" y="365194"/>
                    <a:pt x="866775" y="366252"/>
                  </a:cubicBezTo>
                  <a:cubicBezTo>
                    <a:pt x="822325" y="367310"/>
                    <a:pt x="765175" y="13827"/>
                    <a:pt x="717550" y="10652"/>
                  </a:cubicBezTo>
                  <a:cubicBezTo>
                    <a:pt x="669925" y="7477"/>
                    <a:pt x="624417" y="346673"/>
                    <a:pt x="581025" y="347202"/>
                  </a:cubicBezTo>
                  <a:cubicBezTo>
                    <a:pt x="537633" y="347731"/>
                    <a:pt x="500062" y="15414"/>
                    <a:pt x="457200" y="13827"/>
                  </a:cubicBezTo>
                  <a:cubicBezTo>
                    <a:pt x="414338" y="12240"/>
                    <a:pt x="368829" y="308044"/>
                    <a:pt x="323850" y="337677"/>
                  </a:cubicBezTo>
                  <a:cubicBezTo>
                    <a:pt x="278871" y="367310"/>
                    <a:pt x="241300" y="218085"/>
                    <a:pt x="187325" y="191627"/>
                  </a:cubicBezTo>
                  <a:cubicBezTo>
                    <a:pt x="133350" y="165169"/>
                    <a:pt x="73025" y="183690"/>
                    <a:pt x="0" y="178927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  <a:headEnd type="none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945" tIns="41473" rIns="82945" bIns="41473" spcCol="0" rtlCol="0" anchor="ctr"/>
            <a:lstStyle/>
            <a:p>
              <a:pPr algn="ctr"/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16"/>
            <p:cNvSpPr txBox="1">
              <a:spLocks noChangeArrowheads="1"/>
            </p:cNvSpPr>
            <p:nvPr/>
          </p:nvSpPr>
          <p:spPr bwMode="auto">
            <a:xfrm>
              <a:off x="7354363" y="2421911"/>
              <a:ext cx="34862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nl-NL" sz="2000" b="1" dirty="0" smtClean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γ</a:t>
              </a:r>
              <a:endParaRPr lang="en-US" altLang="nl-NL" sz="2000" b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rot="8749234">
              <a:off x="6824565" y="2844721"/>
              <a:ext cx="545122" cy="103196"/>
            </a:xfrm>
            <a:custGeom>
              <a:avLst/>
              <a:gdLst>
                <a:gd name="connsiteX0" fmla="*/ 1143000 w 1143000"/>
                <a:gd name="connsiteY0" fmla="*/ 222833 h 395679"/>
                <a:gd name="connsiteX1" fmla="*/ 1047750 w 1143000"/>
                <a:gd name="connsiteY1" fmla="*/ 3758 h 395679"/>
                <a:gd name="connsiteX2" fmla="*/ 904875 w 1143000"/>
                <a:gd name="connsiteY2" fmla="*/ 384758 h 395679"/>
                <a:gd name="connsiteX3" fmla="*/ 742950 w 1143000"/>
                <a:gd name="connsiteY3" fmla="*/ 51383 h 395679"/>
                <a:gd name="connsiteX4" fmla="*/ 619125 w 1143000"/>
                <a:gd name="connsiteY4" fmla="*/ 365708 h 395679"/>
                <a:gd name="connsiteX5" fmla="*/ 495300 w 1143000"/>
                <a:gd name="connsiteY5" fmla="*/ 32333 h 395679"/>
                <a:gd name="connsiteX6" fmla="*/ 361950 w 1143000"/>
                <a:gd name="connsiteY6" fmla="*/ 394283 h 395679"/>
                <a:gd name="connsiteX7" fmla="*/ 171450 w 1143000"/>
                <a:gd name="connsiteY7" fmla="*/ 156158 h 395679"/>
                <a:gd name="connsiteX8" fmla="*/ 0 w 1143000"/>
                <a:gd name="connsiteY8" fmla="*/ 127583 h 395679"/>
                <a:gd name="connsiteX0" fmla="*/ 1143000 w 1143000"/>
                <a:gd name="connsiteY0" fmla="*/ 222833 h 395679"/>
                <a:gd name="connsiteX1" fmla="*/ 1047750 w 1143000"/>
                <a:gd name="connsiteY1" fmla="*/ 3758 h 395679"/>
                <a:gd name="connsiteX2" fmla="*/ 904875 w 1143000"/>
                <a:gd name="connsiteY2" fmla="*/ 384758 h 395679"/>
                <a:gd name="connsiteX3" fmla="*/ 755650 w 1143000"/>
                <a:gd name="connsiteY3" fmla="*/ 29158 h 395679"/>
                <a:gd name="connsiteX4" fmla="*/ 619125 w 1143000"/>
                <a:gd name="connsiteY4" fmla="*/ 365708 h 395679"/>
                <a:gd name="connsiteX5" fmla="*/ 495300 w 1143000"/>
                <a:gd name="connsiteY5" fmla="*/ 32333 h 395679"/>
                <a:gd name="connsiteX6" fmla="*/ 361950 w 1143000"/>
                <a:gd name="connsiteY6" fmla="*/ 394283 h 395679"/>
                <a:gd name="connsiteX7" fmla="*/ 171450 w 1143000"/>
                <a:gd name="connsiteY7" fmla="*/ 156158 h 395679"/>
                <a:gd name="connsiteX8" fmla="*/ 0 w 1143000"/>
                <a:gd name="connsiteY8" fmla="*/ 127583 h 395679"/>
                <a:gd name="connsiteX0" fmla="*/ 1143000 w 1143000"/>
                <a:gd name="connsiteY0" fmla="*/ 222833 h 384795"/>
                <a:gd name="connsiteX1" fmla="*/ 1047750 w 1143000"/>
                <a:gd name="connsiteY1" fmla="*/ 3758 h 384795"/>
                <a:gd name="connsiteX2" fmla="*/ 904875 w 1143000"/>
                <a:gd name="connsiteY2" fmla="*/ 384758 h 384795"/>
                <a:gd name="connsiteX3" fmla="*/ 755650 w 1143000"/>
                <a:gd name="connsiteY3" fmla="*/ 29158 h 384795"/>
                <a:gd name="connsiteX4" fmla="*/ 619125 w 1143000"/>
                <a:gd name="connsiteY4" fmla="*/ 365708 h 384795"/>
                <a:gd name="connsiteX5" fmla="*/ 495300 w 1143000"/>
                <a:gd name="connsiteY5" fmla="*/ 32333 h 384795"/>
                <a:gd name="connsiteX6" fmla="*/ 361950 w 1143000"/>
                <a:gd name="connsiteY6" fmla="*/ 356183 h 384795"/>
                <a:gd name="connsiteX7" fmla="*/ 171450 w 1143000"/>
                <a:gd name="connsiteY7" fmla="*/ 156158 h 384795"/>
                <a:gd name="connsiteX8" fmla="*/ 0 w 1143000"/>
                <a:gd name="connsiteY8" fmla="*/ 127583 h 384795"/>
                <a:gd name="connsiteX0" fmla="*/ 1143000 w 1143000"/>
                <a:gd name="connsiteY0" fmla="*/ 222833 h 384795"/>
                <a:gd name="connsiteX1" fmla="*/ 1047750 w 1143000"/>
                <a:gd name="connsiteY1" fmla="*/ 3758 h 384795"/>
                <a:gd name="connsiteX2" fmla="*/ 904875 w 1143000"/>
                <a:gd name="connsiteY2" fmla="*/ 384758 h 384795"/>
                <a:gd name="connsiteX3" fmla="*/ 755650 w 1143000"/>
                <a:gd name="connsiteY3" fmla="*/ 29158 h 384795"/>
                <a:gd name="connsiteX4" fmla="*/ 619125 w 1143000"/>
                <a:gd name="connsiteY4" fmla="*/ 365708 h 384795"/>
                <a:gd name="connsiteX5" fmla="*/ 495300 w 1143000"/>
                <a:gd name="connsiteY5" fmla="*/ 32333 h 384795"/>
                <a:gd name="connsiteX6" fmla="*/ 361950 w 1143000"/>
                <a:gd name="connsiteY6" fmla="*/ 356183 h 384795"/>
                <a:gd name="connsiteX7" fmla="*/ 171450 w 1143000"/>
                <a:gd name="connsiteY7" fmla="*/ 156158 h 384795"/>
                <a:gd name="connsiteX8" fmla="*/ 0 w 1143000"/>
                <a:gd name="connsiteY8" fmla="*/ 127583 h 384795"/>
                <a:gd name="connsiteX0" fmla="*/ 1143000 w 1143000"/>
                <a:gd name="connsiteY0" fmla="*/ 222833 h 384795"/>
                <a:gd name="connsiteX1" fmla="*/ 1047750 w 1143000"/>
                <a:gd name="connsiteY1" fmla="*/ 3758 h 384795"/>
                <a:gd name="connsiteX2" fmla="*/ 904875 w 1143000"/>
                <a:gd name="connsiteY2" fmla="*/ 384758 h 384795"/>
                <a:gd name="connsiteX3" fmla="*/ 755650 w 1143000"/>
                <a:gd name="connsiteY3" fmla="*/ 29158 h 384795"/>
                <a:gd name="connsiteX4" fmla="*/ 619125 w 1143000"/>
                <a:gd name="connsiteY4" fmla="*/ 365708 h 384795"/>
                <a:gd name="connsiteX5" fmla="*/ 495300 w 1143000"/>
                <a:gd name="connsiteY5" fmla="*/ 32333 h 384795"/>
                <a:gd name="connsiteX6" fmla="*/ 361950 w 1143000"/>
                <a:gd name="connsiteY6" fmla="*/ 356183 h 384795"/>
                <a:gd name="connsiteX7" fmla="*/ 225425 w 1143000"/>
                <a:gd name="connsiteY7" fmla="*/ 210133 h 384795"/>
                <a:gd name="connsiteX8" fmla="*/ 0 w 1143000"/>
                <a:gd name="connsiteY8" fmla="*/ 127583 h 384795"/>
                <a:gd name="connsiteX0" fmla="*/ 1104900 w 1104900"/>
                <a:gd name="connsiteY0" fmla="*/ 222833 h 384795"/>
                <a:gd name="connsiteX1" fmla="*/ 1009650 w 1104900"/>
                <a:gd name="connsiteY1" fmla="*/ 3758 h 384795"/>
                <a:gd name="connsiteX2" fmla="*/ 866775 w 1104900"/>
                <a:gd name="connsiteY2" fmla="*/ 384758 h 384795"/>
                <a:gd name="connsiteX3" fmla="*/ 717550 w 1104900"/>
                <a:gd name="connsiteY3" fmla="*/ 29158 h 384795"/>
                <a:gd name="connsiteX4" fmla="*/ 581025 w 1104900"/>
                <a:gd name="connsiteY4" fmla="*/ 365708 h 384795"/>
                <a:gd name="connsiteX5" fmla="*/ 457200 w 1104900"/>
                <a:gd name="connsiteY5" fmla="*/ 32333 h 384795"/>
                <a:gd name="connsiteX6" fmla="*/ 323850 w 1104900"/>
                <a:gd name="connsiteY6" fmla="*/ 356183 h 384795"/>
                <a:gd name="connsiteX7" fmla="*/ 187325 w 1104900"/>
                <a:gd name="connsiteY7" fmla="*/ 210133 h 384795"/>
                <a:gd name="connsiteX8" fmla="*/ 0 w 1104900"/>
                <a:gd name="connsiteY8" fmla="*/ 197433 h 384795"/>
                <a:gd name="connsiteX0" fmla="*/ 1104900 w 1104900"/>
                <a:gd name="connsiteY0" fmla="*/ 204328 h 366255"/>
                <a:gd name="connsiteX1" fmla="*/ 984250 w 1104900"/>
                <a:gd name="connsiteY1" fmla="*/ 4303 h 366255"/>
                <a:gd name="connsiteX2" fmla="*/ 866775 w 1104900"/>
                <a:gd name="connsiteY2" fmla="*/ 366253 h 366255"/>
                <a:gd name="connsiteX3" fmla="*/ 717550 w 1104900"/>
                <a:gd name="connsiteY3" fmla="*/ 10653 h 366255"/>
                <a:gd name="connsiteX4" fmla="*/ 581025 w 1104900"/>
                <a:gd name="connsiteY4" fmla="*/ 347203 h 366255"/>
                <a:gd name="connsiteX5" fmla="*/ 457200 w 1104900"/>
                <a:gd name="connsiteY5" fmla="*/ 13828 h 366255"/>
                <a:gd name="connsiteX6" fmla="*/ 323850 w 1104900"/>
                <a:gd name="connsiteY6" fmla="*/ 337678 h 366255"/>
                <a:gd name="connsiteX7" fmla="*/ 187325 w 1104900"/>
                <a:gd name="connsiteY7" fmla="*/ 191628 h 366255"/>
                <a:gd name="connsiteX8" fmla="*/ 0 w 1104900"/>
                <a:gd name="connsiteY8" fmla="*/ 178928 h 366255"/>
                <a:gd name="connsiteX0" fmla="*/ 1104900 w 1104900"/>
                <a:gd name="connsiteY0" fmla="*/ 200049 h 361976"/>
                <a:gd name="connsiteX1" fmla="*/ 984250 w 1104900"/>
                <a:gd name="connsiteY1" fmla="*/ 24 h 361976"/>
                <a:gd name="connsiteX2" fmla="*/ 866775 w 1104900"/>
                <a:gd name="connsiteY2" fmla="*/ 361974 h 361976"/>
                <a:gd name="connsiteX3" fmla="*/ 717550 w 1104900"/>
                <a:gd name="connsiteY3" fmla="*/ 6374 h 361976"/>
                <a:gd name="connsiteX4" fmla="*/ 581025 w 1104900"/>
                <a:gd name="connsiteY4" fmla="*/ 342924 h 361976"/>
                <a:gd name="connsiteX5" fmla="*/ 457200 w 1104900"/>
                <a:gd name="connsiteY5" fmla="*/ 9549 h 361976"/>
                <a:gd name="connsiteX6" fmla="*/ 323850 w 1104900"/>
                <a:gd name="connsiteY6" fmla="*/ 333399 h 361976"/>
                <a:gd name="connsiteX7" fmla="*/ 187325 w 1104900"/>
                <a:gd name="connsiteY7" fmla="*/ 187349 h 361976"/>
                <a:gd name="connsiteX8" fmla="*/ 0 w 1104900"/>
                <a:gd name="connsiteY8" fmla="*/ 174649 h 361976"/>
                <a:gd name="connsiteX0" fmla="*/ 1092200 w 1092200"/>
                <a:gd name="connsiteY0" fmla="*/ 204327 h 366254"/>
                <a:gd name="connsiteX1" fmla="*/ 984250 w 1092200"/>
                <a:gd name="connsiteY1" fmla="*/ 4302 h 366254"/>
                <a:gd name="connsiteX2" fmla="*/ 866775 w 1092200"/>
                <a:gd name="connsiteY2" fmla="*/ 366252 h 366254"/>
                <a:gd name="connsiteX3" fmla="*/ 717550 w 1092200"/>
                <a:gd name="connsiteY3" fmla="*/ 10652 h 366254"/>
                <a:gd name="connsiteX4" fmla="*/ 581025 w 1092200"/>
                <a:gd name="connsiteY4" fmla="*/ 347202 h 366254"/>
                <a:gd name="connsiteX5" fmla="*/ 457200 w 1092200"/>
                <a:gd name="connsiteY5" fmla="*/ 13827 h 366254"/>
                <a:gd name="connsiteX6" fmla="*/ 323850 w 1092200"/>
                <a:gd name="connsiteY6" fmla="*/ 337677 h 366254"/>
                <a:gd name="connsiteX7" fmla="*/ 187325 w 1092200"/>
                <a:gd name="connsiteY7" fmla="*/ 191627 h 366254"/>
                <a:gd name="connsiteX8" fmla="*/ 0 w 1092200"/>
                <a:gd name="connsiteY8" fmla="*/ 178927 h 36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2200" h="366254">
                  <a:moveTo>
                    <a:pt x="1092200" y="204327"/>
                  </a:moveTo>
                  <a:cubicBezTo>
                    <a:pt x="1064418" y="81295"/>
                    <a:pt x="1021821" y="-22686"/>
                    <a:pt x="984250" y="4302"/>
                  </a:cubicBezTo>
                  <a:cubicBezTo>
                    <a:pt x="946679" y="31290"/>
                    <a:pt x="911225" y="365194"/>
                    <a:pt x="866775" y="366252"/>
                  </a:cubicBezTo>
                  <a:cubicBezTo>
                    <a:pt x="822325" y="367310"/>
                    <a:pt x="765175" y="13827"/>
                    <a:pt x="717550" y="10652"/>
                  </a:cubicBezTo>
                  <a:cubicBezTo>
                    <a:pt x="669925" y="7477"/>
                    <a:pt x="624417" y="346673"/>
                    <a:pt x="581025" y="347202"/>
                  </a:cubicBezTo>
                  <a:cubicBezTo>
                    <a:pt x="537633" y="347731"/>
                    <a:pt x="500062" y="15414"/>
                    <a:pt x="457200" y="13827"/>
                  </a:cubicBezTo>
                  <a:cubicBezTo>
                    <a:pt x="414338" y="12240"/>
                    <a:pt x="368829" y="308044"/>
                    <a:pt x="323850" y="337677"/>
                  </a:cubicBezTo>
                  <a:cubicBezTo>
                    <a:pt x="278871" y="367310"/>
                    <a:pt x="241300" y="218085"/>
                    <a:pt x="187325" y="191627"/>
                  </a:cubicBezTo>
                  <a:cubicBezTo>
                    <a:pt x="133350" y="165169"/>
                    <a:pt x="73025" y="183690"/>
                    <a:pt x="0" y="178927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  <a:headEnd type="none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945" tIns="41473" rIns="82945" bIns="41473" spcCol="0" rtlCol="0" anchor="ctr"/>
            <a:lstStyle/>
            <a:p>
              <a:pPr algn="ctr"/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9" name="Figure Linewidth"/>
          <p:cNvGrpSpPr/>
          <p:nvPr/>
        </p:nvGrpSpPr>
        <p:grpSpPr>
          <a:xfrm>
            <a:off x="5870756" y="3899422"/>
            <a:ext cx="1101849" cy="806702"/>
            <a:chOff x="5893616" y="3813710"/>
            <a:chExt cx="1101849" cy="806702"/>
          </a:xfrm>
        </p:grpSpPr>
        <p:sp>
          <p:nvSpPr>
            <p:cNvPr id="40" name="Arc 39"/>
            <p:cNvSpPr/>
            <p:nvPr/>
          </p:nvSpPr>
          <p:spPr>
            <a:xfrm rot="9089975">
              <a:off x="5893616" y="3813710"/>
              <a:ext cx="676874" cy="323021"/>
            </a:xfrm>
            <a:prstGeom prst="arc">
              <a:avLst>
                <a:gd name="adj1" fmla="val 11420361"/>
                <a:gd name="adj2" fmla="val 20870705"/>
              </a:avLst>
            </a:prstGeom>
            <a:noFill/>
            <a:ln w="25400">
              <a:solidFill>
                <a:schemeClr val="accent3">
                  <a:lumMod val="60000"/>
                  <a:lumOff val="40000"/>
                </a:schemeClr>
              </a:solidFill>
              <a:prstDash val="sys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Arc 38"/>
            <p:cNvSpPr/>
            <p:nvPr/>
          </p:nvSpPr>
          <p:spPr>
            <a:xfrm rot="19919796">
              <a:off x="5948528" y="3900778"/>
              <a:ext cx="676874" cy="323021"/>
            </a:xfrm>
            <a:prstGeom prst="arc">
              <a:avLst>
                <a:gd name="adj1" fmla="val 11420361"/>
                <a:gd name="adj2" fmla="val 20870705"/>
              </a:avLst>
            </a:prstGeom>
            <a:noFill/>
            <a:ln w="25400">
              <a:solidFill>
                <a:schemeClr val="accent3">
                  <a:lumMod val="60000"/>
                  <a:lumOff val="40000"/>
                </a:schemeClr>
              </a:solidFill>
              <a:prstDash val="sys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16"/>
            <p:cNvSpPr txBox="1">
              <a:spLocks noChangeArrowheads="1"/>
            </p:cNvSpPr>
            <p:nvPr/>
          </p:nvSpPr>
          <p:spPr bwMode="auto">
            <a:xfrm>
              <a:off x="6601991" y="4220302"/>
              <a:ext cx="39347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nl-NL" sz="20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γ</a:t>
              </a:r>
              <a:r>
                <a:rPr lang="en-US" altLang="nl-NL" sz="2000" b="1" baseline="-250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c</a:t>
              </a:r>
              <a:endParaRPr lang="en-US" altLang="nl-NL" sz="2000" b="1" baseline="-250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 rot="14301615">
              <a:off x="6152453" y="4202599"/>
              <a:ext cx="545122" cy="103196"/>
            </a:xfrm>
            <a:custGeom>
              <a:avLst/>
              <a:gdLst>
                <a:gd name="connsiteX0" fmla="*/ 1143000 w 1143000"/>
                <a:gd name="connsiteY0" fmla="*/ 222833 h 395679"/>
                <a:gd name="connsiteX1" fmla="*/ 1047750 w 1143000"/>
                <a:gd name="connsiteY1" fmla="*/ 3758 h 395679"/>
                <a:gd name="connsiteX2" fmla="*/ 904875 w 1143000"/>
                <a:gd name="connsiteY2" fmla="*/ 384758 h 395679"/>
                <a:gd name="connsiteX3" fmla="*/ 742950 w 1143000"/>
                <a:gd name="connsiteY3" fmla="*/ 51383 h 395679"/>
                <a:gd name="connsiteX4" fmla="*/ 619125 w 1143000"/>
                <a:gd name="connsiteY4" fmla="*/ 365708 h 395679"/>
                <a:gd name="connsiteX5" fmla="*/ 495300 w 1143000"/>
                <a:gd name="connsiteY5" fmla="*/ 32333 h 395679"/>
                <a:gd name="connsiteX6" fmla="*/ 361950 w 1143000"/>
                <a:gd name="connsiteY6" fmla="*/ 394283 h 395679"/>
                <a:gd name="connsiteX7" fmla="*/ 171450 w 1143000"/>
                <a:gd name="connsiteY7" fmla="*/ 156158 h 395679"/>
                <a:gd name="connsiteX8" fmla="*/ 0 w 1143000"/>
                <a:gd name="connsiteY8" fmla="*/ 127583 h 395679"/>
                <a:gd name="connsiteX0" fmla="*/ 1143000 w 1143000"/>
                <a:gd name="connsiteY0" fmla="*/ 222833 h 395679"/>
                <a:gd name="connsiteX1" fmla="*/ 1047750 w 1143000"/>
                <a:gd name="connsiteY1" fmla="*/ 3758 h 395679"/>
                <a:gd name="connsiteX2" fmla="*/ 904875 w 1143000"/>
                <a:gd name="connsiteY2" fmla="*/ 384758 h 395679"/>
                <a:gd name="connsiteX3" fmla="*/ 755650 w 1143000"/>
                <a:gd name="connsiteY3" fmla="*/ 29158 h 395679"/>
                <a:gd name="connsiteX4" fmla="*/ 619125 w 1143000"/>
                <a:gd name="connsiteY4" fmla="*/ 365708 h 395679"/>
                <a:gd name="connsiteX5" fmla="*/ 495300 w 1143000"/>
                <a:gd name="connsiteY5" fmla="*/ 32333 h 395679"/>
                <a:gd name="connsiteX6" fmla="*/ 361950 w 1143000"/>
                <a:gd name="connsiteY6" fmla="*/ 394283 h 395679"/>
                <a:gd name="connsiteX7" fmla="*/ 171450 w 1143000"/>
                <a:gd name="connsiteY7" fmla="*/ 156158 h 395679"/>
                <a:gd name="connsiteX8" fmla="*/ 0 w 1143000"/>
                <a:gd name="connsiteY8" fmla="*/ 127583 h 395679"/>
                <a:gd name="connsiteX0" fmla="*/ 1143000 w 1143000"/>
                <a:gd name="connsiteY0" fmla="*/ 222833 h 384795"/>
                <a:gd name="connsiteX1" fmla="*/ 1047750 w 1143000"/>
                <a:gd name="connsiteY1" fmla="*/ 3758 h 384795"/>
                <a:gd name="connsiteX2" fmla="*/ 904875 w 1143000"/>
                <a:gd name="connsiteY2" fmla="*/ 384758 h 384795"/>
                <a:gd name="connsiteX3" fmla="*/ 755650 w 1143000"/>
                <a:gd name="connsiteY3" fmla="*/ 29158 h 384795"/>
                <a:gd name="connsiteX4" fmla="*/ 619125 w 1143000"/>
                <a:gd name="connsiteY4" fmla="*/ 365708 h 384795"/>
                <a:gd name="connsiteX5" fmla="*/ 495300 w 1143000"/>
                <a:gd name="connsiteY5" fmla="*/ 32333 h 384795"/>
                <a:gd name="connsiteX6" fmla="*/ 361950 w 1143000"/>
                <a:gd name="connsiteY6" fmla="*/ 356183 h 384795"/>
                <a:gd name="connsiteX7" fmla="*/ 171450 w 1143000"/>
                <a:gd name="connsiteY7" fmla="*/ 156158 h 384795"/>
                <a:gd name="connsiteX8" fmla="*/ 0 w 1143000"/>
                <a:gd name="connsiteY8" fmla="*/ 127583 h 384795"/>
                <a:gd name="connsiteX0" fmla="*/ 1143000 w 1143000"/>
                <a:gd name="connsiteY0" fmla="*/ 222833 h 384795"/>
                <a:gd name="connsiteX1" fmla="*/ 1047750 w 1143000"/>
                <a:gd name="connsiteY1" fmla="*/ 3758 h 384795"/>
                <a:gd name="connsiteX2" fmla="*/ 904875 w 1143000"/>
                <a:gd name="connsiteY2" fmla="*/ 384758 h 384795"/>
                <a:gd name="connsiteX3" fmla="*/ 755650 w 1143000"/>
                <a:gd name="connsiteY3" fmla="*/ 29158 h 384795"/>
                <a:gd name="connsiteX4" fmla="*/ 619125 w 1143000"/>
                <a:gd name="connsiteY4" fmla="*/ 365708 h 384795"/>
                <a:gd name="connsiteX5" fmla="*/ 495300 w 1143000"/>
                <a:gd name="connsiteY5" fmla="*/ 32333 h 384795"/>
                <a:gd name="connsiteX6" fmla="*/ 361950 w 1143000"/>
                <a:gd name="connsiteY6" fmla="*/ 356183 h 384795"/>
                <a:gd name="connsiteX7" fmla="*/ 171450 w 1143000"/>
                <a:gd name="connsiteY7" fmla="*/ 156158 h 384795"/>
                <a:gd name="connsiteX8" fmla="*/ 0 w 1143000"/>
                <a:gd name="connsiteY8" fmla="*/ 127583 h 384795"/>
                <a:gd name="connsiteX0" fmla="*/ 1143000 w 1143000"/>
                <a:gd name="connsiteY0" fmla="*/ 222833 h 384795"/>
                <a:gd name="connsiteX1" fmla="*/ 1047750 w 1143000"/>
                <a:gd name="connsiteY1" fmla="*/ 3758 h 384795"/>
                <a:gd name="connsiteX2" fmla="*/ 904875 w 1143000"/>
                <a:gd name="connsiteY2" fmla="*/ 384758 h 384795"/>
                <a:gd name="connsiteX3" fmla="*/ 755650 w 1143000"/>
                <a:gd name="connsiteY3" fmla="*/ 29158 h 384795"/>
                <a:gd name="connsiteX4" fmla="*/ 619125 w 1143000"/>
                <a:gd name="connsiteY4" fmla="*/ 365708 h 384795"/>
                <a:gd name="connsiteX5" fmla="*/ 495300 w 1143000"/>
                <a:gd name="connsiteY5" fmla="*/ 32333 h 384795"/>
                <a:gd name="connsiteX6" fmla="*/ 361950 w 1143000"/>
                <a:gd name="connsiteY6" fmla="*/ 356183 h 384795"/>
                <a:gd name="connsiteX7" fmla="*/ 225425 w 1143000"/>
                <a:gd name="connsiteY7" fmla="*/ 210133 h 384795"/>
                <a:gd name="connsiteX8" fmla="*/ 0 w 1143000"/>
                <a:gd name="connsiteY8" fmla="*/ 127583 h 384795"/>
                <a:gd name="connsiteX0" fmla="*/ 1104900 w 1104900"/>
                <a:gd name="connsiteY0" fmla="*/ 222833 h 384795"/>
                <a:gd name="connsiteX1" fmla="*/ 1009650 w 1104900"/>
                <a:gd name="connsiteY1" fmla="*/ 3758 h 384795"/>
                <a:gd name="connsiteX2" fmla="*/ 866775 w 1104900"/>
                <a:gd name="connsiteY2" fmla="*/ 384758 h 384795"/>
                <a:gd name="connsiteX3" fmla="*/ 717550 w 1104900"/>
                <a:gd name="connsiteY3" fmla="*/ 29158 h 384795"/>
                <a:gd name="connsiteX4" fmla="*/ 581025 w 1104900"/>
                <a:gd name="connsiteY4" fmla="*/ 365708 h 384795"/>
                <a:gd name="connsiteX5" fmla="*/ 457200 w 1104900"/>
                <a:gd name="connsiteY5" fmla="*/ 32333 h 384795"/>
                <a:gd name="connsiteX6" fmla="*/ 323850 w 1104900"/>
                <a:gd name="connsiteY6" fmla="*/ 356183 h 384795"/>
                <a:gd name="connsiteX7" fmla="*/ 187325 w 1104900"/>
                <a:gd name="connsiteY7" fmla="*/ 210133 h 384795"/>
                <a:gd name="connsiteX8" fmla="*/ 0 w 1104900"/>
                <a:gd name="connsiteY8" fmla="*/ 197433 h 384795"/>
                <a:gd name="connsiteX0" fmla="*/ 1104900 w 1104900"/>
                <a:gd name="connsiteY0" fmla="*/ 204328 h 366255"/>
                <a:gd name="connsiteX1" fmla="*/ 984250 w 1104900"/>
                <a:gd name="connsiteY1" fmla="*/ 4303 h 366255"/>
                <a:gd name="connsiteX2" fmla="*/ 866775 w 1104900"/>
                <a:gd name="connsiteY2" fmla="*/ 366253 h 366255"/>
                <a:gd name="connsiteX3" fmla="*/ 717550 w 1104900"/>
                <a:gd name="connsiteY3" fmla="*/ 10653 h 366255"/>
                <a:gd name="connsiteX4" fmla="*/ 581025 w 1104900"/>
                <a:gd name="connsiteY4" fmla="*/ 347203 h 366255"/>
                <a:gd name="connsiteX5" fmla="*/ 457200 w 1104900"/>
                <a:gd name="connsiteY5" fmla="*/ 13828 h 366255"/>
                <a:gd name="connsiteX6" fmla="*/ 323850 w 1104900"/>
                <a:gd name="connsiteY6" fmla="*/ 337678 h 366255"/>
                <a:gd name="connsiteX7" fmla="*/ 187325 w 1104900"/>
                <a:gd name="connsiteY7" fmla="*/ 191628 h 366255"/>
                <a:gd name="connsiteX8" fmla="*/ 0 w 1104900"/>
                <a:gd name="connsiteY8" fmla="*/ 178928 h 366255"/>
                <a:gd name="connsiteX0" fmla="*/ 1104900 w 1104900"/>
                <a:gd name="connsiteY0" fmla="*/ 200049 h 361976"/>
                <a:gd name="connsiteX1" fmla="*/ 984250 w 1104900"/>
                <a:gd name="connsiteY1" fmla="*/ 24 h 361976"/>
                <a:gd name="connsiteX2" fmla="*/ 866775 w 1104900"/>
                <a:gd name="connsiteY2" fmla="*/ 361974 h 361976"/>
                <a:gd name="connsiteX3" fmla="*/ 717550 w 1104900"/>
                <a:gd name="connsiteY3" fmla="*/ 6374 h 361976"/>
                <a:gd name="connsiteX4" fmla="*/ 581025 w 1104900"/>
                <a:gd name="connsiteY4" fmla="*/ 342924 h 361976"/>
                <a:gd name="connsiteX5" fmla="*/ 457200 w 1104900"/>
                <a:gd name="connsiteY5" fmla="*/ 9549 h 361976"/>
                <a:gd name="connsiteX6" fmla="*/ 323850 w 1104900"/>
                <a:gd name="connsiteY6" fmla="*/ 333399 h 361976"/>
                <a:gd name="connsiteX7" fmla="*/ 187325 w 1104900"/>
                <a:gd name="connsiteY7" fmla="*/ 187349 h 361976"/>
                <a:gd name="connsiteX8" fmla="*/ 0 w 1104900"/>
                <a:gd name="connsiteY8" fmla="*/ 174649 h 361976"/>
                <a:gd name="connsiteX0" fmla="*/ 1092200 w 1092200"/>
                <a:gd name="connsiteY0" fmla="*/ 204327 h 366254"/>
                <a:gd name="connsiteX1" fmla="*/ 984250 w 1092200"/>
                <a:gd name="connsiteY1" fmla="*/ 4302 h 366254"/>
                <a:gd name="connsiteX2" fmla="*/ 866775 w 1092200"/>
                <a:gd name="connsiteY2" fmla="*/ 366252 h 366254"/>
                <a:gd name="connsiteX3" fmla="*/ 717550 w 1092200"/>
                <a:gd name="connsiteY3" fmla="*/ 10652 h 366254"/>
                <a:gd name="connsiteX4" fmla="*/ 581025 w 1092200"/>
                <a:gd name="connsiteY4" fmla="*/ 347202 h 366254"/>
                <a:gd name="connsiteX5" fmla="*/ 457200 w 1092200"/>
                <a:gd name="connsiteY5" fmla="*/ 13827 h 366254"/>
                <a:gd name="connsiteX6" fmla="*/ 323850 w 1092200"/>
                <a:gd name="connsiteY6" fmla="*/ 337677 h 366254"/>
                <a:gd name="connsiteX7" fmla="*/ 187325 w 1092200"/>
                <a:gd name="connsiteY7" fmla="*/ 191627 h 366254"/>
                <a:gd name="connsiteX8" fmla="*/ 0 w 1092200"/>
                <a:gd name="connsiteY8" fmla="*/ 178927 h 36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2200" h="366254">
                  <a:moveTo>
                    <a:pt x="1092200" y="204327"/>
                  </a:moveTo>
                  <a:cubicBezTo>
                    <a:pt x="1064418" y="81295"/>
                    <a:pt x="1021821" y="-22686"/>
                    <a:pt x="984250" y="4302"/>
                  </a:cubicBezTo>
                  <a:cubicBezTo>
                    <a:pt x="946679" y="31290"/>
                    <a:pt x="911225" y="365194"/>
                    <a:pt x="866775" y="366252"/>
                  </a:cubicBezTo>
                  <a:cubicBezTo>
                    <a:pt x="822325" y="367310"/>
                    <a:pt x="765175" y="13827"/>
                    <a:pt x="717550" y="10652"/>
                  </a:cubicBezTo>
                  <a:cubicBezTo>
                    <a:pt x="669925" y="7477"/>
                    <a:pt x="624417" y="346673"/>
                    <a:pt x="581025" y="347202"/>
                  </a:cubicBezTo>
                  <a:cubicBezTo>
                    <a:pt x="537633" y="347731"/>
                    <a:pt x="500062" y="15414"/>
                    <a:pt x="457200" y="13827"/>
                  </a:cubicBezTo>
                  <a:cubicBezTo>
                    <a:pt x="414338" y="12240"/>
                    <a:pt x="368829" y="308044"/>
                    <a:pt x="323850" y="337677"/>
                  </a:cubicBezTo>
                  <a:cubicBezTo>
                    <a:pt x="278871" y="367310"/>
                    <a:pt x="241300" y="218085"/>
                    <a:pt x="187325" y="191627"/>
                  </a:cubicBezTo>
                  <a:cubicBezTo>
                    <a:pt x="133350" y="165169"/>
                    <a:pt x="73025" y="183690"/>
                    <a:pt x="0" y="178927"/>
                  </a:cubicBezTo>
                </a:path>
              </a:pathLst>
            </a:cu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  <a:headEnd type="none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945" tIns="41473" rIns="82945" bIns="41473" spcCol="0" rtlCol="0" anchor="ctr"/>
            <a:lstStyle/>
            <a:p>
              <a:pPr algn="ctr"/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" name="Text Box 27"/>
          <p:cNvSpPr txBox="1">
            <a:spLocks noChangeArrowheads="1"/>
          </p:cNvSpPr>
          <p:nvPr/>
        </p:nvSpPr>
        <p:spPr bwMode="auto">
          <a:xfrm>
            <a:off x="5800534" y="1646215"/>
            <a:ext cx="673408" cy="32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075" tIns="10537" rIns="21075" bIns="10537">
            <a:spAutoFit/>
          </a:bodyPr>
          <a:lstStyle>
            <a:lvl1pPr defTabSz="211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2111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20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|</a:t>
            </a:r>
            <a:r>
              <a:rPr lang="en-US" altLang="en-US" sz="2000" b="1" baseline="3000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  <a:r>
              <a:rPr lang="en-US" altLang="en-US" sz="20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</a:t>
            </a:r>
            <a:r>
              <a:rPr lang="en-US" altLang="en-US" sz="2000" b="1" baseline="-2500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1/2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⟩</a:t>
            </a:r>
            <a:r>
              <a:rPr lang="en-US" altLang="en-US" sz="20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endParaRPr lang="en-US" altLang="en-US" sz="2000" b="1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  <a:sym typeface="Symbol" pitchFamily="18" charset="2"/>
            </a:endParaRPr>
          </a:p>
        </p:txBody>
      </p:sp>
      <p:sp>
        <p:nvSpPr>
          <p:cNvPr id="46" name="Text Box 27"/>
          <p:cNvSpPr txBox="1">
            <a:spLocks noChangeArrowheads="1"/>
          </p:cNvSpPr>
          <p:nvPr/>
        </p:nvSpPr>
        <p:spPr bwMode="auto">
          <a:xfrm>
            <a:off x="7675007" y="3740698"/>
            <a:ext cx="740749" cy="32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075" tIns="10537" rIns="21075" bIns="10537">
            <a:spAutoFit/>
          </a:bodyPr>
          <a:lstStyle>
            <a:lvl1pPr defTabSz="211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2111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20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|</a:t>
            </a:r>
            <a:r>
              <a:rPr lang="en-US" altLang="en-US" sz="2000" b="1" baseline="3000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  <a:r>
              <a:rPr lang="en-US" altLang="en-US" sz="20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</a:t>
            </a:r>
            <a:r>
              <a:rPr lang="en-US" altLang="en-US" sz="2000" b="1" baseline="-2500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3/2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⟩</a:t>
            </a:r>
            <a:r>
              <a:rPr lang="en-US" altLang="en-US" sz="20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endParaRPr lang="en-US" altLang="en-US" sz="2000" b="1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  <a:sym typeface="Symbol" pitchFamily="18" charset="2"/>
            </a:endParaRPr>
          </a:p>
        </p:txBody>
      </p:sp>
      <p:grpSp>
        <p:nvGrpSpPr>
          <p:cNvPr id="95" name="Figure Relaxation"/>
          <p:cNvGrpSpPr/>
          <p:nvPr/>
        </p:nvGrpSpPr>
        <p:grpSpPr>
          <a:xfrm>
            <a:off x="4888613" y="1799944"/>
            <a:ext cx="2746245" cy="782325"/>
            <a:chOff x="4888613" y="1737092"/>
            <a:chExt cx="2746245" cy="782325"/>
          </a:xfrm>
        </p:grpSpPr>
        <p:sp>
          <p:nvSpPr>
            <p:cNvPr id="47" name="Circular Arrow 46"/>
            <p:cNvSpPr/>
            <p:nvPr/>
          </p:nvSpPr>
          <p:spPr>
            <a:xfrm flipH="1">
              <a:off x="5230321" y="1737092"/>
              <a:ext cx="507322" cy="782325"/>
            </a:xfrm>
            <a:prstGeom prst="circularArrow">
              <a:avLst>
                <a:gd name="adj1" fmla="val 17672"/>
                <a:gd name="adj2" fmla="val 1683265"/>
                <a:gd name="adj3" fmla="val 19524328"/>
                <a:gd name="adj4" fmla="val 11374800"/>
                <a:gd name="adj5" fmla="val 17855"/>
              </a:avLst>
            </a:prstGeom>
            <a:gradFill>
              <a:gsLst>
                <a:gs pos="0">
                  <a:schemeClr val="tx1">
                    <a:lumMod val="50000"/>
                    <a:lumOff val="50000"/>
                    <a:alpha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Box 16"/>
            <p:cNvSpPr txBox="1">
              <a:spLocks noChangeArrowheads="1"/>
            </p:cNvSpPr>
            <p:nvPr/>
          </p:nvSpPr>
          <p:spPr bwMode="auto">
            <a:xfrm>
              <a:off x="4888613" y="1770707"/>
              <a:ext cx="4651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nl-NL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Γ</a:t>
              </a:r>
              <a:r>
                <a:rPr lang="en-US" altLang="nl-NL" sz="2000" b="1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1</a:t>
              </a:r>
              <a:endParaRPr lang="en-US" altLang="nl-NL" sz="20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Circular Arrow 47"/>
            <p:cNvSpPr/>
            <p:nvPr/>
          </p:nvSpPr>
          <p:spPr>
            <a:xfrm>
              <a:off x="6665533" y="1737092"/>
              <a:ext cx="492402" cy="782325"/>
            </a:xfrm>
            <a:prstGeom prst="circularArrow">
              <a:avLst>
                <a:gd name="adj1" fmla="val 17672"/>
                <a:gd name="adj2" fmla="val 1683265"/>
                <a:gd name="adj3" fmla="val 19524328"/>
                <a:gd name="adj4" fmla="val 11374800"/>
                <a:gd name="adj5" fmla="val 17855"/>
              </a:avLst>
            </a:prstGeom>
            <a:gradFill flip="none" rotWithShape="0">
              <a:gsLst>
                <a:gs pos="0">
                  <a:schemeClr val="tx1">
                    <a:lumMod val="50000"/>
                    <a:lumOff val="50000"/>
                    <a:alpha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Box 16"/>
            <p:cNvSpPr txBox="1">
              <a:spLocks noChangeArrowheads="1"/>
            </p:cNvSpPr>
            <p:nvPr/>
          </p:nvSpPr>
          <p:spPr bwMode="auto">
            <a:xfrm>
              <a:off x="7169678" y="1770707"/>
              <a:ext cx="4651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nl-NL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Γ</a:t>
              </a:r>
              <a:r>
                <a:rPr lang="en-US" altLang="nl-NL" sz="2000" b="1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2</a:t>
              </a:r>
              <a:endParaRPr lang="en-US" altLang="nl-NL" sz="20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0" name="Figure Zeeman"/>
          <p:cNvGrpSpPr/>
          <p:nvPr/>
        </p:nvGrpSpPr>
        <p:grpSpPr>
          <a:xfrm>
            <a:off x="5389097" y="2005522"/>
            <a:ext cx="2272231" cy="2705304"/>
            <a:chOff x="5389097" y="1942670"/>
            <a:chExt cx="2272231" cy="2705304"/>
          </a:xfrm>
        </p:grpSpPr>
        <p:sp>
          <p:nvSpPr>
            <p:cNvPr id="56" name="Line 30"/>
            <p:cNvSpPr>
              <a:spLocks noChangeShapeType="1"/>
            </p:cNvSpPr>
            <p:nvPr/>
          </p:nvSpPr>
          <p:spPr bwMode="auto">
            <a:xfrm>
              <a:off x="5432524" y="4184211"/>
              <a:ext cx="25521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 30"/>
            <p:cNvSpPr>
              <a:spLocks noChangeShapeType="1"/>
            </p:cNvSpPr>
            <p:nvPr/>
          </p:nvSpPr>
          <p:spPr bwMode="auto">
            <a:xfrm>
              <a:off x="5432524" y="4531490"/>
              <a:ext cx="25521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8" name="Straight Connector 57"/>
            <p:cNvCxnSpPr>
              <a:stCxn id="56" idx="0"/>
            </p:cNvCxnSpPr>
            <p:nvPr/>
          </p:nvCxnSpPr>
          <p:spPr>
            <a:xfrm flipH="1">
              <a:off x="5389097" y="4184211"/>
              <a:ext cx="43426" cy="172672"/>
            </a:xfrm>
            <a:prstGeom prst="line">
              <a:avLst/>
            </a:prstGeom>
            <a:ln w="12700" cap="rnd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57" idx="0"/>
            </p:cNvCxnSpPr>
            <p:nvPr/>
          </p:nvCxnSpPr>
          <p:spPr>
            <a:xfrm flipH="1" flipV="1">
              <a:off x="5389097" y="4356881"/>
              <a:ext cx="43426" cy="174608"/>
            </a:xfrm>
            <a:prstGeom prst="line">
              <a:avLst/>
            </a:prstGeom>
            <a:ln w="12700" cap="rnd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 Box 27"/>
            <p:cNvSpPr txBox="1">
              <a:spLocks noChangeArrowheads="1"/>
            </p:cNvSpPr>
            <p:nvPr/>
          </p:nvSpPr>
          <p:spPr bwMode="auto">
            <a:xfrm>
              <a:off x="5708663" y="4411251"/>
              <a:ext cx="251534" cy="236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075" tIns="10537" rIns="21075" bIns="10537">
              <a:spAutoFit/>
            </a:bodyPr>
            <a:lstStyle>
              <a:lvl1pPr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|1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⟩</a:t>
              </a: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 </a:t>
              </a:r>
              <a:endParaRPr lang="en-US" altLang="en-US" sz="1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sp>
          <p:nvSpPr>
            <p:cNvPr id="69" name="Text Box 27"/>
            <p:cNvSpPr txBox="1">
              <a:spLocks noChangeArrowheads="1"/>
            </p:cNvSpPr>
            <p:nvPr/>
          </p:nvSpPr>
          <p:spPr bwMode="auto">
            <a:xfrm>
              <a:off x="5708663" y="4060724"/>
              <a:ext cx="251534" cy="236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075" tIns="10537" rIns="21075" bIns="10537">
              <a:spAutoFit/>
            </a:bodyPr>
            <a:lstStyle>
              <a:lvl1pPr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|2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⟩</a:t>
              </a: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 </a:t>
              </a:r>
              <a:endParaRPr lang="en-US" altLang="en-US" sz="1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sp>
          <p:nvSpPr>
            <p:cNvPr id="52" name="Line 30"/>
            <p:cNvSpPr>
              <a:spLocks noChangeShapeType="1"/>
            </p:cNvSpPr>
            <p:nvPr/>
          </p:nvSpPr>
          <p:spPr bwMode="auto">
            <a:xfrm>
              <a:off x="6189861" y="2065947"/>
              <a:ext cx="25521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Line 30"/>
            <p:cNvSpPr>
              <a:spLocks noChangeShapeType="1"/>
            </p:cNvSpPr>
            <p:nvPr/>
          </p:nvSpPr>
          <p:spPr bwMode="auto">
            <a:xfrm>
              <a:off x="6189861" y="2326860"/>
              <a:ext cx="25521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4" name="Straight Connector 53"/>
            <p:cNvCxnSpPr>
              <a:stCxn id="52" idx="0"/>
            </p:cNvCxnSpPr>
            <p:nvPr/>
          </p:nvCxnSpPr>
          <p:spPr>
            <a:xfrm flipH="1">
              <a:off x="6146435" y="2065947"/>
              <a:ext cx="43426" cy="129731"/>
            </a:xfrm>
            <a:prstGeom prst="line">
              <a:avLst/>
            </a:prstGeom>
            <a:ln w="12700" cap="rnd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53" idx="0"/>
            </p:cNvCxnSpPr>
            <p:nvPr/>
          </p:nvCxnSpPr>
          <p:spPr>
            <a:xfrm flipH="1" flipV="1">
              <a:off x="6146435" y="2195674"/>
              <a:ext cx="43426" cy="131185"/>
            </a:xfrm>
            <a:prstGeom prst="line">
              <a:avLst/>
            </a:prstGeom>
            <a:ln w="12700" cap="rnd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 Box 27"/>
            <p:cNvSpPr txBox="1">
              <a:spLocks noChangeArrowheads="1"/>
            </p:cNvSpPr>
            <p:nvPr/>
          </p:nvSpPr>
          <p:spPr bwMode="auto">
            <a:xfrm>
              <a:off x="6434892" y="2204267"/>
              <a:ext cx="269504" cy="236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075" tIns="10537" rIns="21075" bIns="10537">
              <a:spAutoFit/>
            </a:bodyPr>
            <a:lstStyle>
              <a:lvl1pPr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|3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⟩</a:t>
              </a:r>
              <a:endParaRPr lang="en-US" altLang="en-US" sz="1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sp>
          <p:nvSpPr>
            <p:cNvPr id="71" name="Text Box 27"/>
            <p:cNvSpPr txBox="1">
              <a:spLocks noChangeArrowheads="1"/>
            </p:cNvSpPr>
            <p:nvPr/>
          </p:nvSpPr>
          <p:spPr bwMode="auto">
            <a:xfrm>
              <a:off x="6435504" y="1942670"/>
              <a:ext cx="262457" cy="236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075" tIns="10537" rIns="21075" bIns="10537">
              <a:spAutoFit/>
            </a:bodyPr>
            <a:lstStyle>
              <a:lvl1pPr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|4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⟩</a:t>
              </a:r>
              <a:endParaRPr lang="en-US" altLang="en-US" sz="1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sp>
          <p:nvSpPr>
            <p:cNvPr id="60" name="Line 30"/>
            <p:cNvSpPr>
              <a:spLocks noChangeShapeType="1"/>
            </p:cNvSpPr>
            <p:nvPr/>
          </p:nvSpPr>
          <p:spPr bwMode="auto">
            <a:xfrm>
              <a:off x="7107370" y="3421347"/>
              <a:ext cx="2807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Line 30"/>
            <p:cNvSpPr>
              <a:spLocks noChangeShapeType="1"/>
            </p:cNvSpPr>
            <p:nvPr/>
          </p:nvSpPr>
          <p:spPr bwMode="auto">
            <a:xfrm>
              <a:off x="7107370" y="3970486"/>
              <a:ext cx="2807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2" name="Straight Connector 61"/>
            <p:cNvCxnSpPr>
              <a:stCxn id="60" idx="0"/>
            </p:cNvCxnSpPr>
            <p:nvPr/>
          </p:nvCxnSpPr>
          <p:spPr>
            <a:xfrm flipH="1">
              <a:off x="7059602" y="3421371"/>
              <a:ext cx="47768" cy="405621"/>
            </a:xfrm>
            <a:prstGeom prst="line">
              <a:avLst/>
            </a:prstGeom>
            <a:ln w="12700" cap="rnd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61" idx="0"/>
            </p:cNvCxnSpPr>
            <p:nvPr/>
          </p:nvCxnSpPr>
          <p:spPr>
            <a:xfrm flipH="1" flipV="1">
              <a:off x="7059602" y="3826996"/>
              <a:ext cx="47768" cy="143514"/>
            </a:xfrm>
            <a:prstGeom prst="line">
              <a:avLst/>
            </a:prstGeom>
            <a:ln w="12700" cap="rnd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Line 30"/>
            <p:cNvSpPr>
              <a:spLocks noChangeShapeType="1"/>
            </p:cNvSpPr>
            <p:nvPr/>
          </p:nvSpPr>
          <p:spPr bwMode="auto">
            <a:xfrm>
              <a:off x="7107370" y="3695942"/>
              <a:ext cx="2807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Line 30"/>
            <p:cNvSpPr>
              <a:spLocks noChangeShapeType="1"/>
            </p:cNvSpPr>
            <p:nvPr/>
          </p:nvSpPr>
          <p:spPr bwMode="auto">
            <a:xfrm>
              <a:off x="7107370" y="4245047"/>
              <a:ext cx="2807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6" name="Straight Connector 65"/>
            <p:cNvCxnSpPr>
              <a:stCxn id="64" idx="0"/>
            </p:cNvCxnSpPr>
            <p:nvPr/>
          </p:nvCxnSpPr>
          <p:spPr>
            <a:xfrm flipH="1">
              <a:off x="7059602" y="3695864"/>
              <a:ext cx="47768" cy="131053"/>
            </a:xfrm>
            <a:prstGeom prst="line">
              <a:avLst/>
            </a:prstGeom>
            <a:ln w="12700" cap="rnd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65" idx="0"/>
            </p:cNvCxnSpPr>
            <p:nvPr/>
          </p:nvCxnSpPr>
          <p:spPr>
            <a:xfrm flipH="1" flipV="1">
              <a:off x="7059602" y="3826850"/>
              <a:ext cx="47768" cy="418086"/>
            </a:xfrm>
            <a:prstGeom prst="line">
              <a:avLst/>
            </a:prstGeom>
            <a:ln w="12700" cap="rnd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 Box 27"/>
            <p:cNvSpPr txBox="1">
              <a:spLocks noChangeArrowheads="1"/>
            </p:cNvSpPr>
            <p:nvPr/>
          </p:nvSpPr>
          <p:spPr bwMode="auto">
            <a:xfrm>
              <a:off x="7417464" y="4123138"/>
              <a:ext cx="238623" cy="236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075" tIns="10537" rIns="21075" bIns="10537">
              <a:spAutoFit/>
            </a:bodyPr>
            <a:lstStyle>
              <a:lvl1pPr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|5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⟩</a:t>
              </a: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 </a:t>
              </a:r>
              <a:endParaRPr lang="en-US" altLang="en-US" sz="1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sp>
          <p:nvSpPr>
            <p:cNvPr id="73" name="Text Box 27"/>
            <p:cNvSpPr txBox="1">
              <a:spLocks noChangeArrowheads="1"/>
            </p:cNvSpPr>
            <p:nvPr/>
          </p:nvSpPr>
          <p:spPr bwMode="auto">
            <a:xfrm>
              <a:off x="7417464" y="3849883"/>
              <a:ext cx="238623" cy="236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075" tIns="10537" rIns="21075" bIns="10537">
              <a:spAutoFit/>
            </a:bodyPr>
            <a:lstStyle>
              <a:lvl1pPr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|6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⟩</a:t>
              </a: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 </a:t>
              </a:r>
              <a:endParaRPr lang="en-US" altLang="en-US" sz="1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sp>
          <p:nvSpPr>
            <p:cNvPr id="74" name="Text Box 27"/>
            <p:cNvSpPr txBox="1">
              <a:spLocks noChangeArrowheads="1"/>
            </p:cNvSpPr>
            <p:nvPr/>
          </p:nvSpPr>
          <p:spPr bwMode="auto">
            <a:xfrm>
              <a:off x="7417464" y="3573135"/>
              <a:ext cx="238623" cy="236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075" tIns="10537" rIns="21075" bIns="10537">
              <a:spAutoFit/>
            </a:bodyPr>
            <a:lstStyle>
              <a:lvl1pPr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|7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⟩</a:t>
              </a: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 </a:t>
              </a:r>
              <a:endParaRPr lang="en-US" altLang="en-US" sz="1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sp>
          <p:nvSpPr>
            <p:cNvPr id="75" name="Text Box 27"/>
            <p:cNvSpPr txBox="1">
              <a:spLocks noChangeArrowheads="1"/>
            </p:cNvSpPr>
            <p:nvPr/>
          </p:nvSpPr>
          <p:spPr bwMode="auto">
            <a:xfrm>
              <a:off x="7422705" y="3296386"/>
              <a:ext cx="238623" cy="236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075" tIns="10537" rIns="21075" bIns="10537">
              <a:spAutoFit/>
            </a:bodyPr>
            <a:lstStyle>
              <a:lvl1pPr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|8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⟩</a:t>
              </a:r>
              <a:endParaRPr lang="en-US" altLang="en-US" sz="1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endParaRPr>
            </a:p>
          </p:txBody>
        </p:sp>
      </p:grpSp>
      <p:grpSp>
        <p:nvGrpSpPr>
          <p:cNvPr id="98" name="Figure Lasers"/>
          <p:cNvGrpSpPr/>
          <p:nvPr/>
        </p:nvGrpSpPr>
        <p:grpSpPr>
          <a:xfrm>
            <a:off x="5245976" y="2498046"/>
            <a:ext cx="1648649" cy="1809742"/>
            <a:chOff x="5245976" y="2435194"/>
            <a:chExt cx="1648649" cy="1809742"/>
          </a:xfrm>
        </p:grpSpPr>
        <p:sp>
          <p:nvSpPr>
            <p:cNvPr id="26" name="TextBox 16"/>
            <p:cNvSpPr txBox="1">
              <a:spLocks noChangeArrowheads="1"/>
            </p:cNvSpPr>
            <p:nvPr/>
          </p:nvSpPr>
          <p:spPr bwMode="auto">
            <a:xfrm>
              <a:off x="6429445" y="2959980"/>
              <a:ext cx="4651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nl-NL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Ω</a:t>
              </a:r>
              <a:r>
                <a:rPr lang="en-US" altLang="nl-NL" sz="2000" b="1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SimSun" pitchFamily="2" charset="-122"/>
                  <a:cs typeface="Times New Roman" panose="02020603050405020304" pitchFamily="18" charset="0"/>
                </a:rPr>
                <a:t>2</a:t>
              </a:r>
              <a:endParaRPr lang="en-US" altLang="nl-NL" sz="20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Line 40"/>
            <p:cNvSpPr>
              <a:spLocks noChangeShapeType="1"/>
            </p:cNvSpPr>
            <p:nvPr/>
          </p:nvSpPr>
          <p:spPr bwMode="auto">
            <a:xfrm>
              <a:off x="6329777" y="2629209"/>
              <a:ext cx="183523" cy="36753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Line 40"/>
            <p:cNvSpPr>
              <a:spLocks noChangeShapeType="1"/>
            </p:cNvSpPr>
            <p:nvPr/>
          </p:nvSpPr>
          <p:spPr bwMode="auto">
            <a:xfrm>
              <a:off x="6681009" y="3328765"/>
              <a:ext cx="193236" cy="39215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16"/>
            <p:cNvSpPr txBox="1">
              <a:spLocks noChangeArrowheads="1"/>
            </p:cNvSpPr>
            <p:nvPr/>
          </p:nvSpPr>
          <p:spPr bwMode="auto">
            <a:xfrm>
              <a:off x="5384532" y="3144712"/>
              <a:ext cx="465180" cy="605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 b="1" i="1">
                  <a:solidFill>
                    <a:schemeClr val="accent1"/>
                  </a:solidFill>
                  <a:latin typeface="Myriad Pro" pitchFamily="34" charset="0"/>
                  <a:ea typeface="SimSun" pitchFamily="2" charset="-122"/>
                </a:defRPr>
              </a:lvl1pPr>
              <a:lvl2pPr marL="742950" indent="-285750">
                <a:defRPr>
                  <a:latin typeface="Calibri" pitchFamily="34" charset="0"/>
                </a:defRPr>
              </a:lvl2pPr>
              <a:lvl3pPr marL="1143000" indent="-228600">
                <a:defRPr>
                  <a:latin typeface="Calibri" pitchFamily="34" charset="0"/>
                </a:defRPr>
              </a:lvl3pPr>
              <a:lvl4pPr marL="1600200" indent="-228600">
                <a:defRPr>
                  <a:latin typeface="Calibri" pitchFamily="34" charset="0"/>
                </a:defRPr>
              </a:lvl4pPr>
              <a:lvl5pPr marL="2057400" indent="-228600">
                <a:defRPr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</a:defRPr>
              </a:lvl9pPr>
            </a:lstStyle>
            <a:p>
              <a:r>
                <a:rPr lang="el-GR" altLang="nl-NL" sz="2000" i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Ω</a:t>
              </a:r>
              <a:r>
                <a:rPr lang="en-US" altLang="nl-NL" sz="2000" i="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altLang="nl-NL" sz="2000" i="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Line 32"/>
            <p:cNvSpPr>
              <a:spLocks noChangeShapeType="1"/>
            </p:cNvSpPr>
            <p:nvPr/>
          </p:nvSpPr>
          <p:spPr bwMode="auto">
            <a:xfrm flipH="1">
              <a:off x="5631598" y="2435194"/>
              <a:ext cx="264702" cy="73662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Line 32"/>
            <p:cNvSpPr>
              <a:spLocks noChangeShapeType="1"/>
            </p:cNvSpPr>
            <p:nvPr/>
          </p:nvSpPr>
          <p:spPr bwMode="auto">
            <a:xfrm flipH="1">
              <a:off x="5245976" y="3500342"/>
              <a:ext cx="267567" cy="744594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4" name="Figure Zeeman disappear"/>
          <p:cNvGrpSpPr/>
          <p:nvPr/>
        </p:nvGrpSpPr>
        <p:grpSpPr>
          <a:xfrm>
            <a:off x="5354568" y="2253807"/>
            <a:ext cx="2158974" cy="2160036"/>
            <a:chOff x="5354568" y="2190955"/>
            <a:chExt cx="2158974" cy="2160036"/>
          </a:xfrm>
        </p:grpSpPr>
        <p:sp>
          <p:nvSpPr>
            <p:cNvPr id="101" name="Line 30"/>
            <p:cNvSpPr>
              <a:spLocks noChangeShapeType="1"/>
            </p:cNvSpPr>
            <p:nvPr/>
          </p:nvSpPr>
          <p:spPr bwMode="auto">
            <a:xfrm>
              <a:off x="6121150" y="2190955"/>
              <a:ext cx="46945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Line 30"/>
            <p:cNvSpPr>
              <a:spLocks noChangeShapeType="1"/>
            </p:cNvSpPr>
            <p:nvPr/>
          </p:nvSpPr>
          <p:spPr bwMode="auto">
            <a:xfrm>
              <a:off x="5354568" y="4350991"/>
              <a:ext cx="46903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Line 30"/>
            <p:cNvSpPr>
              <a:spLocks noChangeShapeType="1"/>
            </p:cNvSpPr>
            <p:nvPr/>
          </p:nvSpPr>
          <p:spPr bwMode="auto">
            <a:xfrm>
              <a:off x="7044087" y="3828260"/>
              <a:ext cx="46945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26" name="Eq H 0" descr="C:\Users\p256596\Documents\RaIon\publications\presentations\2015-10_Dijck_AMOLunteren\eq-hamiltonian0.e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6" y="4137302"/>
            <a:ext cx="1815207" cy="69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Eq H 1" descr="C:\Users\p256596\Documents\RaIon\publications\presentations\2015-10_Dijck_AMOLunteren\eq-hamiltonian1-lasers.e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6" y="4137302"/>
            <a:ext cx="1815207" cy="69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Eq H 2" descr="C:\Users\p256596\Documents\RaIon\publications\presentations\2015-10_Dijck_AMOLunteren\eq-hamiltonian2-detunings.em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6" y="4137302"/>
            <a:ext cx="1815207" cy="69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Eq H BI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236" y="4059437"/>
            <a:ext cx="2587001" cy="847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Eq R 0" descr="C:\Users\p256596\Documents\RaIon\publications\presentations\2015-10_Dijck_AMOLunteren\eq-dampin0.em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81" y="5256906"/>
            <a:ext cx="2772316" cy="6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Eq R 1" descr="C:\Users\p256596\Documents\RaIon\publications\presentations\2015-10_Dijck_AMOLunteren\eq-dampin1-relaxation.em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81" y="5256906"/>
            <a:ext cx="2772316" cy="6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Eq R 2" descr="C:\Users\p256596\Documents\RaIon\publications\presentations\2015-10_Dijck_AMOLunteren\eq-dampin2-decoherence.em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81" y="5256906"/>
            <a:ext cx="2772316" cy="6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Eq R 3" descr="C:\Users\p256596\Documents\RaIon\publications\presentations\2015-10_Dijck_AMOLunteren\eq-dampin3-linewidth.em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81" y="5256906"/>
            <a:ext cx="2772316" cy="6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Eq R BI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90" y="5221785"/>
            <a:ext cx="2681010" cy="738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200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Level Scheme"/>
          <p:cNvGrpSpPr>
            <a:grpSpLocks noChangeAspect="1"/>
          </p:cNvGrpSpPr>
          <p:nvPr/>
        </p:nvGrpSpPr>
        <p:grpSpPr>
          <a:xfrm>
            <a:off x="7031700" y="823062"/>
            <a:ext cx="1932013" cy="1093770"/>
            <a:chOff x="4831816" y="2036117"/>
            <a:chExt cx="3764948" cy="2131447"/>
          </a:xfrm>
        </p:grpSpPr>
        <p:cxnSp>
          <p:nvCxnSpPr>
            <p:cNvPr id="59" name="Straight Connector 58"/>
            <p:cNvCxnSpPr/>
            <p:nvPr/>
          </p:nvCxnSpPr>
          <p:spPr bwMode="auto">
            <a:xfrm>
              <a:off x="6371462" y="2276872"/>
              <a:ext cx="634053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 bwMode="auto">
            <a:xfrm>
              <a:off x="6371001" y="2503083"/>
              <a:ext cx="63497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 bwMode="auto">
            <a:xfrm>
              <a:off x="6995852" y="3544609"/>
              <a:ext cx="63497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 bwMode="auto">
            <a:xfrm>
              <a:off x="5724985" y="3949872"/>
              <a:ext cx="63405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 bwMode="auto">
            <a:xfrm>
              <a:off x="6994816" y="3400593"/>
              <a:ext cx="633600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/>
            <p:cNvSpPr/>
            <p:nvPr/>
          </p:nvSpPr>
          <p:spPr>
            <a:xfrm rot="19786861">
              <a:off x="6921833" y="2485465"/>
              <a:ext cx="191325" cy="1079909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 rot="1362322">
              <a:off x="6211641" y="2496189"/>
              <a:ext cx="210457" cy="146625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 bwMode="auto">
            <a:xfrm>
              <a:off x="7706101" y="2135607"/>
              <a:ext cx="806025" cy="866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5000" rIns="90000" bIns="45000" compatLnSpc="0">
              <a:spAutoFit/>
            </a:bodyPr>
            <a:lstStyle/>
            <a:p>
              <a:pPr hangingPunct="0">
                <a:defRPr/>
              </a:pPr>
              <a:r>
                <a:rPr lang="es-CO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SimSun" pitchFamily="2"/>
                  <a:cs typeface="Times New Roman" panose="02020603050405020304" pitchFamily="18" charset="0"/>
                </a:rPr>
                <a:t>Ba</a:t>
              </a:r>
              <a:r>
                <a:rPr lang="es-CO" sz="1200" b="1" baseline="33000" dirty="0">
                  <a:solidFill>
                    <a:srgbClr val="000000"/>
                  </a:solidFill>
                  <a:latin typeface="Times New Roman" panose="02020603050405020304" pitchFamily="18" charset="0"/>
                  <a:ea typeface="SimSun" pitchFamily="2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8" name="TextBox 100"/>
            <p:cNvSpPr txBox="1">
              <a:spLocks noChangeArrowheads="1"/>
            </p:cNvSpPr>
            <p:nvPr/>
          </p:nvSpPr>
          <p:spPr bwMode="auto">
            <a:xfrm>
              <a:off x="5509913" y="2036117"/>
              <a:ext cx="963442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/>
              <a:r>
                <a:rPr lang="en-US" altLang="nl-NL" sz="900" b="1" baseline="30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nl-NL" sz="900" b="1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3/2</a:t>
              </a:r>
              <a:endParaRPr lang="en-US" altLang="nl-NL" sz="9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TextBox 101"/>
            <p:cNvSpPr txBox="1">
              <a:spLocks noChangeArrowheads="1"/>
            </p:cNvSpPr>
            <p:nvPr/>
          </p:nvSpPr>
          <p:spPr bwMode="auto">
            <a:xfrm>
              <a:off x="5369590" y="2315397"/>
              <a:ext cx="1103765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/>
              <a:r>
                <a:rPr lang="en-US" altLang="nl-NL" sz="9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nl-NL" sz="9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1/2</a:t>
              </a:r>
              <a:endParaRPr lang="en-US" altLang="nl-NL" sz="9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102"/>
            <p:cNvSpPr txBox="1">
              <a:spLocks noChangeArrowheads="1"/>
            </p:cNvSpPr>
            <p:nvPr/>
          </p:nvSpPr>
          <p:spPr bwMode="auto">
            <a:xfrm>
              <a:off x="7567189" y="3364058"/>
              <a:ext cx="1029575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nl-NL" sz="9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nl-NL" sz="9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3/2</a:t>
              </a:r>
              <a:endParaRPr lang="en-US" altLang="nl-NL" sz="9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103"/>
            <p:cNvSpPr txBox="1">
              <a:spLocks noChangeArrowheads="1"/>
            </p:cNvSpPr>
            <p:nvPr/>
          </p:nvSpPr>
          <p:spPr bwMode="auto">
            <a:xfrm>
              <a:off x="4831816" y="3717738"/>
              <a:ext cx="982232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/>
              <a:r>
                <a:rPr lang="en-US" altLang="nl-NL" sz="9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altLang="nl-NL" sz="9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1/2</a:t>
              </a:r>
              <a:endParaRPr lang="en-US" altLang="nl-NL" sz="9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105"/>
            <p:cNvSpPr txBox="1">
              <a:spLocks noChangeArrowheads="1"/>
            </p:cNvSpPr>
            <p:nvPr/>
          </p:nvSpPr>
          <p:spPr bwMode="auto">
            <a:xfrm>
              <a:off x="5204898" y="2876033"/>
              <a:ext cx="1104693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nl-NL" sz="9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494 </a:t>
              </a:r>
              <a:r>
                <a:rPr lang="en-US" altLang="nl-NL" sz="9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</a:p>
          </p:txBody>
        </p:sp>
        <p:sp>
          <p:nvSpPr>
            <p:cNvPr id="74" name="TextBox 73"/>
            <p:cNvSpPr txBox="1"/>
            <p:nvPr/>
          </p:nvSpPr>
          <p:spPr bwMode="auto">
            <a:xfrm>
              <a:off x="6948026" y="2577523"/>
              <a:ext cx="1228390" cy="4498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b="1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650 </a:t>
              </a:r>
              <a:r>
                <a:rPr lang="en-US" sz="900" b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</a:p>
          </p:txBody>
        </p:sp>
        <p:sp>
          <p:nvSpPr>
            <p:cNvPr id="76" name="TextBox 95"/>
            <p:cNvSpPr txBox="1">
              <a:spLocks noChangeArrowheads="1"/>
            </p:cNvSpPr>
            <p:nvPr/>
          </p:nvSpPr>
          <p:spPr bwMode="auto">
            <a:xfrm>
              <a:off x="7567189" y="3132543"/>
              <a:ext cx="960926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nl-NL" sz="900" b="1" baseline="30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nl-NL" sz="900" b="1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5/2</a:t>
              </a:r>
              <a:endParaRPr lang="en-US" altLang="nl-NL" sz="9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5" name="Straight Arrow Connector 84"/>
            <p:cNvCxnSpPr/>
            <p:nvPr/>
          </p:nvCxnSpPr>
          <p:spPr bwMode="auto">
            <a:xfrm flipV="1">
              <a:off x="6020941" y="2531999"/>
              <a:ext cx="590550" cy="1391444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 bwMode="auto">
            <a:xfrm flipH="1" flipV="1">
              <a:off x="6732143" y="2538351"/>
              <a:ext cx="568770" cy="971613"/>
            </a:xfrm>
            <a:prstGeom prst="straightConnector1">
              <a:avLst/>
            </a:prstGeom>
            <a:ln w="25400"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Laser System"/>
          <p:cNvGrpSpPr/>
          <p:nvPr/>
        </p:nvGrpSpPr>
        <p:grpSpPr>
          <a:xfrm>
            <a:off x="242394" y="692696"/>
            <a:ext cx="4540246" cy="2382226"/>
            <a:chOff x="242394" y="692696"/>
            <a:chExt cx="4540246" cy="2382226"/>
          </a:xfrm>
        </p:grpSpPr>
        <p:pic>
          <p:nvPicPr>
            <p:cNvPr id="1026" name="Laser Syste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94" y="692696"/>
              <a:ext cx="4185590" cy="2382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105"/>
            <p:cNvSpPr txBox="1">
              <a:spLocks noChangeArrowheads="1"/>
            </p:cNvSpPr>
            <p:nvPr/>
          </p:nvSpPr>
          <p:spPr bwMode="auto">
            <a:xfrm>
              <a:off x="4047925" y="1773156"/>
              <a:ext cx="660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nl-NL" sz="10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494 </a:t>
              </a:r>
              <a:r>
                <a:rPr lang="en-US" altLang="nl-NL" sz="10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</a:p>
          </p:txBody>
        </p:sp>
        <p:sp>
          <p:nvSpPr>
            <p:cNvPr id="30" name="TextBox 29"/>
            <p:cNvSpPr txBox="1"/>
            <p:nvPr/>
          </p:nvSpPr>
          <p:spPr bwMode="auto">
            <a:xfrm>
              <a:off x="4047925" y="2430741"/>
              <a:ext cx="73471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00" b="1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650 </a:t>
              </a:r>
              <a:r>
                <a:rPr lang="en-US" sz="1000" b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</a:p>
          </p:txBody>
        </p:sp>
      </p:grpSp>
      <p:grpSp>
        <p:nvGrpSpPr>
          <p:cNvPr id="10" name="Graph Power 1"/>
          <p:cNvGrpSpPr/>
          <p:nvPr/>
        </p:nvGrpSpPr>
        <p:grpSpPr>
          <a:xfrm>
            <a:off x="179984" y="3429000"/>
            <a:ext cx="4321969" cy="2542319"/>
            <a:chOff x="179984" y="3429000"/>
            <a:chExt cx="4321969" cy="2542319"/>
          </a:xfrm>
        </p:grpSpPr>
        <p:pic>
          <p:nvPicPr>
            <p:cNvPr id="1029" name="Power 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984" y="3429000"/>
              <a:ext cx="4321969" cy="2509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658368" y="5755875"/>
              <a:ext cx="374903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Frequency 650 nm laser − 461 311 000 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MHz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aph Power All"/>
          <p:cNvGrpSpPr/>
          <p:nvPr/>
        </p:nvGrpSpPr>
        <p:grpSpPr>
          <a:xfrm>
            <a:off x="179984" y="3240004"/>
            <a:ext cx="4321969" cy="2509889"/>
            <a:chOff x="179984" y="3240004"/>
            <a:chExt cx="4321969" cy="2509889"/>
          </a:xfrm>
        </p:grpSpPr>
        <p:pic>
          <p:nvPicPr>
            <p:cNvPr id="1030" name="Power All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10"/>
            <a:stretch/>
          </p:blipFill>
          <p:spPr bwMode="auto">
            <a:xfrm>
              <a:off x="179984" y="3429000"/>
              <a:ext cx="4321969" cy="2320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519609" y="3240004"/>
              <a:ext cx="386812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650 nm laser intensity varied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Graph Detuning"/>
          <p:cNvGrpSpPr/>
          <p:nvPr/>
        </p:nvGrpSpPr>
        <p:grpSpPr>
          <a:xfrm>
            <a:off x="4644008" y="2055777"/>
            <a:ext cx="4321969" cy="3915542"/>
            <a:chOff x="4644008" y="2055777"/>
            <a:chExt cx="4321969" cy="3915542"/>
          </a:xfrm>
        </p:grpSpPr>
        <p:pic>
          <p:nvPicPr>
            <p:cNvPr id="1031" name="Detuning Al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2224529"/>
              <a:ext cx="4321969" cy="3724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138928" y="5755875"/>
              <a:ext cx="374903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Frequency 650 nm laser − 461 311 000 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MHz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089911" y="2055777"/>
              <a:ext cx="3763144" cy="21636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494 nm laser detuning varied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References"/>
          <p:cNvSpPr txBox="1">
            <a:spLocks noChangeArrowheads="1"/>
          </p:cNvSpPr>
          <p:nvPr/>
        </p:nvSpPr>
        <p:spPr bwMode="auto">
          <a:xfrm>
            <a:off x="3805617" y="6480768"/>
            <a:ext cx="5223325" cy="25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altLang="nl-NL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Dijck</a:t>
            </a:r>
            <a:r>
              <a:rPr lang="en-US" altLang="nl-NL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Phys. Rev. A </a:t>
            </a:r>
            <a:r>
              <a:rPr lang="en-US" altLang="nl-NL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</a:t>
            </a:r>
            <a:r>
              <a:rPr lang="en-US" altLang="nl-NL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060501(R) (2015)</a:t>
            </a:r>
            <a:endParaRPr lang="en-US" altLang="nl-NL" sz="11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"/>
          <p:cNvSpPr txBox="1"/>
          <p:nvPr/>
        </p:nvSpPr>
        <p:spPr>
          <a:xfrm>
            <a:off x="215917" y="5981218"/>
            <a:ext cx="5465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Fitted with optical Bloch equation model</a:t>
            </a:r>
          </a:p>
        </p:txBody>
      </p:sp>
      <p:sp>
        <p:nvSpPr>
          <p:cNvPr id="78" name="Text pt 2"/>
          <p:cNvSpPr txBox="1"/>
          <p:nvPr/>
        </p:nvSpPr>
        <p:spPr>
          <a:xfrm>
            <a:off x="215917" y="6033482"/>
            <a:ext cx="787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 transition frequencies with 100 kHz accuracy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Transition frequencies</a:t>
            </a:r>
            <a:endParaRPr lang="en-US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4101333" y="4849526"/>
            <a:ext cx="768224" cy="523690"/>
          </a:xfrm>
          <a:prstGeom prst="rightArrow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955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Level Scheme"/>
          <p:cNvGrpSpPr>
            <a:grpSpLocks noChangeAspect="1"/>
          </p:cNvGrpSpPr>
          <p:nvPr/>
        </p:nvGrpSpPr>
        <p:grpSpPr>
          <a:xfrm>
            <a:off x="7031700" y="823062"/>
            <a:ext cx="1932013" cy="1093770"/>
            <a:chOff x="4831816" y="2036117"/>
            <a:chExt cx="3764948" cy="2131447"/>
          </a:xfrm>
        </p:grpSpPr>
        <p:cxnSp>
          <p:nvCxnSpPr>
            <p:cNvPr id="59" name="Straight Connector 58"/>
            <p:cNvCxnSpPr/>
            <p:nvPr/>
          </p:nvCxnSpPr>
          <p:spPr bwMode="auto">
            <a:xfrm>
              <a:off x="6371462" y="2276872"/>
              <a:ext cx="634053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 bwMode="auto">
            <a:xfrm>
              <a:off x="6371001" y="2503083"/>
              <a:ext cx="63497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 bwMode="auto">
            <a:xfrm>
              <a:off x="6995852" y="3544609"/>
              <a:ext cx="63497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 bwMode="auto">
            <a:xfrm>
              <a:off x="5724985" y="3949872"/>
              <a:ext cx="63405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 bwMode="auto">
            <a:xfrm>
              <a:off x="6994816" y="3400593"/>
              <a:ext cx="633600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/>
            <p:cNvSpPr/>
            <p:nvPr/>
          </p:nvSpPr>
          <p:spPr>
            <a:xfrm rot="19786861">
              <a:off x="6921833" y="2485465"/>
              <a:ext cx="191325" cy="1079909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 rot="1362322">
              <a:off x="6211641" y="2496189"/>
              <a:ext cx="210457" cy="146625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 bwMode="auto">
            <a:xfrm>
              <a:off x="7706101" y="2135607"/>
              <a:ext cx="806025" cy="866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5000" rIns="90000" bIns="45000" compatLnSpc="0">
              <a:spAutoFit/>
            </a:bodyPr>
            <a:lstStyle/>
            <a:p>
              <a:pPr hangingPunct="0">
                <a:defRPr/>
              </a:pPr>
              <a:r>
                <a:rPr lang="es-CO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SimSun" pitchFamily="2"/>
                  <a:cs typeface="Times New Roman" panose="02020603050405020304" pitchFamily="18" charset="0"/>
                </a:rPr>
                <a:t>Ba</a:t>
              </a:r>
              <a:r>
                <a:rPr lang="es-CO" sz="1200" b="1" baseline="33000" dirty="0">
                  <a:solidFill>
                    <a:srgbClr val="000000"/>
                  </a:solidFill>
                  <a:latin typeface="Times New Roman" panose="02020603050405020304" pitchFamily="18" charset="0"/>
                  <a:ea typeface="SimSun" pitchFamily="2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8" name="TextBox 100"/>
            <p:cNvSpPr txBox="1">
              <a:spLocks noChangeArrowheads="1"/>
            </p:cNvSpPr>
            <p:nvPr/>
          </p:nvSpPr>
          <p:spPr bwMode="auto">
            <a:xfrm>
              <a:off x="5509913" y="2036117"/>
              <a:ext cx="963442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/>
              <a:r>
                <a:rPr lang="en-US" altLang="nl-NL" sz="900" b="1" baseline="30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nl-NL" sz="900" b="1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3/2</a:t>
              </a:r>
              <a:endParaRPr lang="en-US" altLang="nl-NL" sz="9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TextBox 101"/>
            <p:cNvSpPr txBox="1">
              <a:spLocks noChangeArrowheads="1"/>
            </p:cNvSpPr>
            <p:nvPr/>
          </p:nvSpPr>
          <p:spPr bwMode="auto">
            <a:xfrm>
              <a:off x="5369590" y="2315397"/>
              <a:ext cx="1103765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/>
              <a:r>
                <a:rPr lang="en-US" altLang="nl-NL" sz="9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nl-NL" sz="9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1/2</a:t>
              </a:r>
              <a:endParaRPr lang="en-US" altLang="nl-NL" sz="9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102"/>
            <p:cNvSpPr txBox="1">
              <a:spLocks noChangeArrowheads="1"/>
            </p:cNvSpPr>
            <p:nvPr/>
          </p:nvSpPr>
          <p:spPr bwMode="auto">
            <a:xfrm>
              <a:off x="7567189" y="3364058"/>
              <a:ext cx="1029575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nl-NL" sz="9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nl-NL" sz="9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3/2</a:t>
              </a:r>
              <a:endParaRPr lang="en-US" altLang="nl-NL" sz="9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103"/>
            <p:cNvSpPr txBox="1">
              <a:spLocks noChangeArrowheads="1"/>
            </p:cNvSpPr>
            <p:nvPr/>
          </p:nvSpPr>
          <p:spPr bwMode="auto">
            <a:xfrm>
              <a:off x="4831816" y="3717738"/>
              <a:ext cx="982232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/>
              <a:r>
                <a:rPr lang="en-US" altLang="nl-NL" sz="9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altLang="nl-NL" sz="9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1/2</a:t>
              </a:r>
              <a:endParaRPr lang="en-US" altLang="nl-NL" sz="9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105"/>
            <p:cNvSpPr txBox="1">
              <a:spLocks noChangeArrowheads="1"/>
            </p:cNvSpPr>
            <p:nvPr/>
          </p:nvSpPr>
          <p:spPr bwMode="auto">
            <a:xfrm>
              <a:off x="5204898" y="2876033"/>
              <a:ext cx="1104693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nl-NL" sz="9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494 </a:t>
              </a:r>
              <a:r>
                <a:rPr lang="en-US" altLang="nl-NL" sz="9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</a:p>
          </p:txBody>
        </p:sp>
        <p:sp>
          <p:nvSpPr>
            <p:cNvPr id="74" name="TextBox 73"/>
            <p:cNvSpPr txBox="1"/>
            <p:nvPr/>
          </p:nvSpPr>
          <p:spPr bwMode="auto">
            <a:xfrm>
              <a:off x="6948026" y="2577523"/>
              <a:ext cx="1228390" cy="4498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b="1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650 </a:t>
              </a:r>
              <a:r>
                <a:rPr lang="en-US" sz="900" b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</a:p>
          </p:txBody>
        </p:sp>
        <p:sp>
          <p:nvSpPr>
            <p:cNvPr id="76" name="TextBox 95"/>
            <p:cNvSpPr txBox="1">
              <a:spLocks noChangeArrowheads="1"/>
            </p:cNvSpPr>
            <p:nvPr/>
          </p:nvSpPr>
          <p:spPr bwMode="auto">
            <a:xfrm>
              <a:off x="7567189" y="3132543"/>
              <a:ext cx="960926" cy="44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nl-NL" sz="900" b="1" baseline="30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nl-NL" sz="9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nl-NL" sz="900" b="1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5/2</a:t>
              </a:r>
              <a:endParaRPr lang="en-US" altLang="nl-NL" sz="9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5" name="Straight Arrow Connector 84"/>
            <p:cNvCxnSpPr/>
            <p:nvPr/>
          </p:nvCxnSpPr>
          <p:spPr bwMode="auto">
            <a:xfrm flipV="1">
              <a:off x="6020941" y="2531999"/>
              <a:ext cx="590550" cy="1391444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 bwMode="auto">
            <a:xfrm flipH="1" flipV="1">
              <a:off x="6732143" y="2538351"/>
              <a:ext cx="568770" cy="971613"/>
            </a:xfrm>
            <a:prstGeom prst="straightConnector1">
              <a:avLst/>
            </a:prstGeom>
            <a:ln w="25400"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Laser System"/>
          <p:cNvGrpSpPr/>
          <p:nvPr/>
        </p:nvGrpSpPr>
        <p:grpSpPr>
          <a:xfrm>
            <a:off x="242394" y="692696"/>
            <a:ext cx="4540246" cy="2382226"/>
            <a:chOff x="242394" y="692696"/>
            <a:chExt cx="4540246" cy="2382226"/>
          </a:xfrm>
        </p:grpSpPr>
        <p:pic>
          <p:nvPicPr>
            <p:cNvPr id="1026" name="Laser Syste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94" y="692696"/>
              <a:ext cx="4185590" cy="2382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105"/>
            <p:cNvSpPr txBox="1">
              <a:spLocks noChangeArrowheads="1"/>
            </p:cNvSpPr>
            <p:nvPr/>
          </p:nvSpPr>
          <p:spPr bwMode="auto">
            <a:xfrm>
              <a:off x="4047925" y="1773156"/>
              <a:ext cx="660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nl-NL" sz="10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494 </a:t>
              </a:r>
              <a:r>
                <a:rPr lang="en-US" altLang="nl-NL" sz="10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</a:p>
          </p:txBody>
        </p:sp>
        <p:sp>
          <p:nvSpPr>
            <p:cNvPr id="30" name="TextBox 29"/>
            <p:cNvSpPr txBox="1"/>
            <p:nvPr/>
          </p:nvSpPr>
          <p:spPr bwMode="auto">
            <a:xfrm>
              <a:off x="4047925" y="2430741"/>
              <a:ext cx="73471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00" b="1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650 </a:t>
              </a:r>
              <a:r>
                <a:rPr lang="en-US" sz="1000" b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</a:p>
          </p:txBody>
        </p:sp>
      </p:grpSp>
      <p:grpSp>
        <p:nvGrpSpPr>
          <p:cNvPr id="10" name="Graph Power 1"/>
          <p:cNvGrpSpPr/>
          <p:nvPr/>
        </p:nvGrpSpPr>
        <p:grpSpPr>
          <a:xfrm>
            <a:off x="179984" y="3429000"/>
            <a:ext cx="4321969" cy="2542319"/>
            <a:chOff x="179984" y="3429000"/>
            <a:chExt cx="4321969" cy="2542319"/>
          </a:xfrm>
        </p:grpSpPr>
        <p:pic>
          <p:nvPicPr>
            <p:cNvPr id="1029" name="Power 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984" y="3429000"/>
              <a:ext cx="4321969" cy="2509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658368" y="5755875"/>
              <a:ext cx="374903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Frequency 650 nm laser − 461 311 000 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MHz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aph Power All"/>
          <p:cNvGrpSpPr/>
          <p:nvPr/>
        </p:nvGrpSpPr>
        <p:grpSpPr>
          <a:xfrm>
            <a:off x="179984" y="3240004"/>
            <a:ext cx="4321969" cy="2509889"/>
            <a:chOff x="179984" y="3240004"/>
            <a:chExt cx="4321969" cy="2509889"/>
          </a:xfrm>
        </p:grpSpPr>
        <p:pic>
          <p:nvPicPr>
            <p:cNvPr id="1030" name="Power All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10"/>
            <a:stretch/>
          </p:blipFill>
          <p:spPr bwMode="auto">
            <a:xfrm>
              <a:off x="179984" y="3429000"/>
              <a:ext cx="4321969" cy="2320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519609" y="3240004"/>
              <a:ext cx="386812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650 nm laser intensity varied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References"/>
          <p:cNvSpPr txBox="1">
            <a:spLocks noChangeArrowheads="1"/>
          </p:cNvSpPr>
          <p:nvPr/>
        </p:nvSpPr>
        <p:spPr bwMode="auto">
          <a:xfrm>
            <a:off x="3805617" y="6480768"/>
            <a:ext cx="5223325" cy="25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altLang="nl-NL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Dijck</a:t>
            </a:r>
            <a:r>
              <a:rPr lang="en-US" altLang="nl-NL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Phys. Rev. A </a:t>
            </a:r>
            <a:r>
              <a:rPr lang="en-US" altLang="nl-NL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</a:t>
            </a:r>
            <a:r>
              <a:rPr lang="en-US" altLang="nl-NL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060501(R) (2015)</a:t>
            </a:r>
            <a:endParaRPr lang="en-US" altLang="nl-NL" sz="11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"/>
          <p:cNvSpPr txBox="1"/>
          <p:nvPr/>
        </p:nvSpPr>
        <p:spPr>
          <a:xfrm>
            <a:off x="215917" y="5981218"/>
            <a:ext cx="5465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Fitted with optical Bloch equation model</a:t>
            </a:r>
          </a:p>
        </p:txBody>
      </p:sp>
      <p:sp>
        <p:nvSpPr>
          <p:cNvPr id="78" name="Text pt 2"/>
          <p:cNvSpPr txBox="1"/>
          <p:nvPr/>
        </p:nvSpPr>
        <p:spPr>
          <a:xfrm>
            <a:off x="215917" y="6033482"/>
            <a:ext cx="787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 transition frequencies with 100 kHz accuracy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 Box 27"/>
          <p:cNvSpPr txBox="1">
            <a:spLocks noChangeArrowheads="1"/>
          </p:cNvSpPr>
          <p:nvPr/>
        </p:nvSpPr>
        <p:spPr bwMode="auto">
          <a:xfrm rot="20472444">
            <a:off x="7761316" y="3300242"/>
            <a:ext cx="871345" cy="45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075" tIns="10537" rIns="21075" bIns="10537">
            <a:spAutoFit/>
          </a:bodyPr>
          <a:lstStyle>
            <a:lvl1pPr defTabSz="2111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2111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2111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2111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-field</a:t>
            </a:r>
            <a:b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</a:br>
            <a: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rotated 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altLang="en-US" sz="1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  <a:sym typeface="Symbol" pitchFamily="18" charset="2"/>
            </a:endParaRPr>
          </a:p>
        </p:txBody>
      </p:sp>
      <p:pic>
        <p:nvPicPr>
          <p:cNvPr id="7" name="Graph Shift Fit" descr="C:\Users\p256596\Documents\RaIon\publications\presentations\2015-10_Dijck_AMOLunteren\fig6_freqvspower-2.emf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853" y="3509361"/>
            <a:ext cx="3661200" cy="20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aph Shift Data"/>
          <p:cNvGrpSpPr/>
          <p:nvPr/>
        </p:nvGrpSpPr>
        <p:grpSpPr>
          <a:xfrm>
            <a:off x="4501953" y="3422718"/>
            <a:ext cx="4606551" cy="2548340"/>
            <a:chOff x="4501953" y="3422718"/>
            <a:chExt cx="4606551" cy="2548340"/>
          </a:xfrm>
        </p:grpSpPr>
        <p:pic>
          <p:nvPicPr>
            <p:cNvPr id="40" name="Shift Data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71270" y="3509361"/>
              <a:ext cx="3660367" cy="204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5994833" y="5567403"/>
              <a:ext cx="207374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723042" y="5567403"/>
              <a:ext cx="207499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272792" y="5567403"/>
              <a:ext cx="207374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3778905" y="4216714"/>
              <a:ext cx="1966030" cy="43088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One-photon peak</a:t>
              </a:r>
              <a:b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frequency (MHz)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451376" y="5567403"/>
              <a:ext cx="207499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73545" y="5567403"/>
              <a:ext cx="207499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901005" y="5567403"/>
              <a:ext cx="207499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01953" y="5432275"/>
              <a:ext cx="834081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461 311 878.0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563855" y="4770740"/>
              <a:ext cx="772179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878.5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63855" y="4087286"/>
              <a:ext cx="772179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879.0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563855" y="3422718"/>
              <a:ext cx="772179" cy="16927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879.5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5489177" y="4858091"/>
              <a:ext cx="3494003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 Box 27"/>
            <p:cNvSpPr txBox="1">
              <a:spLocks noChangeArrowheads="1"/>
            </p:cNvSpPr>
            <p:nvPr/>
          </p:nvSpPr>
          <p:spPr bwMode="auto">
            <a:xfrm>
              <a:off x="8021135" y="4897719"/>
              <a:ext cx="871345" cy="236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1075" tIns="10537" rIns="21075" bIns="10537">
              <a:spAutoFit/>
            </a:bodyPr>
            <a:lstStyle>
              <a:lvl1pPr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211138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21113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Expected</a:t>
              </a:r>
              <a:endParaRPr lang="en-US" alt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5358386" y="5750982"/>
              <a:ext cx="3642908" cy="220076"/>
              <a:chOff x="24475817" y="26040312"/>
              <a:chExt cx="5628411" cy="294110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24475817" y="26040312"/>
                <a:ext cx="5628411" cy="294110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Power 650 nm laser (</a:t>
                </a:r>
                <a:r>
                  <a:rPr lang="el-GR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n-US" sz="1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 </a:t>
                </a:r>
                <a:r>
                  <a:rPr lang="el-GR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n-US" sz="1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2,sat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7955595" y="26090233"/>
                <a:ext cx="414158" cy="1919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8465709" y="26090233"/>
                <a:ext cx="414158" cy="1919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64" name="TextBox 63"/>
          <p:cNvSpPr txBox="1"/>
          <p:nvPr/>
        </p:nvSpPr>
        <p:spPr>
          <a:xfrm>
            <a:off x="4860032" y="1983655"/>
            <a:ext cx="4222919" cy="385768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compatLnSpc="0">
            <a:spAutoFit/>
          </a:bodyPr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Light shift?</a:t>
            </a:r>
            <a:endParaRPr lang="es-CO" sz="2000" dirty="0">
              <a:latin typeface="Times New Roman" panose="02020603050405020304" pitchFamily="18" charset="0"/>
              <a:ea typeface="SimSun" pitchFamily="2"/>
              <a:cs typeface="Times New Roman" panose="020206030504050203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837540" y="2348880"/>
            <a:ext cx="4198956" cy="923330"/>
          </a:xfrm>
          <a:prstGeom prst="rect">
            <a:avLst/>
          </a:prstGeom>
          <a:noFill/>
        </p:spPr>
        <p:txBody>
          <a:bodyPr wrap="square" rIns="0">
            <a:spAutoFit/>
          </a:bodyPr>
          <a:lstStyle/>
          <a:p>
            <a:pPr marL="360000" indent="-360000" fontAlgn="auto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Correction in transition frequencies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for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Ω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dependent shift consistent with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2° rotation 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-field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Transition frequencies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4101333" y="4849526"/>
            <a:ext cx="768224" cy="523690"/>
          </a:xfrm>
          <a:prstGeom prst="rightArrow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962401" y="6332042"/>
            <a:ext cx="2136120" cy="4093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007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54" grpId="0"/>
      <p:bldP spid="72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Atomic </a:t>
            </a:r>
            <a:r>
              <a:rPr lang="en-US" dirty="0" smtClean="0"/>
              <a:t>Parity Violation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5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400" y="1356623"/>
            <a:ext cx="6084000" cy="1414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400" y="2770851"/>
            <a:ext cx="6084000" cy="61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9"/>
          <p:cNvSpPr/>
          <p:nvPr/>
        </p:nvSpPr>
        <p:spPr>
          <a:xfrm>
            <a:off x="304800" y="262108"/>
            <a:ext cx="8567695" cy="77452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82945" tIns="82945" rIns="82945" bIns="41473" compatLnSpc="0">
            <a:spAutoFit/>
          </a:bodyPr>
          <a:lstStyle/>
          <a:p>
            <a:pPr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Accuracy</a:t>
            </a:r>
            <a:r>
              <a:rPr lang="es-CO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 </a:t>
            </a:r>
            <a:r>
              <a:rPr lang="es-CO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of </a:t>
            </a:r>
            <a:r>
              <a:rPr lang="es-CO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Single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Ion</a:t>
            </a:r>
            <a:r>
              <a:rPr lang="es-CO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imSun" pitchFamily="2"/>
                <a:cs typeface="Times New Roman" panose="02020603050405020304" pitchFamily="18" charset="0"/>
              </a:rPr>
              <a:t>Experiment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SimSun" pitchFamily="2"/>
              <a:cs typeface="Times New Roman" panose="02020603050405020304" pitchFamily="18" charset="0"/>
            </a:endParaRPr>
          </a:p>
        </p:txBody>
      </p:sp>
      <p:sp>
        <p:nvSpPr>
          <p:cNvPr id="6" name="TextBox 10"/>
          <p:cNvSpPr/>
          <p:nvPr/>
        </p:nvSpPr>
        <p:spPr>
          <a:xfrm>
            <a:off x="1729441" y="5224869"/>
            <a:ext cx="5403815" cy="51702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82945" tIns="82945" rIns="82945" bIns="41473" compatLnSpc="0">
            <a:spAutoFit/>
          </a:bodyPr>
          <a:lstStyle/>
          <a:p>
            <a:pPr>
              <a:defRPr/>
            </a:pPr>
            <a:r>
              <a:rPr lang="es-CO" sz="2500" b="1" dirty="0" err="1" smtClean="0">
                <a:solidFill>
                  <a:srgbClr val="000099"/>
                </a:solidFill>
                <a:ea typeface="SimSun" pitchFamily="2"/>
              </a:rPr>
              <a:t>If</a:t>
            </a:r>
            <a:r>
              <a:rPr lang="es-CO" sz="2500" b="1" dirty="0" smtClean="0">
                <a:solidFill>
                  <a:srgbClr val="000099"/>
                </a:solidFill>
                <a:ea typeface="SimSun" pitchFamily="2"/>
              </a:rPr>
              <a:t> </a:t>
            </a:r>
            <a:r>
              <a:rPr lang="es-CO" sz="2500" b="1" dirty="0" err="1" smtClean="0">
                <a:solidFill>
                  <a:srgbClr val="000099"/>
                </a:solidFill>
                <a:ea typeface="SimSun" pitchFamily="2"/>
              </a:rPr>
              <a:t>coherence</a:t>
            </a:r>
            <a:r>
              <a:rPr lang="es-CO" sz="2500" b="1" dirty="0" smtClean="0">
                <a:solidFill>
                  <a:srgbClr val="000099"/>
                </a:solidFill>
                <a:ea typeface="SimSun" pitchFamily="2"/>
              </a:rPr>
              <a:t> time can be </a:t>
            </a:r>
            <a:r>
              <a:rPr lang="es-CO" sz="2500" b="1" dirty="0" err="1" smtClean="0">
                <a:solidFill>
                  <a:srgbClr val="000099"/>
                </a:solidFill>
                <a:ea typeface="SimSun" pitchFamily="2"/>
              </a:rPr>
              <a:t>fully</a:t>
            </a:r>
            <a:r>
              <a:rPr lang="es-CO" sz="2500" b="1" dirty="0" smtClean="0">
                <a:solidFill>
                  <a:srgbClr val="000099"/>
                </a:solidFill>
                <a:ea typeface="SimSun" pitchFamily="2"/>
              </a:rPr>
              <a:t> </a:t>
            </a:r>
            <a:r>
              <a:rPr lang="es-CO" sz="2500" b="1" dirty="0" err="1" smtClean="0">
                <a:solidFill>
                  <a:srgbClr val="000099"/>
                </a:solidFill>
                <a:ea typeface="SimSun" pitchFamily="2"/>
              </a:rPr>
              <a:t>exploited</a:t>
            </a:r>
            <a:endParaRPr lang="es-CO" sz="2500" b="1" dirty="0">
              <a:solidFill>
                <a:srgbClr val="000099"/>
              </a:solidFill>
              <a:ea typeface="SimSun" pitchFamily="2"/>
            </a:endParaRPr>
          </a:p>
        </p:txBody>
      </p:sp>
      <p:pic>
        <p:nvPicPr>
          <p:cNvPr id="44038" name="tabl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241" y="3364193"/>
            <a:ext cx="6966720" cy="180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79088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 tIns="83844" anchor="t"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Ratio measurement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1313" indent="-341313" eaLnBrk="1" hangingPunct="1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dirty="0" smtClean="0"/>
              <a:t>	</a:t>
            </a:r>
            <a:r>
              <a:rPr lang="en-US" altLang="en-US" sz="2000" dirty="0" smtClean="0">
                <a:solidFill>
                  <a:srgbClr val="0066CC"/>
                </a:solidFill>
              </a:rPr>
              <a:t>Insensitivity of Ratio of measurements of E1</a:t>
            </a:r>
            <a:r>
              <a:rPr lang="en-US" altLang="en-US" sz="2000" baseline="-25000" dirty="0" smtClean="0">
                <a:solidFill>
                  <a:srgbClr val="0066CC"/>
                </a:solidFill>
              </a:rPr>
              <a:t>APV</a:t>
            </a:r>
            <a:r>
              <a:rPr lang="en-US" altLang="en-US" sz="2000" dirty="0" smtClean="0">
                <a:solidFill>
                  <a:srgbClr val="0066CC"/>
                </a:solidFill>
              </a:rPr>
              <a:t> for isotopes to atomic structure.</a:t>
            </a:r>
          </a:p>
          <a:p>
            <a:pPr marL="341313" indent="-341313" eaLnBrk="1" hangingPunct="1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altLang="en-US" sz="2000" dirty="0" smtClean="0">
              <a:solidFill>
                <a:srgbClr val="0066CC"/>
              </a:solidFill>
            </a:endParaRPr>
          </a:p>
        </p:txBody>
      </p:sp>
      <p:graphicFrame>
        <p:nvGraphicFramePr>
          <p:cNvPr id="74756" name="Object 4"/>
          <p:cNvGraphicFramePr>
            <a:graphicFrameLocks noChangeAspect="1"/>
          </p:cNvGraphicFramePr>
          <p:nvPr/>
        </p:nvGraphicFramePr>
        <p:xfrm>
          <a:off x="1019175" y="2624138"/>
          <a:ext cx="3703638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61" name="Equation" r:id="rId4" imgW="1498600" imgH="228600" progId="Equation.3">
                  <p:embed/>
                </p:oleObj>
              </mc:Choice>
              <mc:Fallback>
                <p:oleObj name="Equation" r:id="rId4" imgW="14986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175" y="2624138"/>
                        <a:ext cx="3703638" cy="50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69" name="Object 17"/>
          <p:cNvGraphicFramePr>
            <a:graphicFrameLocks noChangeAspect="1"/>
          </p:cNvGraphicFramePr>
          <p:nvPr/>
        </p:nvGraphicFramePr>
        <p:xfrm>
          <a:off x="1636713" y="3290888"/>
          <a:ext cx="5621337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62" name="Equation" r:id="rId6" imgW="2273300" imgH="431800" progId="Equation.3">
                  <p:embed/>
                </p:oleObj>
              </mc:Choice>
              <mc:Fallback>
                <p:oleObj name="Equation" r:id="rId6" imgW="2273300" imgH="4318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6713" y="3290888"/>
                        <a:ext cx="5621337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70" name="Line 18"/>
          <p:cNvSpPr>
            <a:spLocks noChangeShapeType="1"/>
          </p:cNvSpPr>
          <p:nvPr/>
        </p:nvSpPr>
        <p:spPr bwMode="auto">
          <a:xfrm>
            <a:off x="5578475" y="2867025"/>
            <a:ext cx="8382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457200" y="4724400"/>
            <a:ext cx="5104282" cy="106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450"/>
              </a:spcBef>
              <a:buClr>
                <a:srgbClr val="9D9D9D"/>
              </a:buClr>
              <a:buSzPct val="65000"/>
            </a:pPr>
            <a:r>
              <a:rPr lang="en-US" alt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Best case scenario:  </a:t>
            </a:r>
          </a:p>
          <a:p>
            <a:pPr>
              <a:lnSpc>
                <a:spcPct val="102000"/>
              </a:lnSpc>
              <a:spcBef>
                <a:spcPts val="450"/>
              </a:spcBef>
              <a:buClr>
                <a:srgbClr val="9D9D9D"/>
              </a:buClr>
              <a:buSzPct val="65000"/>
            </a:pPr>
            <a:r>
              <a:rPr lang="en-US" alt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radium a wide range of isotopes is available</a:t>
            </a:r>
          </a:p>
          <a:p>
            <a:endParaRPr lang="en-US" altLang="en-US" dirty="0">
              <a:latin typeface="Arial" pitchFamily="34" charset="0"/>
            </a:endParaRPr>
          </a:p>
        </p:txBody>
      </p:sp>
      <p:sp>
        <p:nvSpPr>
          <p:cNvPr id="34824" name="Rectangle 20"/>
          <p:cNvSpPr>
            <a:spLocks noChangeArrowheads="1"/>
          </p:cNvSpPr>
          <p:nvPr/>
        </p:nvSpPr>
        <p:spPr bwMode="auto">
          <a:xfrm>
            <a:off x="2590800" y="2003425"/>
            <a:ext cx="571500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457200" indent="-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nl-NL" altLang="en-US" sz="12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V. A. Dzuba</a:t>
            </a:r>
            <a:r>
              <a:rPr lang="en-US" altLang="en-US" sz="12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, V. V. </a:t>
            </a:r>
            <a:r>
              <a:rPr lang="en-US" altLang="en-US" sz="1200" dirty="0" err="1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Flambaum</a:t>
            </a:r>
            <a:r>
              <a:rPr lang="en-US" altLang="en-US" sz="12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, and I. B. </a:t>
            </a:r>
            <a:r>
              <a:rPr lang="en-US" altLang="en-US" sz="1200" dirty="0" err="1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Khriplovich</a:t>
            </a:r>
            <a:r>
              <a:rPr lang="en-US" altLang="en-US" sz="12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, Z. Phys. D, </a:t>
            </a:r>
            <a:r>
              <a:rPr lang="en-US" altLang="en-US" sz="1200" b="1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, 243 (1985) </a:t>
            </a:r>
            <a:endParaRPr lang="nl-NL" altLang="en-US" sz="12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74773" name="Object 21"/>
          <p:cNvGraphicFramePr>
            <a:graphicFrameLocks noChangeAspect="1"/>
          </p:cNvGraphicFramePr>
          <p:nvPr/>
        </p:nvGraphicFramePr>
        <p:xfrm>
          <a:off x="2895600" y="5638800"/>
          <a:ext cx="2670175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63" name="Equation" r:id="rId8" imgW="1079032" imgH="177723" progId="Equation.3">
                  <p:embed/>
                </p:oleObj>
              </mc:Choice>
              <mc:Fallback>
                <p:oleObj name="Equation" r:id="rId8" imgW="1079032" imgH="177723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638800"/>
                        <a:ext cx="2670175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98425"/>
            <a:ext cx="8333065" cy="147002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Cooling of Ra ions for </a:t>
            </a:r>
            <a:endParaRPr lang="en-US" sz="36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Atomic </a:t>
            </a:r>
            <a:r>
              <a:rPr lang="en-US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Parity Violation</a:t>
            </a:r>
            <a:endParaRPr lang="en-US" sz="36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6934200" y="990600"/>
                <a:ext cx="2133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𝑬</m:t>
                          </m:r>
                          <m:r>
                            <a:rPr lang="en-US" sz="2000" b="1" i="1" smtClean="0">
                              <a:latin typeface="Cambria Math"/>
                            </a:rPr>
                            <m:t>𝟏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𝑨𝑷𝑽</m:t>
                          </m:r>
                        </m:sub>
                      </m:sSub>
                      <m:r>
                        <a:rPr lang="en-US" sz="2000" b="1" i="1" smtClean="0"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latin typeface="Cambria Math"/>
                        </a:rPr>
                        <m:t>𝒌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𝑸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𝑾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990600"/>
                <a:ext cx="2133600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2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827584" y="1863744"/>
            <a:ext cx="5531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eveloping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tomic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 determination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ight shifts and Line shapes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Atomic Properties from online produced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Trapping and laser spectroscopy done at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</a:t>
            </a:r>
            <a:r>
              <a:rPr lang="en-US" sz="20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ctivity on Ra</a:t>
            </a:r>
            <a:r>
              <a:rPr lang="en-US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colinear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spectroscopy (ISOLDE)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Muonic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Radium experiments for charge radius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1953" y="1863744"/>
            <a:ext cx="8299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en-US" sz="20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20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sz="20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742621" y="3228903"/>
            <a:ext cx="1761869" cy="118938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57200" y="1200090"/>
            <a:ext cx="2873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Atomic Parity Violation: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4572000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ISOLDE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9148" y="4991401"/>
            <a:ext cx="76652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 trapping permits access to many transitions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cooling for precision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of a large range of Ra isotopes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 with experience of precision lasers experiments at accelerators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up of a collaboration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076" y="5258054"/>
            <a:ext cx="2039524" cy="990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aph Detuning"/>
          <p:cNvGrpSpPr/>
          <p:nvPr/>
        </p:nvGrpSpPr>
        <p:grpSpPr>
          <a:xfrm>
            <a:off x="5486400" y="1676400"/>
            <a:ext cx="1716780" cy="1251466"/>
            <a:chOff x="4644008" y="1420968"/>
            <a:chExt cx="4321969" cy="4085980"/>
          </a:xfrm>
        </p:grpSpPr>
        <p:pic>
          <p:nvPicPr>
            <p:cNvPr id="21" name="Detuning All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1420968"/>
              <a:ext cx="4321969" cy="3724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5138926" y="4904022"/>
              <a:ext cx="3749037" cy="6029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Frequency 650 nm laser − 461 311 000 MHz</a:t>
              </a:r>
              <a:endParaRPr lang="en-US" sz="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89909" y="1812254"/>
              <a:ext cx="3763142" cy="70341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endPara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285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Weinberg Angle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Atomic Parity Violation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06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ferences"/>
          <p:cNvSpPr txBox="1">
            <a:spLocks noChangeArrowheads="1"/>
          </p:cNvSpPr>
          <p:nvPr/>
        </p:nvSpPr>
        <p:spPr bwMode="auto">
          <a:xfrm>
            <a:off x="2771800" y="6271220"/>
            <a:ext cx="6303445" cy="42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altLang="nl-NL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Kumar, Marciano, </a:t>
            </a:r>
            <a:r>
              <a:rPr lang="en-US" altLang="nl-NL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Annu</a:t>
            </a:r>
            <a:r>
              <a:rPr lang="en-US" altLang="nl-NL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 Rev. of </a:t>
            </a:r>
            <a:r>
              <a:rPr lang="en-US" altLang="nl-NL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Nucl</a:t>
            </a:r>
            <a:r>
              <a:rPr lang="en-US" altLang="nl-NL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 Part. Sci. </a:t>
            </a:r>
            <a:r>
              <a:rPr lang="en-US" altLang="nl-NL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63, </a:t>
            </a:r>
            <a:r>
              <a:rPr lang="en-US" altLang="nl-NL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237 (2013)</a:t>
            </a:r>
          </a:p>
          <a:p>
            <a:pPr algn="r" eaLnBrk="1" hangingPunct="1"/>
            <a:r>
              <a:rPr lang="en-US" altLang="nl-NL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Davoudiasl</a:t>
            </a:r>
            <a:r>
              <a:rPr lang="en-US" altLang="nl-NL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, Lee, Marciano, Phys. Rev. D </a:t>
            </a:r>
            <a:r>
              <a:rPr lang="en-US" altLang="nl-NL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89</a:t>
            </a:r>
            <a:r>
              <a:rPr lang="en-US" altLang="nl-NL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, 095006 (2014); Phys. Rev. D </a:t>
            </a:r>
            <a:r>
              <a:rPr lang="en-US" altLang="nl-NL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92</a:t>
            </a:r>
            <a:r>
              <a:rPr lang="en-US" altLang="nl-NL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, 055005 (2015)</a:t>
            </a:r>
          </a:p>
        </p:txBody>
      </p:sp>
      <p:pic>
        <p:nvPicPr>
          <p:cNvPr id="7" name="Graph 4 extr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2005" y="2014633"/>
            <a:ext cx="6634789" cy="434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Graph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2014394"/>
            <a:ext cx="6635520" cy="434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ph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2014394"/>
            <a:ext cx="6635520" cy="434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ph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2014394"/>
            <a:ext cx="6635520" cy="434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Atomic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parity violation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(APV)</a:t>
            </a:r>
          </a:p>
        </p:txBody>
      </p:sp>
      <p:sp>
        <p:nvSpPr>
          <p:cNvPr id="9" name="Rectangle 57"/>
          <p:cNvSpPr txBox="1">
            <a:spLocks noChangeArrowheads="1"/>
          </p:cNvSpPr>
          <p:nvPr/>
        </p:nvSpPr>
        <p:spPr>
          <a:xfrm>
            <a:off x="0" y="1157287"/>
            <a:ext cx="91440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  <a:defRPr/>
            </a:pPr>
            <a:r>
              <a:rPr lang="en-US" sz="2000" b="1" dirty="0" smtClean="0"/>
              <a:t>sin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(</a:t>
            </a:r>
            <a:r>
              <a:rPr lang="el-GR" sz="2000" b="1" dirty="0" smtClean="0"/>
              <a:t>θ</a:t>
            </a:r>
            <a:r>
              <a:rPr lang="en-US" sz="2000" b="1" baseline="-25000" dirty="0" smtClean="0"/>
              <a:t>W</a:t>
            </a:r>
            <a:r>
              <a:rPr lang="en-US" sz="2000" b="1" dirty="0" smtClean="0"/>
              <a:t>) </a:t>
            </a:r>
            <a:r>
              <a:rPr lang="en-US" sz="2000" dirty="0" smtClean="0"/>
              <a:t>= </a:t>
            </a:r>
            <a:r>
              <a:rPr lang="en-US" sz="2000" b="1" dirty="0" smtClean="0">
                <a:solidFill>
                  <a:srgbClr val="0000FF"/>
                </a:solidFill>
              </a:rPr>
              <a:t>(1 – (M</a:t>
            </a:r>
            <a:r>
              <a:rPr lang="en-US" sz="2000" b="1" baseline="-25000" dirty="0" smtClean="0">
                <a:solidFill>
                  <a:srgbClr val="0000FF"/>
                </a:solidFill>
              </a:rPr>
              <a:t>W</a:t>
            </a:r>
            <a:r>
              <a:rPr lang="en-US" sz="2000" b="1" dirty="0" smtClean="0">
                <a:solidFill>
                  <a:srgbClr val="0000FF"/>
                </a:solidFill>
              </a:rPr>
              <a:t>/M</a:t>
            </a:r>
            <a:r>
              <a:rPr lang="en-US" sz="2000" b="1" baseline="-25000" dirty="0" smtClean="0">
                <a:solidFill>
                  <a:srgbClr val="0000FF"/>
                </a:solidFill>
              </a:rPr>
              <a:t>Z</a:t>
            </a:r>
            <a:r>
              <a:rPr lang="en-US" sz="2000" b="1" dirty="0" smtClean="0">
                <a:solidFill>
                  <a:srgbClr val="0000FF"/>
                </a:solidFill>
              </a:rPr>
              <a:t>)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2000" b="1" dirty="0" smtClean="0">
                <a:solidFill>
                  <a:srgbClr val="0000FF"/>
                </a:solidFill>
              </a:rPr>
              <a:t>) + rad. corrections</a:t>
            </a:r>
            <a:r>
              <a:rPr lang="en-US" sz="2000" b="1" dirty="0" smtClean="0"/>
              <a:t> + </a:t>
            </a:r>
            <a:r>
              <a:rPr lang="en-US" sz="2000" b="1" dirty="0" smtClean="0">
                <a:solidFill>
                  <a:srgbClr val="D60093"/>
                </a:solidFill>
              </a:rPr>
              <a:t>New Physics</a:t>
            </a:r>
            <a:endParaRPr lang="en-US" sz="2000" b="1" dirty="0">
              <a:solidFill>
                <a:srgbClr val="D60093"/>
              </a:solidFill>
            </a:endParaRPr>
          </a:p>
        </p:txBody>
      </p:sp>
      <p:sp>
        <p:nvSpPr>
          <p:cNvPr id="10" name="AutoShape 95"/>
          <p:cNvSpPr>
            <a:spLocks/>
          </p:cNvSpPr>
          <p:nvPr/>
        </p:nvSpPr>
        <p:spPr bwMode="auto">
          <a:xfrm rot="-5400000">
            <a:off x="4191000" y="14287"/>
            <a:ext cx="304800" cy="3505200"/>
          </a:xfrm>
          <a:prstGeom prst="leftBrace">
            <a:avLst>
              <a:gd name="adj1" fmla="val 127083"/>
              <a:gd name="adj2" fmla="val 50000"/>
            </a:avLst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FF"/>
              </a:solidFill>
            </a:endParaRPr>
          </a:p>
        </p:txBody>
      </p:sp>
      <p:sp>
        <p:nvSpPr>
          <p:cNvPr id="11" name="Text Box 96"/>
          <p:cNvSpPr txBox="1">
            <a:spLocks noChangeArrowheads="1"/>
          </p:cNvSpPr>
          <p:nvPr/>
        </p:nvSpPr>
        <p:spPr bwMode="auto">
          <a:xfrm>
            <a:off x="3276600" y="1919287"/>
            <a:ext cx="1949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>
                <a:solidFill>
                  <a:srgbClr val="0000FF"/>
                </a:solidFill>
                <a:latin typeface="Comic Sans MS" pitchFamily="66" charset="0"/>
              </a:rPr>
              <a:t>Standard Model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5738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Bildschirmfoto 2013-04-18 um 20.30.3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0" y="0"/>
            <a:ext cx="9144000" cy="1190625"/>
          </a:xfrm>
          <a:prstGeom prst="rect">
            <a:avLst/>
          </a:prstGeom>
        </p:spPr>
      </p:pic>
      <p:pic>
        <p:nvPicPr>
          <p:cNvPr id="10" name="Bild 1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61" y="45360"/>
            <a:ext cx="1054534" cy="104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7687" y="1190625"/>
            <a:ext cx="6132251" cy="56673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14500" y="3810000"/>
            <a:ext cx="4965700" cy="6985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64640" y="6488668"/>
            <a:ext cx="1854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F. Maas, </a:t>
            </a:r>
            <a:r>
              <a:rPr lang="en-US" dirty="0"/>
              <a:t> </a:t>
            </a:r>
            <a:r>
              <a:rPr lang="en-US" dirty="0" smtClean="0"/>
              <a:t>PSI2016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790950" y="1676400"/>
            <a:ext cx="406400" cy="0"/>
          </a:xfrm>
          <a:prstGeom prst="straightConnector1">
            <a:avLst/>
          </a:prstGeom>
          <a:ln w="44450">
            <a:solidFill>
              <a:srgbClr val="C00000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133600" y="3194137"/>
            <a:ext cx="1360812" cy="0"/>
          </a:xfrm>
          <a:prstGeom prst="straightConnector1">
            <a:avLst/>
          </a:prstGeom>
          <a:ln w="66675">
            <a:solidFill>
              <a:srgbClr val="C00000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2628" y="2981980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</a:t>
            </a:r>
            <a:endParaRPr 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1447800"/>
            <a:ext cx="739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28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96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856" y="2514600"/>
            <a:ext cx="5337944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184150"/>
            <a:ext cx="8763000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Atomic Parity Violation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3200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038600" y="1194613"/>
            <a:ext cx="4876799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r>
              <a:rPr lang="en-US" sz="2400" dirty="0">
                <a:latin typeface="HWUCDD+CMSY10" charset="0"/>
              </a:rPr>
              <a:t>Stark induced </a:t>
            </a:r>
            <a:r>
              <a:rPr lang="en-US" sz="2400" dirty="0" smtClean="0">
                <a:latin typeface="HWUCDD+CMSY10" charset="0"/>
              </a:rPr>
              <a:t>forbidden transition</a:t>
            </a:r>
          </a:p>
          <a:p>
            <a:r>
              <a:rPr lang="en-US" sz="2400" dirty="0" smtClean="0">
                <a:latin typeface="HWUCDD+CMSY10" charset="0"/>
              </a:rPr>
              <a:t>(C. </a:t>
            </a:r>
            <a:r>
              <a:rPr lang="en-US" sz="2400" dirty="0" err="1" smtClean="0">
                <a:latin typeface="HWUCDD+CMSY10" charset="0"/>
              </a:rPr>
              <a:t>Wieman</a:t>
            </a:r>
            <a:r>
              <a:rPr lang="en-US" sz="2400" dirty="0" smtClean="0">
                <a:latin typeface="HWUCDD+CMSY10" charset="0"/>
              </a:rPr>
              <a:t> et al. 1985-1996)</a:t>
            </a:r>
            <a:endParaRPr lang="en-US" sz="2400" dirty="0">
              <a:latin typeface="HWUCDD+CMSY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381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17258" y="148745"/>
            <a:ext cx="203621" cy="41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0794" tIns="50397" rIns="100794" bIns="50397">
            <a:spAutoFit/>
          </a:bodyPr>
          <a:lstStyle/>
          <a:p>
            <a:endParaRPr lang="en-GB" sz="2200" b="1">
              <a:solidFill>
                <a:schemeClr val="accent2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Single Ion APV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Experimental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30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 Interaction in Atoms</a:t>
            </a:r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66800"/>
            <a:ext cx="8153400" cy="5257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dirty="0"/>
              <a:t> Interference of EM and Weak interactions</a:t>
            </a:r>
          </a:p>
        </p:txBody>
      </p:sp>
      <p:pic>
        <p:nvPicPr>
          <p:cNvPr id="23566" name="Picture 14" descr="rapncmodifi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429000"/>
            <a:ext cx="7177501" cy="1676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12700" prstMaterial="dkEdge">
            <a:contourClr>
              <a:schemeClr val="tx1"/>
            </a:contourClr>
          </a:sp3d>
        </p:spPr>
      </p:pic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1066800" y="5259328"/>
            <a:ext cx="7370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E1</a:t>
            </a:r>
            <a:r>
              <a:rPr lang="en-US" sz="2800" b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PNC 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K</a:t>
            </a:r>
            <a:r>
              <a:rPr lang="en-US" sz="2800" b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sz="2800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800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K</a:t>
            </a:r>
            <a:r>
              <a:rPr lang="en-US" sz="2800" b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sz="2800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 N + Z (1-4sin</a:t>
            </a:r>
            <a:r>
              <a:rPr lang="en-US" sz="2800" b="1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l-GR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800" b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endParaRPr lang="el-GR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 flipV="1">
            <a:off x="1219200" y="5792728"/>
            <a:ext cx="136525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1905000" y="6324600"/>
            <a:ext cx="19032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Atomic Theory 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228600" y="6153090"/>
            <a:ext cx="16884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Measurement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 flipV="1">
            <a:off x="2514600" y="5792727"/>
            <a:ext cx="76200" cy="5604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447800" y="1747665"/>
            <a:ext cx="6553200" cy="1668635"/>
            <a:chOff x="1631744" y="1351177"/>
            <a:chExt cx="6180616" cy="1573767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1744" y="1351177"/>
              <a:ext cx="5907887" cy="155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3385844" y="2658264"/>
              <a:ext cx="4426516" cy="266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3" name="Line 20"/>
          <p:cNvSpPr>
            <a:spLocks noChangeShapeType="1"/>
          </p:cNvSpPr>
          <p:nvPr/>
        </p:nvSpPr>
        <p:spPr bwMode="auto">
          <a:xfrm flipH="1" flipV="1">
            <a:off x="3124200" y="5714999"/>
            <a:ext cx="304800" cy="3579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3389122" y="6000690"/>
            <a:ext cx="17924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Heavy System </a:t>
            </a:r>
            <a:endParaRPr lang="en-US" sz="2000" b="1" dirty="0">
              <a:solidFill>
                <a:srgbClr val="000000"/>
              </a:solidFill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584950"/>
            <a:ext cx="89535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384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7" grpId="0"/>
      <p:bldP spid="23568" grpId="0" animBg="1"/>
      <p:bldP spid="23569" grpId="0"/>
      <p:bldP spid="23571" grpId="0"/>
      <p:bldP spid="23572" grpId="0" animBg="1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685800" y="5302250"/>
            <a:ext cx="8763000" cy="1784350"/>
          </a:xfrm>
          <a:prstGeom prst="rect">
            <a:avLst/>
          </a:prstGeom>
          <a:ln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1313" indent="-341313"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</a:rPr>
              <a:t>Relativistic coupled-cluster (CC) </a:t>
            </a:r>
            <a:r>
              <a:rPr lang="en-US" sz="2000" dirty="0" smtClean="0">
                <a:solidFill>
                  <a:srgbClr val="000000"/>
                </a:solidFill>
              </a:rPr>
              <a:t>calculation of E1</a:t>
            </a:r>
            <a:r>
              <a:rPr lang="en-US" sz="2000" baseline="-25000" dirty="0" smtClean="0">
                <a:solidFill>
                  <a:srgbClr val="000000"/>
                </a:solidFill>
              </a:rPr>
              <a:t>APV</a:t>
            </a:r>
            <a:r>
              <a:rPr lang="en-US" sz="2000" dirty="0" smtClean="0">
                <a:solidFill>
                  <a:srgbClr val="000000"/>
                </a:solidFill>
              </a:rPr>
              <a:t> in Ra</a:t>
            </a:r>
            <a:r>
              <a:rPr lang="en-US" sz="2000" baseline="30000" dirty="0" smtClean="0">
                <a:solidFill>
                  <a:srgbClr val="000000"/>
                </a:solidFill>
              </a:rPr>
              <a:t>+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341313" indent="-341313">
              <a:spcBef>
                <a:spcPts val="600"/>
              </a:spcBef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1400" b="1" dirty="0" smtClean="0">
                <a:solidFill>
                  <a:srgbClr val="0066CC"/>
                </a:solidFill>
              </a:rPr>
              <a:t>		</a:t>
            </a:r>
            <a:r>
              <a:rPr lang="en-US" sz="1800" b="1" dirty="0" smtClean="0">
                <a:solidFill>
                  <a:srgbClr val="000000"/>
                </a:solidFill>
              </a:rPr>
              <a:t>E1</a:t>
            </a:r>
            <a:r>
              <a:rPr lang="en-US" sz="1800" b="1" baseline="-25000" dirty="0" smtClean="0">
                <a:solidFill>
                  <a:srgbClr val="000000"/>
                </a:solidFill>
              </a:rPr>
              <a:t>APV </a:t>
            </a:r>
            <a:r>
              <a:rPr lang="en-US" sz="1800" b="1" dirty="0" smtClean="0">
                <a:solidFill>
                  <a:srgbClr val="000000"/>
                </a:solidFill>
              </a:rPr>
              <a:t> = 46.4(1.4) · 10</a:t>
            </a:r>
            <a:r>
              <a:rPr lang="en-US" sz="1800" b="1" baseline="30000" dirty="0" smtClean="0">
                <a:solidFill>
                  <a:srgbClr val="000000"/>
                </a:solidFill>
              </a:rPr>
              <a:t>-11</a:t>
            </a:r>
            <a:r>
              <a:rPr lang="en-US" sz="1800" b="1" baseline="-25000" dirty="0" smtClean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iea</a:t>
            </a:r>
            <a:r>
              <a:rPr lang="en-US" sz="1800" b="1" baseline="-25000" dirty="0" smtClean="0">
                <a:solidFill>
                  <a:srgbClr val="000000"/>
                </a:solidFill>
              </a:rPr>
              <a:t>0</a:t>
            </a:r>
            <a:r>
              <a:rPr lang="en-US" sz="1800" b="1" baseline="30000" dirty="0" smtClean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(−</a:t>
            </a:r>
            <a:r>
              <a:rPr lang="en-US" sz="1800" b="1" dirty="0" err="1" smtClean="0">
                <a:solidFill>
                  <a:srgbClr val="000000"/>
                </a:solidFill>
              </a:rPr>
              <a:t>Q</a:t>
            </a:r>
            <a:r>
              <a:rPr lang="en-US" sz="1800" b="1" baseline="-25000" dirty="0" err="1" smtClean="0">
                <a:solidFill>
                  <a:srgbClr val="000000"/>
                </a:solidFill>
              </a:rPr>
              <a:t>w</a:t>
            </a:r>
            <a:r>
              <a:rPr lang="en-US" sz="1800" b="1" dirty="0" smtClean="0">
                <a:solidFill>
                  <a:srgbClr val="000000"/>
                </a:solidFill>
              </a:rPr>
              <a:t>/N)    (3% accuracy)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02000"/>
              </a:lnSpc>
              <a:spcBef>
                <a:spcPct val="0"/>
              </a:spcBef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Other results:  </a:t>
            </a:r>
          </a:p>
          <a:p>
            <a:pPr marL="341313" indent="-341313">
              <a:buClr>
                <a:srgbClr val="9D9D9D"/>
              </a:buClr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1400" dirty="0">
                <a:solidFill>
                  <a:srgbClr val="000000"/>
                </a:solidFill>
              </a:rPr>
              <a:t>	</a:t>
            </a:r>
            <a:r>
              <a:rPr lang="en-US" sz="1400" dirty="0" smtClean="0">
                <a:solidFill>
                  <a:srgbClr val="000000"/>
                </a:solidFill>
              </a:rPr>
              <a:t>	</a:t>
            </a:r>
            <a:r>
              <a:rPr lang="en-US" sz="1600" dirty="0" smtClean="0">
                <a:solidFill>
                  <a:srgbClr val="000000"/>
                </a:solidFill>
              </a:rPr>
              <a:t>45.9 · 10</a:t>
            </a:r>
            <a:r>
              <a:rPr lang="en-US" sz="1600" baseline="30000" dirty="0" smtClean="0">
                <a:solidFill>
                  <a:srgbClr val="000000"/>
                </a:solidFill>
              </a:rPr>
              <a:t>-11</a:t>
            </a:r>
            <a:r>
              <a:rPr lang="en-US" sz="1600" baseline="-250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iea</a:t>
            </a:r>
            <a:r>
              <a:rPr lang="en-US" sz="1600" baseline="-25000" dirty="0" smtClean="0">
                <a:solidFill>
                  <a:srgbClr val="000000"/>
                </a:solidFill>
              </a:rPr>
              <a:t>0</a:t>
            </a:r>
            <a:r>
              <a:rPr lang="en-US" sz="1600" baseline="300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(−</a:t>
            </a:r>
            <a:r>
              <a:rPr lang="en-US" sz="1600" dirty="0" err="1" smtClean="0">
                <a:solidFill>
                  <a:srgbClr val="000000"/>
                </a:solidFill>
              </a:rPr>
              <a:t>Q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w</a:t>
            </a:r>
            <a:r>
              <a:rPr lang="en-US" sz="1600" dirty="0" smtClean="0">
                <a:solidFill>
                  <a:srgbClr val="000000"/>
                </a:solidFill>
              </a:rPr>
              <a:t>/N)   </a:t>
            </a:r>
            <a:r>
              <a:rPr lang="en-US" sz="1400" dirty="0" smtClean="0">
                <a:solidFill>
                  <a:srgbClr val="000000"/>
                </a:solidFill>
              </a:rPr>
              <a:t>(</a:t>
            </a:r>
            <a:r>
              <a:rPr lang="nl-NL" sz="1000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R. Pal </a:t>
            </a:r>
            <a:r>
              <a:rPr lang="nl-NL" sz="1000" i="1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et al., </a:t>
            </a:r>
            <a:r>
              <a:rPr lang="nl-NL" sz="1000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Phys. Rev. A </a:t>
            </a:r>
            <a:r>
              <a:rPr lang="nl-NL" sz="1000" b="1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79</a:t>
            </a:r>
            <a:r>
              <a:rPr lang="nl-NL" sz="1000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062505 (2009), Dzuba </a:t>
            </a:r>
            <a:r>
              <a:rPr lang="nl-NL" sz="1000" i="1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et al.</a:t>
            </a:r>
            <a:r>
              <a:rPr lang="nl-NL" sz="1000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Phys Rev. A </a:t>
            </a:r>
            <a:r>
              <a:rPr lang="nl-NL" sz="1000" b="1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63</a:t>
            </a:r>
            <a:r>
              <a:rPr lang="nl-NL" sz="1000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062101 (2001).)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341313" indent="-341313">
              <a:buClr>
                <a:srgbClr val="9D9D9D"/>
              </a:buClr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 marL="341313" indent="-341313">
              <a:spcBef>
                <a:spcPts val="200"/>
              </a:spcBef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sz="500" dirty="0" smtClean="0">
              <a:solidFill>
                <a:srgbClr val="000000"/>
              </a:solidFill>
            </a:endParaRPr>
          </a:p>
          <a:p>
            <a:pPr marL="341313" indent="-341313">
              <a:spcBef>
                <a:spcPts val="200"/>
              </a:spcBef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sz="800" dirty="0">
              <a:solidFill>
                <a:srgbClr val="000000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027237"/>
            <a:ext cx="4211638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/>
        <p:txBody>
          <a:bodyPr lIns="90000" tIns="83844" rIns="90000" bIns="46800" anchor="t"/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Scaling of the APV</a:t>
            </a:r>
            <a:endParaRPr lang="nl-NL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1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462089"/>
            <a:ext cx="8229600" cy="4710112"/>
          </a:xfrm>
        </p:spPr>
        <p:txBody>
          <a:bodyPr lIns="90000" tIns="46800" rIns="90000" bIns="46800"/>
          <a:lstStyle/>
          <a:p>
            <a:pPr marL="341313" indent="-341313" algn="ctr" defTabSz="449263" eaLnBrk="1" hangingPunct="1">
              <a:lnSpc>
                <a:spcPct val="90000"/>
              </a:lnSpc>
              <a:buClr>
                <a:srgbClr val="9D9D9D"/>
              </a:buClr>
              <a:buSzPct val="65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400" dirty="0" smtClean="0"/>
              <a:t>increase faster than Z</a:t>
            </a:r>
            <a:r>
              <a:rPr lang="en-US" altLang="en-US" sz="2400" baseline="30000" dirty="0" smtClean="0"/>
              <a:t>3</a:t>
            </a:r>
            <a:r>
              <a:rPr lang="en-US" altLang="en-US" sz="2400" dirty="0" smtClean="0"/>
              <a:t>	(</a:t>
            </a:r>
            <a:r>
              <a:rPr lang="en-US" altLang="en-US" sz="2400" dirty="0" err="1" smtClean="0"/>
              <a:t>Bouchiat</a:t>
            </a:r>
            <a:r>
              <a:rPr lang="en-US" altLang="en-US" sz="2400" dirty="0" smtClean="0"/>
              <a:t> &amp; </a:t>
            </a:r>
            <a:r>
              <a:rPr lang="en-US" altLang="en-US" sz="2400" dirty="0" err="1" smtClean="0"/>
              <a:t>Bouchiat</a:t>
            </a:r>
            <a:r>
              <a:rPr lang="en-US" altLang="en-US" sz="2400" dirty="0" smtClean="0"/>
              <a:t>, 1974) </a:t>
            </a:r>
          </a:p>
          <a:p>
            <a:pPr marL="341313" indent="-341313" defTabSz="449263" eaLnBrk="1" hangingPunct="1">
              <a:lnSpc>
                <a:spcPct val="90000"/>
              </a:lnSpc>
              <a:buFontTx/>
              <a:buChar char=" 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altLang="en-US" sz="2400" dirty="0" smtClean="0"/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602014"/>
              </p:ext>
            </p:extLst>
          </p:nvPr>
        </p:nvGraphicFramePr>
        <p:xfrm>
          <a:off x="774700" y="1066800"/>
          <a:ext cx="247015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0" name="Microsoft Equation 3.0" r:id="rId5" imgW="1498600" imgH="279400" progId="Equation.3">
                  <p:embed/>
                </p:oleObj>
              </mc:Choice>
              <mc:Fallback>
                <p:oleObj name="Microsoft Equation 3.0" r:id="rId5" imgW="1498600" imgH="27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" y="1066800"/>
                        <a:ext cx="2470150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598863" y="1098550"/>
            <a:ext cx="4835276" cy="36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64944" rIns="90000" bIns="46800">
            <a:spAutoFit/>
          </a:bodyPr>
          <a:lstStyle>
            <a:lvl1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2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altLang="en-US" dirty="0" smtClean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</a:rPr>
              <a:t>              K</a:t>
            </a:r>
            <a:r>
              <a:rPr lang="nl-NL" altLang="en-US" baseline="-25000" dirty="0" smtClean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</a:rPr>
              <a:t>r</a:t>
            </a:r>
            <a:r>
              <a:rPr lang="nl-NL" altLang="en-US" dirty="0" smtClean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</a:rPr>
              <a:t> </a:t>
            </a:r>
            <a:r>
              <a:rPr lang="nl-NL" altLang="en-US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</a:rPr>
              <a:t>relativistic enhancement factor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4248150" y="4559300"/>
            <a:ext cx="1658938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64944" rIns="90000" bIns="46800">
            <a:spAutoFit/>
          </a:bodyPr>
          <a:lstStyle>
            <a:lvl1pPr defTabSz="449263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2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altLang="en-US">
                <a:solidFill>
                  <a:srgbClr val="000000"/>
                </a:solidFill>
                <a:ea typeface="Arial Unicode MS" pitchFamily="34" charset="-128"/>
              </a:rPr>
              <a:t>Atomic Number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6046788" y="3508375"/>
            <a:ext cx="53975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altLang="en-US" sz="2400" b="1">
                <a:solidFill>
                  <a:srgbClr val="000000"/>
                </a:solidFill>
              </a:rPr>
              <a:t>Z</a:t>
            </a:r>
            <a:r>
              <a:rPr lang="nl-NL" altLang="en-US" sz="2400" b="1" baseline="33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4011613" y="3779837"/>
            <a:ext cx="120015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altLang="en-US" sz="2000" b="1">
                <a:solidFill>
                  <a:srgbClr val="000000"/>
                </a:solidFill>
              </a:rPr>
              <a:t> Ba</a:t>
            </a:r>
            <a:r>
              <a:rPr lang="nl-NL" altLang="en-US" sz="2000" b="1" baseline="33000">
                <a:solidFill>
                  <a:srgbClr val="000000"/>
                </a:solidFill>
              </a:rPr>
              <a:t>+</a:t>
            </a:r>
            <a:endParaRPr lang="nl-NL" altLang="en-US" sz="2000" b="1">
              <a:solidFill>
                <a:srgbClr val="000000"/>
              </a:solidFill>
            </a:endParaRP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3419475" y="3856037"/>
            <a:ext cx="6477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altLang="en-US" sz="2000" b="1">
                <a:solidFill>
                  <a:srgbClr val="000000"/>
                </a:solidFill>
              </a:rPr>
              <a:t>Sr</a:t>
            </a:r>
            <a:r>
              <a:rPr lang="nl-NL" altLang="en-US" sz="2000" b="1" baseline="330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2716213" y="3856037"/>
            <a:ext cx="6477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altLang="en-US" sz="2000" b="1">
                <a:solidFill>
                  <a:srgbClr val="000000"/>
                </a:solidFill>
              </a:rPr>
              <a:t>Ca</a:t>
            </a:r>
            <a:r>
              <a:rPr lang="nl-NL" altLang="en-US" sz="2000" b="1" baseline="330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4773613" y="2332037"/>
            <a:ext cx="6477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altLang="en-US" sz="2000" b="1">
                <a:solidFill>
                  <a:srgbClr val="000000"/>
                </a:solidFill>
              </a:rPr>
              <a:t>Ra</a:t>
            </a:r>
            <a:r>
              <a:rPr lang="nl-NL" altLang="en-US" sz="2000" b="1" baseline="330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6010275" y="1852612"/>
            <a:ext cx="9001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altLang="en-US" sz="2400" b="1">
                <a:solidFill>
                  <a:srgbClr val="000000"/>
                </a:solidFill>
              </a:rPr>
              <a:t>Z</a:t>
            </a:r>
            <a:r>
              <a:rPr lang="nl-NL" altLang="en-US" sz="2400" b="1" baseline="33000">
                <a:solidFill>
                  <a:srgbClr val="000000"/>
                </a:solidFill>
              </a:rPr>
              <a:t>3</a:t>
            </a:r>
            <a:r>
              <a:rPr lang="nl-NL" altLang="en-US" sz="2400" b="1">
                <a:solidFill>
                  <a:srgbClr val="000000"/>
                </a:solidFill>
              </a:rPr>
              <a:t>K</a:t>
            </a:r>
            <a:r>
              <a:rPr lang="nl-NL" altLang="en-US" sz="2400" b="1" baseline="-25000">
                <a:solidFill>
                  <a:srgbClr val="000000"/>
                </a:solidFill>
              </a:rPr>
              <a:t>r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6858000" y="2103437"/>
            <a:ext cx="2057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>
                <a:solidFill>
                  <a:srgbClr val="000000"/>
                </a:solidFill>
                <a:latin typeface="Comic Sans MS" pitchFamily="66" charset="0"/>
              </a:rPr>
              <a:t>Ra</a:t>
            </a:r>
            <a:r>
              <a:rPr lang="en-US" altLang="en-US" b="1" baseline="30000">
                <a:solidFill>
                  <a:srgbClr val="000000"/>
                </a:solidFill>
                <a:latin typeface="Comic Sans MS" pitchFamily="66" charset="0"/>
              </a:rPr>
              <a:t>+ </a:t>
            </a:r>
            <a:r>
              <a:rPr lang="en-US" altLang="en-US" b="1">
                <a:solidFill>
                  <a:srgbClr val="000000"/>
                </a:solidFill>
                <a:latin typeface="Comic Sans MS" pitchFamily="66" charset="0"/>
              </a:rPr>
              <a:t>effects </a:t>
            </a:r>
          </a:p>
          <a:p>
            <a:pPr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>
                <a:solidFill>
                  <a:srgbClr val="000000"/>
                </a:solidFill>
                <a:latin typeface="Comic Sans MS" pitchFamily="66" charset="0"/>
              </a:rPr>
              <a:t>larger by:</a:t>
            </a:r>
          </a:p>
          <a:p>
            <a:pPr lvl="1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>
                <a:solidFill>
                  <a:srgbClr val="000000"/>
                </a:solidFill>
                <a:latin typeface="Comic Sans MS" pitchFamily="66" charset="0"/>
              </a:rPr>
              <a:t>20  (Ba</a:t>
            </a:r>
            <a:r>
              <a:rPr lang="en-US" altLang="en-US" b="1" baseline="30000">
                <a:solidFill>
                  <a:srgbClr val="000000"/>
                </a:solidFill>
                <a:latin typeface="Comic Sans MS" pitchFamily="66" charset="0"/>
              </a:rPr>
              <a:t>+</a:t>
            </a:r>
            <a:r>
              <a:rPr lang="en-US" altLang="en-US" b="1">
                <a:solidFill>
                  <a:srgbClr val="000000"/>
                </a:solidFill>
                <a:latin typeface="Comic Sans MS" pitchFamily="66" charset="0"/>
              </a:rPr>
              <a:t>) </a:t>
            </a:r>
          </a:p>
          <a:p>
            <a:pPr lvl="1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>
                <a:solidFill>
                  <a:srgbClr val="000000"/>
                </a:solidFill>
                <a:latin typeface="Comic Sans MS" pitchFamily="66" charset="0"/>
              </a:rPr>
              <a:t>50  (Cs)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 rot="16200000">
            <a:off x="769144" y="2926556"/>
            <a:ext cx="1428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t>Enhancement</a:t>
            </a:r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7086600" y="3627437"/>
            <a:ext cx="205740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L.W. Wansbeek </a:t>
            </a:r>
            <a:r>
              <a:rPr lang="en-US" altLang="en-US" sz="1400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et al.</a:t>
            </a:r>
            <a:r>
              <a:rPr lang="en-US" altLang="en-US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</a:t>
            </a:r>
          </a:p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Phys. Rev. A </a:t>
            </a:r>
            <a:r>
              <a:rPr lang="nl-NL" altLang="en-US" sz="1400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78</a:t>
            </a:r>
            <a:r>
              <a:rPr lang="nl-NL" altLang="en-US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050501 (2008)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6.2|41.9|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|6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2.9|6|5|7.8|4.3|1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3|32.4|8.2|20.7|65.3|28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3|32.4|8.2|20.7|65.3|28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2760</TotalTime>
  <Words>1299</Words>
  <Application>Microsoft Office PowerPoint</Application>
  <PresentationFormat>On-screen Show (4:3)</PresentationFormat>
  <Paragraphs>296</Paragraphs>
  <Slides>29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Office Theme</vt:lpstr>
      <vt:lpstr>Microsoft Equation 3.0</vt:lpstr>
      <vt:lpstr>Equation</vt:lpstr>
      <vt:lpstr>Laser Cooling of Ra ions for Atomic Parity Violation</vt:lpstr>
      <vt:lpstr>CERN-INTC-2017-069</vt:lpstr>
      <vt:lpstr>The Weinberg Angle </vt:lpstr>
      <vt:lpstr>Atomic parity violation (APV)</vt:lpstr>
      <vt:lpstr>PowerPoint Presentation</vt:lpstr>
      <vt:lpstr>Cs Atomic Parity Violation</vt:lpstr>
      <vt:lpstr>Single Ion APV</vt:lpstr>
      <vt:lpstr>Weak Interaction in Atoms</vt:lpstr>
      <vt:lpstr>Scaling of the APV</vt:lpstr>
      <vt:lpstr>Experiment requires Trapping</vt:lpstr>
      <vt:lpstr>Trapping Ra ion  </vt:lpstr>
      <vt:lpstr>Radium Isotopes</vt:lpstr>
      <vt:lpstr> Trapped Ra+ Spectroscopy</vt:lpstr>
      <vt:lpstr>Hyperfine Structure of 6d 2D3/2 in Ra+ </vt:lpstr>
      <vt:lpstr>Summary Ra+ Measurements</vt:lpstr>
      <vt:lpstr>Complementary Radium experiments  </vt:lpstr>
      <vt:lpstr>Activity at CERN/ISOLDE</vt:lpstr>
      <vt:lpstr>muX@PSI</vt:lpstr>
      <vt:lpstr>Barium Ion </vt:lpstr>
      <vt:lpstr>Hyperbolic Single Ion Trap</vt:lpstr>
      <vt:lpstr>Hyperbolic Paul trap</vt:lpstr>
      <vt:lpstr>Detection</vt:lpstr>
      <vt:lpstr>Importance of Line Shape</vt:lpstr>
      <vt:lpstr>Transition frequencies</vt:lpstr>
      <vt:lpstr>Transition frequencies</vt:lpstr>
      <vt:lpstr>Summary </vt:lpstr>
      <vt:lpstr>PowerPoint Presentation</vt:lpstr>
      <vt:lpstr>Ratio measurement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single trapped Ra+ Ion to measure Atomic Parity Violation</dc:title>
  <dc:creator>Lorenz</dc:creator>
  <cp:lastModifiedBy>Lorenz</cp:lastModifiedBy>
  <cp:revision>174</cp:revision>
  <dcterms:created xsi:type="dcterms:W3CDTF">2013-09-10T06:57:08Z</dcterms:created>
  <dcterms:modified xsi:type="dcterms:W3CDTF">2017-06-27T08:13:14Z</dcterms:modified>
</cp:coreProperties>
</file>