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 id="2147483693" r:id="rId3"/>
  </p:sldMasterIdLst>
  <p:sldIdLst>
    <p:sldId id="259" r:id="rId4"/>
    <p:sldId id="291" r:id="rId5"/>
    <p:sldId id="260" r:id="rId6"/>
    <p:sldId id="261" r:id="rId7"/>
    <p:sldId id="262" r:id="rId8"/>
    <p:sldId id="263" r:id="rId9"/>
    <p:sldId id="264" r:id="rId10"/>
    <p:sldId id="265" r:id="rId11"/>
    <p:sldId id="266" r:id="rId12"/>
    <p:sldId id="267" r:id="rId13"/>
    <p:sldId id="268" r:id="rId14"/>
    <p:sldId id="302" r:id="rId15"/>
    <p:sldId id="303" r:id="rId16"/>
    <p:sldId id="269" r:id="rId17"/>
    <p:sldId id="270" r:id="rId18"/>
    <p:sldId id="271" r:id="rId19"/>
    <p:sldId id="272" r:id="rId20"/>
    <p:sldId id="301" r:id="rId21"/>
    <p:sldId id="274" r:id="rId22"/>
    <p:sldId id="273" r:id="rId23"/>
    <p:sldId id="292" r:id="rId24"/>
    <p:sldId id="300" r:id="rId25"/>
    <p:sldId id="293" r:id="rId26"/>
    <p:sldId id="294" r:id="rId27"/>
    <p:sldId id="295" r:id="rId28"/>
    <p:sldId id="297" r:id="rId29"/>
    <p:sldId id="298" r:id="rId30"/>
    <p:sldId id="281" r:id="rId31"/>
    <p:sldId id="288" r:id="rId32"/>
    <p:sldId id="283" r:id="rId33"/>
    <p:sldId id="310" r:id="rId34"/>
    <p:sldId id="304" r:id="rId35"/>
    <p:sldId id="306" r:id="rId36"/>
    <p:sldId id="305" r:id="rId37"/>
    <p:sldId id="307" r:id="rId38"/>
    <p:sldId id="308" r:id="rId39"/>
    <p:sldId id="30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0" d="100"/>
          <a:sy n="90" d="100"/>
        </p:scale>
        <p:origin x="102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 </a:t>
            </a:r>
            <a:r>
              <a:rPr lang="en-US" sz="2000" dirty="0">
                <a:solidFill>
                  <a:srgbClr val="0070C0"/>
                </a:solidFill>
              </a:rPr>
              <a:t>Total cryogenic loads, </a:t>
            </a:r>
          </a:p>
          <a:p>
            <a:pPr>
              <a:defRPr/>
            </a:pPr>
            <a:r>
              <a:rPr lang="en-US" sz="2000" dirty="0">
                <a:solidFill>
                  <a:srgbClr val="0070C0"/>
                </a:solidFill>
              </a:rPr>
              <a:t>20 kW transmitted</a:t>
            </a:r>
            <a:r>
              <a:rPr lang="en-US" sz="2000" baseline="0" dirty="0">
                <a:solidFill>
                  <a:srgbClr val="0070C0"/>
                </a:solidFill>
              </a:rPr>
              <a:t> power</a:t>
            </a:r>
            <a:endParaRPr lang="en-US" sz="2000" dirty="0">
              <a:solidFill>
                <a:srgbClr val="0070C0"/>
              </a:solidFill>
            </a:endParaRPr>
          </a:p>
        </c:rich>
      </c:tx>
      <c:layout>
        <c:manualLayout>
          <c:xMode val="edge"/>
          <c:yMode val="edge"/>
          <c:x val="0.33259816000864134"/>
          <c:y val="0"/>
        </c:manualLayout>
      </c:layout>
      <c:overlay val="0"/>
    </c:title>
    <c:autoTitleDeleted val="0"/>
    <c:plotArea>
      <c:layout>
        <c:manualLayout>
          <c:layoutTarget val="inner"/>
          <c:xMode val="edge"/>
          <c:yMode val="edge"/>
          <c:x val="6.7553505186801935E-2"/>
          <c:y val="0.18124400546905292"/>
          <c:w val="0.83067633906872751"/>
          <c:h val="0.75213120390069477"/>
        </c:manualLayout>
      </c:layout>
      <c:scatterChart>
        <c:scatterStyle val="smoothMarker"/>
        <c:varyColors val="0"/>
        <c:ser>
          <c:idx val="1"/>
          <c:order val="1"/>
          <c:tx>
            <c:v>4.5K</c:v>
          </c:tx>
          <c:spPr>
            <a:ln>
              <a:solidFill>
                <a:schemeClr val="tx2"/>
              </a:solidFill>
            </a:ln>
          </c:spPr>
          <c:marker>
            <c:symbol val="none"/>
          </c:marker>
          <c:xVal>
            <c:numRef>
              <c:f>'S+Dynamic Loads w AL gasket Rs'!$A$16:$A$23</c:f>
              <c:numCache>
                <c:formatCode>General</c:formatCode>
                <c:ptCount val="8"/>
                <c:pt idx="0">
                  <c:v>50</c:v>
                </c:pt>
                <c:pt idx="1">
                  <c:v>60</c:v>
                </c:pt>
                <c:pt idx="2">
                  <c:v>70</c:v>
                </c:pt>
                <c:pt idx="3">
                  <c:v>80</c:v>
                </c:pt>
                <c:pt idx="4">
                  <c:v>90</c:v>
                </c:pt>
                <c:pt idx="5">
                  <c:v>100</c:v>
                </c:pt>
                <c:pt idx="6">
                  <c:v>110</c:v>
                </c:pt>
                <c:pt idx="7">
                  <c:v>120</c:v>
                </c:pt>
              </c:numCache>
            </c:numRef>
          </c:xVal>
          <c:yVal>
            <c:numRef>
              <c:f>'S+Dynamic Loads w AL gasket Rs'!$B$16:$B$23</c:f>
              <c:numCache>
                <c:formatCode>General</c:formatCode>
                <c:ptCount val="8"/>
                <c:pt idx="0">
                  <c:v>0.38465000000000027</c:v>
                </c:pt>
                <c:pt idx="1">
                  <c:v>0.45608000000000026</c:v>
                </c:pt>
                <c:pt idx="2">
                  <c:v>0.53778999999999999</c:v>
                </c:pt>
                <c:pt idx="3">
                  <c:v>0.62688000000000044</c:v>
                </c:pt>
                <c:pt idx="4">
                  <c:v>0.72036</c:v>
                </c:pt>
                <c:pt idx="5">
                  <c:v>0.81896000000000002</c:v>
                </c:pt>
                <c:pt idx="6">
                  <c:v>0.9234599999999995</c:v>
                </c:pt>
                <c:pt idx="7">
                  <c:v>1.0336999999999992</c:v>
                </c:pt>
              </c:numCache>
            </c:numRef>
          </c:yVal>
          <c:smooth val="1"/>
          <c:extLst>
            <c:ext xmlns:c16="http://schemas.microsoft.com/office/drawing/2014/chart" uri="{C3380CC4-5D6E-409C-BE32-E72D297353CC}">
              <c16:uniqueId val="{00000000-23C0-4AA1-AABA-FBE71A8D4C5D}"/>
            </c:ext>
          </c:extLst>
        </c:ser>
        <c:dLbls>
          <c:showLegendKey val="0"/>
          <c:showVal val="0"/>
          <c:showCatName val="0"/>
          <c:showSerName val="0"/>
          <c:showPercent val="0"/>
          <c:showBubbleSize val="0"/>
        </c:dLbls>
        <c:axId val="139971584"/>
        <c:axId val="139973760"/>
      </c:scatterChart>
      <c:scatterChart>
        <c:scatterStyle val="smoothMarker"/>
        <c:varyColors val="0"/>
        <c:ser>
          <c:idx val="0"/>
          <c:order val="0"/>
          <c:tx>
            <c:v>77K</c:v>
          </c:tx>
          <c:spPr>
            <a:ln>
              <a:solidFill>
                <a:srgbClr val="C00000"/>
              </a:solidFill>
            </a:ln>
          </c:spPr>
          <c:marker>
            <c:symbol val="none"/>
          </c:marker>
          <c:xVal>
            <c:numRef>
              <c:f>'S+Dynamic Loads w AL gasket Rs'!$A$5:$A$12</c:f>
              <c:numCache>
                <c:formatCode>General</c:formatCode>
                <c:ptCount val="8"/>
                <c:pt idx="0">
                  <c:v>50</c:v>
                </c:pt>
                <c:pt idx="1">
                  <c:v>60</c:v>
                </c:pt>
                <c:pt idx="2">
                  <c:v>70</c:v>
                </c:pt>
                <c:pt idx="3">
                  <c:v>80</c:v>
                </c:pt>
                <c:pt idx="4">
                  <c:v>90</c:v>
                </c:pt>
                <c:pt idx="5">
                  <c:v>100</c:v>
                </c:pt>
                <c:pt idx="6">
                  <c:v>110</c:v>
                </c:pt>
                <c:pt idx="7">
                  <c:v>120</c:v>
                </c:pt>
              </c:numCache>
            </c:numRef>
          </c:xVal>
          <c:yVal>
            <c:numRef>
              <c:f>'S+Dynamic Loads w AL gasket Rs'!$B$5:$B$12</c:f>
              <c:numCache>
                <c:formatCode>General</c:formatCode>
                <c:ptCount val="8"/>
                <c:pt idx="0">
                  <c:v>4.0742000000000003</c:v>
                </c:pt>
                <c:pt idx="1">
                  <c:v>4.0834999999999999</c:v>
                </c:pt>
                <c:pt idx="2">
                  <c:v>4.0664999999999996</c:v>
                </c:pt>
                <c:pt idx="3">
                  <c:v>4.1090999999999998</c:v>
                </c:pt>
                <c:pt idx="4">
                  <c:v>4.1199999999999966</c:v>
                </c:pt>
                <c:pt idx="5">
                  <c:v>4.0858999999999996</c:v>
                </c:pt>
                <c:pt idx="6">
                  <c:v>4.0369000000000002</c:v>
                </c:pt>
                <c:pt idx="7">
                  <c:v>3.9697999999999998</c:v>
                </c:pt>
              </c:numCache>
            </c:numRef>
          </c:yVal>
          <c:smooth val="1"/>
          <c:extLst>
            <c:ext xmlns:c16="http://schemas.microsoft.com/office/drawing/2014/chart" uri="{C3380CC4-5D6E-409C-BE32-E72D297353CC}">
              <c16:uniqueId val="{00000001-23C0-4AA1-AABA-FBE71A8D4C5D}"/>
            </c:ext>
          </c:extLst>
        </c:ser>
        <c:dLbls>
          <c:showLegendKey val="0"/>
          <c:showVal val="0"/>
          <c:showCatName val="0"/>
          <c:showSerName val="0"/>
          <c:showPercent val="0"/>
          <c:showBubbleSize val="0"/>
        </c:dLbls>
        <c:axId val="139977856"/>
        <c:axId val="139975680"/>
      </c:scatterChart>
      <c:valAx>
        <c:axId val="139971584"/>
        <c:scaling>
          <c:orientation val="minMax"/>
          <c:max val="120"/>
          <c:min val="50"/>
        </c:scaling>
        <c:delete val="0"/>
        <c:axPos val="b"/>
        <c:title>
          <c:tx>
            <c:rich>
              <a:bodyPr/>
              <a:lstStyle/>
              <a:p>
                <a:pPr>
                  <a:defRPr/>
                </a:pPr>
                <a:r>
                  <a:rPr lang="en-US"/>
                  <a:t>intercept T, K</a:t>
                </a:r>
              </a:p>
            </c:rich>
          </c:tx>
          <c:overlay val="0"/>
        </c:title>
        <c:numFmt formatCode="General" sourceLinked="1"/>
        <c:majorTickMark val="out"/>
        <c:minorTickMark val="none"/>
        <c:tickLblPos val="nextTo"/>
        <c:crossAx val="139973760"/>
        <c:crosses val="autoZero"/>
        <c:crossBetween val="midCat"/>
      </c:valAx>
      <c:valAx>
        <c:axId val="139973760"/>
        <c:scaling>
          <c:orientation val="minMax"/>
          <c:max val="1.05"/>
          <c:min val="0.35000000000000031"/>
        </c:scaling>
        <c:delete val="0"/>
        <c:axPos val="l"/>
        <c:majorGridlines/>
        <c:title>
          <c:tx>
            <c:rich>
              <a:bodyPr rot="-5400000" vert="horz"/>
              <a:lstStyle/>
              <a:p>
                <a:pPr>
                  <a:defRPr/>
                </a:pPr>
                <a:r>
                  <a:rPr lang="en-US"/>
                  <a:t>Power to 4.5K, W</a:t>
                </a:r>
              </a:p>
            </c:rich>
          </c:tx>
          <c:overlay val="0"/>
        </c:title>
        <c:numFmt formatCode="General" sourceLinked="1"/>
        <c:majorTickMark val="out"/>
        <c:minorTickMark val="none"/>
        <c:tickLblPos val="nextTo"/>
        <c:txPr>
          <a:bodyPr/>
          <a:lstStyle/>
          <a:p>
            <a:pPr>
              <a:defRPr b="1">
                <a:solidFill>
                  <a:schemeClr val="tx2"/>
                </a:solidFill>
              </a:defRPr>
            </a:pPr>
            <a:endParaRPr lang="en-US"/>
          </a:p>
        </c:txPr>
        <c:crossAx val="139971584"/>
        <c:crosses val="autoZero"/>
        <c:crossBetween val="midCat"/>
      </c:valAx>
      <c:valAx>
        <c:axId val="139975680"/>
        <c:scaling>
          <c:orientation val="minMax"/>
          <c:max val="4.13"/>
          <c:min val="3.96"/>
        </c:scaling>
        <c:delete val="0"/>
        <c:axPos val="r"/>
        <c:title>
          <c:tx>
            <c:rich>
              <a:bodyPr rot="-5400000" vert="horz"/>
              <a:lstStyle/>
              <a:p>
                <a:pPr>
                  <a:defRPr/>
                </a:pPr>
                <a:r>
                  <a:rPr lang="en-US"/>
                  <a:t>Power to intercept, W</a:t>
                </a:r>
              </a:p>
            </c:rich>
          </c:tx>
          <c:overlay val="0"/>
        </c:title>
        <c:numFmt formatCode="General" sourceLinked="1"/>
        <c:majorTickMark val="out"/>
        <c:minorTickMark val="none"/>
        <c:tickLblPos val="nextTo"/>
        <c:txPr>
          <a:bodyPr/>
          <a:lstStyle/>
          <a:p>
            <a:pPr>
              <a:defRPr b="1">
                <a:solidFill>
                  <a:srgbClr val="C00000"/>
                </a:solidFill>
              </a:defRPr>
            </a:pPr>
            <a:endParaRPr lang="en-US"/>
          </a:p>
        </c:txPr>
        <c:crossAx val="139977856"/>
        <c:crosses val="max"/>
        <c:crossBetween val="midCat"/>
      </c:valAx>
      <c:valAx>
        <c:axId val="139977856"/>
        <c:scaling>
          <c:orientation val="minMax"/>
        </c:scaling>
        <c:delete val="1"/>
        <c:axPos val="b"/>
        <c:majorGridlines/>
        <c:minorGridlines/>
        <c:numFmt formatCode="General" sourceLinked="1"/>
        <c:majorTickMark val="out"/>
        <c:minorTickMark val="none"/>
        <c:tickLblPos val="none"/>
        <c:crossAx val="139975680"/>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B955E7-2DA0-4395-9678-FC68F42BE277}"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874782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B955E7-2DA0-4395-9678-FC68F42BE277}"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989235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B955E7-2DA0-4395-9678-FC68F42BE277}"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758214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4"/>
            <a:ext cx="8499231" cy="1529241"/>
          </a:xfrm>
          <a:prstGeom prst="rect">
            <a:avLst/>
          </a:prstGeom>
        </p:spPr>
        <p:txBody>
          <a:bodyPr lIns="0" tIns="45720" rIns="0" bIns="45720">
            <a:noAutofit/>
          </a:bodyPr>
          <a:lstStyle>
            <a:lvl1pPr marL="0" indent="0">
              <a:buFontTx/>
              <a:buNone/>
              <a:defRPr sz="1500">
                <a:solidFill>
                  <a:srgbClr val="004C97"/>
                </a:solidFill>
                <a:latin typeface="Helvetica"/>
              </a:defRPr>
            </a:lvl1pPr>
            <a:lvl2pPr marL="342900" indent="0">
              <a:buFontTx/>
              <a:buNone/>
              <a:defRPr sz="1200">
                <a:solidFill>
                  <a:srgbClr val="2E5286"/>
                </a:solidFill>
                <a:latin typeface="Helvetica"/>
              </a:defRPr>
            </a:lvl2pPr>
            <a:lvl3pPr marL="685800" indent="0">
              <a:buFontTx/>
              <a:buNone/>
              <a:defRPr sz="1200">
                <a:solidFill>
                  <a:srgbClr val="2E5286"/>
                </a:solidFill>
                <a:latin typeface="Helvetica"/>
              </a:defRPr>
            </a:lvl3pPr>
            <a:lvl4pPr marL="1028700" indent="0">
              <a:buFontTx/>
              <a:buNone/>
              <a:defRPr sz="1200">
                <a:solidFill>
                  <a:srgbClr val="2E5286"/>
                </a:solidFill>
                <a:latin typeface="Helvetica"/>
              </a:defRPr>
            </a:lvl4pPr>
            <a:lvl5pPr marL="1371600" indent="0">
              <a:buFontTx/>
              <a:buNone/>
              <a:defRPr sz="1200">
                <a:solidFill>
                  <a:srgbClr val="2E5286"/>
                </a:solidFill>
                <a:latin typeface="Helvetica"/>
              </a:defRPr>
            </a:lvl5pPr>
          </a:lstStyle>
          <a:p>
            <a:pPr lvl="0"/>
            <a:r>
              <a:rPr lang="en-US"/>
              <a:t>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 name="Text Placeholder 24"/>
          <p:cNvSpPr>
            <a:spLocks noGrp="1"/>
          </p:cNvSpPr>
          <p:nvPr>
            <p:ph type="body" sz="quarter" idx="11"/>
          </p:nvPr>
        </p:nvSpPr>
        <p:spPr>
          <a:xfrm>
            <a:off x="341925" y="3951843"/>
            <a:ext cx="8499232" cy="1003049"/>
          </a:xfrm>
          <a:prstGeom prst="rect">
            <a:avLst/>
          </a:prstGeom>
        </p:spPr>
        <p:txBody>
          <a:bodyPr vert="horz" wrap="square" lIns="0" tIns="45720" anchor="ctr" anchorCtr="0">
            <a:normAutofit/>
          </a:bodyPr>
          <a:lstStyle>
            <a:lvl1pPr marL="0" indent="0" algn="l">
              <a:lnSpc>
                <a:spcPct val="100000"/>
              </a:lnSpc>
              <a:spcBef>
                <a:spcPts val="525"/>
              </a:spcBef>
              <a:spcAft>
                <a:spcPts val="0"/>
              </a:spcAft>
              <a:buFontTx/>
              <a:buNone/>
              <a:defRPr sz="2400" b="1" i="0">
                <a:solidFill>
                  <a:srgbClr val="004C97"/>
                </a:solidFill>
              </a:defRPr>
            </a:lvl1pPr>
            <a:lvl2pPr marL="0" indent="0">
              <a:buFontTx/>
              <a:buNone/>
              <a:defRPr sz="2100" b="1" i="0">
                <a:solidFill>
                  <a:srgbClr val="004C97"/>
                </a:solidFill>
              </a:defRPr>
            </a:lvl2pPr>
            <a:lvl3pPr marL="0" indent="0">
              <a:buFontTx/>
              <a:buNone/>
              <a:defRPr sz="2100" b="1" i="0">
                <a:solidFill>
                  <a:srgbClr val="004C97"/>
                </a:solidFill>
              </a:defRPr>
            </a:lvl3pPr>
            <a:lvl4pPr marL="0" indent="0">
              <a:buFontTx/>
              <a:buNone/>
              <a:defRPr sz="2100" b="1" i="0">
                <a:solidFill>
                  <a:srgbClr val="004C97"/>
                </a:solidFill>
              </a:defRPr>
            </a:lvl4pPr>
            <a:lvl5pPr marL="0" indent="0">
              <a:buFontTx/>
              <a:buNone/>
              <a:defRPr sz="2100"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5"/>
            <a:ext cx="9010786" cy="301891"/>
          </a:xfrm>
          <a:prstGeom prst="rect">
            <a:avLst/>
          </a:prstGeom>
        </p:spPr>
      </p:pic>
    </p:spTree>
    <p:extLst>
      <p:ext uri="{BB962C8B-B14F-4D97-AF65-F5344CB8AC3E}">
        <p14:creationId xmlns:p14="http://schemas.microsoft.com/office/powerpoint/2010/main" val="3847589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4"/>
            <a:ext cx="8499231" cy="1529241"/>
          </a:xfrm>
          <a:prstGeom prst="rect">
            <a:avLst/>
          </a:prstGeom>
        </p:spPr>
        <p:txBody>
          <a:bodyPr lIns="0" tIns="45720" rIns="0" bIns="45720">
            <a:noAutofit/>
          </a:bodyPr>
          <a:lstStyle>
            <a:lvl1pPr marL="0" indent="0">
              <a:buFontTx/>
              <a:buNone/>
              <a:defRPr sz="1500">
                <a:solidFill>
                  <a:srgbClr val="004C97"/>
                </a:solidFill>
                <a:latin typeface="Helvetica"/>
              </a:defRPr>
            </a:lvl1pPr>
            <a:lvl2pPr marL="342900" indent="0">
              <a:buFontTx/>
              <a:buNone/>
              <a:defRPr sz="1200">
                <a:solidFill>
                  <a:srgbClr val="2E5286"/>
                </a:solidFill>
                <a:latin typeface="Helvetica"/>
              </a:defRPr>
            </a:lvl2pPr>
            <a:lvl3pPr marL="685800" indent="0">
              <a:buFontTx/>
              <a:buNone/>
              <a:defRPr sz="1200">
                <a:solidFill>
                  <a:srgbClr val="2E5286"/>
                </a:solidFill>
                <a:latin typeface="Helvetica"/>
              </a:defRPr>
            </a:lvl3pPr>
            <a:lvl4pPr marL="1028700" indent="0">
              <a:buFontTx/>
              <a:buNone/>
              <a:defRPr sz="1200">
                <a:solidFill>
                  <a:srgbClr val="2E5286"/>
                </a:solidFill>
                <a:latin typeface="Helvetica"/>
              </a:defRPr>
            </a:lvl4pPr>
            <a:lvl5pPr marL="1371600" indent="0">
              <a:buFontTx/>
              <a:buNone/>
              <a:defRPr sz="1200">
                <a:solidFill>
                  <a:srgbClr val="2E5286"/>
                </a:solidFill>
                <a:latin typeface="Helvetica"/>
              </a:defRPr>
            </a:lvl5pPr>
          </a:lstStyle>
          <a:p>
            <a:pPr lvl="0"/>
            <a:r>
              <a:rPr lang="en-US"/>
              <a:t>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 name="Text Placeholder 24"/>
          <p:cNvSpPr>
            <a:spLocks noGrp="1"/>
          </p:cNvSpPr>
          <p:nvPr>
            <p:ph type="body" sz="quarter" idx="11"/>
          </p:nvPr>
        </p:nvSpPr>
        <p:spPr>
          <a:xfrm>
            <a:off x="341925" y="3951843"/>
            <a:ext cx="8499232" cy="1003049"/>
          </a:xfrm>
          <a:prstGeom prst="rect">
            <a:avLst/>
          </a:prstGeom>
        </p:spPr>
        <p:txBody>
          <a:bodyPr vert="horz" wrap="square" lIns="0" tIns="45720" anchor="ctr" anchorCtr="0">
            <a:normAutofit/>
          </a:bodyPr>
          <a:lstStyle>
            <a:lvl1pPr marL="0" indent="0" algn="l">
              <a:lnSpc>
                <a:spcPct val="100000"/>
              </a:lnSpc>
              <a:spcBef>
                <a:spcPts val="525"/>
              </a:spcBef>
              <a:spcAft>
                <a:spcPts val="0"/>
              </a:spcAft>
              <a:buFontTx/>
              <a:buNone/>
              <a:defRPr sz="2400" b="1" i="0">
                <a:solidFill>
                  <a:srgbClr val="004C97"/>
                </a:solidFill>
              </a:defRPr>
            </a:lvl1pPr>
            <a:lvl2pPr marL="0" indent="0">
              <a:buFontTx/>
              <a:buNone/>
              <a:defRPr sz="2100" b="1" i="0">
                <a:solidFill>
                  <a:srgbClr val="004C97"/>
                </a:solidFill>
              </a:defRPr>
            </a:lvl2pPr>
            <a:lvl3pPr marL="0" indent="0">
              <a:buFontTx/>
              <a:buNone/>
              <a:defRPr sz="2100" b="1" i="0">
                <a:solidFill>
                  <a:srgbClr val="004C97"/>
                </a:solidFill>
              </a:defRPr>
            </a:lvl3pPr>
            <a:lvl4pPr marL="0" indent="0">
              <a:buFontTx/>
              <a:buNone/>
              <a:defRPr sz="2100" b="1" i="0">
                <a:solidFill>
                  <a:srgbClr val="004C97"/>
                </a:solidFill>
              </a:defRPr>
            </a:lvl4pPr>
            <a:lvl5pPr marL="0" indent="0">
              <a:buFontTx/>
              <a:buNone/>
              <a:defRPr sz="2100"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5"/>
            <a:ext cx="9010786" cy="301891"/>
          </a:xfrm>
          <a:prstGeom prst="rect">
            <a:avLst/>
          </a:prstGeom>
        </p:spPr>
      </p:pic>
    </p:spTree>
    <p:extLst>
      <p:ext uri="{BB962C8B-B14F-4D97-AF65-F5344CB8AC3E}">
        <p14:creationId xmlns:p14="http://schemas.microsoft.com/office/powerpoint/2010/main" val="386005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1" y="971552"/>
            <a:ext cx="8672513" cy="5059363"/>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4"/>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8" y="6504213"/>
            <a:ext cx="675368" cy="241300"/>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57ADAB69-348E-2C41-AF41-E98D046040A4}" type="datetime1">
              <a:rPr lang="en-US" smtClean="0"/>
              <a:t>6/28/2017</a:t>
            </a:fld>
            <a:endParaRPr lang="en-US" dirty="0"/>
          </a:p>
        </p:txBody>
      </p:sp>
      <p:sp>
        <p:nvSpPr>
          <p:cNvPr id="9" name="Footer Placeholder 4"/>
          <p:cNvSpPr>
            <a:spLocks noGrp="1"/>
          </p:cNvSpPr>
          <p:nvPr>
            <p:ph type="ftr" sz="quarter" idx="3"/>
          </p:nvPr>
        </p:nvSpPr>
        <p:spPr>
          <a:xfrm>
            <a:off x="1530604" y="6504215"/>
            <a:ext cx="6262118" cy="242873"/>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0" name="Slide Number Placeholder 5"/>
          <p:cNvSpPr>
            <a:spLocks noGrp="1"/>
          </p:cNvSpPr>
          <p:nvPr>
            <p:ph type="sldNum" sz="quarter" idx="4"/>
          </p:nvPr>
        </p:nvSpPr>
        <p:spPr>
          <a:xfrm>
            <a:off x="222250" y="6504215"/>
            <a:ext cx="414338" cy="237285"/>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399110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3" y="971550"/>
            <a:ext cx="4215383" cy="3633788"/>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200" b="1" i="0">
                <a:solidFill>
                  <a:srgbClr val="004C97"/>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0" name="Text Placeholder 3"/>
          <p:cNvSpPr>
            <a:spLocks noGrp="1"/>
          </p:cNvSpPr>
          <p:nvPr>
            <p:ph type="body" sz="half" idx="19"/>
          </p:nvPr>
        </p:nvSpPr>
        <p:spPr>
          <a:xfrm>
            <a:off x="4692451" y="4765101"/>
            <a:ext cx="4206239" cy="1265812"/>
          </a:xfrm>
          <a:prstGeom prst="rect">
            <a:avLst/>
          </a:prstGeom>
        </p:spPr>
        <p:txBody>
          <a:bodyPr lIns="0" tIns="0" rIns="0" bIns="0"/>
          <a:lstStyle>
            <a:lvl1pPr marL="0" indent="0">
              <a:buNone/>
              <a:defRPr sz="1200" b="1" i="0">
                <a:solidFill>
                  <a:srgbClr val="004C97"/>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1" name="Date Placeholder 3"/>
          <p:cNvSpPr>
            <a:spLocks noGrp="1"/>
          </p:cNvSpPr>
          <p:nvPr>
            <p:ph type="dt" sz="half" idx="2"/>
          </p:nvPr>
        </p:nvSpPr>
        <p:spPr>
          <a:xfrm>
            <a:off x="736828" y="6504213"/>
            <a:ext cx="675368" cy="241300"/>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B099EE7B-C01A-E94A-AA76-2F04CF97FC05}" type="datetime1">
              <a:rPr lang="en-US" smtClean="0"/>
              <a:t>6/28/2017</a:t>
            </a:fld>
            <a:endParaRPr lang="en-US" dirty="0"/>
          </a:p>
        </p:txBody>
      </p:sp>
      <p:sp>
        <p:nvSpPr>
          <p:cNvPr id="12" name="Footer Placeholder 4"/>
          <p:cNvSpPr>
            <a:spLocks noGrp="1"/>
          </p:cNvSpPr>
          <p:nvPr>
            <p:ph type="ftr" sz="quarter" idx="3"/>
          </p:nvPr>
        </p:nvSpPr>
        <p:spPr>
          <a:xfrm>
            <a:off x="1530603" y="6504215"/>
            <a:ext cx="6262118" cy="242873"/>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3" name="Slide Number Placeholder 5"/>
          <p:cNvSpPr>
            <a:spLocks noGrp="1"/>
          </p:cNvSpPr>
          <p:nvPr>
            <p:ph type="sldNum" sz="quarter" idx="4"/>
          </p:nvPr>
        </p:nvSpPr>
        <p:spPr>
          <a:xfrm>
            <a:off x="222250" y="6504215"/>
            <a:ext cx="414338" cy="237285"/>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4"/>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542217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200" b="1" i="0">
                <a:solidFill>
                  <a:srgbClr val="004C97"/>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8" name="Content Placeholder 2"/>
          <p:cNvSpPr>
            <a:spLocks noGrp="1"/>
          </p:cNvSpPr>
          <p:nvPr>
            <p:ph sz="half" idx="15"/>
          </p:nvPr>
        </p:nvSpPr>
        <p:spPr>
          <a:xfrm>
            <a:off x="3542713" y="958852"/>
            <a:ext cx="5347605" cy="5022675"/>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8" y="6504213"/>
            <a:ext cx="675368" cy="241300"/>
          </a:xfrm>
        </p:spPr>
        <p:txBody>
          <a:bodyPr/>
          <a:lstStyle>
            <a:lvl1pPr>
              <a:defRPr sz="900" smtClean="0"/>
            </a:lvl1pPr>
          </a:lstStyle>
          <a:p>
            <a:pPr>
              <a:defRPr/>
            </a:pPr>
            <a:fld id="{09EA2773-F02A-CC43-B1C5-479A1F34EDA7}" type="datetime1">
              <a:rPr lang="en-US" smtClean="0"/>
              <a:t>6/28/2017</a:t>
            </a:fld>
            <a:endParaRPr lang="en-US" dirty="0"/>
          </a:p>
        </p:txBody>
      </p:sp>
      <p:sp>
        <p:nvSpPr>
          <p:cNvPr id="6" name="Footer Placeholder 4"/>
          <p:cNvSpPr>
            <a:spLocks noGrp="1"/>
          </p:cNvSpPr>
          <p:nvPr>
            <p:ph type="ftr" sz="quarter" idx="17"/>
          </p:nvPr>
        </p:nvSpPr>
        <p:spPr>
          <a:xfrm>
            <a:off x="1530602" y="6504215"/>
            <a:ext cx="6262119" cy="250031"/>
          </a:xfrm>
        </p:spPr>
        <p:txBody>
          <a:bodyPr/>
          <a:lstStyle>
            <a:lvl1pPr>
              <a:defRPr sz="900" dirty="0" smtClean="0"/>
            </a:lvl1pPr>
          </a:lstStyle>
          <a:p>
            <a:pPr>
              <a:defRPr/>
            </a:pPr>
            <a:r>
              <a:rPr lang="en-US" dirty="0"/>
              <a:t>Presenter | Presentation Title or Meeting Title</a:t>
            </a:r>
            <a:endParaRPr lang="en-US" b="1" dirty="0"/>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7"/>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176955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2"/>
            <a:ext cx="8686800" cy="3726717"/>
          </a:xfrm>
          <a:prstGeom prst="rect">
            <a:avLst/>
          </a:prstGeom>
        </p:spPr>
        <p:txBody>
          <a:bodyPr lIns="0" tIns="0" rIns="0" bIns="0" rtlCol="0">
            <a:normAutofit/>
          </a:bodyPr>
          <a:lstStyle>
            <a:lvl1pPr marL="0" indent="0">
              <a:buNone/>
              <a:defRPr sz="1200">
                <a:solidFill>
                  <a:srgbClr val="505050"/>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4943007"/>
            <a:ext cx="8686800" cy="1091259"/>
          </a:xfrm>
          <a:prstGeom prst="rect">
            <a:avLst/>
          </a:prstGeom>
        </p:spPr>
        <p:txBody>
          <a:bodyPr lIns="0" tIns="0" rIns="0" bIns="0"/>
          <a:lstStyle>
            <a:lvl1pPr marL="0" indent="0">
              <a:buNone/>
              <a:defRPr sz="1200" b="1" i="0">
                <a:solidFill>
                  <a:srgbClr val="004C97"/>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7" name="Date Placeholder 3"/>
          <p:cNvSpPr>
            <a:spLocks noGrp="1"/>
          </p:cNvSpPr>
          <p:nvPr>
            <p:ph type="dt" sz="half" idx="14"/>
          </p:nvPr>
        </p:nvSpPr>
        <p:spPr>
          <a:xfrm>
            <a:off x="736828" y="6504213"/>
            <a:ext cx="675368" cy="241300"/>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8FEA58B7-095F-6844-8E3C-8A1DDD22BF89}" type="datetime1">
              <a:rPr lang="en-US" smtClean="0"/>
              <a:t>6/28/2017</a:t>
            </a:fld>
            <a:endParaRPr lang="en-US" dirty="0"/>
          </a:p>
        </p:txBody>
      </p:sp>
      <p:sp>
        <p:nvSpPr>
          <p:cNvPr id="9" name="Footer Placeholder 4"/>
          <p:cNvSpPr>
            <a:spLocks noGrp="1"/>
          </p:cNvSpPr>
          <p:nvPr>
            <p:ph type="ftr" sz="quarter" idx="3"/>
          </p:nvPr>
        </p:nvSpPr>
        <p:spPr>
          <a:xfrm>
            <a:off x="1530603" y="6504215"/>
            <a:ext cx="6251958" cy="242873"/>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1" name="Slide Number Placeholder 5"/>
          <p:cNvSpPr>
            <a:spLocks noGrp="1"/>
          </p:cNvSpPr>
          <p:nvPr>
            <p:ph type="sldNum" sz="quarter" idx="4"/>
          </p:nvPr>
        </p:nvSpPr>
        <p:spPr>
          <a:xfrm>
            <a:off x="222250" y="6504215"/>
            <a:ext cx="414338" cy="237285"/>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4"/>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1877555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8" y="6504213"/>
            <a:ext cx="675368" cy="241300"/>
          </a:xfrm>
        </p:spPr>
        <p:txBody>
          <a:bodyPr/>
          <a:lstStyle/>
          <a:p>
            <a:pPr>
              <a:defRPr/>
            </a:pPr>
            <a:fld id="{3C7E1B65-1920-CF40-87B8-818D6517E0EA}" type="datetime1">
              <a:rPr lang="en-US" smtClean="0"/>
              <a:t>6/28/2017</a:t>
            </a:fld>
            <a:endParaRPr lang="en-US" dirty="0"/>
          </a:p>
        </p:txBody>
      </p:sp>
      <p:sp>
        <p:nvSpPr>
          <p:cNvPr id="4" name="Footer Placeholder 3"/>
          <p:cNvSpPr>
            <a:spLocks noGrp="1"/>
          </p:cNvSpPr>
          <p:nvPr>
            <p:ph type="ftr" sz="quarter" idx="11"/>
          </p:nvPr>
        </p:nvSpPr>
        <p:spPr>
          <a:xfrm>
            <a:off x="1530603" y="6504215"/>
            <a:ext cx="6260399" cy="242873"/>
          </a:xfrm>
        </p:spPr>
        <p:txBody>
          <a:bodyPr/>
          <a:lstStyle/>
          <a:p>
            <a:pPr>
              <a:defRPr/>
            </a:pPr>
            <a:r>
              <a:rPr lang="en-US" dirty="0"/>
              <a:t>Presenter | Presentation Title or Meeting Title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2"/>
            <a:ext cx="8675688" cy="580292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3089345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38FDACF-6E1B-814B-BDB6-B66F2ED862D6}" type="datetime1">
              <a:rPr lang="en-US" smtClean="0"/>
              <a:t>6/28/2017</a:t>
            </a:fld>
            <a:endParaRPr lang="en-US" dirty="0"/>
          </a:p>
        </p:txBody>
      </p:sp>
      <p:sp>
        <p:nvSpPr>
          <p:cNvPr id="4" name="Footer Placeholder 3"/>
          <p:cNvSpPr>
            <a:spLocks noGrp="1"/>
          </p:cNvSpPr>
          <p:nvPr>
            <p:ph type="ftr" sz="quarter" idx="11"/>
          </p:nvPr>
        </p:nvSpPr>
        <p:spPr>
          <a:xfrm>
            <a:off x="1530603" y="6504215"/>
            <a:ext cx="6272278" cy="242873"/>
          </a:xfrm>
        </p:spPr>
        <p:txBody>
          <a:bodyPr/>
          <a:lstStyle/>
          <a:p>
            <a:pPr>
              <a:defRPr/>
            </a:pPr>
            <a:r>
              <a:rPr lang="en-US" dirty="0"/>
              <a:t>Presenter | Presentation Title or Meeting Title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4"/>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05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099527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B955E7-2DA0-4395-9678-FC68F42BE277}"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442667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41F396FA-94E9-4B45-A84C-3FAC4D153FE3}"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1983936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396FA-94E9-4B45-A84C-3FAC4D153FE3}"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2985325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396FA-94E9-4B45-A84C-3FAC4D153FE3}"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25970277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1F396FA-94E9-4B45-A84C-3FAC4D153FE3}"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40026084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F396FA-94E9-4B45-A84C-3FAC4D153FE3}" type="datetimeFigureOut">
              <a:rPr lang="en-US" smtClean="0"/>
              <a:t>6/28/2017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18797181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F396FA-94E9-4B45-A84C-3FAC4D153FE3}" type="datetimeFigureOut">
              <a:rPr lang="en-US" smtClean="0"/>
              <a:t>6/28/2017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1465944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396FA-94E9-4B45-A84C-3FAC4D153FE3}" type="datetimeFigureOut">
              <a:rPr lang="en-US" smtClean="0"/>
              <a:t>6/28/2017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14776374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F396FA-94E9-4B45-A84C-3FAC4D153FE3}"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34737951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F396FA-94E9-4B45-A84C-3FAC4D153FE3}"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41923110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396FA-94E9-4B45-A84C-3FAC4D153FE3}"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4025220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B955E7-2DA0-4395-9678-FC68F42BE277}"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37727019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396FA-94E9-4B45-A84C-3FAC4D153FE3}"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8C512F-BACE-4F8C-B3DD-DED525E695F4}" type="slidenum">
              <a:rPr lang="en-US" smtClean="0"/>
              <a:t>‹#›</a:t>
            </a:fld>
            <a:endParaRPr lang="en-US"/>
          </a:p>
        </p:txBody>
      </p:sp>
    </p:spTree>
    <p:extLst>
      <p:ext uri="{BB962C8B-B14F-4D97-AF65-F5344CB8AC3E}">
        <p14:creationId xmlns:p14="http://schemas.microsoft.com/office/powerpoint/2010/main" val="27672304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1" y="971552"/>
            <a:ext cx="8672513" cy="5059363"/>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4"/>
            <a:ext cx="8686800" cy="427877"/>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8" y="6504213"/>
            <a:ext cx="675368" cy="241300"/>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57ADAB69-348E-2C41-AF41-E98D046040A4}" type="datetime1">
              <a:rPr lang="en-US" smtClean="0"/>
              <a:t>6/28/2017</a:t>
            </a:fld>
            <a:endParaRPr lang="en-US" dirty="0"/>
          </a:p>
        </p:txBody>
      </p:sp>
      <p:sp>
        <p:nvSpPr>
          <p:cNvPr id="9" name="Footer Placeholder 4"/>
          <p:cNvSpPr>
            <a:spLocks noGrp="1"/>
          </p:cNvSpPr>
          <p:nvPr>
            <p:ph type="ftr" sz="quarter" idx="3"/>
          </p:nvPr>
        </p:nvSpPr>
        <p:spPr>
          <a:xfrm>
            <a:off x="1530604" y="6504215"/>
            <a:ext cx="6262118" cy="242873"/>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0" name="Slide Number Placeholder 5"/>
          <p:cNvSpPr>
            <a:spLocks noGrp="1"/>
          </p:cNvSpPr>
          <p:nvPr>
            <p:ph type="sldNum" sz="quarter" idx="4"/>
          </p:nvPr>
        </p:nvSpPr>
        <p:spPr>
          <a:xfrm>
            <a:off x="222250" y="6504215"/>
            <a:ext cx="414338" cy="237285"/>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2653054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802804" cy="241300"/>
          </a:xfrm>
        </p:spPr>
        <p:txBody>
          <a:bodyPr/>
          <a:lstStyle/>
          <a:p>
            <a:pPr>
              <a:defRPr/>
            </a:pPr>
            <a:r>
              <a:rPr lang="en-US" dirty="0"/>
              <a:t>11/22/2016</a:t>
            </a:r>
          </a:p>
        </p:txBody>
      </p:sp>
      <p:sp>
        <p:nvSpPr>
          <p:cNvPr id="4" name="Footer Placeholder 3"/>
          <p:cNvSpPr>
            <a:spLocks noGrp="1"/>
          </p:cNvSpPr>
          <p:nvPr>
            <p:ph type="ftr" sz="quarter" idx="11"/>
          </p:nvPr>
        </p:nvSpPr>
        <p:spPr>
          <a:xfrm>
            <a:off x="1719385" y="6504213"/>
            <a:ext cx="6071616" cy="242873"/>
          </a:xfrm>
        </p:spPr>
        <p:txBody>
          <a:bodyPr/>
          <a:lstStyle/>
          <a:p>
            <a:pPr>
              <a:defRPr/>
            </a:pPr>
            <a:r>
              <a:rPr lang="en-US" dirty="0"/>
              <a:t>Oleg Pronitchev| 650 MHZ Coupler review </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77364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B955E7-2DA0-4395-9678-FC68F42BE277}"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127285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B955E7-2DA0-4395-9678-FC68F42BE277}" type="datetimeFigureOut">
              <a:rPr lang="en-US" smtClean="0"/>
              <a:t>6/28/2017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0100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B955E7-2DA0-4395-9678-FC68F42BE277}" type="datetimeFigureOut">
              <a:rPr lang="en-US" smtClean="0"/>
              <a:t>6/28/2017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694455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B955E7-2DA0-4395-9678-FC68F42BE277}" type="datetimeFigureOut">
              <a:rPr lang="en-US" smtClean="0"/>
              <a:t>6/28/2017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3381763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B955E7-2DA0-4395-9678-FC68F42BE277}"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546694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B955E7-2DA0-4395-9678-FC68F42BE277}"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03631-3E65-40F0-A6A5-63CB4A05019D}" type="slidenum">
              <a:rPr lang="en-US" smtClean="0"/>
              <a:t>‹#›</a:t>
            </a:fld>
            <a:endParaRPr lang="en-US"/>
          </a:p>
        </p:txBody>
      </p:sp>
    </p:spTree>
    <p:extLst>
      <p:ext uri="{BB962C8B-B14F-4D97-AF65-F5344CB8AC3E}">
        <p14:creationId xmlns:p14="http://schemas.microsoft.com/office/powerpoint/2010/main" val="2438032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955E7-2DA0-4395-9678-FC68F42BE277}" type="datetimeFigureOut">
              <a:rPr lang="en-US" smtClean="0"/>
              <a:t>6/28/2017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E03631-3E65-40F0-A6A5-63CB4A05019D}" type="slidenum">
              <a:rPr lang="en-US" smtClean="0"/>
              <a:t>‹#›</a:t>
            </a:fld>
            <a:endParaRPr lang="en-US"/>
          </a:p>
        </p:txBody>
      </p:sp>
    </p:spTree>
    <p:extLst>
      <p:ext uri="{BB962C8B-B14F-4D97-AF65-F5344CB8AC3E}">
        <p14:creationId xmlns:p14="http://schemas.microsoft.com/office/powerpoint/2010/main" val="16837974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8" y="6504213"/>
            <a:ext cx="675368" cy="241300"/>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E2EF4938-6162-EE4E-9ED3-73016E21644A}" type="datetime1">
              <a:rPr lang="en-US" smtClean="0"/>
              <a:t>6/28/2017</a:t>
            </a:fld>
            <a:endParaRPr lang="en-US" dirty="0"/>
          </a:p>
        </p:txBody>
      </p:sp>
      <p:sp>
        <p:nvSpPr>
          <p:cNvPr id="15" name="Footer Placeholder 4"/>
          <p:cNvSpPr>
            <a:spLocks noGrp="1"/>
          </p:cNvSpPr>
          <p:nvPr>
            <p:ph type="ftr" sz="quarter" idx="3"/>
          </p:nvPr>
        </p:nvSpPr>
        <p:spPr>
          <a:xfrm>
            <a:off x="1530603" y="6504215"/>
            <a:ext cx="6260399" cy="242873"/>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6" name="Slide Number Placeholder 5"/>
          <p:cNvSpPr>
            <a:spLocks noGrp="1"/>
          </p:cNvSpPr>
          <p:nvPr>
            <p:ph type="sldNum" sz="quarter" idx="4"/>
          </p:nvPr>
        </p:nvSpPr>
        <p:spPr>
          <a:xfrm>
            <a:off x="222250" y="6504215"/>
            <a:ext cx="414338" cy="237285"/>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4"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1800" dirty="0"/>
          </a:p>
        </p:txBody>
      </p:sp>
      <p:grpSp>
        <p:nvGrpSpPr>
          <p:cNvPr id="9" name="Group 8"/>
          <p:cNvGrpSpPr>
            <a:grpSpLocks noChangeAspect="1"/>
          </p:cNvGrpSpPr>
          <p:nvPr/>
        </p:nvGrpSpPr>
        <p:grpSpPr>
          <a:xfrm>
            <a:off x="215901"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1027378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Lst>
  <p:hf hdr="0"/>
  <p:txStyles>
    <p:titleStyle>
      <a:lvl1pPr algn="l" defTabSz="342900" rtl="0" eaLnBrk="1" fontAlgn="base" hangingPunct="1">
        <a:spcBef>
          <a:spcPct val="0"/>
        </a:spcBef>
        <a:spcAft>
          <a:spcPct val="0"/>
        </a:spcAft>
        <a:defRPr sz="1275" b="1" kern="1200">
          <a:solidFill>
            <a:srgbClr val="2E5286"/>
          </a:solidFill>
          <a:latin typeface="Helvetica"/>
          <a:ea typeface="Geneva" charset="0"/>
          <a:cs typeface="ＭＳ Ｐゴシック" charset="0"/>
        </a:defRPr>
      </a:lvl1pPr>
      <a:lvl2pPr algn="l" defTabSz="342900" rtl="0" eaLnBrk="1" fontAlgn="base" hangingPunct="1">
        <a:spcBef>
          <a:spcPct val="0"/>
        </a:spcBef>
        <a:spcAft>
          <a:spcPct val="0"/>
        </a:spcAft>
        <a:defRPr sz="1275" b="1">
          <a:solidFill>
            <a:srgbClr val="2E5286"/>
          </a:solidFill>
          <a:latin typeface="Helvetica" charset="0"/>
          <a:ea typeface="Geneva" charset="0"/>
          <a:cs typeface="ＭＳ Ｐゴシック" charset="0"/>
        </a:defRPr>
      </a:lvl2pPr>
      <a:lvl3pPr algn="l" defTabSz="342900" rtl="0" eaLnBrk="1" fontAlgn="base" hangingPunct="1">
        <a:spcBef>
          <a:spcPct val="0"/>
        </a:spcBef>
        <a:spcAft>
          <a:spcPct val="0"/>
        </a:spcAft>
        <a:defRPr sz="1275" b="1">
          <a:solidFill>
            <a:srgbClr val="2E5286"/>
          </a:solidFill>
          <a:latin typeface="Helvetica" charset="0"/>
          <a:ea typeface="Geneva" charset="0"/>
          <a:cs typeface="ＭＳ Ｐゴシック" charset="0"/>
        </a:defRPr>
      </a:lvl3pPr>
      <a:lvl4pPr algn="l" defTabSz="342900" rtl="0" eaLnBrk="1" fontAlgn="base" hangingPunct="1">
        <a:spcBef>
          <a:spcPct val="0"/>
        </a:spcBef>
        <a:spcAft>
          <a:spcPct val="0"/>
        </a:spcAft>
        <a:defRPr sz="1275" b="1">
          <a:solidFill>
            <a:srgbClr val="2E5286"/>
          </a:solidFill>
          <a:latin typeface="Helvetica" charset="0"/>
          <a:ea typeface="Geneva" charset="0"/>
          <a:cs typeface="ＭＳ Ｐゴシック" charset="0"/>
        </a:defRPr>
      </a:lvl4pPr>
      <a:lvl5pPr algn="l" defTabSz="342900" rtl="0" eaLnBrk="1" fontAlgn="base" hangingPunct="1">
        <a:spcBef>
          <a:spcPct val="0"/>
        </a:spcBef>
        <a:spcAft>
          <a:spcPct val="0"/>
        </a:spcAft>
        <a:defRPr sz="1275" b="1">
          <a:solidFill>
            <a:srgbClr val="2E5286"/>
          </a:solidFill>
          <a:latin typeface="Helvetica" charset="0"/>
          <a:ea typeface="Geneva" charset="0"/>
          <a:cs typeface="ＭＳ Ｐゴシック" charset="0"/>
        </a:defRPr>
      </a:lvl5pPr>
      <a:lvl6pPr marL="342900" algn="l" defTabSz="342900" rtl="0" eaLnBrk="1" fontAlgn="base" hangingPunct="1">
        <a:spcBef>
          <a:spcPct val="0"/>
        </a:spcBef>
        <a:spcAft>
          <a:spcPct val="0"/>
        </a:spcAft>
        <a:defRPr sz="1275" b="1">
          <a:solidFill>
            <a:srgbClr val="2E5286"/>
          </a:solidFill>
          <a:latin typeface="Helvetica" charset="0"/>
          <a:ea typeface="ＭＳ Ｐゴシック" charset="0"/>
          <a:cs typeface="ＭＳ Ｐゴシック" charset="0"/>
        </a:defRPr>
      </a:lvl6pPr>
      <a:lvl7pPr marL="685800" algn="l" defTabSz="342900" rtl="0" eaLnBrk="1" fontAlgn="base" hangingPunct="1">
        <a:spcBef>
          <a:spcPct val="0"/>
        </a:spcBef>
        <a:spcAft>
          <a:spcPct val="0"/>
        </a:spcAft>
        <a:defRPr sz="1275" b="1">
          <a:solidFill>
            <a:srgbClr val="2E5286"/>
          </a:solidFill>
          <a:latin typeface="Helvetica" charset="0"/>
          <a:ea typeface="ＭＳ Ｐゴシック" charset="0"/>
          <a:cs typeface="ＭＳ Ｐゴシック" charset="0"/>
        </a:defRPr>
      </a:lvl7pPr>
      <a:lvl8pPr marL="1028700" algn="l" defTabSz="342900" rtl="0" eaLnBrk="1" fontAlgn="base" hangingPunct="1">
        <a:spcBef>
          <a:spcPct val="0"/>
        </a:spcBef>
        <a:spcAft>
          <a:spcPct val="0"/>
        </a:spcAft>
        <a:defRPr sz="1275" b="1">
          <a:solidFill>
            <a:srgbClr val="2E5286"/>
          </a:solidFill>
          <a:latin typeface="Helvetica" charset="0"/>
          <a:ea typeface="ＭＳ Ｐゴシック" charset="0"/>
          <a:cs typeface="ＭＳ Ｐゴシック" charset="0"/>
        </a:defRPr>
      </a:lvl8pPr>
      <a:lvl9pPr marL="1371600" algn="l" defTabSz="342900" rtl="0" eaLnBrk="1" fontAlgn="base" hangingPunct="1">
        <a:spcBef>
          <a:spcPct val="0"/>
        </a:spcBef>
        <a:spcAft>
          <a:spcPct val="0"/>
        </a:spcAft>
        <a:defRPr sz="1275" b="1">
          <a:solidFill>
            <a:srgbClr val="2E5286"/>
          </a:solidFill>
          <a:latin typeface="Helvetica" charset="0"/>
          <a:ea typeface="ＭＳ Ｐゴシック" charset="0"/>
          <a:cs typeface="ＭＳ Ｐゴシック" charset="0"/>
        </a:defRPr>
      </a:lvl9pPr>
    </p:titleStyle>
    <p:bodyStyle>
      <a:lvl1pPr marL="257175" indent="-257175" algn="l" defTabSz="3429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557213" indent="-214313" algn="l" defTabSz="3429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2pPr>
      <a:lvl3pPr marL="857250" indent="-171450" algn="l" defTabSz="342900" rtl="0" eaLnBrk="1" fontAlgn="base" hangingPunct="1">
        <a:spcBef>
          <a:spcPct val="20000"/>
        </a:spcBef>
        <a:spcAft>
          <a:spcPct val="0"/>
        </a:spcAft>
        <a:buFont typeface="Arial" charset="0"/>
        <a:buChar char="•"/>
        <a:defRPr sz="1050" kern="1200">
          <a:solidFill>
            <a:srgbClr val="7F7F7F"/>
          </a:solidFill>
          <a:latin typeface="Helvetica"/>
          <a:ea typeface="ＭＳ Ｐゴシック" charset="0"/>
          <a:cs typeface="ＭＳ Ｐゴシック" charset="0"/>
        </a:defRPr>
      </a:lvl3pPr>
      <a:lvl4pPr marL="1200150" indent="-171450" algn="l" defTabSz="342900" rtl="0" eaLnBrk="1" fontAlgn="base" hangingPunct="1">
        <a:spcBef>
          <a:spcPct val="20000"/>
        </a:spcBef>
        <a:spcAft>
          <a:spcPct val="0"/>
        </a:spcAft>
        <a:buFont typeface="Arial" charset="0"/>
        <a:buChar char="–"/>
        <a:defRPr sz="900" kern="1200">
          <a:solidFill>
            <a:srgbClr val="7F7F7F"/>
          </a:solidFill>
          <a:latin typeface="Helvetica"/>
          <a:ea typeface="ＭＳ Ｐゴシック" charset="0"/>
          <a:cs typeface="ＭＳ Ｐゴシック" charset="0"/>
        </a:defRPr>
      </a:lvl4pPr>
      <a:lvl5pPr marL="1543050" indent="-171450" algn="l" defTabSz="342900" rtl="0" eaLnBrk="1" fontAlgn="base" hangingPunct="1">
        <a:spcBef>
          <a:spcPct val="20000"/>
        </a:spcBef>
        <a:spcAft>
          <a:spcPct val="0"/>
        </a:spcAft>
        <a:buFont typeface="Arial" charset="0"/>
        <a:buChar char="»"/>
        <a:defRPr sz="900" kern="1200">
          <a:solidFill>
            <a:srgbClr val="7F7F7F"/>
          </a:solidFill>
          <a:latin typeface="Helvetica"/>
          <a:ea typeface="ＭＳ Ｐゴシック" charset="0"/>
          <a:cs typeface="ＭＳ Ｐゴシック"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1F396FA-94E9-4B45-A84C-3FAC4D153FE3}" type="datetimeFigureOut">
              <a:rPr lang="en-US" smtClean="0"/>
              <a:t>6/28/2017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C512F-BACE-4F8C-B3DD-DED525E695F4}" type="slidenum">
              <a:rPr lang="en-US" smtClean="0"/>
              <a:t>‹#›</a:t>
            </a:fld>
            <a:endParaRPr lang="en-US"/>
          </a:p>
        </p:txBody>
      </p:sp>
    </p:spTree>
    <p:extLst>
      <p:ext uri="{BB962C8B-B14F-4D97-AF65-F5344CB8AC3E}">
        <p14:creationId xmlns:p14="http://schemas.microsoft.com/office/powerpoint/2010/main" val="49974601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6.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6.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6.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6.xml"/><Relationship Id="rId4" Type="http://schemas.openxmlformats.org/officeDocument/2006/relationships/image" Target="../media/image30.JPG"/></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slideLayout" Target="../slideLayouts/slideLayout32.xml"/><Relationship Id="rId1" Type="http://schemas.openxmlformats.org/officeDocument/2006/relationships/vmlDrawing" Target="../drawings/vmlDrawing1.vml"/><Relationship Id="rId5" Type="http://schemas.openxmlformats.org/officeDocument/2006/relationships/image" Target="../media/image37.e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image" Target="../media/image39.tmp"/><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e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1927" y="5187891"/>
            <a:ext cx="8499231" cy="1347379"/>
          </a:xfrm>
        </p:spPr>
        <p:txBody>
          <a:bodyPr/>
          <a:lstStyle/>
          <a:p>
            <a:r>
              <a:rPr lang="en-US" sz="2000" dirty="0"/>
              <a:t>Sergey Kazakov	</a:t>
            </a:r>
          </a:p>
          <a:p>
            <a:r>
              <a:rPr lang="en-US" sz="2000" dirty="0"/>
              <a:t>22 June 2017</a:t>
            </a:r>
          </a:p>
        </p:txBody>
      </p:sp>
      <p:sp>
        <p:nvSpPr>
          <p:cNvPr id="3" name="Text Placeholder 2"/>
          <p:cNvSpPr>
            <a:spLocks noGrp="1"/>
          </p:cNvSpPr>
          <p:nvPr>
            <p:ph type="body" sz="quarter" idx="11"/>
          </p:nvPr>
        </p:nvSpPr>
        <p:spPr>
          <a:xfrm>
            <a:off x="341926" y="4077266"/>
            <a:ext cx="8499232" cy="1003049"/>
          </a:xfrm>
        </p:spPr>
        <p:txBody>
          <a:bodyPr>
            <a:noAutofit/>
          </a:bodyPr>
          <a:lstStyle/>
          <a:p>
            <a:r>
              <a:rPr lang="en-US" sz="3200" dirty="0"/>
              <a:t>RF couplers for PIP-II </a:t>
            </a:r>
          </a:p>
        </p:txBody>
      </p:sp>
    </p:spTree>
    <p:extLst>
      <p:ext uri="{BB962C8B-B14F-4D97-AF65-F5344CB8AC3E}">
        <p14:creationId xmlns:p14="http://schemas.microsoft.com/office/powerpoint/2010/main" val="1353571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8353" y="259976"/>
            <a:ext cx="3499247" cy="250690"/>
          </a:xfrm>
        </p:spPr>
        <p:txBody>
          <a:bodyPr>
            <a:noAutofit/>
          </a:bodyPr>
          <a:lstStyle/>
          <a:p>
            <a:r>
              <a:rPr lang="en-US" sz="3200" b="1" dirty="0">
                <a:solidFill>
                  <a:srgbClr val="7030A0"/>
                </a:solidFill>
                <a:latin typeface="+mn-lt"/>
              </a:rPr>
              <a:t>Results of testing:</a:t>
            </a:r>
          </a:p>
        </p:txBody>
      </p:sp>
      <p:sp>
        <p:nvSpPr>
          <p:cNvPr id="3" name="Date Placeholder 2"/>
          <p:cNvSpPr>
            <a:spLocks noGrp="1"/>
          </p:cNvSpPr>
          <p:nvPr>
            <p:ph type="dt" sz="half" idx="2"/>
          </p:nvPr>
        </p:nvSpPr>
        <p:spPr/>
        <p:txBody>
          <a:bodyPr/>
          <a:lstStyle/>
          <a:p>
            <a:pPr>
              <a:defRPr/>
            </a:pPr>
            <a:r>
              <a:rPr lang="en-US" sz="1200" kern="0" dirty="0">
                <a:solidFill>
                  <a:srgbClr val="002060"/>
                </a:solidFill>
              </a:rPr>
              <a:t>04/11/17</a:t>
            </a:r>
          </a:p>
        </p:txBody>
      </p:sp>
      <p:sp>
        <p:nvSpPr>
          <p:cNvPr id="4" name="Footer Placeholder 3"/>
          <p:cNvSpPr>
            <a:spLocks noGrp="1"/>
          </p:cNvSpPr>
          <p:nvPr>
            <p:ph type="ftr" sz="quarter" idx="3"/>
          </p:nvPr>
        </p:nvSpPr>
        <p:spPr/>
        <p:txBody>
          <a:bodyPr/>
          <a:lstStyle/>
          <a:p>
            <a:pPr>
              <a:defRPr/>
            </a:pPr>
            <a:r>
              <a:rPr lang="en-US" sz="1200" kern="0" dirty="0">
                <a:solidFill>
                  <a:srgbClr val="002060"/>
                </a:solidFill>
              </a:rPr>
              <a:t>S. Kazakov | P2MAC</a:t>
            </a:r>
            <a:endParaRPr lang="en-US" sz="1200" b="1" kern="0" dirty="0">
              <a:solidFill>
                <a:srgbClr val="002060"/>
              </a:solidFill>
            </a:endParaRPr>
          </a:p>
        </p:txBody>
      </p:sp>
      <p:sp>
        <p:nvSpPr>
          <p:cNvPr id="5" name="Slide Number Placeholder 4"/>
          <p:cNvSpPr>
            <a:spLocks noGrp="1"/>
          </p:cNvSpPr>
          <p:nvPr>
            <p:ph type="sldNum" sz="quarter" idx="4"/>
          </p:nvPr>
        </p:nvSpPr>
        <p:spPr/>
        <p:txBody>
          <a:bodyPr/>
          <a:lstStyle/>
          <a:p>
            <a:pPr>
              <a:defRPr/>
            </a:pPr>
            <a:fld id="{148C009B-CB69-E04A-B9B3-34B26D69E9CF}" type="slidenum">
              <a:rPr lang="en-US" sz="1200" kern="0">
                <a:solidFill>
                  <a:sysClr val="windowText" lastClr="000000"/>
                </a:solidFill>
              </a:rPr>
              <a:pPr>
                <a:defRPr/>
              </a:pPr>
              <a:t>10</a:t>
            </a:fld>
            <a:endParaRPr lang="en-US" sz="1200" kern="0" dirty="0">
              <a:solidFill>
                <a:sysClr val="windowText" lastClr="000000"/>
              </a:solidFill>
            </a:endParaRPr>
          </a:p>
        </p:txBody>
      </p:sp>
      <p:sp>
        <p:nvSpPr>
          <p:cNvPr id="8" name="TextBox 7"/>
          <p:cNvSpPr txBox="1"/>
          <p:nvPr/>
        </p:nvSpPr>
        <p:spPr>
          <a:xfrm>
            <a:off x="222250" y="984593"/>
            <a:ext cx="8559006" cy="4524315"/>
          </a:xfrm>
          <a:prstGeom prst="rect">
            <a:avLst/>
          </a:prstGeom>
          <a:noFill/>
        </p:spPr>
        <p:txBody>
          <a:bodyPr wrap="square" rtlCol="0">
            <a:spAutoFit/>
          </a:bodyPr>
          <a:lstStyle/>
          <a:p>
            <a:pPr marL="257175" indent="-257175">
              <a:buFont typeface="Wingdings" panose="05000000000000000000" pitchFamily="2" charset="2"/>
              <a:buChar char="§"/>
            </a:pPr>
            <a:r>
              <a:rPr lang="en-US" sz="2400" b="1" dirty="0">
                <a:solidFill>
                  <a:srgbClr val="0070C0"/>
                </a:solidFill>
              </a:rPr>
              <a:t>Two couplers with four ceramic window units were produced.</a:t>
            </a:r>
          </a:p>
          <a:p>
            <a:endParaRPr lang="en-US" sz="2400" b="1" dirty="0">
              <a:solidFill>
                <a:srgbClr val="0070C0"/>
              </a:solidFill>
            </a:endParaRPr>
          </a:p>
          <a:p>
            <a:pPr marL="257175" indent="-257175">
              <a:buFont typeface="Wingdings" panose="05000000000000000000" pitchFamily="2" charset="2"/>
              <a:buChar char="§"/>
            </a:pPr>
            <a:r>
              <a:rPr lang="en-US" sz="2400" b="1" dirty="0">
                <a:solidFill>
                  <a:srgbClr val="0070C0"/>
                </a:solidFill>
              </a:rPr>
              <a:t>Couplers were tested at RFQ cavity up to 65 kW in pulse and CW modes.</a:t>
            </a:r>
          </a:p>
          <a:p>
            <a:r>
              <a:rPr lang="en-US" sz="2400" b="1" dirty="0">
                <a:solidFill>
                  <a:srgbClr val="0070C0"/>
                </a:solidFill>
              </a:rPr>
              <a:t>      CW mode integrated time was ~ 500 hours.</a:t>
            </a:r>
          </a:p>
          <a:p>
            <a:endParaRPr lang="en-US" sz="2400" b="1" dirty="0">
              <a:solidFill>
                <a:srgbClr val="0070C0"/>
              </a:solidFill>
            </a:endParaRPr>
          </a:p>
          <a:p>
            <a:pPr marL="257175" indent="-257175">
              <a:buFont typeface="Arial" panose="020B0604020202020204" pitchFamily="34" charset="0"/>
              <a:buChar char="•"/>
            </a:pPr>
            <a:r>
              <a:rPr lang="en-US" sz="2400" b="1" dirty="0">
                <a:solidFill>
                  <a:srgbClr val="0070C0"/>
                </a:solidFill>
              </a:rPr>
              <a:t>Two windows were broken. The reason is not clear enough. </a:t>
            </a:r>
          </a:p>
          <a:p>
            <a:r>
              <a:rPr lang="en-US" sz="2400" b="1" dirty="0">
                <a:solidFill>
                  <a:srgbClr val="0070C0"/>
                </a:solidFill>
              </a:rPr>
              <a:t>     The most probable reasons are not enough air cooling or/and </a:t>
            </a:r>
          </a:p>
          <a:p>
            <a:r>
              <a:rPr lang="en-US" sz="2400" b="1" dirty="0">
                <a:solidFill>
                  <a:srgbClr val="0070C0"/>
                </a:solidFill>
              </a:rPr>
              <a:t>     low quality of window brazing.</a:t>
            </a:r>
          </a:p>
          <a:p>
            <a:endParaRPr lang="en-US" sz="2400" b="1" dirty="0">
              <a:solidFill>
                <a:srgbClr val="0070C0"/>
              </a:solidFill>
            </a:endParaRPr>
          </a:p>
          <a:p>
            <a:pPr marL="257175" indent="-257175">
              <a:buFont typeface="Wingdings" panose="05000000000000000000" pitchFamily="2" charset="2"/>
              <a:buChar char="§"/>
            </a:pPr>
            <a:r>
              <a:rPr lang="en-US" sz="2400" b="1" dirty="0">
                <a:solidFill>
                  <a:srgbClr val="0070C0"/>
                </a:solidFill>
              </a:rPr>
              <a:t>Remaining two windows are installed to RFQ cavity and operating in pulse mode now.</a:t>
            </a:r>
          </a:p>
        </p:txBody>
      </p:sp>
    </p:spTree>
    <p:extLst>
      <p:ext uri="{BB962C8B-B14F-4D97-AF65-F5344CB8AC3E}">
        <p14:creationId xmlns:p14="http://schemas.microsoft.com/office/powerpoint/2010/main" val="2511087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2250" y="194392"/>
            <a:ext cx="8686800" cy="427877"/>
          </a:xfrm>
        </p:spPr>
        <p:txBody>
          <a:bodyPr/>
          <a:lstStyle/>
          <a:p>
            <a:r>
              <a:rPr lang="en-US" sz="2800" b="1" dirty="0">
                <a:solidFill>
                  <a:srgbClr val="7030A0"/>
                </a:solidFill>
                <a:latin typeface="+mn-lt"/>
              </a:rPr>
              <a:t>Backup RF windows</a:t>
            </a:r>
            <a:r>
              <a:rPr lang="en-US" sz="2800" dirty="0">
                <a:solidFill>
                  <a:srgbClr val="7030A0"/>
                </a:solidFill>
              </a:rPr>
              <a:t>:</a:t>
            </a:r>
          </a:p>
        </p:txBody>
      </p:sp>
      <p:sp>
        <p:nvSpPr>
          <p:cNvPr id="8" name="TextBox 7"/>
          <p:cNvSpPr txBox="1"/>
          <p:nvPr/>
        </p:nvSpPr>
        <p:spPr>
          <a:xfrm>
            <a:off x="142051" y="727962"/>
            <a:ext cx="8653988" cy="1631216"/>
          </a:xfrm>
          <a:prstGeom prst="rect">
            <a:avLst/>
          </a:prstGeom>
          <a:noFill/>
        </p:spPr>
        <p:txBody>
          <a:bodyPr wrap="square" rtlCol="0">
            <a:spAutoFit/>
          </a:bodyPr>
          <a:lstStyle/>
          <a:p>
            <a:r>
              <a:rPr lang="en-US" sz="2000" b="1" dirty="0">
                <a:solidFill>
                  <a:srgbClr val="0070C0"/>
                </a:solidFill>
              </a:rPr>
              <a:t>We decided to design and build “backup” ceramic windows units with bigger and replaceable ceramics. Ceramic disk will be vacuum sealed by Viton rings or aluminum diamond seals. We expect that new window will be powerful enough. In case of broken window the ceramic disk can be change easily for new one.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50" y="2563906"/>
            <a:ext cx="6384484" cy="3996382"/>
          </a:xfrm>
          <a:prstGeom prst="rect">
            <a:avLst/>
          </a:prstGeom>
        </p:spPr>
      </p:pic>
      <p:sp>
        <p:nvSpPr>
          <p:cNvPr id="10" name="TextBox 9"/>
          <p:cNvSpPr txBox="1"/>
          <p:nvPr/>
        </p:nvSpPr>
        <p:spPr>
          <a:xfrm>
            <a:off x="5663969" y="2977175"/>
            <a:ext cx="3245081" cy="646331"/>
          </a:xfrm>
          <a:prstGeom prst="rect">
            <a:avLst/>
          </a:prstGeom>
          <a:noFill/>
        </p:spPr>
        <p:txBody>
          <a:bodyPr wrap="square" rtlCol="0">
            <a:spAutoFit/>
          </a:bodyPr>
          <a:lstStyle/>
          <a:p>
            <a:r>
              <a:rPr lang="en-US" b="1" dirty="0">
                <a:solidFill>
                  <a:srgbClr val="0070C0"/>
                </a:solidFill>
              </a:rPr>
              <a:t>Ceramic diameter  </a:t>
            </a:r>
            <a:r>
              <a:rPr lang="en-US" b="1" dirty="0">
                <a:solidFill>
                  <a:srgbClr val="7030A0"/>
                </a:solidFill>
              </a:rPr>
              <a:t>6’’ (was 3’’)</a:t>
            </a:r>
          </a:p>
          <a:p>
            <a:r>
              <a:rPr lang="en-US" b="1" dirty="0">
                <a:solidFill>
                  <a:srgbClr val="0070C0"/>
                </a:solidFill>
              </a:rPr>
              <a:t>Ceramic thickness </a:t>
            </a:r>
            <a:r>
              <a:rPr lang="en-US" b="1" dirty="0">
                <a:solidFill>
                  <a:srgbClr val="7030A0"/>
                </a:solidFill>
              </a:rPr>
              <a:t>4 mm (0.16’’)</a:t>
            </a:r>
          </a:p>
        </p:txBody>
      </p:sp>
    </p:spTree>
    <p:extLst>
      <p:ext uri="{BB962C8B-B14F-4D97-AF65-F5344CB8AC3E}">
        <p14:creationId xmlns:p14="http://schemas.microsoft.com/office/powerpoint/2010/main" val="1162652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8151" y="3888350"/>
            <a:ext cx="3393081" cy="284845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67" y="1675492"/>
            <a:ext cx="5082788" cy="3853437"/>
          </a:xfrm>
          <a:prstGeom prst="rect">
            <a:avLst/>
          </a:prstGeom>
        </p:spPr>
      </p:pic>
      <p:pic>
        <p:nvPicPr>
          <p:cNvPr id="2" name="Picture 1"/>
          <p:cNvPicPr>
            <a:picLocks noChangeAspect="1"/>
          </p:cNvPicPr>
          <p:nvPr/>
        </p:nvPicPr>
        <p:blipFill>
          <a:blip r:embed="rId4"/>
          <a:stretch>
            <a:fillRect/>
          </a:stretch>
        </p:blipFill>
        <p:spPr>
          <a:xfrm>
            <a:off x="541940" y="318198"/>
            <a:ext cx="2674931" cy="2832900"/>
          </a:xfrm>
          <a:prstGeom prst="rect">
            <a:avLst/>
          </a:prstGeom>
        </p:spPr>
      </p:pic>
      <p:grpSp>
        <p:nvGrpSpPr>
          <p:cNvPr id="7" name="Group 6"/>
          <p:cNvGrpSpPr/>
          <p:nvPr/>
        </p:nvGrpSpPr>
        <p:grpSpPr>
          <a:xfrm rot="3433982">
            <a:off x="822770" y="3276646"/>
            <a:ext cx="1324523" cy="422640"/>
            <a:chOff x="4267545" y="659027"/>
            <a:chExt cx="947006" cy="403654"/>
          </a:xfrm>
        </p:grpSpPr>
        <p:sp>
          <p:nvSpPr>
            <p:cNvPr id="5" name="Right Arrow 4"/>
            <p:cNvSpPr/>
            <p:nvPr/>
          </p:nvSpPr>
          <p:spPr>
            <a:xfrm>
              <a:off x="4497859" y="659027"/>
              <a:ext cx="716692" cy="4036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Right Arrow 5"/>
            <p:cNvSpPr/>
            <p:nvPr/>
          </p:nvSpPr>
          <p:spPr>
            <a:xfrm rot="10800000">
              <a:off x="4267545" y="659027"/>
              <a:ext cx="716692" cy="4036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8" name="TextBox 7"/>
          <p:cNvSpPr txBox="1"/>
          <p:nvPr/>
        </p:nvSpPr>
        <p:spPr>
          <a:xfrm>
            <a:off x="3367431" y="173052"/>
            <a:ext cx="4543191" cy="415498"/>
          </a:xfrm>
          <a:prstGeom prst="rect">
            <a:avLst/>
          </a:prstGeom>
          <a:noFill/>
        </p:spPr>
        <p:txBody>
          <a:bodyPr wrap="square" rtlCol="0">
            <a:spAutoFit/>
          </a:bodyPr>
          <a:lstStyle/>
          <a:p>
            <a:r>
              <a:rPr lang="en-US" sz="2100" b="1" dirty="0">
                <a:solidFill>
                  <a:srgbClr val="0070C0"/>
                </a:solidFill>
              </a:rPr>
              <a:t>Window units are interchangeable.</a:t>
            </a:r>
          </a:p>
        </p:txBody>
      </p:sp>
    </p:spTree>
    <p:extLst>
      <p:ext uri="{BB962C8B-B14F-4D97-AF65-F5344CB8AC3E}">
        <p14:creationId xmlns:p14="http://schemas.microsoft.com/office/powerpoint/2010/main" val="2837532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30" y="2849526"/>
            <a:ext cx="4355048" cy="356141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4166" y="2998381"/>
            <a:ext cx="4339054" cy="3229165"/>
          </a:xfrm>
          <a:prstGeom prst="rect">
            <a:avLst/>
          </a:prstGeom>
        </p:spPr>
      </p:pic>
      <p:sp>
        <p:nvSpPr>
          <p:cNvPr id="5" name="TextBox 4"/>
          <p:cNvSpPr txBox="1"/>
          <p:nvPr/>
        </p:nvSpPr>
        <p:spPr>
          <a:xfrm>
            <a:off x="1389302" y="389802"/>
            <a:ext cx="6966074" cy="461665"/>
          </a:xfrm>
          <a:prstGeom prst="rect">
            <a:avLst/>
          </a:prstGeom>
          <a:noFill/>
        </p:spPr>
        <p:txBody>
          <a:bodyPr wrap="none" rtlCol="0">
            <a:spAutoFit/>
          </a:bodyPr>
          <a:lstStyle/>
          <a:p>
            <a:r>
              <a:rPr lang="en-US" sz="2400" b="1" dirty="0">
                <a:solidFill>
                  <a:srgbClr val="0070C0"/>
                </a:solidFill>
              </a:rPr>
              <a:t>Relatively and absolute losses in Viton (rubber) rings.</a:t>
            </a:r>
          </a:p>
        </p:txBody>
      </p:sp>
      <p:sp>
        <p:nvSpPr>
          <p:cNvPr id="6" name="TextBox 5"/>
          <p:cNvSpPr txBox="1"/>
          <p:nvPr/>
        </p:nvSpPr>
        <p:spPr>
          <a:xfrm>
            <a:off x="428053" y="1458713"/>
            <a:ext cx="4039504" cy="400110"/>
          </a:xfrm>
          <a:prstGeom prst="rect">
            <a:avLst/>
          </a:prstGeom>
          <a:noFill/>
        </p:spPr>
        <p:txBody>
          <a:bodyPr wrap="none" rtlCol="0">
            <a:spAutoFit/>
          </a:bodyPr>
          <a:lstStyle/>
          <a:p>
            <a:r>
              <a:rPr lang="en-US" sz="2000" b="1" dirty="0">
                <a:solidFill>
                  <a:srgbClr val="0070C0"/>
                </a:solidFill>
              </a:rPr>
              <a:t>Ceramic thickness was chosen </a:t>
            </a:r>
            <a:r>
              <a:rPr lang="en-US" sz="2000" b="1" dirty="0">
                <a:solidFill>
                  <a:srgbClr val="7030A0"/>
                </a:solidFill>
              </a:rPr>
              <a:t>4 mm</a:t>
            </a:r>
          </a:p>
        </p:txBody>
      </p:sp>
    </p:spTree>
    <p:extLst>
      <p:ext uri="{BB962C8B-B14F-4D97-AF65-F5344CB8AC3E}">
        <p14:creationId xmlns:p14="http://schemas.microsoft.com/office/powerpoint/2010/main" val="1605417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7039" y="115264"/>
            <a:ext cx="5844226" cy="517677"/>
          </a:xfrm>
        </p:spPr>
        <p:txBody>
          <a:bodyPr/>
          <a:lstStyle/>
          <a:p>
            <a:r>
              <a:rPr lang="en-US" sz="2800" b="1" dirty="0">
                <a:solidFill>
                  <a:srgbClr val="7030A0"/>
                </a:solidFill>
              </a:rPr>
              <a:t>SSR1 &amp; SSR2, 325 MHz coupler:</a:t>
            </a:r>
          </a:p>
        </p:txBody>
      </p:sp>
      <p:sp>
        <p:nvSpPr>
          <p:cNvPr id="3" name="Date Placeholder 2"/>
          <p:cNvSpPr>
            <a:spLocks noGrp="1"/>
          </p:cNvSpPr>
          <p:nvPr>
            <p:ph type="dt" sz="half" idx="2"/>
          </p:nvPr>
        </p:nvSpPr>
        <p:spPr/>
        <p:txBody>
          <a:bodyPr/>
          <a:lstStyle/>
          <a:p>
            <a:pPr>
              <a:defRPr/>
            </a:pPr>
            <a:r>
              <a:rPr lang="en-US" sz="1200" kern="0" dirty="0">
                <a:solidFill>
                  <a:srgbClr val="002060"/>
                </a:solidFill>
              </a:rPr>
              <a:t>04/11/17</a:t>
            </a:r>
          </a:p>
        </p:txBody>
      </p:sp>
      <p:sp>
        <p:nvSpPr>
          <p:cNvPr id="4" name="Footer Placeholder 3"/>
          <p:cNvSpPr>
            <a:spLocks noGrp="1"/>
          </p:cNvSpPr>
          <p:nvPr>
            <p:ph type="ftr" sz="quarter" idx="3"/>
          </p:nvPr>
        </p:nvSpPr>
        <p:spPr/>
        <p:txBody>
          <a:bodyPr/>
          <a:lstStyle/>
          <a:p>
            <a:pPr>
              <a:defRPr/>
            </a:pPr>
            <a:r>
              <a:rPr lang="en-US" sz="1050" kern="0" dirty="0">
                <a:solidFill>
                  <a:sysClr val="windowText" lastClr="000000"/>
                </a:solidFill>
              </a:rPr>
              <a:t>S</a:t>
            </a:r>
            <a:r>
              <a:rPr lang="en-US" sz="1200" kern="0" dirty="0">
                <a:solidFill>
                  <a:srgbClr val="002060"/>
                </a:solidFill>
              </a:rPr>
              <a:t>. Kazakov | P2MAC</a:t>
            </a:r>
            <a:endParaRPr lang="en-US" sz="1200" b="1" kern="0" dirty="0">
              <a:solidFill>
                <a:srgbClr val="002060"/>
              </a:solidFill>
            </a:endParaRPr>
          </a:p>
        </p:txBody>
      </p:sp>
      <p:sp>
        <p:nvSpPr>
          <p:cNvPr id="5" name="Slide Number Placeholder 4"/>
          <p:cNvSpPr>
            <a:spLocks noGrp="1"/>
          </p:cNvSpPr>
          <p:nvPr>
            <p:ph type="sldNum" sz="quarter" idx="4"/>
          </p:nvPr>
        </p:nvSpPr>
        <p:spPr/>
        <p:txBody>
          <a:bodyPr/>
          <a:lstStyle/>
          <a:p>
            <a:pPr>
              <a:defRPr/>
            </a:pPr>
            <a:fld id="{148C009B-CB69-E04A-B9B3-34B26D69E9CF}" type="slidenum">
              <a:rPr lang="en-US" sz="1200" kern="0">
                <a:solidFill>
                  <a:srgbClr val="002060"/>
                </a:solidFill>
              </a:rPr>
              <a:pPr>
                <a:defRPr/>
              </a:pPr>
              <a:t>14</a:t>
            </a:fld>
            <a:endParaRPr lang="en-US" sz="1200" kern="0" dirty="0">
              <a:solidFill>
                <a:srgbClr val="002060"/>
              </a:solidFill>
            </a:endParaRPr>
          </a:p>
        </p:txBody>
      </p:sp>
      <p:grpSp>
        <p:nvGrpSpPr>
          <p:cNvPr id="8" name="Group 7"/>
          <p:cNvGrpSpPr/>
          <p:nvPr/>
        </p:nvGrpSpPr>
        <p:grpSpPr>
          <a:xfrm>
            <a:off x="80218" y="1882656"/>
            <a:ext cx="5574744" cy="4461279"/>
            <a:chOff x="228600" y="152401"/>
            <a:chExt cx="9012871" cy="6455735"/>
          </a:xfrm>
        </p:grpSpPr>
        <p:pic>
          <p:nvPicPr>
            <p:cNvPr id="9" name="Picture 8" descr="MC_650MHZ_stp.tif"/>
            <p:cNvPicPr/>
            <p:nvPr/>
          </p:nvPicPr>
          <p:blipFill>
            <a:blip r:embed="rId2" cstate="print"/>
            <a:stretch>
              <a:fillRect/>
            </a:stretch>
          </p:blipFill>
          <p:spPr>
            <a:xfrm>
              <a:off x="228600" y="1368623"/>
              <a:ext cx="8686800" cy="4800600"/>
            </a:xfrm>
            <a:prstGeom prst="rect">
              <a:avLst/>
            </a:prstGeom>
          </p:spPr>
        </p:pic>
        <p:cxnSp>
          <p:nvCxnSpPr>
            <p:cNvPr id="10" name="Straight Connector 9"/>
            <p:cNvCxnSpPr/>
            <p:nvPr/>
          </p:nvCxnSpPr>
          <p:spPr>
            <a:xfrm flipV="1">
              <a:off x="7620000" y="1292423"/>
              <a:ext cx="457200" cy="990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553200" y="3807023"/>
              <a:ext cx="228600" cy="228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918052" y="1902023"/>
              <a:ext cx="482748" cy="129242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10200" y="3959423"/>
              <a:ext cx="304800" cy="533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495800" y="4264223"/>
              <a:ext cx="1219200" cy="228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733800" y="4188023"/>
              <a:ext cx="1981200" cy="304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648200" y="3959423"/>
              <a:ext cx="1066800" cy="533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09800" y="3197423"/>
              <a:ext cx="914400" cy="914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37" idx="0"/>
            </p:cNvCxnSpPr>
            <p:nvPr/>
          </p:nvCxnSpPr>
          <p:spPr>
            <a:xfrm>
              <a:off x="2971801" y="5788223"/>
              <a:ext cx="415776" cy="381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1219200" y="3730823"/>
              <a:ext cx="228600" cy="838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447800" y="4950023"/>
              <a:ext cx="76200" cy="1219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629400" y="1521023"/>
              <a:ext cx="609600" cy="99060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38" idx="2"/>
            </p:cNvCxnSpPr>
            <p:nvPr/>
          </p:nvCxnSpPr>
          <p:spPr>
            <a:xfrm flipH="1" flipV="1">
              <a:off x="3694916" y="1277112"/>
              <a:ext cx="648488" cy="70111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4953000" y="1368623"/>
              <a:ext cx="381000" cy="2286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239000" y="3273623"/>
              <a:ext cx="457200" cy="1066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28" idx="0"/>
            </p:cNvCxnSpPr>
            <p:nvPr/>
          </p:nvCxnSpPr>
          <p:spPr>
            <a:xfrm>
              <a:off x="5638800" y="3883223"/>
              <a:ext cx="1422999" cy="11459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696199" y="987623"/>
              <a:ext cx="1510565" cy="362713"/>
            </a:xfrm>
            <a:prstGeom prst="rect">
              <a:avLst/>
            </a:prstGeom>
            <a:noFill/>
          </p:spPr>
          <p:txBody>
            <a:bodyPr wrap="none" rtlCol="0">
              <a:spAutoFit/>
            </a:bodyPr>
            <a:lstStyle/>
            <a:p>
              <a:r>
                <a:rPr lang="en-US" sz="1050" b="1" dirty="0"/>
                <a:t>“5K” intercept</a:t>
              </a:r>
            </a:p>
          </p:txBody>
        </p:sp>
        <p:sp>
          <p:nvSpPr>
            <p:cNvPr id="27" name="TextBox 26"/>
            <p:cNvSpPr txBox="1"/>
            <p:nvPr/>
          </p:nvSpPr>
          <p:spPr>
            <a:xfrm>
              <a:off x="6477000" y="1216224"/>
              <a:ext cx="1616149" cy="362713"/>
            </a:xfrm>
            <a:prstGeom prst="rect">
              <a:avLst/>
            </a:prstGeom>
            <a:noFill/>
          </p:spPr>
          <p:txBody>
            <a:bodyPr wrap="none" rtlCol="0">
              <a:spAutoFit/>
            </a:bodyPr>
            <a:lstStyle/>
            <a:p>
              <a:r>
                <a:rPr lang="en-US" sz="1050" b="1" dirty="0"/>
                <a:t>“80K” intercept</a:t>
              </a:r>
            </a:p>
          </p:txBody>
        </p:sp>
        <p:sp>
          <p:nvSpPr>
            <p:cNvPr id="28" name="TextBox 27"/>
            <p:cNvSpPr txBox="1"/>
            <p:nvPr/>
          </p:nvSpPr>
          <p:spPr>
            <a:xfrm>
              <a:off x="6629402" y="5029200"/>
              <a:ext cx="864794" cy="362713"/>
            </a:xfrm>
            <a:prstGeom prst="rect">
              <a:avLst/>
            </a:prstGeom>
            <a:noFill/>
          </p:spPr>
          <p:txBody>
            <a:bodyPr wrap="none" rtlCol="0">
              <a:spAutoFit/>
            </a:bodyPr>
            <a:lstStyle/>
            <a:p>
              <a:r>
                <a:rPr lang="en-US" sz="1050" b="1" dirty="0"/>
                <a:t>Heater</a:t>
              </a:r>
            </a:p>
          </p:txBody>
        </p:sp>
        <p:sp>
          <p:nvSpPr>
            <p:cNvPr id="29" name="TextBox 28"/>
            <p:cNvSpPr txBox="1"/>
            <p:nvPr/>
          </p:nvSpPr>
          <p:spPr>
            <a:xfrm>
              <a:off x="5105400" y="4569024"/>
              <a:ext cx="1463914" cy="362713"/>
            </a:xfrm>
            <a:prstGeom prst="rect">
              <a:avLst/>
            </a:prstGeom>
            <a:noFill/>
          </p:spPr>
          <p:txBody>
            <a:bodyPr wrap="none" rtlCol="0">
              <a:spAutoFit/>
            </a:bodyPr>
            <a:lstStyle/>
            <a:p>
              <a:r>
                <a:rPr lang="en-US" sz="1050" b="1" dirty="0"/>
                <a:t>Ni-Cu bellows</a:t>
              </a:r>
            </a:p>
          </p:txBody>
        </p:sp>
        <p:sp>
          <p:nvSpPr>
            <p:cNvPr id="30" name="TextBox 29"/>
            <p:cNvSpPr txBox="1"/>
            <p:nvPr/>
          </p:nvSpPr>
          <p:spPr>
            <a:xfrm>
              <a:off x="8153400" y="2587823"/>
              <a:ext cx="1014574" cy="362713"/>
            </a:xfrm>
            <a:prstGeom prst="rect">
              <a:avLst/>
            </a:prstGeom>
            <a:noFill/>
          </p:spPr>
          <p:txBody>
            <a:bodyPr wrap="none" rtlCol="0">
              <a:spAutoFit/>
            </a:bodyPr>
            <a:lstStyle/>
            <a:p>
              <a:r>
                <a:rPr lang="en-US" sz="1050" b="1" dirty="0"/>
                <a:t>Antenna</a:t>
              </a:r>
            </a:p>
          </p:txBody>
        </p:sp>
        <p:sp>
          <p:nvSpPr>
            <p:cNvPr id="31" name="TextBox 30"/>
            <p:cNvSpPr txBox="1"/>
            <p:nvPr/>
          </p:nvSpPr>
          <p:spPr>
            <a:xfrm>
              <a:off x="5410199" y="1600201"/>
              <a:ext cx="1711909" cy="362713"/>
            </a:xfrm>
            <a:prstGeom prst="rect">
              <a:avLst/>
            </a:prstGeom>
            <a:noFill/>
          </p:spPr>
          <p:txBody>
            <a:bodyPr wrap="none" rtlCol="0">
              <a:spAutoFit/>
            </a:bodyPr>
            <a:lstStyle/>
            <a:p>
              <a:r>
                <a:rPr lang="en-US" sz="1050" b="1" dirty="0"/>
                <a:t>Ceramic window</a:t>
              </a:r>
            </a:p>
          </p:txBody>
        </p:sp>
        <p:sp>
          <p:nvSpPr>
            <p:cNvPr id="32" name="TextBox 31"/>
            <p:cNvSpPr txBox="1"/>
            <p:nvPr/>
          </p:nvSpPr>
          <p:spPr>
            <a:xfrm>
              <a:off x="7086599" y="4416622"/>
              <a:ext cx="1923074" cy="593529"/>
            </a:xfrm>
            <a:prstGeom prst="rect">
              <a:avLst/>
            </a:prstGeom>
            <a:noFill/>
          </p:spPr>
          <p:txBody>
            <a:bodyPr wrap="none" rtlCol="0">
              <a:spAutoFit/>
            </a:bodyPr>
            <a:lstStyle/>
            <a:p>
              <a:r>
                <a:rPr lang="en-US" sz="1050" b="1" dirty="0"/>
                <a:t>3’’x  0.0158’’ </a:t>
              </a:r>
            </a:p>
            <a:p>
              <a:r>
                <a:rPr lang="en-US" sz="1050" b="1" dirty="0"/>
                <a:t>stainless steel tube</a:t>
              </a:r>
            </a:p>
          </p:txBody>
        </p:sp>
        <p:sp>
          <p:nvSpPr>
            <p:cNvPr id="33" name="TextBox 32"/>
            <p:cNvSpPr txBox="1"/>
            <p:nvPr/>
          </p:nvSpPr>
          <p:spPr>
            <a:xfrm>
              <a:off x="6324600" y="4035622"/>
              <a:ext cx="1429538" cy="362713"/>
            </a:xfrm>
            <a:prstGeom prst="rect">
              <a:avLst/>
            </a:prstGeom>
            <a:noFill/>
          </p:spPr>
          <p:txBody>
            <a:bodyPr wrap="none" rtlCol="0">
              <a:spAutoFit/>
            </a:bodyPr>
            <a:lstStyle/>
            <a:p>
              <a:r>
                <a:rPr lang="en-US" sz="1050" b="1" dirty="0"/>
                <a:t>e-pickup port</a:t>
              </a:r>
            </a:p>
          </p:txBody>
        </p:sp>
        <p:sp>
          <p:nvSpPr>
            <p:cNvPr id="34" name="TextBox 33"/>
            <p:cNvSpPr txBox="1"/>
            <p:nvPr/>
          </p:nvSpPr>
          <p:spPr>
            <a:xfrm>
              <a:off x="533401" y="3197423"/>
              <a:ext cx="1343598" cy="362713"/>
            </a:xfrm>
            <a:prstGeom prst="rect">
              <a:avLst/>
            </a:prstGeom>
            <a:noFill/>
          </p:spPr>
          <p:txBody>
            <a:bodyPr wrap="none" rtlCol="0">
              <a:spAutoFit/>
            </a:bodyPr>
            <a:lstStyle/>
            <a:p>
              <a:r>
                <a:rPr lang="en-US" sz="1050" b="1" dirty="0"/>
                <a:t>Arc detector</a:t>
              </a:r>
            </a:p>
          </p:txBody>
        </p:sp>
        <p:sp>
          <p:nvSpPr>
            <p:cNvPr id="35" name="TextBox 34"/>
            <p:cNvSpPr txBox="1"/>
            <p:nvPr/>
          </p:nvSpPr>
          <p:spPr>
            <a:xfrm>
              <a:off x="1066800" y="6245423"/>
              <a:ext cx="967921" cy="362713"/>
            </a:xfrm>
            <a:prstGeom prst="rect">
              <a:avLst/>
            </a:prstGeom>
            <a:noFill/>
          </p:spPr>
          <p:txBody>
            <a:bodyPr wrap="none" rtlCol="0">
              <a:spAutoFit/>
            </a:bodyPr>
            <a:lstStyle/>
            <a:p>
              <a:r>
                <a:rPr lang="en-US" sz="1050" b="1" dirty="0"/>
                <a:t>Air inlet</a:t>
              </a:r>
            </a:p>
          </p:txBody>
        </p:sp>
        <p:sp>
          <p:nvSpPr>
            <p:cNvPr id="36" name="TextBox 35"/>
            <p:cNvSpPr txBox="1"/>
            <p:nvPr/>
          </p:nvSpPr>
          <p:spPr>
            <a:xfrm>
              <a:off x="4572001" y="835224"/>
              <a:ext cx="2193168" cy="593529"/>
            </a:xfrm>
            <a:prstGeom prst="rect">
              <a:avLst/>
            </a:prstGeom>
            <a:noFill/>
          </p:spPr>
          <p:txBody>
            <a:bodyPr wrap="none" rtlCol="0">
              <a:spAutoFit/>
            </a:bodyPr>
            <a:lstStyle/>
            <a:p>
              <a:r>
                <a:rPr lang="en-US" sz="1050" b="1" dirty="0"/>
                <a:t>Spring to compensate </a:t>
              </a:r>
            </a:p>
            <a:p>
              <a:r>
                <a:rPr lang="en-US" sz="1050" b="1" dirty="0"/>
                <a:t>thermal expansion</a:t>
              </a:r>
            </a:p>
          </p:txBody>
        </p:sp>
        <p:sp>
          <p:nvSpPr>
            <p:cNvPr id="37" name="TextBox 36"/>
            <p:cNvSpPr txBox="1"/>
            <p:nvPr/>
          </p:nvSpPr>
          <p:spPr>
            <a:xfrm>
              <a:off x="2362200" y="6169223"/>
              <a:ext cx="2050755" cy="362713"/>
            </a:xfrm>
            <a:prstGeom prst="rect">
              <a:avLst/>
            </a:prstGeom>
            <a:noFill/>
          </p:spPr>
          <p:txBody>
            <a:bodyPr wrap="none" rtlCol="0">
              <a:spAutoFit/>
            </a:bodyPr>
            <a:lstStyle/>
            <a:p>
              <a:r>
                <a:rPr lang="en-US" sz="1050" b="1" dirty="0"/>
                <a:t>3-1/8’’ coaxial input </a:t>
              </a:r>
            </a:p>
          </p:txBody>
        </p:sp>
        <p:sp>
          <p:nvSpPr>
            <p:cNvPr id="38" name="TextBox 37"/>
            <p:cNvSpPr txBox="1"/>
            <p:nvPr/>
          </p:nvSpPr>
          <p:spPr>
            <a:xfrm>
              <a:off x="2743200" y="914400"/>
              <a:ext cx="1903431" cy="362713"/>
            </a:xfrm>
            <a:prstGeom prst="rect">
              <a:avLst/>
            </a:prstGeom>
            <a:noFill/>
          </p:spPr>
          <p:txBody>
            <a:bodyPr wrap="none" rtlCol="0">
              <a:spAutoFit/>
            </a:bodyPr>
            <a:lstStyle/>
            <a:p>
              <a:r>
                <a:rPr lang="en-US" sz="1050" b="1" dirty="0" err="1"/>
                <a:t>Cryomodule</a:t>
              </a:r>
              <a:r>
                <a:rPr lang="en-US" sz="1050" b="1" dirty="0"/>
                <a:t> flange</a:t>
              </a:r>
            </a:p>
          </p:txBody>
        </p:sp>
        <p:sp>
          <p:nvSpPr>
            <p:cNvPr id="39" name="TextBox 38"/>
            <p:cNvSpPr txBox="1"/>
            <p:nvPr/>
          </p:nvSpPr>
          <p:spPr>
            <a:xfrm>
              <a:off x="8001000" y="3807023"/>
              <a:ext cx="1240471" cy="362713"/>
            </a:xfrm>
            <a:prstGeom prst="rect">
              <a:avLst/>
            </a:prstGeom>
            <a:noFill/>
          </p:spPr>
          <p:txBody>
            <a:bodyPr wrap="none" rtlCol="0">
              <a:spAutoFit/>
            </a:bodyPr>
            <a:lstStyle/>
            <a:p>
              <a:r>
                <a:rPr lang="en-US" sz="1050" b="1" dirty="0"/>
                <a:t>Cold flange</a:t>
              </a:r>
            </a:p>
          </p:txBody>
        </p:sp>
        <p:sp>
          <p:nvSpPr>
            <p:cNvPr id="40" name="TextBox 39"/>
            <p:cNvSpPr txBox="1"/>
            <p:nvPr/>
          </p:nvSpPr>
          <p:spPr>
            <a:xfrm>
              <a:off x="1371601" y="2816423"/>
              <a:ext cx="1635792" cy="362713"/>
            </a:xfrm>
            <a:prstGeom prst="rect">
              <a:avLst/>
            </a:prstGeom>
            <a:noFill/>
          </p:spPr>
          <p:txBody>
            <a:bodyPr wrap="none" rtlCol="0">
              <a:spAutoFit/>
            </a:bodyPr>
            <a:lstStyle/>
            <a:p>
              <a:r>
                <a:rPr lang="en-US" sz="1050" b="1" dirty="0"/>
                <a:t>Matching bump</a:t>
              </a:r>
            </a:p>
          </p:txBody>
        </p:sp>
        <p:sp>
          <p:nvSpPr>
            <p:cNvPr id="41" name="TextBox 40"/>
            <p:cNvSpPr txBox="1"/>
            <p:nvPr/>
          </p:nvSpPr>
          <p:spPr>
            <a:xfrm>
              <a:off x="6477000" y="4340423"/>
              <a:ext cx="282962" cy="362713"/>
            </a:xfrm>
            <a:prstGeom prst="rect">
              <a:avLst/>
            </a:prstGeom>
            <a:noFill/>
          </p:spPr>
          <p:txBody>
            <a:bodyPr wrap="none" rtlCol="0">
              <a:spAutoFit/>
            </a:bodyPr>
            <a:lstStyle/>
            <a:p>
              <a:endParaRPr lang="en-US" sz="1050" b="1" dirty="0"/>
            </a:p>
          </p:txBody>
        </p:sp>
        <p:cxnSp>
          <p:nvCxnSpPr>
            <p:cNvPr id="42" name="Straight Connector 41"/>
            <p:cNvCxnSpPr/>
            <p:nvPr/>
          </p:nvCxnSpPr>
          <p:spPr>
            <a:xfrm>
              <a:off x="7848600" y="3426023"/>
              <a:ext cx="609600" cy="304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27542" y="152401"/>
              <a:ext cx="282962" cy="593529"/>
            </a:xfrm>
            <a:prstGeom prst="rect">
              <a:avLst/>
            </a:prstGeom>
            <a:noFill/>
          </p:spPr>
          <p:txBody>
            <a:bodyPr wrap="none" rtlCol="0">
              <a:spAutoFit/>
            </a:bodyPr>
            <a:lstStyle/>
            <a:p>
              <a:endParaRPr lang="en-US" sz="2100" b="1" dirty="0">
                <a:solidFill>
                  <a:srgbClr val="7030A0"/>
                </a:solidFill>
              </a:endParaRPr>
            </a:p>
          </p:txBody>
        </p:sp>
      </p:grpSp>
      <p:sp>
        <p:nvSpPr>
          <p:cNvPr id="44" name="TextBox 43"/>
          <p:cNvSpPr txBox="1"/>
          <p:nvPr/>
        </p:nvSpPr>
        <p:spPr>
          <a:xfrm>
            <a:off x="5668155" y="1420991"/>
            <a:ext cx="3475846" cy="923330"/>
          </a:xfrm>
          <a:prstGeom prst="rect">
            <a:avLst/>
          </a:prstGeom>
          <a:noFill/>
        </p:spPr>
        <p:txBody>
          <a:bodyPr wrap="square" rtlCol="0">
            <a:spAutoFit/>
          </a:bodyPr>
          <a:lstStyle/>
          <a:p>
            <a:r>
              <a:rPr lang="en-US" b="1" dirty="0">
                <a:solidFill>
                  <a:srgbClr val="7030A0"/>
                </a:solidFill>
              </a:rPr>
              <a:t>Outer conductor: </a:t>
            </a:r>
          </a:p>
          <a:p>
            <a:r>
              <a:rPr lang="en-US" b="1" dirty="0">
                <a:solidFill>
                  <a:srgbClr val="0070C0"/>
                </a:solidFill>
              </a:rPr>
              <a:t>SS, ID 73mm (2.78’’),  0.4mm wall thickness,</a:t>
            </a:r>
            <a:r>
              <a:rPr lang="en-US" b="1" dirty="0">
                <a:solidFill>
                  <a:srgbClr val="FF0000"/>
                </a:solidFill>
              </a:rPr>
              <a:t> </a:t>
            </a:r>
            <a:r>
              <a:rPr lang="en-US" b="1" dirty="0">
                <a:solidFill>
                  <a:srgbClr val="0070C0"/>
                </a:solidFill>
              </a:rPr>
              <a:t>no Cu coating.</a:t>
            </a:r>
          </a:p>
        </p:txBody>
      </p:sp>
      <p:graphicFrame>
        <p:nvGraphicFramePr>
          <p:cNvPr id="45" name="Table 44"/>
          <p:cNvGraphicFramePr>
            <a:graphicFrameLocks noGrp="1"/>
          </p:cNvGraphicFramePr>
          <p:nvPr>
            <p:extLst>
              <p:ext uri="{D42A27DB-BD31-4B8C-83A1-F6EECF244321}">
                <p14:modId xmlns:p14="http://schemas.microsoft.com/office/powerpoint/2010/main" val="633038336"/>
              </p:ext>
            </p:extLst>
          </p:nvPr>
        </p:nvGraphicFramePr>
        <p:xfrm>
          <a:off x="5790077" y="3614365"/>
          <a:ext cx="3246552" cy="1985279"/>
        </p:xfrm>
        <a:graphic>
          <a:graphicData uri="http://schemas.openxmlformats.org/drawingml/2006/table">
            <a:tbl>
              <a:tblPr firstRow="1" bandRow="1">
                <a:tableStyleId>{5C22544A-7EE6-4342-B048-85BDC9FD1C3A}</a:tableStyleId>
              </a:tblPr>
              <a:tblGrid>
                <a:gridCol w="535986">
                  <a:extLst>
                    <a:ext uri="{9D8B030D-6E8A-4147-A177-3AD203B41FA5}">
                      <a16:colId xmlns:a16="http://schemas.microsoft.com/office/drawing/2014/main" val="20000"/>
                    </a:ext>
                  </a:extLst>
                </a:gridCol>
                <a:gridCol w="835281">
                  <a:extLst>
                    <a:ext uri="{9D8B030D-6E8A-4147-A177-3AD203B41FA5}">
                      <a16:colId xmlns:a16="http://schemas.microsoft.com/office/drawing/2014/main" val="20001"/>
                    </a:ext>
                  </a:extLst>
                </a:gridCol>
                <a:gridCol w="900793">
                  <a:extLst>
                    <a:ext uri="{9D8B030D-6E8A-4147-A177-3AD203B41FA5}">
                      <a16:colId xmlns:a16="http://schemas.microsoft.com/office/drawing/2014/main" val="20002"/>
                    </a:ext>
                  </a:extLst>
                </a:gridCol>
                <a:gridCol w="974492">
                  <a:extLst>
                    <a:ext uri="{9D8B030D-6E8A-4147-A177-3AD203B41FA5}">
                      <a16:colId xmlns:a16="http://schemas.microsoft.com/office/drawing/2014/main" val="20003"/>
                    </a:ext>
                  </a:extLst>
                </a:gridCol>
              </a:tblGrid>
              <a:tr h="377434">
                <a:tc>
                  <a:txBody>
                    <a:bodyPr/>
                    <a:lstStyle/>
                    <a:p>
                      <a:pPr algn="ctr"/>
                      <a:r>
                        <a:rPr lang="en-US" sz="1200" dirty="0"/>
                        <a:t>P, kW</a:t>
                      </a:r>
                    </a:p>
                  </a:txBody>
                  <a:tcPr marL="68580" marR="68580" marT="34290" marB="34290"/>
                </a:tc>
                <a:tc>
                  <a:txBody>
                    <a:bodyPr/>
                    <a:lstStyle/>
                    <a:p>
                      <a:pPr algn="ctr"/>
                      <a:r>
                        <a:rPr lang="en-US" sz="1200" dirty="0"/>
                        <a:t>“2K “,  W</a:t>
                      </a:r>
                    </a:p>
                  </a:txBody>
                  <a:tcPr marL="68580" marR="68580" marT="34290" marB="34290"/>
                </a:tc>
                <a:tc>
                  <a:txBody>
                    <a:bodyPr/>
                    <a:lstStyle/>
                    <a:p>
                      <a:pPr algn="ctr"/>
                      <a:r>
                        <a:rPr lang="en-US" sz="1200" dirty="0"/>
                        <a:t>“5K”, W</a:t>
                      </a:r>
                    </a:p>
                  </a:txBody>
                  <a:tcPr marL="68580" marR="68580" marT="34290" marB="34290"/>
                </a:tc>
                <a:tc>
                  <a:txBody>
                    <a:bodyPr/>
                    <a:lstStyle/>
                    <a:p>
                      <a:pPr algn="ctr"/>
                      <a:r>
                        <a:rPr lang="en-US" sz="1200" dirty="0"/>
                        <a:t>“70K”, W </a:t>
                      </a:r>
                    </a:p>
                  </a:txBody>
                  <a:tcPr marL="68580" marR="68580" marT="34290" marB="34290"/>
                </a:tc>
                <a:extLst>
                  <a:ext uri="{0D108BD9-81ED-4DB2-BD59-A6C34878D82A}">
                    <a16:rowId xmlns:a16="http://schemas.microsoft.com/office/drawing/2014/main" val="10000"/>
                  </a:ext>
                </a:extLst>
              </a:tr>
              <a:tr h="309057">
                <a:tc>
                  <a:txBody>
                    <a:bodyPr/>
                    <a:lstStyle/>
                    <a:p>
                      <a:pPr algn="ctr"/>
                      <a:r>
                        <a:rPr lang="en-US" sz="1200" b="1" dirty="0"/>
                        <a:t> 0</a:t>
                      </a:r>
                    </a:p>
                  </a:txBody>
                  <a:tcPr marL="68580" marR="68580" marT="34290" marB="34290"/>
                </a:tc>
                <a:tc>
                  <a:txBody>
                    <a:bodyPr/>
                    <a:lstStyle/>
                    <a:p>
                      <a:pPr algn="ctr"/>
                      <a:r>
                        <a:rPr lang="en-US" sz="1200" b="1" dirty="0"/>
                        <a:t>0.06</a:t>
                      </a:r>
                      <a:r>
                        <a:rPr lang="en-US" sz="1200" b="1" baseline="0" dirty="0"/>
                        <a:t> </a:t>
                      </a:r>
                      <a:endParaRPr lang="en-US" sz="1200" b="1" dirty="0"/>
                    </a:p>
                  </a:txBody>
                  <a:tcPr marL="68580" marR="68580" marT="34290" marB="34290"/>
                </a:tc>
                <a:tc>
                  <a:txBody>
                    <a:bodyPr/>
                    <a:lstStyle/>
                    <a:p>
                      <a:pPr algn="ctr"/>
                      <a:r>
                        <a:rPr lang="en-US" sz="1200" b="1" dirty="0"/>
                        <a:t>0.58 </a:t>
                      </a:r>
                    </a:p>
                  </a:txBody>
                  <a:tcPr marL="68580" marR="68580" marT="34290" marB="34290"/>
                </a:tc>
                <a:tc>
                  <a:txBody>
                    <a:bodyPr/>
                    <a:lstStyle/>
                    <a:p>
                      <a:pPr algn="ctr"/>
                      <a:r>
                        <a:rPr lang="en-US" sz="1200" b="1" dirty="0"/>
                        <a:t>2.02</a:t>
                      </a:r>
                    </a:p>
                  </a:txBody>
                  <a:tcPr marL="68580" marR="68580" marT="34290" marB="34290"/>
                </a:tc>
                <a:extLst>
                  <a:ext uri="{0D108BD9-81ED-4DB2-BD59-A6C34878D82A}">
                    <a16:rowId xmlns:a16="http://schemas.microsoft.com/office/drawing/2014/main" val="10001"/>
                  </a:ext>
                </a:extLst>
              </a:tr>
              <a:tr h="359458">
                <a:tc>
                  <a:txBody>
                    <a:bodyPr/>
                    <a:lstStyle/>
                    <a:p>
                      <a:pPr algn="ctr"/>
                      <a:r>
                        <a:rPr lang="en-US" sz="1200" b="1" dirty="0"/>
                        <a:t> 3</a:t>
                      </a:r>
                    </a:p>
                  </a:txBody>
                  <a:tcPr marL="68580" marR="68580" marT="34290" marB="34290"/>
                </a:tc>
                <a:tc>
                  <a:txBody>
                    <a:bodyPr/>
                    <a:lstStyle/>
                    <a:p>
                      <a:pPr algn="ctr"/>
                      <a:r>
                        <a:rPr lang="en-US" sz="1200" b="1" dirty="0"/>
                        <a:t>0.10</a:t>
                      </a:r>
                      <a:r>
                        <a:rPr lang="en-US" sz="1200" b="1" baseline="0" dirty="0"/>
                        <a:t> </a:t>
                      </a:r>
                      <a:endParaRPr lang="en-US" sz="1200" b="1" dirty="0"/>
                    </a:p>
                  </a:txBody>
                  <a:tcPr marL="68580" marR="68580" marT="34290" marB="34290"/>
                </a:tc>
                <a:tc>
                  <a:txBody>
                    <a:bodyPr/>
                    <a:lstStyle/>
                    <a:p>
                      <a:pPr algn="ctr"/>
                      <a:r>
                        <a:rPr lang="en-US" sz="1200" b="1" dirty="0"/>
                        <a:t>0.81</a:t>
                      </a:r>
                      <a:r>
                        <a:rPr lang="en-US" sz="1200" b="1" baseline="0" dirty="0"/>
                        <a:t>  </a:t>
                      </a:r>
                      <a:endParaRPr lang="en-US" sz="1200" b="1" dirty="0"/>
                    </a:p>
                  </a:txBody>
                  <a:tcPr marL="68580" marR="68580" marT="34290" marB="34290"/>
                </a:tc>
                <a:tc>
                  <a:txBody>
                    <a:bodyPr/>
                    <a:lstStyle/>
                    <a:p>
                      <a:pPr algn="ctr"/>
                      <a:r>
                        <a:rPr lang="en-US" sz="1200" b="1" dirty="0"/>
                        <a:t>2.35 </a:t>
                      </a:r>
                    </a:p>
                  </a:txBody>
                  <a:tcPr marL="68580" marR="68580" marT="34290" marB="34290"/>
                </a:tc>
                <a:extLst>
                  <a:ext uri="{0D108BD9-81ED-4DB2-BD59-A6C34878D82A}">
                    <a16:rowId xmlns:a16="http://schemas.microsoft.com/office/drawing/2014/main" val="10002"/>
                  </a:ext>
                </a:extLst>
              </a:tr>
              <a:tr h="313709">
                <a:tc>
                  <a:txBody>
                    <a:bodyPr/>
                    <a:lstStyle/>
                    <a:p>
                      <a:pPr algn="ctr"/>
                      <a:r>
                        <a:rPr lang="en-US" sz="1200" b="1" dirty="0"/>
                        <a:t>6</a:t>
                      </a:r>
                    </a:p>
                  </a:txBody>
                  <a:tcPr marL="68580" marR="68580" marT="34290" marB="34290"/>
                </a:tc>
                <a:tc>
                  <a:txBody>
                    <a:bodyPr/>
                    <a:lstStyle/>
                    <a:p>
                      <a:pPr algn="ctr"/>
                      <a:r>
                        <a:rPr lang="en-US" sz="1200" b="1" dirty="0"/>
                        <a:t>0.15 </a:t>
                      </a:r>
                    </a:p>
                  </a:txBody>
                  <a:tcPr marL="68580" marR="68580" marT="34290" marB="34290"/>
                </a:tc>
                <a:tc>
                  <a:txBody>
                    <a:bodyPr/>
                    <a:lstStyle/>
                    <a:p>
                      <a:pPr algn="ctr"/>
                      <a:r>
                        <a:rPr lang="en-US" sz="1200" b="1" dirty="0"/>
                        <a:t>1.03 </a:t>
                      </a:r>
                    </a:p>
                  </a:txBody>
                  <a:tcPr marL="68580" marR="68580" marT="34290" marB="34290"/>
                </a:tc>
                <a:tc>
                  <a:txBody>
                    <a:bodyPr/>
                    <a:lstStyle/>
                    <a:p>
                      <a:pPr algn="ctr"/>
                      <a:r>
                        <a:rPr lang="en-US" sz="1200" b="1" dirty="0"/>
                        <a:t>2.68 </a:t>
                      </a:r>
                    </a:p>
                  </a:txBody>
                  <a:tcPr marL="68580" marR="68580" marT="34290" marB="34290"/>
                </a:tc>
                <a:extLst>
                  <a:ext uri="{0D108BD9-81ED-4DB2-BD59-A6C34878D82A}">
                    <a16:rowId xmlns:a16="http://schemas.microsoft.com/office/drawing/2014/main" val="10003"/>
                  </a:ext>
                </a:extLst>
              </a:tr>
              <a:tr h="309057">
                <a:tc>
                  <a:txBody>
                    <a:bodyPr/>
                    <a:lstStyle/>
                    <a:p>
                      <a:pPr algn="ctr"/>
                      <a:r>
                        <a:rPr lang="en-US" sz="1200" b="1" dirty="0"/>
                        <a:t> 20 </a:t>
                      </a:r>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0.35 </a:t>
                      </a:r>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2.07</a:t>
                      </a:r>
                    </a:p>
                  </a:txBody>
                  <a:tcPr marL="68580" marR="68580" marT="34290" marB="34290"/>
                </a:tc>
                <a:tc>
                  <a:txBody>
                    <a:bodyPr/>
                    <a:lstStyle/>
                    <a:p>
                      <a:pPr algn="ctr"/>
                      <a:r>
                        <a:rPr lang="en-US" sz="1200" b="1" dirty="0"/>
                        <a:t>4.25 </a:t>
                      </a:r>
                    </a:p>
                  </a:txBody>
                  <a:tcPr marL="68580" marR="68580" marT="34290" marB="34290"/>
                </a:tc>
                <a:extLst>
                  <a:ext uri="{0D108BD9-81ED-4DB2-BD59-A6C34878D82A}">
                    <a16:rowId xmlns:a16="http://schemas.microsoft.com/office/drawing/2014/main" val="10004"/>
                  </a:ext>
                </a:extLst>
              </a:tr>
              <a:tr h="316564">
                <a:tc>
                  <a:txBody>
                    <a:bodyPr/>
                    <a:lstStyle/>
                    <a:p>
                      <a:pPr algn="ctr"/>
                      <a:r>
                        <a:rPr lang="en-US" sz="1200" b="1" dirty="0"/>
                        <a:t>30</a:t>
                      </a:r>
                    </a:p>
                  </a:txBody>
                  <a:tcPr marL="68580" marR="68580" marT="34290" marB="34290"/>
                </a:tc>
                <a:tc>
                  <a:txBody>
                    <a:bodyPr/>
                    <a:lstStyle/>
                    <a:p>
                      <a:pPr algn="ctr"/>
                      <a:r>
                        <a:rPr lang="en-US" sz="1200" b="1" dirty="0"/>
                        <a:t>0.50 </a:t>
                      </a:r>
                    </a:p>
                  </a:txBody>
                  <a:tcPr marL="68580" marR="68580" marT="34290" marB="34290"/>
                </a:tc>
                <a:tc>
                  <a:txBody>
                    <a:bodyPr/>
                    <a:lstStyle/>
                    <a:p>
                      <a:pPr algn="ctr"/>
                      <a:r>
                        <a:rPr lang="en-US" sz="1200" b="1" dirty="0"/>
                        <a:t>2.82 </a:t>
                      </a:r>
                      <a:r>
                        <a:rPr lang="en-US" sz="1200" b="1" baseline="0" dirty="0"/>
                        <a:t> </a:t>
                      </a:r>
                      <a:endParaRPr lang="en-US" sz="1200" b="1" dirty="0"/>
                    </a:p>
                  </a:txBody>
                  <a:tcPr marL="68580" marR="68580" marT="34290" marB="34290"/>
                </a:tc>
                <a:tc>
                  <a:txBody>
                    <a:bodyPr/>
                    <a:lstStyle/>
                    <a:p>
                      <a:pPr algn="ctr"/>
                      <a:r>
                        <a:rPr lang="en-US" sz="1200" b="1" dirty="0"/>
                        <a:t>5.36 </a:t>
                      </a:r>
                    </a:p>
                  </a:txBody>
                  <a:tcPr marL="68580" marR="68580" marT="34290" marB="34290"/>
                </a:tc>
                <a:extLst>
                  <a:ext uri="{0D108BD9-81ED-4DB2-BD59-A6C34878D82A}">
                    <a16:rowId xmlns:a16="http://schemas.microsoft.com/office/drawing/2014/main" val="10005"/>
                  </a:ext>
                </a:extLst>
              </a:tr>
            </a:tbl>
          </a:graphicData>
        </a:graphic>
      </p:graphicFrame>
      <p:sp>
        <p:nvSpPr>
          <p:cNvPr id="46" name="TextBox 45"/>
          <p:cNvSpPr txBox="1"/>
          <p:nvPr/>
        </p:nvSpPr>
        <p:spPr>
          <a:xfrm>
            <a:off x="5824796" y="3072021"/>
            <a:ext cx="3104568" cy="369332"/>
          </a:xfrm>
          <a:prstGeom prst="rect">
            <a:avLst/>
          </a:prstGeom>
          <a:noFill/>
        </p:spPr>
        <p:txBody>
          <a:bodyPr wrap="none" rtlCol="0">
            <a:spAutoFit/>
          </a:bodyPr>
          <a:lstStyle/>
          <a:p>
            <a:r>
              <a:rPr lang="en-US" b="1" dirty="0">
                <a:solidFill>
                  <a:srgbClr val="7030A0"/>
                </a:solidFill>
              </a:rPr>
              <a:t>Thermal properties of coupler:</a:t>
            </a:r>
          </a:p>
        </p:txBody>
      </p:sp>
      <p:sp>
        <p:nvSpPr>
          <p:cNvPr id="47" name="Rectangle 46"/>
          <p:cNvSpPr/>
          <p:nvPr/>
        </p:nvSpPr>
        <p:spPr>
          <a:xfrm>
            <a:off x="92330" y="732443"/>
            <a:ext cx="2589235" cy="646331"/>
          </a:xfrm>
          <a:prstGeom prst="rect">
            <a:avLst/>
          </a:prstGeom>
        </p:spPr>
        <p:txBody>
          <a:bodyPr wrap="none">
            <a:spAutoFit/>
          </a:bodyPr>
          <a:lstStyle/>
          <a:p>
            <a:r>
              <a:rPr lang="en-US" b="1" dirty="0">
                <a:solidFill>
                  <a:srgbClr val="7030A0"/>
                </a:solidFill>
              </a:rPr>
              <a:t>Design power</a:t>
            </a:r>
            <a:r>
              <a:rPr lang="en-US" b="1" dirty="0">
                <a:solidFill>
                  <a:srgbClr val="0070C0"/>
                </a:solidFill>
              </a:rPr>
              <a:t>: </a:t>
            </a:r>
          </a:p>
          <a:p>
            <a:r>
              <a:rPr lang="en-US" b="1" dirty="0">
                <a:solidFill>
                  <a:srgbClr val="0070C0"/>
                </a:solidFill>
              </a:rPr>
              <a:t>30 kW, CW, full reflection</a:t>
            </a:r>
          </a:p>
        </p:txBody>
      </p:sp>
      <p:sp>
        <p:nvSpPr>
          <p:cNvPr id="48" name="Rectangle 47"/>
          <p:cNvSpPr/>
          <p:nvPr/>
        </p:nvSpPr>
        <p:spPr>
          <a:xfrm>
            <a:off x="92330" y="1420991"/>
            <a:ext cx="5486206" cy="923330"/>
          </a:xfrm>
          <a:prstGeom prst="rect">
            <a:avLst/>
          </a:prstGeom>
        </p:spPr>
        <p:txBody>
          <a:bodyPr wrap="square">
            <a:spAutoFit/>
          </a:bodyPr>
          <a:lstStyle/>
          <a:p>
            <a:r>
              <a:rPr lang="en-US" b="1" dirty="0">
                <a:solidFill>
                  <a:srgbClr val="7030A0"/>
                </a:solidFill>
              </a:rPr>
              <a:t>RF Window:</a:t>
            </a:r>
          </a:p>
          <a:p>
            <a:r>
              <a:rPr lang="en-US" b="1" dirty="0">
                <a:solidFill>
                  <a:srgbClr val="0070C0"/>
                </a:solidFill>
              </a:rPr>
              <a:t>Single, room temperature, alumina, OD 73mm (2.87’’), </a:t>
            </a:r>
          </a:p>
          <a:p>
            <a:r>
              <a:rPr lang="en-US" b="1" dirty="0">
                <a:solidFill>
                  <a:srgbClr val="0070C0"/>
                </a:solidFill>
              </a:rPr>
              <a:t>ID 12.7mm (0.5’’), thick. 6mm (.236’’)</a:t>
            </a:r>
          </a:p>
        </p:txBody>
      </p:sp>
      <p:sp>
        <p:nvSpPr>
          <p:cNvPr id="49" name="Rectangle 48"/>
          <p:cNvSpPr/>
          <p:nvPr/>
        </p:nvSpPr>
        <p:spPr>
          <a:xfrm>
            <a:off x="5646687" y="732442"/>
            <a:ext cx="4572000" cy="646331"/>
          </a:xfrm>
          <a:prstGeom prst="rect">
            <a:avLst/>
          </a:prstGeom>
        </p:spPr>
        <p:txBody>
          <a:bodyPr>
            <a:spAutoFit/>
          </a:bodyPr>
          <a:lstStyle/>
          <a:p>
            <a:r>
              <a:rPr lang="en-US" b="1" dirty="0">
                <a:solidFill>
                  <a:srgbClr val="7030A0"/>
                </a:solidFill>
              </a:rPr>
              <a:t>Antenna: </a:t>
            </a:r>
          </a:p>
          <a:p>
            <a:r>
              <a:rPr lang="en-US" b="1" dirty="0">
                <a:solidFill>
                  <a:srgbClr val="0070C0"/>
                </a:solidFill>
              </a:rPr>
              <a:t>Copper 0.5’’, air cooled, HV bias.</a:t>
            </a:r>
          </a:p>
        </p:txBody>
      </p:sp>
      <p:sp>
        <p:nvSpPr>
          <p:cNvPr id="2" name="TextBox 1"/>
          <p:cNvSpPr txBox="1"/>
          <p:nvPr/>
        </p:nvSpPr>
        <p:spPr>
          <a:xfrm>
            <a:off x="5745935" y="2470892"/>
            <a:ext cx="2199641" cy="369332"/>
          </a:xfrm>
          <a:prstGeom prst="rect">
            <a:avLst/>
          </a:prstGeom>
          <a:noFill/>
        </p:spPr>
        <p:txBody>
          <a:bodyPr wrap="none" rtlCol="0">
            <a:spAutoFit/>
          </a:bodyPr>
          <a:lstStyle/>
          <a:p>
            <a:r>
              <a:rPr lang="en-US" b="1" dirty="0">
                <a:solidFill>
                  <a:srgbClr val="7030A0"/>
                </a:solidFill>
              </a:rPr>
              <a:t>Impedance  </a:t>
            </a:r>
            <a:r>
              <a:rPr lang="en-US" b="1" dirty="0">
                <a:solidFill>
                  <a:srgbClr val="0070C0"/>
                </a:solidFill>
              </a:rPr>
              <a:t>105 Ohm</a:t>
            </a:r>
          </a:p>
        </p:txBody>
      </p:sp>
    </p:spTree>
    <p:extLst>
      <p:ext uri="{BB962C8B-B14F-4D97-AF65-F5344CB8AC3E}">
        <p14:creationId xmlns:p14="http://schemas.microsoft.com/office/powerpoint/2010/main" val="2473168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6882" y="139691"/>
            <a:ext cx="5141259" cy="320908"/>
          </a:xfrm>
        </p:spPr>
        <p:txBody>
          <a:bodyPr>
            <a:normAutofit fontScale="90000"/>
          </a:bodyPr>
          <a:lstStyle/>
          <a:p>
            <a:r>
              <a:rPr lang="en-US" sz="2800" b="1" dirty="0">
                <a:solidFill>
                  <a:srgbClr val="7030A0"/>
                </a:solidFill>
                <a:latin typeface="+mn-lt"/>
              </a:rPr>
              <a:t>Results of testing, 325 MHz couplers:</a:t>
            </a:r>
          </a:p>
        </p:txBody>
      </p:sp>
      <p:sp>
        <p:nvSpPr>
          <p:cNvPr id="3" name="Date Placeholder 2"/>
          <p:cNvSpPr>
            <a:spLocks noGrp="1"/>
          </p:cNvSpPr>
          <p:nvPr>
            <p:ph type="dt" sz="half" idx="2"/>
          </p:nvPr>
        </p:nvSpPr>
        <p:spPr/>
        <p:txBody>
          <a:bodyPr/>
          <a:lstStyle/>
          <a:p>
            <a:pPr>
              <a:defRPr/>
            </a:pPr>
            <a:r>
              <a:rPr lang="en-US" sz="1200" kern="0" dirty="0">
                <a:solidFill>
                  <a:srgbClr val="002060"/>
                </a:solidFill>
              </a:rPr>
              <a:t>04/11/17</a:t>
            </a:r>
          </a:p>
        </p:txBody>
      </p:sp>
      <p:sp>
        <p:nvSpPr>
          <p:cNvPr id="4" name="Footer Placeholder 3"/>
          <p:cNvSpPr>
            <a:spLocks noGrp="1"/>
          </p:cNvSpPr>
          <p:nvPr>
            <p:ph type="ftr" sz="quarter" idx="3"/>
          </p:nvPr>
        </p:nvSpPr>
        <p:spPr/>
        <p:txBody>
          <a:bodyPr/>
          <a:lstStyle/>
          <a:p>
            <a:pPr>
              <a:defRPr/>
            </a:pPr>
            <a:r>
              <a:rPr lang="en-US" sz="1200" kern="0" dirty="0">
                <a:solidFill>
                  <a:srgbClr val="002060"/>
                </a:solidFill>
              </a:rPr>
              <a:t>S. Kazakov | P2MAC</a:t>
            </a:r>
            <a:endParaRPr lang="en-US" sz="1200" b="1" kern="0" dirty="0">
              <a:solidFill>
                <a:srgbClr val="002060"/>
              </a:solidFill>
            </a:endParaRPr>
          </a:p>
        </p:txBody>
      </p:sp>
      <p:sp>
        <p:nvSpPr>
          <p:cNvPr id="5" name="Slide Number Placeholder 4"/>
          <p:cNvSpPr>
            <a:spLocks noGrp="1"/>
          </p:cNvSpPr>
          <p:nvPr>
            <p:ph type="sldNum" sz="quarter" idx="4"/>
          </p:nvPr>
        </p:nvSpPr>
        <p:spPr/>
        <p:txBody>
          <a:bodyPr/>
          <a:lstStyle/>
          <a:p>
            <a:pPr>
              <a:defRPr/>
            </a:pPr>
            <a:fld id="{148C009B-CB69-E04A-B9B3-34B26D69E9CF}" type="slidenum">
              <a:rPr lang="en-US" sz="1200" kern="0">
                <a:solidFill>
                  <a:srgbClr val="002060"/>
                </a:solidFill>
              </a:rPr>
              <a:pPr>
                <a:defRPr/>
              </a:pPr>
              <a:t>15</a:t>
            </a:fld>
            <a:endParaRPr lang="en-US" sz="1200" kern="0" dirty="0">
              <a:solidFill>
                <a:srgbClr val="002060"/>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881" y="706562"/>
            <a:ext cx="4518295" cy="1964922"/>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81" y="3404073"/>
            <a:ext cx="4518295" cy="2639722"/>
          </a:xfrm>
          <a:prstGeom prst="rect">
            <a:avLst/>
          </a:prstGeom>
        </p:spPr>
      </p:pic>
      <p:sp>
        <p:nvSpPr>
          <p:cNvPr id="10" name="TextBox 9"/>
          <p:cNvSpPr txBox="1"/>
          <p:nvPr/>
        </p:nvSpPr>
        <p:spPr>
          <a:xfrm>
            <a:off x="4948518" y="657704"/>
            <a:ext cx="3895164" cy="5386090"/>
          </a:xfrm>
          <a:prstGeom prst="rect">
            <a:avLst/>
          </a:prstGeom>
          <a:noFill/>
        </p:spPr>
        <p:txBody>
          <a:bodyPr wrap="square" rtlCol="0">
            <a:spAutoFit/>
          </a:bodyPr>
          <a:lstStyle/>
          <a:p>
            <a:pPr marL="257175" indent="-257175">
              <a:buFont typeface="Wingdings" panose="05000000000000000000" pitchFamily="2" charset="2"/>
              <a:buChar char="§"/>
            </a:pPr>
            <a:r>
              <a:rPr lang="en-US" b="1" dirty="0">
                <a:solidFill>
                  <a:srgbClr val="0070C0"/>
                </a:solidFill>
              </a:rPr>
              <a:t>Three prototypes were produced and  tested in test stand at room temperature.</a:t>
            </a:r>
          </a:p>
          <a:p>
            <a:endParaRPr lang="en-US" sz="1400" b="1" dirty="0">
              <a:solidFill>
                <a:srgbClr val="0070C0"/>
              </a:solidFill>
            </a:endParaRPr>
          </a:p>
          <a:p>
            <a:pPr marL="257175" indent="-257175">
              <a:buFont typeface="Wingdings" panose="05000000000000000000" pitchFamily="2" charset="2"/>
              <a:buChar char="§"/>
            </a:pPr>
            <a:r>
              <a:rPr lang="en-US" b="1" dirty="0">
                <a:solidFill>
                  <a:srgbClr val="0070C0"/>
                </a:solidFill>
              </a:rPr>
              <a:t>Pair of couplers were successfully tested up to 30 kW, CW, full reflection, 90 </a:t>
            </a:r>
            <a:r>
              <a:rPr lang="en-US" b="1" dirty="0" err="1">
                <a:solidFill>
                  <a:srgbClr val="0070C0"/>
                </a:solidFill>
              </a:rPr>
              <a:t>dgr</a:t>
            </a:r>
            <a:r>
              <a:rPr lang="en-US" b="1" dirty="0">
                <a:solidFill>
                  <a:srgbClr val="0070C0"/>
                </a:solidFill>
              </a:rPr>
              <a:t>. step reflection phase. </a:t>
            </a:r>
          </a:p>
          <a:p>
            <a:endParaRPr lang="en-US" sz="1400" b="1" dirty="0">
              <a:solidFill>
                <a:srgbClr val="0070C0"/>
              </a:solidFill>
            </a:endParaRPr>
          </a:p>
          <a:p>
            <a:pPr marL="257175" indent="-257175">
              <a:buFont typeface="Wingdings" panose="05000000000000000000" pitchFamily="2" charset="2"/>
              <a:buChar char="§"/>
            </a:pPr>
            <a:r>
              <a:rPr lang="en-US" b="1" dirty="0">
                <a:solidFill>
                  <a:srgbClr val="0070C0"/>
                </a:solidFill>
              </a:rPr>
              <a:t>Then couplers were tested up to failure. Window was destroyed at 47 KW, CW, full reflection.</a:t>
            </a:r>
          </a:p>
          <a:p>
            <a:endParaRPr lang="en-US" sz="1400" b="1" dirty="0">
              <a:solidFill>
                <a:srgbClr val="0070C0"/>
              </a:solidFill>
            </a:endParaRPr>
          </a:p>
          <a:p>
            <a:pPr marL="257175" indent="-257175">
              <a:buFont typeface="Wingdings" panose="05000000000000000000" pitchFamily="2" charset="2"/>
              <a:buChar char="§"/>
            </a:pPr>
            <a:r>
              <a:rPr lang="en-US" b="1" dirty="0">
                <a:solidFill>
                  <a:srgbClr val="0070C0"/>
                </a:solidFill>
              </a:rPr>
              <a:t>One prototype was successfully tested with SSR1 SC cavity in cryomodule up to 10 kW, CW. Coupler demonstrated designed thermal parameters.</a:t>
            </a:r>
          </a:p>
          <a:p>
            <a:endParaRPr lang="en-US" sz="1400" b="1" dirty="0">
              <a:solidFill>
                <a:srgbClr val="0070C0"/>
              </a:solidFill>
            </a:endParaRPr>
          </a:p>
          <a:p>
            <a:pPr marL="257175" indent="-257175">
              <a:buFont typeface="Wingdings" panose="05000000000000000000" pitchFamily="2" charset="2"/>
              <a:buChar char="§"/>
            </a:pPr>
            <a:r>
              <a:rPr lang="en-US" b="1" dirty="0">
                <a:solidFill>
                  <a:srgbClr val="0070C0"/>
                </a:solidFill>
              </a:rPr>
              <a:t>10 couplers are under production.</a:t>
            </a:r>
          </a:p>
        </p:txBody>
      </p:sp>
      <p:sp>
        <p:nvSpPr>
          <p:cNvPr id="11" name="TextBox 10"/>
          <p:cNvSpPr txBox="1"/>
          <p:nvPr/>
        </p:nvSpPr>
        <p:spPr>
          <a:xfrm>
            <a:off x="429419" y="2789908"/>
            <a:ext cx="4140749" cy="461665"/>
          </a:xfrm>
          <a:prstGeom prst="rect">
            <a:avLst/>
          </a:prstGeom>
          <a:noFill/>
        </p:spPr>
        <p:txBody>
          <a:bodyPr wrap="none" rtlCol="0">
            <a:spAutoFit/>
          </a:bodyPr>
          <a:lstStyle/>
          <a:p>
            <a:r>
              <a:rPr lang="en-US" sz="2400" b="1" dirty="0">
                <a:solidFill>
                  <a:srgbClr val="0070C0"/>
                </a:solidFill>
              </a:rPr>
              <a:t>Test stand of 325 MHz couplers</a:t>
            </a:r>
          </a:p>
        </p:txBody>
      </p:sp>
    </p:spTree>
    <p:extLst>
      <p:ext uri="{BB962C8B-B14F-4D97-AF65-F5344CB8AC3E}">
        <p14:creationId xmlns:p14="http://schemas.microsoft.com/office/powerpoint/2010/main" val="3864582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2355" y="1021976"/>
            <a:ext cx="8110138" cy="707886"/>
          </a:xfrm>
          <a:prstGeom prst="rect">
            <a:avLst/>
          </a:prstGeom>
          <a:noFill/>
        </p:spPr>
        <p:txBody>
          <a:bodyPr wrap="square" rtlCol="0">
            <a:spAutoFit/>
          </a:bodyPr>
          <a:lstStyle/>
          <a:p>
            <a:pPr marL="285750" indent="-285750">
              <a:buFont typeface="Wingdings" panose="05000000000000000000" pitchFamily="2" charset="2"/>
              <a:buChar char="§"/>
            </a:pPr>
            <a:r>
              <a:rPr lang="en-US" sz="2000" b="1" dirty="0">
                <a:solidFill>
                  <a:srgbClr val="0070C0"/>
                </a:solidFill>
              </a:rPr>
              <a:t>4 coupler produced by “Mega Ind.” were successfully tested at test stand up to 20 kW, CW, full reflection, 90 </a:t>
            </a:r>
            <a:r>
              <a:rPr lang="en-US" sz="2000" b="1" dirty="0" err="1">
                <a:solidFill>
                  <a:srgbClr val="0070C0"/>
                </a:solidFill>
              </a:rPr>
              <a:t>dgr</a:t>
            </a:r>
            <a:r>
              <a:rPr lang="en-US" sz="2000" b="1" dirty="0">
                <a:solidFill>
                  <a:srgbClr val="0070C0"/>
                </a:solidFill>
              </a:rPr>
              <a:t> step. 1.5 hour at each step.</a:t>
            </a:r>
          </a:p>
        </p:txBody>
      </p:sp>
      <p:sp>
        <p:nvSpPr>
          <p:cNvPr id="3" name="TextBox 2"/>
          <p:cNvSpPr txBox="1"/>
          <p:nvPr/>
        </p:nvSpPr>
        <p:spPr>
          <a:xfrm>
            <a:off x="672355" y="2268072"/>
            <a:ext cx="7993180" cy="1938992"/>
          </a:xfrm>
          <a:prstGeom prst="rect">
            <a:avLst/>
          </a:prstGeom>
          <a:noFill/>
        </p:spPr>
        <p:txBody>
          <a:bodyPr wrap="square" rtlCol="0">
            <a:spAutoFit/>
          </a:bodyPr>
          <a:lstStyle/>
          <a:p>
            <a:pPr marL="285750" indent="-285750">
              <a:buFont typeface="Wingdings" panose="05000000000000000000" pitchFamily="2" charset="2"/>
              <a:buChar char="§"/>
            </a:pPr>
            <a:r>
              <a:rPr lang="en-US" sz="2000" b="1" dirty="0">
                <a:solidFill>
                  <a:srgbClr val="0070C0"/>
                </a:solidFill>
              </a:rPr>
              <a:t>Two coupler made of “Mega Ind.” were tested with cavity up to 10 kW, CW. One of them was tested twice. Last coupler (tested twice) got  ‘mysteries’  leak. Leak happen after test in midnight without RF power during cavity warming up. But window is always warm, temperature of window T ~ room temperature. Small leak appeared In the middle of ceramic, no visible damages. </a:t>
            </a:r>
            <a:r>
              <a:rPr lang="en-US" sz="2000" b="1" dirty="0">
                <a:solidFill>
                  <a:srgbClr val="7030A0"/>
                </a:solidFill>
              </a:rPr>
              <a:t>We do not understand what happened.  </a:t>
            </a:r>
          </a:p>
        </p:txBody>
      </p:sp>
    </p:spTree>
    <p:extLst>
      <p:ext uri="{BB962C8B-B14F-4D97-AF65-F5344CB8AC3E}">
        <p14:creationId xmlns:p14="http://schemas.microsoft.com/office/powerpoint/2010/main" val="4092523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990" y="1337444"/>
            <a:ext cx="3551578" cy="267762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7841" y="1414075"/>
            <a:ext cx="4948094" cy="370914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8207" y="4629321"/>
            <a:ext cx="2870687" cy="2217272"/>
          </a:xfrm>
          <a:prstGeom prst="rect">
            <a:avLst/>
          </a:prstGeom>
        </p:spPr>
      </p:pic>
      <p:sp>
        <p:nvSpPr>
          <p:cNvPr id="5" name="TextBox 4"/>
          <p:cNvSpPr txBox="1"/>
          <p:nvPr/>
        </p:nvSpPr>
        <p:spPr>
          <a:xfrm>
            <a:off x="2264230" y="206275"/>
            <a:ext cx="3667222" cy="461665"/>
          </a:xfrm>
          <a:prstGeom prst="rect">
            <a:avLst/>
          </a:prstGeom>
          <a:noFill/>
        </p:spPr>
        <p:txBody>
          <a:bodyPr wrap="none" rtlCol="0">
            <a:spAutoFit/>
          </a:bodyPr>
          <a:lstStyle/>
          <a:p>
            <a:r>
              <a:rPr lang="en-US" sz="2400" b="1" dirty="0">
                <a:solidFill>
                  <a:srgbClr val="7030A0"/>
                </a:solidFill>
              </a:rPr>
              <a:t>325 MHz coupler test stand</a:t>
            </a:r>
          </a:p>
        </p:txBody>
      </p:sp>
      <p:sp>
        <p:nvSpPr>
          <p:cNvPr id="6" name="TextBox 5"/>
          <p:cNvSpPr txBox="1"/>
          <p:nvPr/>
        </p:nvSpPr>
        <p:spPr>
          <a:xfrm>
            <a:off x="316250" y="837530"/>
            <a:ext cx="2823915" cy="400110"/>
          </a:xfrm>
          <a:prstGeom prst="rect">
            <a:avLst/>
          </a:prstGeom>
          <a:noFill/>
        </p:spPr>
        <p:txBody>
          <a:bodyPr wrap="none" rtlCol="0">
            <a:spAutoFit/>
          </a:bodyPr>
          <a:lstStyle/>
          <a:p>
            <a:r>
              <a:rPr lang="en-US" sz="2000" b="1" dirty="0">
                <a:solidFill>
                  <a:srgbClr val="0070C0"/>
                </a:solidFill>
              </a:rPr>
              <a:t>SS cavity under vacuum: </a:t>
            </a:r>
          </a:p>
        </p:txBody>
      </p:sp>
      <p:sp>
        <p:nvSpPr>
          <p:cNvPr id="7" name="TextBox 6"/>
          <p:cNvSpPr txBox="1"/>
          <p:nvPr/>
        </p:nvSpPr>
        <p:spPr>
          <a:xfrm>
            <a:off x="4321674" y="880033"/>
            <a:ext cx="4636910" cy="400110"/>
          </a:xfrm>
          <a:prstGeom prst="rect">
            <a:avLst/>
          </a:prstGeom>
          <a:noFill/>
        </p:spPr>
        <p:txBody>
          <a:bodyPr wrap="none" rtlCol="0">
            <a:spAutoFit/>
          </a:bodyPr>
          <a:lstStyle/>
          <a:p>
            <a:r>
              <a:rPr lang="en-US" sz="2000" b="1" dirty="0">
                <a:solidFill>
                  <a:srgbClr val="0070C0"/>
                </a:solidFill>
              </a:rPr>
              <a:t>325 MHz coupler test stand configuration:</a:t>
            </a:r>
          </a:p>
        </p:txBody>
      </p:sp>
      <p:sp>
        <p:nvSpPr>
          <p:cNvPr id="8" name="TextBox 7"/>
          <p:cNvSpPr txBox="1"/>
          <p:nvPr/>
        </p:nvSpPr>
        <p:spPr>
          <a:xfrm>
            <a:off x="110990" y="4095747"/>
            <a:ext cx="3833481" cy="584775"/>
          </a:xfrm>
          <a:prstGeom prst="rect">
            <a:avLst/>
          </a:prstGeom>
          <a:noFill/>
        </p:spPr>
        <p:txBody>
          <a:bodyPr wrap="square" rtlCol="0">
            <a:spAutoFit/>
          </a:bodyPr>
          <a:lstStyle/>
          <a:p>
            <a:r>
              <a:rPr lang="en-US" sz="1600" dirty="0"/>
              <a:t>Size of the cavity was chosen big enough to avoid  </a:t>
            </a:r>
            <a:r>
              <a:rPr lang="en-US" sz="1600" dirty="0" err="1"/>
              <a:t>multipactor</a:t>
            </a:r>
            <a:r>
              <a:rPr lang="en-US" sz="1600" dirty="0"/>
              <a:t> . </a:t>
            </a:r>
          </a:p>
        </p:txBody>
      </p:sp>
    </p:spTree>
    <p:extLst>
      <p:ext uri="{BB962C8B-B14F-4D97-AF65-F5344CB8AC3E}">
        <p14:creationId xmlns:p14="http://schemas.microsoft.com/office/powerpoint/2010/main" val="555760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046" y="345953"/>
            <a:ext cx="7868093" cy="151230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004" y="2519597"/>
            <a:ext cx="7868093" cy="148554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432" y="4666487"/>
            <a:ext cx="8006316" cy="1951867"/>
          </a:xfrm>
          <a:prstGeom prst="rect">
            <a:avLst/>
          </a:prstGeom>
        </p:spPr>
      </p:pic>
    </p:spTree>
    <p:extLst>
      <p:ext uri="{BB962C8B-B14F-4D97-AF65-F5344CB8AC3E}">
        <p14:creationId xmlns:p14="http://schemas.microsoft.com/office/powerpoint/2010/main" val="3753853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4568" y="3053084"/>
            <a:ext cx="4888923" cy="3666692"/>
          </a:xfrm>
          <a:prstGeom prst="rect">
            <a:avLst/>
          </a:prstGeom>
        </p:spPr>
      </p:pic>
      <p:sp>
        <p:nvSpPr>
          <p:cNvPr id="4" name="TextBox 3"/>
          <p:cNvSpPr txBox="1"/>
          <p:nvPr/>
        </p:nvSpPr>
        <p:spPr>
          <a:xfrm>
            <a:off x="273591" y="151219"/>
            <a:ext cx="8829900" cy="923330"/>
          </a:xfrm>
          <a:prstGeom prst="rect">
            <a:avLst/>
          </a:prstGeom>
          <a:noFill/>
        </p:spPr>
        <p:txBody>
          <a:bodyPr wrap="square" rtlCol="0">
            <a:spAutoFit/>
          </a:bodyPr>
          <a:lstStyle/>
          <a:p>
            <a:r>
              <a:rPr lang="en-US" b="1" dirty="0">
                <a:solidFill>
                  <a:srgbClr val="0070C0"/>
                </a:solidFill>
              </a:rPr>
              <a:t>We test couplers in standing wave mode (full reflection). To increase testing power we use resonance. Resonance tined by movable reflector. Testing power can be </a:t>
            </a:r>
            <a:r>
              <a:rPr lang="en-US" b="1" dirty="0">
                <a:solidFill>
                  <a:srgbClr val="7030A0"/>
                </a:solidFill>
              </a:rPr>
              <a:t>5 times higher </a:t>
            </a:r>
            <a:r>
              <a:rPr lang="en-US" b="1" dirty="0">
                <a:solidFill>
                  <a:srgbClr val="0070C0"/>
                </a:solidFill>
              </a:rPr>
              <a:t>then power of RF source. </a:t>
            </a:r>
          </a:p>
        </p:txBody>
      </p:sp>
      <p:sp>
        <p:nvSpPr>
          <p:cNvPr id="6" name="TextBox 5"/>
          <p:cNvSpPr txBox="1"/>
          <p:nvPr/>
        </p:nvSpPr>
        <p:spPr>
          <a:xfrm>
            <a:off x="5351783" y="1113393"/>
            <a:ext cx="3577646" cy="369332"/>
          </a:xfrm>
          <a:prstGeom prst="rect">
            <a:avLst/>
          </a:prstGeom>
          <a:noFill/>
        </p:spPr>
        <p:txBody>
          <a:bodyPr wrap="none" rtlCol="0">
            <a:spAutoFit/>
          </a:bodyPr>
          <a:lstStyle/>
          <a:p>
            <a:r>
              <a:rPr lang="en-US" b="1" dirty="0">
                <a:solidFill>
                  <a:srgbClr val="002060"/>
                </a:solidFill>
              </a:rPr>
              <a:t>RF source: SS, 10 kW, CW, 325 </a:t>
            </a:r>
            <a:r>
              <a:rPr lang="en-US" b="1" dirty="0" err="1">
                <a:solidFill>
                  <a:srgbClr val="002060"/>
                </a:solidFill>
              </a:rPr>
              <a:t>MHz.</a:t>
            </a:r>
            <a:endParaRPr lang="en-US" b="1" dirty="0">
              <a:solidFill>
                <a:srgbClr val="002060"/>
              </a:solidFill>
            </a:endParaRPr>
          </a:p>
        </p:txBody>
      </p:sp>
      <p:sp>
        <p:nvSpPr>
          <p:cNvPr id="7" name="TextBox 6"/>
          <p:cNvSpPr txBox="1"/>
          <p:nvPr/>
        </p:nvSpPr>
        <p:spPr>
          <a:xfrm>
            <a:off x="5351783" y="1647809"/>
            <a:ext cx="3220753" cy="369332"/>
          </a:xfrm>
          <a:prstGeom prst="rect">
            <a:avLst/>
          </a:prstGeom>
          <a:noFill/>
        </p:spPr>
        <p:txBody>
          <a:bodyPr wrap="none" rtlCol="0">
            <a:spAutoFit/>
          </a:bodyPr>
          <a:lstStyle/>
          <a:p>
            <a:r>
              <a:rPr lang="en-US" b="1" dirty="0">
                <a:solidFill>
                  <a:srgbClr val="002060"/>
                </a:solidFill>
              </a:rPr>
              <a:t>Testing power: up to 50 kW, CW</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632" y="1198454"/>
            <a:ext cx="4968260" cy="3106088"/>
          </a:xfrm>
          <a:prstGeom prst="rect">
            <a:avLst/>
          </a:prstGeom>
        </p:spPr>
      </p:pic>
    </p:spTree>
    <p:extLst>
      <p:ext uri="{BB962C8B-B14F-4D97-AF65-F5344CB8AC3E}">
        <p14:creationId xmlns:p14="http://schemas.microsoft.com/office/powerpoint/2010/main" val="1968231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2078" y="218568"/>
            <a:ext cx="3691460" cy="461665"/>
          </a:xfrm>
          <a:prstGeom prst="rect">
            <a:avLst/>
          </a:prstGeom>
          <a:noFill/>
        </p:spPr>
        <p:txBody>
          <a:bodyPr wrap="none" rtlCol="0">
            <a:spAutoFit/>
          </a:bodyPr>
          <a:lstStyle/>
          <a:p>
            <a:r>
              <a:rPr lang="en-US" sz="2400" b="1" dirty="0"/>
              <a:t>PIP-II </a:t>
            </a:r>
            <a:r>
              <a:rPr lang="en-US" sz="2400" b="1" dirty="0" err="1"/>
              <a:t>linac</a:t>
            </a:r>
            <a:r>
              <a:rPr lang="en-US" sz="2400" b="1" dirty="0"/>
              <a:t> technology map</a:t>
            </a:r>
          </a:p>
        </p:txBody>
      </p:sp>
      <p:grpSp>
        <p:nvGrpSpPr>
          <p:cNvPr id="14" name="Group 13"/>
          <p:cNvGrpSpPr/>
          <p:nvPr/>
        </p:nvGrpSpPr>
        <p:grpSpPr>
          <a:xfrm>
            <a:off x="645459" y="762000"/>
            <a:ext cx="7521388" cy="3505200"/>
            <a:chOff x="385483" y="1256573"/>
            <a:chExt cx="8068236" cy="3789546"/>
          </a:xfrm>
        </p:grpSpPr>
        <p:pic>
          <p:nvPicPr>
            <p:cNvPr id="2" name="Picture 1"/>
            <p:cNvPicPr>
              <a:picLocks noChangeAspect="1"/>
            </p:cNvPicPr>
            <p:nvPr/>
          </p:nvPicPr>
          <p:blipFill>
            <a:blip r:embed="rId2"/>
            <a:stretch>
              <a:fillRect/>
            </a:stretch>
          </p:blipFill>
          <p:spPr>
            <a:xfrm>
              <a:off x="385483" y="2634033"/>
              <a:ext cx="8068236" cy="2412086"/>
            </a:xfrm>
            <a:prstGeom prst="rect">
              <a:avLst/>
            </a:prstGeom>
          </p:spPr>
        </p:pic>
        <p:sp>
          <p:nvSpPr>
            <p:cNvPr id="4" name="TextBox 3"/>
            <p:cNvSpPr txBox="1"/>
            <p:nvPr/>
          </p:nvSpPr>
          <p:spPr>
            <a:xfrm rot="17965173">
              <a:off x="3352505" y="2100091"/>
              <a:ext cx="723275" cy="369332"/>
            </a:xfrm>
            <a:prstGeom prst="rect">
              <a:avLst/>
            </a:prstGeom>
            <a:noFill/>
          </p:spPr>
          <p:txBody>
            <a:bodyPr wrap="none" rtlCol="0">
              <a:spAutoFit/>
            </a:bodyPr>
            <a:lstStyle/>
            <a:p>
              <a:r>
                <a:rPr lang="en-US" b="1" dirty="0"/>
                <a:t>HWR</a:t>
              </a:r>
              <a:r>
                <a:rPr lang="en-US" dirty="0"/>
                <a:t> </a:t>
              </a:r>
            </a:p>
          </p:txBody>
        </p:sp>
        <p:sp>
          <p:nvSpPr>
            <p:cNvPr id="5" name="TextBox 4"/>
            <p:cNvSpPr txBox="1"/>
            <p:nvPr/>
          </p:nvSpPr>
          <p:spPr>
            <a:xfrm rot="18095521">
              <a:off x="4431915" y="2092753"/>
              <a:ext cx="649537" cy="369332"/>
            </a:xfrm>
            <a:prstGeom prst="rect">
              <a:avLst/>
            </a:prstGeom>
            <a:noFill/>
          </p:spPr>
          <p:txBody>
            <a:bodyPr wrap="none" rtlCol="0">
              <a:spAutoFit/>
            </a:bodyPr>
            <a:lstStyle/>
            <a:p>
              <a:r>
                <a:rPr lang="en-US" b="1" dirty="0"/>
                <a:t>SSR1</a:t>
              </a:r>
            </a:p>
          </p:txBody>
        </p:sp>
        <p:sp>
          <p:nvSpPr>
            <p:cNvPr id="6" name="TextBox 5"/>
            <p:cNvSpPr txBox="1"/>
            <p:nvPr/>
          </p:nvSpPr>
          <p:spPr>
            <a:xfrm rot="18057214">
              <a:off x="5424036" y="2105779"/>
              <a:ext cx="649537" cy="369332"/>
            </a:xfrm>
            <a:prstGeom prst="rect">
              <a:avLst/>
            </a:prstGeom>
            <a:noFill/>
          </p:spPr>
          <p:txBody>
            <a:bodyPr wrap="none" rtlCol="0">
              <a:spAutoFit/>
            </a:bodyPr>
            <a:lstStyle/>
            <a:p>
              <a:r>
                <a:rPr lang="en-US" b="1" dirty="0"/>
                <a:t>SSR2</a:t>
              </a:r>
            </a:p>
          </p:txBody>
        </p:sp>
        <p:sp>
          <p:nvSpPr>
            <p:cNvPr id="7" name="TextBox 6"/>
            <p:cNvSpPr txBox="1"/>
            <p:nvPr/>
          </p:nvSpPr>
          <p:spPr>
            <a:xfrm rot="18140512">
              <a:off x="6430478" y="2046905"/>
              <a:ext cx="758541" cy="369332"/>
            </a:xfrm>
            <a:prstGeom prst="rect">
              <a:avLst/>
            </a:prstGeom>
            <a:noFill/>
          </p:spPr>
          <p:txBody>
            <a:bodyPr wrap="none" rtlCol="0">
              <a:spAutoFit/>
            </a:bodyPr>
            <a:lstStyle/>
            <a:p>
              <a:r>
                <a:rPr lang="en-US" b="1" dirty="0"/>
                <a:t>LB650</a:t>
              </a:r>
            </a:p>
          </p:txBody>
        </p:sp>
        <p:sp>
          <p:nvSpPr>
            <p:cNvPr id="8" name="TextBox 7"/>
            <p:cNvSpPr txBox="1"/>
            <p:nvPr/>
          </p:nvSpPr>
          <p:spPr>
            <a:xfrm rot="18128953">
              <a:off x="7408678" y="2066741"/>
              <a:ext cx="805029" cy="369332"/>
            </a:xfrm>
            <a:prstGeom prst="rect">
              <a:avLst/>
            </a:prstGeom>
            <a:noFill/>
          </p:spPr>
          <p:txBody>
            <a:bodyPr wrap="none" rtlCol="0">
              <a:spAutoFit/>
            </a:bodyPr>
            <a:lstStyle/>
            <a:p>
              <a:r>
                <a:rPr lang="en-US" b="1" dirty="0"/>
                <a:t>HB650</a:t>
              </a:r>
            </a:p>
          </p:txBody>
        </p:sp>
        <p:sp>
          <p:nvSpPr>
            <p:cNvPr id="9" name="TextBox 8"/>
            <p:cNvSpPr txBox="1"/>
            <p:nvPr/>
          </p:nvSpPr>
          <p:spPr>
            <a:xfrm rot="18051583">
              <a:off x="2093468" y="1812591"/>
              <a:ext cx="1481368" cy="369332"/>
            </a:xfrm>
            <a:prstGeom prst="rect">
              <a:avLst/>
            </a:prstGeom>
            <a:noFill/>
          </p:spPr>
          <p:txBody>
            <a:bodyPr wrap="none" rtlCol="0">
              <a:spAutoFit/>
            </a:bodyPr>
            <a:lstStyle/>
            <a:p>
              <a:r>
                <a:rPr lang="en-US" b="1" dirty="0"/>
                <a:t>Bunching cav.</a:t>
              </a:r>
            </a:p>
          </p:txBody>
        </p:sp>
      </p:grpSp>
      <p:graphicFrame>
        <p:nvGraphicFramePr>
          <p:cNvPr id="15" name="Table 14"/>
          <p:cNvGraphicFramePr>
            <a:graphicFrameLocks noGrp="1"/>
          </p:cNvGraphicFramePr>
          <p:nvPr>
            <p:extLst>
              <p:ext uri="{D42A27DB-BD31-4B8C-83A1-F6EECF244321}">
                <p14:modId xmlns:p14="http://schemas.microsoft.com/office/powerpoint/2010/main" val="3121225720"/>
              </p:ext>
            </p:extLst>
          </p:nvPr>
        </p:nvGraphicFramePr>
        <p:xfrm>
          <a:off x="2702703" y="4420092"/>
          <a:ext cx="3918621" cy="2225040"/>
        </p:xfrm>
        <a:graphic>
          <a:graphicData uri="http://schemas.openxmlformats.org/drawingml/2006/table">
            <a:tbl>
              <a:tblPr firstRow="1" bandRow="1">
                <a:tableStyleId>{5C22544A-7EE6-4342-B048-85BDC9FD1C3A}</a:tableStyleId>
              </a:tblPr>
              <a:tblGrid>
                <a:gridCol w="2806998">
                  <a:extLst>
                    <a:ext uri="{9D8B030D-6E8A-4147-A177-3AD203B41FA5}">
                      <a16:colId xmlns:a16="http://schemas.microsoft.com/office/drawing/2014/main" val="68166287"/>
                    </a:ext>
                  </a:extLst>
                </a:gridCol>
                <a:gridCol w="1111623">
                  <a:extLst>
                    <a:ext uri="{9D8B030D-6E8A-4147-A177-3AD203B41FA5}">
                      <a16:colId xmlns:a16="http://schemas.microsoft.com/office/drawing/2014/main" val="3513475287"/>
                    </a:ext>
                  </a:extLst>
                </a:gridCol>
              </a:tblGrid>
              <a:tr h="370840">
                <a:tc>
                  <a:txBody>
                    <a:bodyPr/>
                    <a:lstStyle/>
                    <a:p>
                      <a:r>
                        <a:rPr lang="en-US" dirty="0"/>
                        <a:t>Performance parameter</a:t>
                      </a:r>
                    </a:p>
                  </a:txBody>
                  <a:tcPr/>
                </a:tc>
                <a:tc>
                  <a:txBody>
                    <a:bodyPr/>
                    <a:lstStyle/>
                    <a:p>
                      <a:endParaRPr lang="en-US"/>
                    </a:p>
                  </a:txBody>
                  <a:tcPr/>
                </a:tc>
                <a:extLst>
                  <a:ext uri="{0D108BD9-81ED-4DB2-BD59-A6C34878D82A}">
                    <a16:rowId xmlns:a16="http://schemas.microsoft.com/office/drawing/2014/main" val="2084814512"/>
                  </a:ext>
                </a:extLst>
              </a:tr>
              <a:tr h="370840">
                <a:tc>
                  <a:txBody>
                    <a:bodyPr/>
                    <a:lstStyle/>
                    <a:p>
                      <a:r>
                        <a:rPr lang="en-US" dirty="0" err="1"/>
                        <a:t>Linac</a:t>
                      </a:r>
                      <a:r>
                        <a:rPr lang="en-US" dirty="0"/>
                        <a:t> beam Energy</a:t>
                      </a:r>
                    </a:p>
                  </a:txBody>
                  <a:tcPr/>
                </a:tc>
                <a:tc>
                  <a:txBody>
                    <a:bodyPr/>
                    <a:lstStyle/>
                    <a:p>
                      <a:r>
                        <a:rPr lang="en-US" dirty="0"/>
                        <a:t>800 MeV</a:t>
                      </a:r>
                    </a:p>
                  </a:txBody>
                  <a:tcPr/>
                </a:tc>
                <a:extLst>
                  <a:ext uri="{0D108BD9-81ED-4DB2-BD59-A6C34878D82A}">
                    <a16:rowId xmlns:a16="http://schemas.microsoft.com/office/drawing/2014/main" val="2900705328"/>
                  </a:ext>
                </a:extLst>
              </a:tr>
              <a:tr h="370840">
                <a:tc>
                  <a:txBody>
                    <a:bodyPr/>
                    <a:lstStyle/>
                    <a:p>
                      <a:r>
                        <a:rPr lang="en-US" dirty="0" err="1"/>
                        <a:t>Linac</a:t>
                      </a:r>
                      <a:r>
                        <a:rPr lang="en-US" dirty="0"/>
                        <a:t> Beam Current</a:t>
                      </a:r>
                    </a:p>
                  </a:txBody>
                  <a:tcPr/>
                </a:tc>
                <a:tc>
                  <a:txBody>
                    <a:bodyPr/>
                    <a:lstStyle/>
                    <a:p>
                      <a:r>
                        <a:rPr lang="en-US" dirty="0"/>
                        <a:t>2 mA</a:t>
                      </a:r>
                    </a:p>
                  </a:txBody>
                  <a:tcPr/>
                </a:tc>
                <a:extLst>
                  <a:ext uri="{0D108BD9-81ED-4DB2-BD59-A6C34878D82A}">
                    <a16:rowId xmlns:a16="http://schemas.microsoft.com/office/drawing/2014/main" val="2641118757"/>
                  </a:ext>
                </a:extLst>
              </a:tr>
              <a:tr h="370840">
                <a:tc>
                  <a:txBody>
                    <a:bodyPr/>
                    <a:lstStyle/>
                    <a:p>
                      <a:r>
                        <a:rPr lang="en-US" dirty="0" err="1"/>
                        <a:t>Linac</a:t>
                      </a:r>
                      <a:r>
                        <a:rPr lang="en-US" dirty="0"/>
                        <a:t> Pulse Length</a:t>
                      </a:r>
                    </a:p>
                  </a:txBody>
                  <a:tcPr/>
                </a:tc>
                <a:tc>
                  <a:txBody>
                    <a:bodyPr/>
                    <a:lstStyle/>
                    <a:p>
                      <a:r>
                        <a:rPr lang="en-US" dirty="0"/>
                        <a:t>0.55 </a:t>
                      </a:r>
                      <a:r>
                        <a:rPr lang="en-US" dirty="0" err="1"/>
                        <a:t>ms</a:t>
                      </a:r>
                      <a:endParaRPr lang="en-US" dirty="0"/>
                    </a:p>
                  </a:txBody>
                  <a:tcPr/>
                </a:tc>
                <a:extLst>
                  <a:ext uri="{0D108BD9-81ED-4DB2-BD59-A6C34878D82A}">
                    <a16:rowId xmlns:a16="http://schemas.microsoft.com/office/drawing/2014/main" val="3752411190"/>
                  </a:ext>
                </a:extLst>
              </a:tr>
              <a:tr h="370840">
                <a:tc>
                  <a:txBody>
                    <a:bodyPr/>
                    <a:lstStyle/>
                    <a:p>
                      <a:r>
                        <a:rPr lang="en-US" dirty="0" err="1"/>
                        <a:t>Linac</a:t>
                      </a:r>
                      <a:r>
                        <a:rPr lang="en-US" baseline="0" dirty="0"/>
                        <a:t> Pulse Repetition Rate</a:t>
                      </a:r>
                      <a:endParaRPr lang="en-US" dirty="0"/>
                    </a:p>
                  </a:txBody>
                  <a:tcPr/>
                </a:tc>
                <a:tc>
                  <a:txBody>
                    <a:bodyPr/>
                    <a:lstStyle/>
                    <a:p>
                      <a:r>
                        <a:rPr lang="en-US" dirty="0"/>
                        <a:t>20 Hz</a:t>
                      </a:r>
                    </a:p>
                  </a:txBody>
                  <a:tcPr/>
                </a:tc>
                <a:extLst>
                  <a:ext uri="{0D108BD9-81ED-4DB2-BD59-A6C34878D82A}">
                    <a16:rowId xmlns:a16="http://schemas.microsoft.com/office/drawing/2014/main" val="2834324473"/>
                  </a:ext>
                </a:extLst>
              </a:tr>
              <a:tr h="370840">
                <a:tc>
                  <a:txBody>
                    <a:bodyPr/>
                    <a:lstStyle/>
                    <a:p>
                      <a:r>
                        <a:rPr lang="en-US" dirty="0" err="1"/>
                        <a:t>Linac</a:t>
                      </a:r>
                      <a:r>
                        <a:rPr lang="en-US" dirty="0"/>
                        <a:t> Upgrade </a:t>
                      </a:r>
                      <a:r>
                        <a:rPr lang="en-US" dirty="0" err="1"/>
                        <a:t>Potectial</a:t>
                      </a:r>
                      <a:endParaRPr lang="en-US" dirty="0"/>
                    </a:p>
                  </a:txBody>
                  <a:tcPr/>
                </a:tc>
                <a:tc>
                  <a:txBody>
                    <a:bodyPr/>
                    <a:lstStyle/>
                    <a:p>
                      <a:r>
                        <a:rPr lang="en-US" dirty="0"/>
                        <a:t>CW</a:t>
                      </a:r>
                    </a:p>
                  </a:txBody>
                  <a:tcPr/>
                </a:tc>
                <a:extLst>
                  <a:ext uri="{0D108BD9-81ED-4DB2-BD59-A6C34878D82A}">
                    <a16:rowId xmlns:a16="http://schemas.microsoft.com/office/drawing/2014/main" val="1152096545"/>
                  </a:ext>
                </a:extLst>
              </a:tr>
            </a:tbl>
          </a:graphicData>
        </a:graphic>
      </p:graphicFrame>
    </p:spTree>
    <p:extLst>
      <p:ext uri="{BB962C8B-B14F-4D97-AF65-F5344CB8AC3E}">
        <p14:creationId xmlns:p14="http://schemas.microsoft.com/office/powerpoint/2010/main" val="446275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4235" y="546774"/>
            <a:ext cx="4250148" cy="2788097"/>
          </a:xfrm>
          <a:prstGeom prst="rect">
            <a:avLst/>
          </a:prstGeom>
        </p:spPr>
      </p:pic>
      <p:sp>
        <p:nvSpPr>
          <p:cNvPr id="2" name="TextBox 1"/>
          <p:cNvSpPr txBox="1"/>
          <p:nvPr/>
        </p:nvSpPr>
        <p:spPr>
          <a:xfrm>
            <a:off x="556578" y="146664"/>
            <a:ext cx="8213723" cy="400110"/>
          </a:xfrm>
          <a:prstGeom prst="rect">
            <a:avLst/>
          </a:prstGeom>
          <a:noFill/>
        </p:spPr>
        <p:txBody>
          <a:bodyPr wrap="none" rtlCol="0">
            <a:spAutoFit/>
          </a:bodyPr>
          <a:lstStyle/>
          <a:p>
            <a:pPr algn="ctr"/>
            <a:r>
              <a:rPr lang="en-US" sz="2000" b="1" dirty="0" err="1">
                <a:solidFill>
                  <a:srgbClr val="7030A0"/>
                </a:solidFill>
              </a:rPr>
              <a:t>Multipcator</a:t>
            </a:r>
            <a:r>
              <a:rPr lang="en-US" sz="2000" b="1" dirty="0">
                <a:solidFill>
                  <a:srgbClr val="7030A0"/>
                </a:solidFill>
              </a:rPr>
              <a:t> in all couplers (different frequencies) is suppressed by HV bias.  </a:t>
            </a:r>
          </a:p>
        </p:txBody>
      </p:sp>
      <p:sp>
        <p:nvSpPr>
          <p:cNvPr id="3" name="TextBox 2"/>
          <p:cNvSpPr txBox="1"/>
          <p:nvPr/>
        </p:nvSpPr>
        <p:spPr>
          <a:xfrm>
            <a:off x="233083" y="708211"/>
            <a:ext cx="5282665" cy="646331"/>
          </a:xfrm>
          <a:prstGeom prst="rect">
            <a:avLst/>
          </a:prstGeom>
          <a:noFill/>
        </p:spPr>
        <p:txBody>
          <a:bodyPr wrap="none" rtlCol="0">
            <a:spAutoFit/>
          </a:bodyPr>
          <a:lstStyle/>
          <a:p>
            <a:r>
              <a:rPr lang="en-US" b="1" dirty="0">
                <a:solidFill>
                  <a:srgbClr val="0070C0"/>
                </a:solidFill>
              </a:rPr>
              <a:t>To decouple and protect RF source against  HV,  </a:t>
            </a:r>
          </a:p>
          <a:p>
            <a:r>
              <a:rPr lang="en-US" b="1" dirty="0">
                <a:solidFill>
                  <a:srgbClr val="0070C0"/>
                </a:solidFill>
              </a:rPr>
              <a:t>‘DC blocks’ installed between RF source and coupler.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083" y="1981201"/>
            <a:ext cx="4710673" cy="389964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6412" y="3612849"/>
            <a:ext cx="3925793" cy="2966435"/>
          </a:xfrm>
          <a:prstGeom prst="rect">
            <a:avLst/>
          </a:prstGeom>
        </p:spPr>
      </p:pic>
    </p:spTree>
    <p:extLst>
      <p:ext uri="{BB962C8B-B14F-4D97-AF65-F5344CB8AC3E}">
        <p14:creationId xmlns:p14="http://schemas.microsoft.com/office/powerpoint/2010/main" val="180574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804" y="1004149"/>
            <a:ext cx="8578114" cy="4947676"/>
          </a:xfrm>
          <a:prstGeom prst="rect">
            <a:avLst/>
          </a:prstGeom>
        </p:spPr>
      </p:pic>
      <p:sp>
        <p:nvSpPr>
          <p:cNvPr id="4" name="TextBox 3"/>
          <p:cNvSpPr txBox="1"/>
          <p:nvPr/>
        </p:nvSpPr>
        <p:spPr>
          <a:xfrm>
            <a:off x="1871813" y="269743"/>
            <a:ext cx="5500095" cy="461665"/>
          </a:xfrm>
          <a:prstGeom prst="rect">
            <a:avLst/>
          </a:prstGeom>
          <a:noFill/>
        </p:spPr>
        <p:txBody>
          <a:bodyPr wrap="none" rtlCol="0">
            <a:spAutoFit/>
          </a:bodyPr>
          <a:lstStyle/>
          <a:p>
            <a:r>
              <a:rPr lang="en-US" sz="2400" b="1" dirty="0">
                <a:solidFill>
                  <a:srgbClr val="7030A0"/>
                </a:solidFill>
              </a:rPr>
              <a:t>Structure of 650 MHz coupler, new design</a:t>
            </a:r>
          </a:p>
        </p:txBody>
      </p:sp>
      <p:sp>
        <p:nvSpPr>
          <p:cNvPr id="5" name="TextBox 4"/>
          <p:cNvSpPr txBox="1"/>
          <p:nvPr/>
        </p:nvSpPr>
        <p:spPr>
          <a:xfrm>
            <a:off x="3701517" y="4869151"/>
            <a:ext cx="5023683" cy="1754326"/>
          </a:xfrm>
          <a:prstGeom prst="rect">
            <a:avLst/>
          </a:prstGeom>
          <a:noFill/>
        </p:spPr>
        <p:txBody>
          <a:bodyPr wrap="none" rtlCol="0">
            <a:spAutoFit/>
          </a:bodyPr>
          <a:lstStyle/>
          <a:p>
            <a:r>
              <a:rPr lang="en-US" b="1" dirty="0">
                <a:solidFill>
                  <a:srgbClr val="0070C0"/>
                </a:solidFill>
              </a:rPr>
              <a:t>Design power                           </a:t>
            </a:r>
            <a:r>
              <a:rPr lang="en-US" b="1" dirty="0">
                <a:solidFill>
                  <a:srgbClr val="7030A0"/>
                </a:solidFill>
              </a:rPr>
              <a:t>100 kW, CW, TW</a:t>
            </a:r>
          </a:p>
          <a:p>
            <a:r>
              <a:rPr lang="en-US" b="1" dirty="0">
                <a:solidFill>
                  <a:srgbClr val="0070C0"/>
                </a:solidFill>
              </a:rPr>
              <a:t>Window                                    </a:t>
            </a:r>
            <a:r>
              <a:rPr lang="en-US" b="1" dirty="0">
                <a:solidFill>
                  <a:srgbClr val="7030A0"/>
                </a:solidFill>
              </a:rPr>
              <a:t>Al2O3, 102mm x 6mm</a:t>
            </a:r>
          </a:p>
          <a:p>
            <a:r>
              <a:rPr lang="en-US" b="1" dirty="0">
                <a:solidFill>
                  <a:srgbClr val="0070C0"/>
                </a:solidFill>
              </a:rPr>
              <a:t>Outer conductor (vacuum)   </a:t>
            </a:r>
            <a:r>
              <a:rPr lang="en-US" b="1" dirty="0">
                <a:solidFill>
                  <a:srgbClr val="7030A0"/>
                </a:solidFill>
              </a:rPr>
              <a:t>72mm</a:t>
            </a:r>
          </a:p>
          <a:p>
            <a:r>
              <a:rPr lang="en-US" b="1" dirty="0">
                <a:solidFill>
                  <a:srgbClr val="0070C0"/>
                </a:solidFill>
              </a:rPr>
              <a:t>Antenna                                    </a:t>
            </a:r>
            <a:r>
              <a:rPr lang="en-US" b="1" dirty="0">
                <a:solidFill>
                  <a:srgbClr val="7030A0"/>
                </a:solidFill>
              </a:rPr>
              <a:t>D 12.7mm</a:t>
            </a:r>
          </a:p>
          <a:p>
            <a:r>
              <a:rPr lang="en-US" b="1" dirty="0">
                <a:solidFill>
                  <a:srgbClr val="0070C0"/>
                </a:solidFill>
              </a:rPr>
              <a:t>Cooling                                      </a:t>
            </a:r>
            <a:r>
              <a:rPr lang="en-US" b="1" dirty="0">
                <a:solidFill>
                  <a:srgbClr val="7030A0"/>
                </a:solidFill>
              </a:rPr>
              <a:t>Air</a:t>
            </a:r>
          </a:p>
          <a:p>
            <a:r>
              <a:rPr lang="en-US" b="1" dirty="0" err="1">
                <a:solidFill>
                  <a:srgbClr val="0070C0"/>
                </a:solidFill>
              </a:rPr>
              <a:t>Multipactor</a:t>
            </a:r>
            <a:r>
              <a:rPr lang="en-US" b="1" dirty="0">
                <a:solidFill>
                  <a:srgbClr val="0070C0"/>
                </a:solidFill>
              </a:rPr>
              <a:t>                              </a:t>
            </a:r>
            <a:r>
              <a:rPr lang="en-US" b="1" dirty="0">
                <a:solidFill>
                  <a:srgbClr val="7030A0"/>
                </a:solidFill>
              </a:rPr>
              <a:t>HV bias</a:t>
            </a:r>
          </a:p>
        </p:txBody>
      </p:sp>
    </p:spTree>
    <p:extLst>
      <p:ext uri="{BB962C8B-B14F-4D97-AF65-F5344CB8AC3E}">
        <p14:creationId xmlns:p14="http://schemas.microsoft.com/office/powerpoint/2010/main" val="2726337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0322" y="268929"/>
            <a:ext cx="5984215" cy="259081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9790" y="3818236"/>
            <a:ext cx="5998375" cy="2811676"/>
          </a:xfrm>
          <a:prstGeom prst="rect">
            <a:avLst/>
          </a:prstGeom>
        </p:spPr>
      </p:pic>
      <p:sp>
        <p:nvSpPr>
          <p:cNvPr id="4" name="TextBox 3"/>
          <p:cNvSpPr txBox="1"/>
          <p:nvPr/>
        </p:nvSpPr>
        <p:spPr>
          <a:xfrm>
            <a:off x="242047" y="914401"/>
            <a:ext cx="2679580" cy="430887"/>
          </a:xfrm>
          <a:prstGeom prst="rect">
            <a:avLst/>
          </a:prstGeom>
          <a:noFill/>
        </p:spPr>
        <p:txBody>
          <a:bodyPr wrap="none" rtlCol="0">
            <a:spAutoFit/>
          </a:bodyPr>
          <a:lstStyle/>
          <a:p>
            <a:r>
              <a:rPr lang="en-US" sz="2200" b="1" dirty="0">
                <a:solidFill>
                  <a:srgbClr val="0070C0"/>
                </a:solidFill>
              </a:rPr>
              <a:t>Conventional coupler</a:t>
            </a:r>
          </a:p>
        </p:txBody>
      </p:sp>
      <p:sp>
        <p:nvSpPr>
          <p:cNvPr id="5" name="TextBox 4"/>
          <p:cNvSpPr txBox="1"/>
          <p:nvPr/>
        </p:nvSpPr>
        <p:spPr>
          <a:xfrm>
            <a:off x="604102" y="5224074"/>
            <a:ext cx="1885453" cy="430887"/>
          </a:xfrm>
          <a:prstGeom prst="rect">
            <a:avLst/>
          </a:prstGeom>
          <a:noFill/>
        </p:spPr>
        <p:txBody>
          <a:bodyPr wrap="none" rtlCol="0">
            <a:spAutoFit/>
          </a:bodyPr>
          <a:lstStyle/>
          <a:p>
            <a:r>
              <a:rPr lang="en-US" sz="2200" b="1" dirty="0">
                <a:solidFill>
                  <a:srgbClr val="0070C0"/>
                </a:solidFill>
              </a:rPr>
              <a:t>New approach</a:t>
            </a:r>
          </a:p>
        </p:txBody>
      </p:sp>
      <p:sp>
        <p:nvSpPr>
          <p:cNvPr id="6" name="Arrow: Curved Right 5"/>
          <p:cNvSpPr/>
          <p:nvPr/>
        </p:nvSpPr>
        <p:spPr>
          <a:xfrm>
            <a:off x="1414777" y="2223247"/>
            <a:ext cx="1074778" cy="198943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929254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7651" t="8504" r="10735" b="12502"/>
          <a:stretch/>
        </p:blipFill>
        <p:spPr>
          <a:xfrm>
            <a:off x="405268" y="1260698"/>
            <a:ext cx="5208723" cy="3460671"/>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336" t="9681" r="13213" b="11389"/>
          <a:stretch/>
        </p:blipFill>
        <p:spPr>
          <a:xfrm>
            <a:off x="4113943" y="3678866"/>
            <a:ext cx="4763778" cy="3092824"/>
          </a:xfrm>
          <a:prstGeom prst="rect">
            <a:avLst/>
          </a:prstGeom>
        </p:spPr>
      </p:pic>
      <p:sp>
        <p:nvSpPr>
          <p:cNvPr id="7" name="TextBox 6"/>
          <p:cNvSpPr txBox="1"/>
          <p:nvPr/>
        </p:nvSpPr>
        <p:spPr>
          <a:xfrm>
            <a:off x="837964" y="179720"/>
            <a:ext cx="5249835" cy="1200329"/>
          </a:xfrm>
          <a:prstGeom prst="rect">
            <a:avLst/>
          </a:prstGeom>
          <a:noFill/>
        </p:spPr>
        <p:txBody>
          <a:bodyPr wrap="none" rtlCol="0">
            <a:spAutoFit/>
          </a:bodyPr>
          <a:lstStyle/>
          <a:p>
            <a:r>
              <a:rPr lang="en-US" b="1" dirty="0">
                <a:solidFill>
                  <a:srgbClr val="7030A0"/>
                </a:solidFill>
              </a:rPr>
              <a:t>Two version of vacuum outer conductor were design:</a:t>
            </a:r>
          </a:p>
          <a:p>
            <a:pPr marL="285750" indent="-285750">
              <a:buFont typeface="Wingdings" panose="05000000000000000000" pitchFamily="2" charset="2"/>
              <a:buChar char="§"/>
            </a:pPr>
            <a:r>
              <a:rPr lang="en-US" b="1" dirty="0">
                <a:solidFill>
                  <a:srgbClr val="0070C0"/>
                </a:solidFill>
              </a:rPr>
              <a:t>New with electromagnetic copper shields</a:t>
            </a:r>
          </a:p>
          <a:p>
            <a:pPr marL="285750" indent="-285750">
              <a:buFont typeface="Wingdings" panose="05000000000000000000" pitchFamily="2" charset="2"/>
              <a:buChar char="§"/>
            </a:pPr>
            <a:r>
              <a:rPr lang="en-US" b="1" dirty="0">
                <a:solidFill>
                  <a:srgbClr val="0070C0"/>
                </a:solidFill>
              </a:rPr>
              <a:t>Conventional with copper coating</a:t>
            </a:r>
          </a:p>
          <a:p>
            <a:pPr marL="285750" indent="-285750">
              <a:buFont typeface="Wingdings" panose="05000000000000000000" pitchFamily="2" charset="2"/>
              <a:buChar char="§"/>
            </a:pPr>
            <a:r>
              <a:rPr lang="en-US" b="1" dirty="0">
                <a:solidFill>
                  <a:srgbClr val="0070C0"/>
                </a:solidFill>
              </a:rPr>
              <a:t>Outer conductors are interchangeable. </a:t>
            </a:r>
          </a:p>
        </p:txBody>
      </p:sp>
      <p:sp>
        <p:nvSpPr>
          <p:cNvPr id="10" name="Arrow: Left-Right 9"/>
          <p:cNvSpPr/>
          <p:nvPr/>
        </p:nvSpPr>
        <p:spPr>
          <a:xfrm rot="1830232">
            <a:off x="2531489" y="4864147"/>
            <a:ext cx="1372823" cy="4245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136814" y="1986734"/>
            <a:ext cx="2125775" cy="400110"/>
          </a:xfrm>
          <a:prstGeom prst="rect">
            <a:avLst/>
          </a:prstGeom>
          <a:noFill/>
        </p:spPr>
        <p:txBody>
          <a:bodyPr wrap="none" rtlCol="0">
            <a:spAutoFit/>
          </a:bodyPr>
          <a:lstStyle/>
          <a:p>
            <a:r>
              <a:rPr lang="en-US" sz="2000" b="1" dirty="0"/>
              <a:t>No copper coating</a:t>
            </a:r>
          </a:p>
        </p:txBody>
      </p:sp>
      <p:sp>
        <p:nvSpPr>
          <p:cNvPr id="12" name="TextBox 11"/>
          <p:cNvSpPr txBox="1"/>
          <p:nvPr/>
        </p:nvSpPr>
        <p:spPr>
          <a:xfrm>
            <a:off x="1890763" y="5979458"/>
            <a:ext cx="2340577" cy="400110"/>
          </a:xfrm>
          <a:prstGeom prst="rect">
            <a:avLst/>
          </a:prstGeom>
          <a:noFill/>
        </p:spPr>
        <p:txBody>
          <a:bodyPr wrap="none" rtlCol="0">
            <a:spAutoFit/>
          </a:bodyPr>
          <a:lstStyle/>
          <a:p>
            <a:r>
              <a:rPr lang="en-US" sz="2000" b="1" dirty="0"/>
              <a:t>With copper coating</a:t>
            </a:r>
          </a:p>
        </p:txBody>
      </p:sp>
    </p:spTree>
    <p:extLst>
      <p:ext uri="{BB962C8B-B14F-4D97-AF65-F5344CB8AC3E}">
        <p14:creationId xmlns:p14="http://schemas.microsoft.com/office/powerpoint/2010/main" val="2097565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292" y="1145241"/>
            <a:ext cx="8196590" cy="5626473"/>
          </a:xfrm>
          <a:prstGeom prst="rect">
            <a:avLst/>
          </a:prstGeom>
        </p:spPr>
      </p:pic>
      <p:sp>
        <p:nvSpPr>
          <p:cNvPr id="6" name="TextBox 5"/>
          <p:cNvSpPr txBox="1"/>
          <p:nvPr/>
        </p:nvSpPr>
        <p:spPr>
          <a:xfrm>
            <a:off x="1310418" y="577438"/>
            <a:ext cx="6640921" cy="461665"/>
          </a:xfrm>
          <a:prstGeom prst="rect">
            <a:avLst/>
          </a:prstGeom>
          <a:noFill/>
        </p:spPr>
        <p:txBody>
          <a:bodyPr wrap="none" rtlCol="0">
            <a:spAutoFit/>
          </a:bodyPr>
          <a:lstStyle/>
          <a:p>
            <a:r>
              <a:rPr lang="en-US" sz="2400" b="1" dirty="0">
                <a:solidFill>
                  <a:srgbClr val="7030A0"/>
                </a:solidFill>
              </a:rPr>
              <a:t>Configuration with ‘conventional’  outer conductor</a:t>
            </a:r>
          </a:p>
        </p:txBody>
      </p:sp>
    </p:spTree>
    <p:extLst>
      <p:ext uri="{BB962C8B-B14F-4D97-AF65-F5344CB8AC3E}">
        <p14:creationId xmlns:p14="http://schemas.microsoft.com/office/powerpoint/2010/main" val="4196411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75971080"/>
              </p:ext>
            </p:extLst>
          </p:nvPr>
        </p:nvGraphicFramePr>
        <p:xfrm>
          <a:off x="493310" y="843005"/>
          <a:ext cx="8050054" cy="2014688"/>
        </p:xfrm>
        <a:graphic>
          <a:graphicData uri="http://schemas.openxmlformats.org/drawingml/2006/table">
            <a:tbl>
              <a:tblPr firstRow="1" bandRow="1">
                <a:tableStyleId>{5C22544A-7EE6-4342-B048-85BDC9FD1C3A}</a:tableStyleId>
              </a:tblPr>
              <a:tblGrid>
                <a:gridCol w="1777980">
                  <a:extLst>
                    <a:ext uri="{9D8B030D-6E8A-4147-A177-3AD203B41FA5}">
                      <a16:colId xmlns:a16="http://schemas.microsoft.com/office/drawing/2014/main" val="20000"/>
                    </a:ext>
                  </a:extLst>
                </a:gridCol>
                <a:gridCol w="1134691">
                  <a:extLst>
                    <a:ext uri="{9D8B030D-6E8A-4147-A177-3AD203B41FA5}">
                      <a16:colId xmlns:a16="http://schemas.microsoft.com/office/drawing/2014/main" val="20001"/>
                    </a:ext>
                  </a:extLst>
                </a:gridCol>
                <a:gridCol w="1170430">
                  <a:extLst>
                    <a:ext uri="{9D8B030D-6E8A-4147-A177-3AD203B41FA5}">
                      <a16:colId xmlns:a16="http://schemas.microsoft.com/office/drawing/2014/main" val="20002"/>
                    </a:ext>
                  </a:extLst>
                </a:gridCol>
                <a:gridCol w="1215103">
                  <a:extLst>
                    <a:ext uri="{9D8B030D-6E8A-4147-A177-3AD203B41FA5}">
                      <a16:colId xmlns:a16="http://schemas.microsoft.com/office/drawing/2014/main" val="20003"/>
                    </a:ext>
                  </a:extLst>
                </a:gridCol>
                <a:gridCol w="1331252">
                  <a:extLst>
                    <a:ext uri="{9D8B030D-6E8A-4147-A177-3AD203B41FA5}">
                      <a16:colId xmlns:a16="http://schemas.microsoft.com/office/drawing/2014/main" val="20004"/>
                    </a:ext>
                  </a:extLst>
                </a:gridCol>
                <a:gridCol w="1420598">
                  <a:extLst>
                    <a:ext uri="{9D8B030D-6E8A-4147-A177-3AD203B41FA5}">
                      <a16:colId xmlns:a16="http://schemas.microsoft.com/office/drawing/2014/main" val="20005"/>
                    </a:ext>
                  </a:extLst>
                </a:gridCol>
              </a:tblGrid>
              <a:tr h="574336">
                <a:tc>
                  <a:txBody>
                    <a:bodyPr/>
                    <a:lstStyle/>
                    <a:p>
                      <a:pPr algn="ctr"/>
                      <a:endParaRPr lang="en-US" dirty="0"/>
                    </a:p>
                  </a:txBody>
                  <a:tcPr/>
                </a:tc>
                <a:tc>
                  <a:txBody>
                    <a:bodyPr/>
                    <a:lstStyle/>
                    <a:p>
                      <a:pPr algn="ctr"/>
                      <a:r>
                        <a:rPr lang="en-US" sz="1600" dirty="0"/>
                        <a:t>2K, W</a:t>
                      </a:r>
                    </a:p>
                  </a:txBody>
                  <a:tcPr/>
                </a:tc>
                <a:tc>
                  <a:txBody>
                    <a:bodyPr/>
                    <a:lstStyle/>
                    <a:p>
                      <a:pPr algn="ctr"/>
                      <a:r>
                        <a:rPr lang="en-US" sz="1600" dirty="0"/>
                        <a:t>5K, W</a:t>
                      </a:r>
                    </a:p>
                  </a:txBody>
                  <a:tcPr/>
                </a:tc>
                <a:tc>
                  <a:txBody>
                    <a:bodyPr/>
                    <a:lstStyle/>
                    <a:p>
                      <a:pPr algn="ctr"/>
                      <a:r>
                        <a:rPr lang="en-US" sz="1600" dirty="0"/>
                        <a:t>70K, W</a:t>
                      </a:r>
                    </a:p>
                  </a:txBody>
                  <a:tcPr/>
                </a:tc>
                <a:tc>
                  <a:txBody>
                    <a:bodyPr/>
                    <a:lstStyle/>
                    <a:p>
                      <a:pPr algn="ctr"/>
                      <a:r>
                        <a:rPr lang="en-US" sz="1600" dirty="0"/>
                        <a:t>293K, W</a:t>
                      </a:r>
                    </a:p>
                  </a:txBody>
                  <a:tcPr/>
                </a:tc>
                <a:tc>
                  <a:txBody>
                    <a:bodyPr/>
                    <a:lstStyle/>
                    <a:p>
                      <a:pPr algn="ctr"/>
                      <a:r>
                        <a:rPr lang="en-US" sz="1600" dirty="0"/>
                        <a:t>T </a:t>
                      </a:r>
                      <a:r>
                        <a:rPr lang="en-US" sz="1600" baseline="0" dirty="0"/>
                        <a:t>window, K, min/max</a:t>
                      </a:r>
                      <a:endParaRPr lang="en-US" sz="1600" dirty="0"/>
                    </a:p>
                  </a:txBody>
                  <a:tcPr/>
                </a:tc>
                <a:extLst>
                  <a:ext uri="{0D108BD9-81ED-4DB2-BD59-A6C34878D82A}">
                    <a16:rowId xmlns:a16="http://schemas.microsoft.com/office/drawing/2014/main" val="10000"/>
                  </a:ext>
                </a:extLst>
              </a:tr>
              <a:tr h="358892">
                <a:tc>
                  <a:txBody>
                    <a:bodyPr/>
                    <a:lstStyle/>
                    <a:p>
                      <a:pPr algn="l"/>
                      <a:r>
                        <a:rPr lang="en-US" sz="1600" b="1" dirty="0"/>
                        <a:t>New, 0 kW</a:t>
                      </a:r>
                    </a:p>
                  </a:txBody>
                  <a:tcPr/>
                </a:tc>
                <a:tc>
                  <a:txBody>
                    <a:bodyPr/>
                    <a:lstStyle/>
                    <a:p>
                      <a:pPr algn="ctr"/>
                      <a:r>
                        <a:rPr lang="en-US" sz="1600" b="1" dirty="0"/>
                        <a:t>0.15</a:t>
                      </a:r>
                    </a:p>
                  </a:txBody>
                  <a:tcPr/>
                </a:tc>
                <a:tc>
                  <a:txBody>
                    <a:bodyPr/>
                    <a:lstStyle/>
                    <a:p>
                      <a:pPr algn="ctr"/>
                      <a:r>
                        <a:rPr lang="en-US" sz="1600" b="1" dirty="0"/>
                        <a:t>0.6</a:t>
                      </a:r>
                    </a:p>
                  </a:txBody>
                  <a:tcPr/>
                </a:tc>
                <a:tc>
                  <a:txBody>
                    <a:bodyPr/>
                    <a:lstStyle/>
                    <a:p>
                      <a:pPr algn="ctr"/>
                      <a:r>
                        <a:rPr lang="en-US" sz="1600" b="1" dirty="0"/>
                        <a:t>3.3</a:t>
                      </a:r>
                    </a:p>
                  </a:txBody>
                  <a:tcPr/>
                </a:tc>
                <a:tc>
                  <a:txBody>
                    <a:bodyPr/>
                    <a:lstStyle/>
                    <a:p>
                      <a:pPr algn="ctr"/>
                      <a:r>
                        <a:rPr lang="en-US" sz="1600" b="1" dirty="0"/>
                        <a:t>-2.7</a:t>
                      </a:r>
                    </a:p>
                  </a:txBody>
                  <a:tcPr/>
                </a:tc>
                <a:tc>
                  <a:txBody>
                    <a:bodyPr/>
                    <a:lstStyle/>
                    <a:p>
                      <a:pPr algn="ctr"/>
                      <a:r>
                        <a:rPr lang="en-US" sz="1600" b="1" dirty="0"/>
                        <a:t>288/288</a:t>
                      </a:r>
                    </a:p>
                  </a:txBody>
                  <a:tcPr/>
                </a:tc>
                <a:extLst>
                  <a:ext uri="{0D108BD9-81ED-4DB2-BD59-A6C34878D82A}">
                    <a16:rowId xmlns:a16="http://schemas.microsoft.com/office/drawing/2014/main" val="10001"/>
                  </a:ext>
                </a:extLst>
              </a:tr>
              <a:tr h="358892">
                <a:tc>
                  <a:txBody>
                    <a:bodyPr/>
                    <a:lstStyle/>
                    <a:p>
                      <a:pPr algn="l"/>
                      <a:r>
                        <a:rPr lang="en-US" sz="1600" b="1" baseline="0" dirty="0"/>
                        <a:t>New, 100 kW </a:t>
                      </a:r>
                      <a:endParaRPr lang="en-US" sz="1600" b="1" dirty="0"/>
                    </a:p>
                  </a:txBody>
                  <a:tcPr/>
                </a:tc>
                <a:tc>
                  <a:txBody>
                    <a:bodyPr/>
                    <a:lstStyle/>
                    <a:p>
                      <a:pPr algn="ctr"/>
                      <a:r>
                        <a:rPr lang="en-US" sz="1600" b="1" dirty="0"/>
                        <a:t>0.55</a:t>
                      </a:r>
                    </a:p>
                  </a:txBody>
                  <a:tcPr/>
                </a:tc>
                <a:tc>
                  <a:txBody>
                    <a:bodyPr/>
                    <a:lstStyle/>
                    <a:p>
                      <a:pPr algn="ctr"/>
                      <a:r>
                        <a:rPr lang="en-US" sz="1600" b="1" dirty="0"/>
                        <a:t>0.93</a:t>
                      </a:r>
                    </a:p>
                  </a:txBody>
                  <a:tcPr/>
                </a:tc>
                <a:tc>
                  <a:txBody>
                    <a:bodyPr/>
                    <a:lstStyle/>
                    <a:p>
                      <a:pPr algn="ctr"/>
                      <a:r>
                        <a:rPr lang="en-US" sz="1600" b="1" dirty="0"/>
                        <a:t>6.2</a:t>
                      </a:r>
                    </a:p>
                  </a:txBody>
                  <a:tcPr/>
                </a:tc>
                <a:tc>
                  <a:txBody>
                    <a:bodyPr/>
                    <a:lstStyle/>
                    <a:p>
                      <a:pPr algn="ctr"/>
                      <a:r>
                        <a:rPr lang="en-US" sz="1600" b="1" dirty="0"/>
                        <a:t>21</a:t>
                      </a:r>
                    </a:p>
                  </a:txBody>
                  <a:tcPr/>
                </a:tc>
                <a:tc>
                  <a:txBody>
                    <a:bodyPr/>
                    <a:lstStyle/>
                    <a:p>
                      <a:pPr algn="ctr"/>
                      <a:r>
                        <a:rPr lang="en-US" sz="1600" b="1" dirty="0"/>
                        <a:t>334/347</a:t>
                      </a:r>
                    </a:p>
                  </a:txBody>
                  <a:tcPr/>
                </a:tc>
                <a:extLst>
                  <a:ext uri="{0D108BD9-81ED-4DB2-BD59-A6C34878D82A}">
                    <a16:rowId xmlns:a16="http://schemas.microsoft.com/office/drawing/2014/main" val="10002"/>
                  </a:ext>
                </a:extLst>
              </a:tr>
              <a:tr h="358892">
                <a:tc>
                  <a:txBody>
                    <a:bodyPr/>
                    <a:lstStyle/>
                    <a:p>
                      <a:pPr algn="l"/>
                      <a:r>
                        <a:rPr lang="en-US" sz="1600" b="1" dirty="0"/>
                        <a:t>Conv.,</a:t>
                      </a:r>
                      <a:r>
                        <a:rPr lang="en-US" sz="1600" b="1" baseline="0" dirty="0"/>
                        <a:t> 0 kW</a:t>
                      </a:r>
                      <a:endParaRPr lang="en-US" sz="1600" b="1" dirty="0"/>
                    </a:p>
                  </a:txBody>
                  <a:tcPr/>
                </a:tc>
                <a:tc>
                  <a:txBody>
                    <a:bodyPr/>
                    <a:lstStyle/>
                    <a:p>
                      <a:pPr algn="ctr"/>
                      <a:r>
                        <a:rPr lang="en-US" sz="1600" b="1" dirty="0"/>
                        <a:t>0.41</a:t>
                      </a:r>
                    </a:p>
                  </a:txBody>
                  <a:tcPr/>
                </a:tc>
                <a:tc>
                  <a:txBody>
                    <a:bodyPr/>
                    <a:lstStyle/>
                    <a:p>
                      <a:pPr algn="ctr"/>
                      <a:r>
                        <a:rPr lang="en-US" sz="1600" b="1" dirty="0"/>
                        <a:t>1.46</a:t>
                      </a:r>
                    </a:p>
                  </a:txBody>
                  <a:tcPr/>
                </a:tc>
                <a:tc>
                  <a:txBody>
                    <a:bodyPr/>
                    <a:lstStyle/>
                    <a:p>
                      <a:pPr algn="ctr"/>
                      <a:r>
                        <a:rPr lang="en-US" sz="1600" b="1" dirty="0"/>
                        <a:t>3.0</a:t>
                      </a:r>
                    </a:p>
                  </a:txBody>
                  <a:tcPr/>
                </a:tc>
                <a:tc>
                  <a:txBody>
                    <a:bodyPr/>
                    <a:lstStyle/>
                    <a:p>
                      <a:pPr algn="ctr"/>
                      <a:r>
                        <a:rPr lang="en-US" sz="1600" b="1" dirty="0"/>
                        <a:t>-3.1</a:t>
                      </a:r>
                    </a:p>
                  </a:txBody>
                  <a:tcPr/>
                </a:tc>
                <a:tc>
                  <a:txBody>
                    <a:bodyPr/>
                    <a:lstStyle/>
                    <a:p>
                      <a:pPr algn="ctr"/>
                      <a:r>
                        <a:rPr lang="en-US" sz="1600" b="1" dirty="0"/>
                        <a:t>288/288</a:t>
                      </a:r>
                    </a:p>
                  </a:txBody>
                  <a:tcPr/>
                </a:tc>
                <a:extLst>
                  <a:ext uri="{0D108BD9-81ED-4DB2-BD59-A6C34878D82A}">
                    <a16:rowId xmlns:a16="http://schemas.microsoft.com/office/drawing/2014/main" val="10004"/>
                  </a:ext>
                </a:extLst>
              </a:tr>
              <a:tr h="358892">
                <a:tc>
                  <a:txBody>
                    <a:bodyPr/>
                    <a:lstStyle/>
                    <a:p>
                      <a:pPr algn="l"/>
                      <a:r>
                        <a:rPr lang="en-US" sz="1600" b="1" dirty="0"/>
                        <a:t>Conv., 100 kW</a:t>
                      </a:r>
                    </a:p>
                  </a:txBody>
                  <a:tcPr/>
                </a:tc>
                <a:tc>
                  <a:txBody>
                    <a:bodyPr/>
                    <a:lstStyle/>
                    <a:p>
                      <a:pPr algn="ctr"/>
                      <a:r>
                        <a:rPr lang="en-US" sz="1600" b="1" dirty="0"/>
                        <a:t>0.97</a:t>
                      </a:r>
                    </a:p>
                  </a:txBody>
                  <a:tcPr/>
                </a:tc>
                <a:tc>
                  <a:txBody>
                    <a:bodyPr/>
                    <a:lstStyle/>
                    <a:p>
                      <a:pPr algn="ctr"/>
                      <a:r>
                        <a:rPr lang="en-US" sz="1600" b="1" dirty="0"/>
                        <a:t>4.1</a:t>
                      </a:r>
                    </a:p>
                  </a:txBody>
                  <a:tcPr/>
                </a:tc>
                <a:tc>
                  <a:txBody>
                    <a:bodyPr/>
                    <a:lstStyle/>
                    <a:p>
                      <a:pPr algn="ctr"/>
                      <a:r>
                        <a:rPr lang="en-US" sz="1600" b="1" dirty="0"/>
                        <a:t>11.4</a:t>
                      </a:r>
                    </a:p>
                  </a:txBody>
                  <a:tcPr/>
                </a:tc>
                <a:tc>
                  <a:txBody>
                    <a:bodyPr/>
                    <a:lstStyle/>
                    <a:p>
                      <a:pPr algn="ctr"/>
                      <a:r>
                        <a:rPr lang="en-US" sz="1600" b="1" dirty="0"/>
                        <a:t>20</a:t>
                      </a:r>
                    </a:p>
                  </a:txBody>
                  <a:tcPr/>
                </a:tc>
                <a:tc>
                  <a:txBody>
                    <a:bodyPr/>
                    <a:lstStyle/>
                    <a:p>
                      <a:pPr algn="ctr"/>
                      <a:r>
                        <a:rPr lang="en-US" sz="1600" b="1" dirty="0"/>
                        <a:t>331/344</a:t>
                      </a:r>
                    </a:p>
                  </a:txBody>
                  <a:tcPr/>
                </a:tc>
                <a:extLst>
                  <a:ext uri="{0D108BD9-81ED-4DB2-BD59-A6C34878D82A}">
                    <a16:rowId xmlns:a16="http://schemas.microsoft.com/office/drawing/2014/main" val="10005"/>
                  </a:ext>
                </a:extLst>
              </a:tr>
            </a:tbl>
          </a:graphicData>
        </a:graphic>
      </p:graphicFrame>
      <p:sp>
        <p:nvSpPr>
          <p:cNvPr id="3" name="TextBox 2"/>
          <p:cNvSpPr txBox="1"/>
          <p:nvPr/>
        </p:nvSpPr>
        <p:spPr>
          <a:xfrm>
            <a:off x="833742" y="3898882"/>
            <a:ext cx="5311069" cy="707886"/>
          </a:xfrm>
          <a:prstGeom prst="rect">
            <a:avLst/>
          </a:prstGeom>
          <a:noFill/>
        </p:spPr>
        <p:txBody>
          <a:bodyPr wrap="none" rtlCol="0">
            <a:spAutoFit/>
          </a:body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a:ln>
                  <a:noFill/>
                </a:ln>
                <a:solidFill>
                  <a:srgbClr val="003087"/>
                </a:solidFill>
                <a:effectLst/>
                <a:uLnTx/>
                <a:uFillTx/>
              </a:rPr>
              <a:t>New = </a:t>
            </a:r>
            <a:r>
              <a:rPr lang="en-US" sz="2000" b="1" kern="0" dirty="0">
                <a:solidFill>
                  <a:srgbClr val="003087"/>
                </a:solidFill>
              </a:rPr>
              <a:t>0.55</a:t>
            </a:r>
            <a:r>
              <a:rPr kumimoji="0" lang="en-US" sz="2000" b="1" i="0" u="none" strike="noStrike" kern="0" cap="none" spc="0" normalizeH="0" baseline="0" noProof="0" dirty="0">
                <a:ln>
                  <a:noFill/>
                </a:ln>
                <a:solidFill>
                  <a:srgbClr val="003087"/>
                </a:solidFill>
                <a:effectLst/>
                <a:uLnTx/>
                <a:uFillTx/>
              </a:rPr>
              <a:t>*960 + </a:t>
            </a:r>
            <a:r>
              <a:rPr lang="en-US" sz="2000" b="1" kern="0" dirty="0">
                <a:solidFill>
                  <a:srgbClr val="003087"/>
                </a:solidFill>
              </a:rPr>
              <a:t>0.93</a:t>
            </a:r>
            <a:r>
              <a:rPr kumimoji="0" lang="en-US" sz="2000" b="1" i="0" u="none" strike="noStrike" kern="0" cap="none" spc="0" normalizeH="0" baseline="0" noProof="0" dirty="0">
                <a:ln>
                  <a:noFill/>
                </a:ln>
                <a:solidFill>
                  <a:srgbClr val="003087"/>
                </a:solidFill>
                <a:effectLst/>
                <a:uLnTx/>
                <a:uFillTx/>
              </a:rPr>
              <a:t>*220 + </a:t>
            </a:r>
            <a:r>
              <a:rPr lang="en-US" sz="2000" b="1" kern="0" dirty="0">
                <a:solidFill>
                  <a:srgbClr val="003087"/>
                </a:solidFill>
              </a:rPr>
              <a:t>6.2</a:t>
            </a:r>
            <a:r>
              <a:rPr kumimoji="0" lang="en-US" sz="2000" b="1" i="0" u="none" strike="noStrike" kern="0" cap="none" spc="0" normalizeH="0" baseline="0" noProof="0" dirty="0">
                <a:ln>
                  <a:noFill/>
                </a:ln>
                <a:solidFill>
                  <a:srgbClr val="003087"/>
                </a:solidFill>
                <a:effectLst/>
                <a:uLnTx/>
                <a:uFillTx/>
              </a:rPr>
              <a:t>*20   ~  </a:t>
            </a:r>
            <a:r>
              <a:rPr lang="en-US" sz="2000" b="1" kern="0" noProof="0" dirty="0">
                <a:solidFill>
                  <a:srgbClr val="003087"/>
                </a:solidFill>
              </a:rPr>
              <a:t>857 W</a:t>
            </a:r>
            <a:endParaRPr kumimoji="0" lang="en-US" sz="2000" b="1" i="0" u="none" strike="noStrike" kern="0" cap="none" spc="0" normalizeH="0" baseline="0" noProof="0" dirty="0">
              <a:ln>
                <a:noFill/>
              </a:ln>
              <a:solidFill>
                <a:srgbClr val="003087"/>
              </a:solidFill>
              <a:effectLst/>
              <a:uLnTx/>
              <a:uFillTx/>
            </a:endParaRPr>
          </a:p>
          <a:p>
            <a:pPr marL="0" marR="0" lvl="0" indent="0" defTabSz="457200" eaLnBrk="1" fontAlgn="base" latinLnBrk="0" hangingPunct="1">
              <a:lnSpc>
                <a:spcPct val="100000"/>
              </a:lnSpc>
              <a:spcBef>
                <a:spcPct val="0"/>
              </a:spcBef>
              <a:spcAft>
                <a:spcPct val="0"/>
              </a:spcAft>
              <a:buClrTx/>
              <a:buSzTx/>
              <a:buFontTx/>
              <a:buNone/>
              <a:tabLst/>
              <a:defRPr/>
            </a:pPr>
            <a:r>
              <a:rPr lang="en-US" sz="2000" b="1" kern="0" noProof="0" dirty="0">
                <a:solidFill>
                  <a:srgbClr val="003087"/>
                </a:solidFill>
              </a:rPr>
              <a:t>Conv.</a:t>
            </a:r>
            <a:r>
              <a:rPr kumimoji="0" lang="en-US" sz="2000" b="1" i="0" u="none" strike="noStrike" kern="0" cap="none" spc="0" normalizeH="0" baseline="0" noProof="0" dirty="0">
                <a:ln>
                  <a:noFill/>
                </a:ln>
                <a:solidFill>
                  <a:srgbClr val="003087"/>
                </a:solidFill>
                <a:effectLst/>
                <a:uLnTx/>
                <a:uFillTx/>
              </a:rPr>
              <a:t> = </a:t>
            </a:r>
            <a:r>
              <a:rPr lang="en-US" sz="2000" b="1" kern="0" dirty="0">
                <a:solidFill>
                  <a:srgbClr val="003087"/>
                </a:solidFill>
              </a:rPr>
              <a:t>0.97</a:t>
            </a:r>
            <a:r>
              <a:rPr kumimoji="0" lang="en-US" sz="2000" b="1" i="0" u="none" strike="noStrike" kern="0" cap="none" spc="0" normalizeH="0" baseline="0" noProof="0" dirty="0">
                <a:ln>
                  <a:noFill/>
                </a:ln>
                <a:solidFill>
                  <a:srgbClr val="003087"/>
                </a:solidFill>
                <a:effectLst/>
                <a:uLnTx/>
                <a:uFillTx/>
              </a:rPr>
              <a:t>*960 + </a:t>
            </a:r>
            <a:r>
              <a:rPr lang="en-US" sz="2000" b="1" kern="0" dirty="0">
                <a:solidFill>
                  <a:srgbClr val="003087"/>
                </a:solidFill>
              </a:rPr>
              <a:t>4.1</a:t>
            </a:r>
            <a:r>
              <a:rPr kumimoji="0" lang="en-US" sz="2000" b="1" i="0" u="none" strike="noStrike" kern="0" cap="none" spc="0" normalizeH="0" baseline="0" noProof="0" dirty="0">
                <a:ln>
                  <a:noFill/>
                </a:ln>
                <a:solidFill>
                  <a:srgbClr val="003087"/>
                </a:solidFill>
                <a:effectLst/>
                <a:uLnTx/>
                <a:uFillTx/>
              </a:rPr>
              <a:t>*220 + </a:t>
            </a:r>
            <a:r>
              <a:rPr lang="en-US" sz="2000" b="1" kern="0" dirty="0">
                <a:solidFill>
                  <a:srgbClr val="003087"/>
                </a:solidFill>
              </a:rPr>
              <a:t>11.4</a:t>
            </a:r>
            <a:r>
              <a:rPr kumimoji="0" lang="en-US" sz="2000" b="1" i="0" u="none" strike="noStrike" kern="0" cap="none" spc="0" normalizeH="0" baseline="0" noProof="0" dirty="0">
                <a:ln>
                  <a:noFill/>
                </a:ln>
                <a:solidFill>
                  <a:srgbClr val="003087"/>
                </a:solidFill>
                <a:effectLst/>
                <a:uLnTx/>
                <a:uFillTx/>
              </a:rPr>
              <a:t>*20 ~  </a:t>
            </a:r>
            <a:r>
              <a:rPr lang="en-US" sz="2000" b="1" kern="0" dirty="0">
                <a:solidFill>
                  <a:srgbClr val="003087"/>
                </a:solidFill>
              </a:rPr>
              <a:t>2061 W</a:t>
            </a:r>
            <a:endParaRPr kumimoji="0" lang="en-US" sz="2000" b="1" i="0" u="none" strike="noStrike" kern="0" cap="none" spc="0" normalizeH="0" baseline="0" noProof="0" dirty="0">
              <a:ln>
                <a:noFill/>
              </a:ln>
              <a:solidFill>
                <a:srgbClr val="003087"/>
              </a:solidFill>
              <a:effectLst/>
              <a:uLnTx/>
              <a:uFillTx/>
            </a:endParaRPr>
          </a:p>
        </p:txBody>
      </p:sp>
      <p:sp>
        <p:nvSpPr>
          <p:cNvPr id="4" name="TextBox 3"/>
          <p:cNvSpPr txBox="1"/>
          <p:nvPr/>
        </p:nvSpPr>
        <p:spPr>
          <a:xfrm>
            <a:off x="833742" y="3355204"/>
            <a:ext cx="3564630" cy="400110"/>
          </a:xfrm>
          <a:prstGeom prst="rect">
            <a:avLst/>
          </a:prstGeom>
          <a:noFill/>
        </p:spPr>
        <p:txBody>
          <a:bodyPr wrap="none" rtlCol="0">
            <a:spAutoFit/>
          </a:bodyPr>
          <a:lstStyle/>
          <a:p>
            <a:r>
              <a:rPr lang="en-US" sz="2000" b="1" dirty="0">
                <a:solidFill>
                  <a:srgbClr val="7030A0"/>
                </a:solidFill>
              </a:rPr>
              <a:t>Cryo-plant power consumption:</a:t>
            </a:r>
          </a:p>
        </p:txBody>
      </p:sp>
      <p:sp>
        <p:nvSpPr>
          <p:cNvPr id="5" name="TextBox 4"/>
          <p:cNvSpPr txBox="1"/>
          <p:nvPr/>
        </p:nvSpPr>
        <p:spPr>
          <a:xfrm>
            <a:off x="833740" y="4817345"/>
            <a:ext cx="6410601" cy="830997"/>
          </a:xfrm>
          <a:prstGeom prst="rect">
            <a:avLst/>
          </a:prstGeom>
          <a:noFill/>
        </p:spPr>
        <p:txBody>
          <a:bodyPr wrap="none" rtlCol="0">
            <a:spAutoFit/>
          </a:bodyPr>
          <a:lstStyle/>
          <a:p>
            <a:r>
              <a:rPr lang="en-US" sz="2400" b="1" dirty="0">
                <a:solidFill>
                  <a:srgbClr val="0070C0"/>
                </a:solidFill>
              </a:rPr>
              <a:t>New configuration requires </a:t>
            </a:r>
            <a:r>
              <a:rPr lang="en-US" sz="2400" b="1" dirty="0">
                <a:solidFill>
                  <a:srgbClr val="7030A0"/>
                </a:solidFill>
              </a:rPr>
              <a:t>2.4 times less power </a:t>
            </a:r>
          </a:p>
          <a:p>
            <a:r>
              <a:rPr lang="en-US" sz="2400" b="1" dirty="0">
                <a:solidFill>
                  <a:srgbClr val="0070C0"/>
                </a:solidFill>
              </a:rPr>
              <a:t>of cryo-plant to compensate cryo-loading</a:t>
            </a:r>
            <a:r>
              <a:rPr lang="en-US" dirty="0"/>
              <a:t>. </a:t>
            </a:r>
          </a:p>
        </p:txBody>
      </p:sp>
      <p:sp>
        <p:nvSpPr>
          <p:cNvPr id="6" name="TextBox 5"/>
          <p:cNvSpPr txBox="1"/>
          <p:nvPr/>
        </p:nvSpPr>
        <p:spPr>
          <a:xfrm>
            <a:off x="493310" y="227256"/>
            <a:ext cx="5260927" cy="461665"/>
          </a:xfrm>
          <a:prstGeom prst="rect">
            <a:avLst/>
          </a:prstGeom>
          <a:noFill/>
        </p:spPr>
        <p:txBody>
          <a:bodyPr wrap="none" rtlCol="0">
            <a:spAutoFit/>
          </a:bodyPr>
          <a:lstStyle/>
          <a:p>
            <a:r>
              <a:rPr lang="en-US" sz="2400" b="1" dirty="0">
                <a:solidFill>
                  <a:srgbClr val="0070C0"/>
                </a:solidFill>
              </a:rPr>
              <a:t>Thermal properties of 650 MHz coupler </a:t>
            </a:r>
          </a:p>
        </p:txBody>
      </p:sp>
      <p:sp>
        <p:nvSpPr>
          <p:cNvPr id="7" name="TextBox 6"/>
          <p:cNvSpPr txBox="1"/>
          <p:nvPr/>
        </p:nvSpPr>
        <p:spPr>
          <a:xfrm>
            <a:off x="1669675" y="6083913"/>
            <a:ext cx="4738733" cy="461665"/>
          </a:xfrm>
          <a:prstGeom prst="rect">
            <a:avLst/>
          </a:prstGeom>
          <a:noFill/>
        </p:spPr>
        <p:txBody>
          <a:bodyPr wrap="none" rtlCol="0">
            <a:spAutoFit/>
          </a:bodyPr>
          <a:lstStyle/>
          <a:p>
            <a:r>
              <a:rPr lang="en-US" sz="2400" b="1" dirty="0">
                <a:solidFill>
                  <a:srgbClr val="7030A0"/>
                </a:solidFill>
              </a:rPr>
              <a:t>Two couplers are under production.</a:t>
            </a:r>
          </a:p>
        </p:txBody>
      </p:sp>
    </p:spTree>
    <p:extLst>
      <p:ext uri="{BB962C8B-B14F-4D97-AF65-F5344CB8AC3E}">
        <p14:creationId xmlns:p14="http://schemas.microsoft.com/office/powerpoint/2010/main" val="9000117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p:cNvPicPr>
            <a:picLocks noChangeAspect="1"/>
          </p:cNvPicPr>
          <p:nvPr/>
        </p:nvPicPr>
        <p:blipFill>
          <a:blip r:embed="rId3"/>
          <a:stretch>
            <a:fillRect/>
          </a:stretch>
        </p:blipFill>
        <p:spPr>
          <a:xfrm>
            <a:off x="-17462" y="1666487"/>
            <a:ext cx="9144000" cy="5031097"/>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2593308377"/>
              </p:ext>
            </p:extLst>
          </p:nvPr>
        </p:nvGraphicFramePr>
        <p:xfrm>
          <a:off x="6017936" y="342012"/>
          <a:ext cx="2880002" cy="2398102"/>
        </p:xfrm>
        <a:graphic>
          <a:graphicData uri="http://schemas.openxmlformats.org/presentationml/2006/ole">
            <mc:AlternateContent xmlns:mc="http://schemas.openxmlformats.org/markup-compatibility/2006">
              <mc:Choice xmlns:v="urn:schemas-microsoft-com:vml" Requires="v">
                <p:oleObj spid="_x0000_s1057" name="CorelDRAW" r:id="rId4" imgW="5616064" imgH="4677480" progId="CorelDraw.Graphic.15">
                  <p:embed/>
                </p:oleObj>
              </mc:Choice>
              <mc:Fallback>
                <p:oleObj name="CorelDRAW" r:id="rId4" imgW="5616064" imgH="4677480" progId="CorelDraw.Graphic.15">
                  <p:embed/>
                  <p:pic>
                    <p:nvPicPr>
                      <p:cNvPr id="0" name=""/>
                      <p:cNvPicPr/>
                      <p:nvPr/>
                    </p:nvPicPr>
                    <p:blipFill>
                      <a:blip r:embed="rId5"/>
                      <a:stretch>
                        <a:fillRect/>
                      </a:stretch>
                    </p:blipFill>
                    <p:spPr>
                      <a:xfrm>
                        <a:off x="6017936" y="342012"/>
                        <a:ext cx="2880002" cy="2398102"/>
                      </a:xfrm>
                      <a:prstGeom prst="rect">
                        <a:avLst/>
                      </a:prstGeom>
                    </p:spPr>
                  </p:pic>
                </p:oleObj>
              </mc:Fallback>
            </mc:AlternateContent>
          </a:graphicData>
        </a:graphic>
      </p:graphicFrame>
      <p:sp>
        <p:nvSpPr>
          <p:cNvPr id="4" name="TextBox 3"/>
          <p:cNvSpPr txBox="1"/>
          <p:nvPr/>
        </p:nvSpPr>
        <p:spPr>
          <a:xfrm>
            <a:off x="268053" y="466164"/>
            <a:ext cx="5662961" cy="461665"/>
          </a:xfrm>
          <a:prstGeom prst="rect">
            <a:avLst/>
          </a:prstGeom>
          <a:noFill/>
        </p:spPr>
        <p:txBody>
          <a:bodyPr wrap="none" rtlCol="0">
            <a:spAutoFit/>
          </a:bodyPr>
          <a:lstStyle/>
          <a:p>
            <a:r>
              <a:rPr lang="en-US" sz="2400" b="1" dirty="0">
                <a:solidFill>
                  <a:srgbClr val="0070C0"/>
                </a:solidFill>
              </a:rPr>
              <a:t>650 MHz coupler test stand is under design</a:t>
            </a:r>
          </a:p>
        </p:txBody>
      </p:sp>
    </p:spTree>
    <p:extLst>
      <p:ext uri="{BB962C8B-B14F-4D97-AF65-F5344CB8AC3E}">
        <p14:creationId xmlns:p14="http://schemas.microsoft.com/office/powerpoint/2010/main" val="2171116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creen Clipping"/>
          <p:cNvPicPr>
            <a:picLocks noChangeAspect="1"/>
          </p:cNvPicPr>
          <p:nvPr/>
        </p:nvPicPr>
        <p:blipFill>
          <a:blip r:embed="rId2"/>
          <a:stretch>
            <a:fillRect/>
          </a:stretch>
        </p:blipFill>
        <p:spPr>
          <a:xfrm>
            <a:off x="363116" y="968188"/>
            <a:ext cx="8305798" cy="5649873"/>
          </a:xfrm>
          <a:prstGeom prst="rect">
            <a:avLst/>
          </a:prstGeom>
        </p:spPr>
      </p:pic>
      <p:sp>
        <p:nvSpPr>
          <p:cNvPr id="3" name="Rectangle 2"/>
          <p:cNvSpPr/>
          <p:nvPr/>
        </p:nvSpPr>
        <p:spPr>
          <a:xfrm>
            <a:off x="2810492" y="256421"/>
            <a:ext cx="3736151" cy="461665"/>
          </a:xfrm>
          <a:prstGeom prst="rect">
            <a:avLst/>
          </a:prstGeom>
        </p:spPr>
        <p:txBody>
          <a:bodyPr wrap="none">
            <a:spAutoFit/>
          </a:bodyPr>
          <a:lstStyle/>
          <a:p>
            <a:r>
              <a:rPr lang="en-US" sz="2400" b="1" dirty="0">
                <a:solidFill>
                  <a:srgbClr val="0070C0"/>
                </a:solidFill>
              </a:rPr>
              <a:t>650 MHz coupler test stand </a:t>
            </a:r>
            <a:endParaRPr lang="en-US" sz="2400" dirty="0"/>
          </a:p>
        </p:txBody>
      </p:sp>
    </p:spTree>
    <p:extLst>
      <p:ext uri="{BB962C8B-B14F-4D97-AF65-F5344CB8AC3E}">
        <p14:creationId xmlns:p14="http://schemas.microsoft.com/office/powerpoint/2010/main" val="3406872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498" y="1397165"/>
            <a:ext cx="8638736" cy="4609188"/>
          </a:xfrm>
          <a:prstGeom prst="rect">
            <a:avLst/>
          </a:prstGeom>
        </p:spPr>
      </p:pic>
      <p:sp>
        <p:nvSpPr>
          <p:cNvPr id="9" name="TextBox 8"/>
          <p:cNvSpPr txBox="1"/>
          <p:nvPr/>
        </p:nvSpPr>
        <p:spPr>
          <a:xfrm>
            <a:off x="3425834" y="5240372"/>
            <a:ext cx="5486400" cy="1015663"/>
          </a:xfrm>
          <a:prstGeom prst="rect">
            <a:avLst/>
          </a:prstGeom>
          <a:noFill/>
        </p:spPr>
        <p:txBody>
          <a:bodyPr wrap="square" rtlCol="0">
            <a:spAutoFit/>
          </a:bodyPr>
          <a:lstStyle/>
          <a:p>
            <a:r>
              <a:rPr lang="en-US" sz="2000" b="1" dirty="0">
                <a:solidFill>
                  <a:srgbClr val="0070C0"/>
                </a:solidFill>
              </a:rPr>
              <a:t>Challenge: slots between screens should be </a:t>
            </a:r>
            <a:r>
              <a:rPr lang="en-US" sz="2000" b="1" dirty="0">
                <a:solidFill>
                  <a:srgbClr val="7030A0"/>
                </a:solidFill>
              </a:rPr>
              <a:t>~ 0.5 mm </a:t>
            </a:r>
            <a:r>
              <a:rPr lang="en-US" sz="2000" b="1" dirty="0">
                <a:solidFill>
                  <a:srgbClr val="0070C0"/>
                </a:solidFill>
              </a:rPr>
              <a:t>to avoid </a:t>
            </a:r>
            <a:r>
              <a:rPr lang="en-US" sz="2000" b="1" dirty="0" err="1">
                <a:solidFill>
                  <a:srgbClr val="0070C0"/>
                </a:solidFill>
              </a:rPr>
              <a:t>multipactor</a:t>
            </a:r>
            <a:r>
              <a:rPr lang="en-US" sz="2000" b="1" dirty="0">
                <a:solidFill>
                  <a:srgbClr val="0070C0"/>
                </a:solidFill>
              </a:rPr>
              <a:t> in them. Special jigs will be used for assembling. </a:t>
            </a:r>
          </a:p>
        </p:txBody>
      </p:sp>
      <p:sp>
        <p:nvSpPr>
          <p:cNvPr id="2" name="TextBox 1"/>
          <p:cNvSpPr txBox="1"/>
          <p:nvPr/>
        </p:nvSpPr>
        <p:spPr>
          <a:xfrm>
            <a:off x="533475" y="251921"/>
            <a:ext cx="7414466" cy="1015663"/>
          </a:xfrm>
          <a:prstGeom prst="rect">
            <a:avLst/>
          </a:prstGeom>
          <a:noFill/>
        </p:spPr>
        <p:txBody>
          <a:bodyPr wrap="none" rtlCol="0">
            <a:spAutoFit/>
          </a:bodyPr>
          <a:lstStyle/>
          <a:p>
            <a:r>
              <a:rPr lang="en-US" sz="2000" b="1" dirty="0">
                <a:solidFill>
                  <a:srgbClr val="0070C0"/>
                </a:solidFill>
              </a:rPr>
              <a:t>1.3 GHz coupler was designed for potential industrial SC accelerator.</a:t>
            </a:r>
          </a:p>
          <a:p>
            <a:r>
              <a:rPr lang="en-US" sz="2000" b="1" dirty="0">
                <a:solidFill>
                  <a:srgbClr val="0070C0"/>
                </a:solidFill>
              </a:rPr>
              <a:t>Supposed cavity temperature is 4K (no 5K thermal intercept). </a:t>
            </a:r>
          </a:p>
          <a:p>
            <a:r>
              <a:rPr lang="en-US" sz="2000" b="1" dirty="0">
                <a:solidFill>
                  <a:srgbClr val="0070C0"/>
                </a:solidFill>
              </a:rPr>
              <a:t>Coupler has TTF-III output flange.</a:t>
            </a:r>
          </a:p>
        </p:txBody>
      </p:sp>
    </p:spTree>
    <p:extLst>
      <p:ext uri="{BB962C8B-B14F-4D97-AF65-F5344CB8AC3E}">
        <p14:creationId xmlns:p14="http://schemas.microsoft.com/office/powerpoint/2010/main" val="15439823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одержимое 3"/>
          <p:cNvGraphicFramePr>
            <a:graphicFrameLocks/>
          </p:cNvGraphicFramePr>
          <p:nvPr>
            <p:extLst>
              <p:ext uri="{D42A27DB-BD31-4B8C-83A1-F6EECF244321}">
                <p14:modId xmlns:p14="http://schemas.microsoft.com/office/powerpoint/2010/main" val="635321164"/>
              </p:ext>
            </p:extLst>
          </p:nvPr>
        </p:nvGraphicFramePr>
        <p:xfrm>
          <a:off x="430305" y="708210"/>
          <a:ext cx="8292354" cy="440167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366682" y="5665694"/>
            <a:ext cx="5515484" cy="830997"/>
          </a:xfrm>
          <a:prstGeom prst="rect">
            <a:avLst/>
          </a:prstGeom>
          <a:noFill/>
        </p:spPr>
        <p:txBody>
          <a:bodyPr wrap="none" rtlCol="0">
            <a:spAutoFit/>
          </a:bodyPr>
          <a:lstStyle/>
          <a:p>
            <a:r>
              <a:rPr lang="en-US" sz="2400" b="1" dirty="0">
                <a:solidFill>
                  <a:srgbClr val="0070C0"/>
                </a:solidFill>
              </a:rPr>
              <a:t>Two couplers were produced. </a:t>
            </a:r>
          </a:p>
          <a:p>
            <a:r>
              <a:rPr lang="en-US" sz="2400" b="1" dirty="0">
                <a:solidFill>
                  <a:srgbClr val="0070C0"/>
                </a:solidFill>
              </a:rPr>
              <a:t>We suppose to test them before October. </a:t>
            </a:r>
          </a:p>
        </p:txBody>
      </p:sp>
    </p:spTree>
    <p:extLst>
      <p:ext uri="{BB962C8B-B14F-4D97-AF65-F5344CB8AC3E}">
        <p14:creationId xmlns:p14="http://schemas.microsoft.com/office/powerpoint/2010/main" val="3823817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1" y="855011"/>
            <a:ext cx="8672513" cy="5059363"/>
          </a:xfrm>
        </p:spPr>
        <p:txBody>
          <a:bodyPr/>
          <a:lstStyle/>
          <a:p>
            <a:pPr marL="0" indent="0" defTabSz="685800" fontAlgn="auto">
              <a:spcBef>
                <a:spcPts val="0"/>
              </a:spcBef>
              <a:spcAft>
                <a:spcPts val="0"/>
              </a:spcAft>
              <a:buNone/>
            </a:pPr>
            <a:r>
              <a:rPr lang="en-US" sz="2400" b="1" dirty="0">
                <a:solidFill>
                  <a:srgbClr val="0070C0"/>
                </a:solidFill>
                <a:latin typeface="Calibri" panose="020F0502020204030204"/>
                <a:ea typeface="+mn-ea"/>
                <a:cs typeface="+mn-cs"/>
              </a:rPr>
              <a:t>Room temperature cavities:</a:t>
            </a:r>
          </a:p>
          <a:p>
            <a:pPr marL="0" indent="0" defTabSz="685800" fontAlgn="auto">
              <a:spcBef>
                <a:spcPts val="0"/>
              </a:spcBef>
              <a:spcAft>
                <a:spcPts val="0"/>
              </a:spcAft>
              <a:buNone/>
            </a:pPr>
            <a:endParaRPr lang="en-US" sz="1200" b="1" dirty="0">
              <a:solidFill>
                <a:srgbClr val="0070C0"/>
              </a:solidFill>
              <a:latin typeface="Calibri" panose="020F0502020204030204"/>
              <a:ea typeface="+mn-ea"/>
              <a:cs typeface="+mn-cs"/>
            </a:endParaRP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RFQ room temperature cavity. </a:t>
            </a: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Bunching cavity x 4.</a:t>
            </a:r>
          </a:p>
          <a:p>
            <a:pPr marL="0" indent="0" defTabSz="685800" fontAlgn="auto">
              <a:spcBef>
                <a:spcPts val="0"/>
              </a:spcBef>
              <a:spcAft>
                <a:spcPts val="0"/>
              </a:spcAft>
              <a:buNone/>
            </a:pPr>
            <a:endParaRPr lang="en-US" sz="2400" b="1" dirty="0">
              <a:solidFill>
                <a:srgbClr val="7030A0"/>
              </a:solidFill>
              <a:latin typeface="Calibri" panose="020F0502020204030204"/>
              <a:ea typeface="+mn-ea"/>
              <a:cs typeface="+mn-cs"/>
            </a:endParaRPr>
          </a:p>
          <a:p>
            <a:pPr marL="0" indent="0" defTabSz="685800" fontAlgn="auto">
              <a:spcBef>
                <a:spcPts val="0"/>
              </a:spcBef>
              <a:spcAft>
                <a:spcPts val="0"/>
              </a:spcAft>
              <a:buNone/>
            </a:pPr>
            <a:r>
              <a:rPr lang="en-US" sz="2400" b="1" dirty="0">
                <a:solidFill>
                  <a:srgbClr val="7030A0"/>
                </a:solidFill>
                <a:latin typeface="Calibri" panose="020F0502020204030204"/>
                <a:ea typeface="+mn-ea"/>
                <a:cs typeface="+mn-cs"/>
              </a:rPr>
              <a:t>5 types of SC cavities: </a:t>
            </a:r>
          </a:p>
          <a:p>
            <a:pPr marL="0" indent="0" defTabSz="685800" fontAlgn="auto">
              <a:spcBef>
                <a:spcPts val="0"/>
              </a:spcBef>
              <a:spcAft>
                <a:spcPts val="0"/>
              </a:spcAft>
              <a:buNone/>
            </a:pPr>
            <a:endParaRPr lang="en-US" sz="1200" b="1" dirty="0">
              <a:solidFill>
                <a:srgbClr val="0070C0"/>
              </a:solidFill>
              <a:latin typeface="Calibri" panose="020F0502020204030204"/>
              <a:ea typeface="+mn-ea"/>
              <a:cs typeface="+mn-cs"/>
            </a:endParaRP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HWR x 8,  </a:t>
            </a: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SSR1 x 16,  </a:t>
            </a: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SSR2 x  35,  </a:t>
            </a: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LB 650 x 33,</a:t>
            </a:r>
          </a:p>
          <a:p>
            <a:pPr defTabSz="685800" fontAlgn="auto">
              <a:spcBef>
                <a:spcPts val="0"/>
              </a:spcBef>
              <a:spcAft>
                <a:spcPts val="0"/>
              </a:spcAft>
              <a:buFont typeface="Wingdings" panose="05000000000000000000" pitchFamily="2" charset="2"/>
              <a:buChar char="§"/>
            </a:pPr>
            <a:r>
              <a:rPr lang="en-US" sz="2400" b="1" dirty="0">
                <a:solidFill>
                  <a:srgbClr val="0070C0"/>
                </a:solidFill>
                <a:latin typeface="Calibri" panose="020F0502020204030204"/>
                <a:ea typeface="+mn-ea"/>
                <a:cs typeface="+mn-cs"/>
              </a:rPr>
              <a:t>HB 650 x 24 elliptical cavities.</a:t>
            </a:r>
          </a:p>
          <a:p>
            <a:pPr marL="0" indent="0" defTabSz="685800" fontAlgn="auto">
              <a:spcBef>
                <a:spcPts val="0"/>
              </a:spcBef>
              <a:spcAft>
                <a:spcPts val="0"/>
              </a:spcAft>
              <a:buNone/>
            </a:pPr>
            <a:endParaRPr lang="en-US" sz="2400" b="1" dirty="0">
              <a:solidFill>
                <a:srgbClr val="0070C0"/>
              </a:solidFill>
              <a:latin typeface="Calibri" panose="020F0502020204030204"/>
              <a:ea typeface="+mn-ea"/>
              <a:cs typeface="+mn-cs"/>
            </a:endParaRPr>
          </a:p>
          <a:p>
            <a:pPr marL="0" indent="0" defTabSz="685800" fontAlgn="auto">
              <a:spcBef>
                <a:spcPts val="0"/>
              </a:spcBef>
              <a:spcAft>
                <a:spcPts val="0"/>
              </a:spcAft>
              <a:buNone/>
            </a:pPr>
            <a:r>
              <a:rPr lang="en-US" sz="2400" b="1" dirty="0">
                <a:solidFill>
                  <a:srgbClr val="0070C0"/>
                </a:solidFill>
                <a:latin typeface="Calibri" panose="020F0502020204030204"/>
                <a:ea typeface="+mn-ea"/>
                <a:cs typeface="+mn-cs"/>
              </a:rPr>
              <a:t>Each cavity requires a coupler. </a:t>
            </a:r>
          </a:p>
          <a:p>
            <a:pPr marL="0" indent="0" defTabSz="685800" fontAlgn="auto">
              <a:spcBef>
                <a:spcPts val="0"/>
              </a:spcBef>
              <a:spcAft>
                <a:spcPts val="0"/>
              </a:spcAft>
              <a:buNone/>
            </a:pPr>
            <a:r>
              <a:rPr lang="en-US" sz="2400" b="1" dirty="0">
                <a:solidFill>
                  <a:srgbClr val="7030A0"/>
                </a:solidFill>
                <a:latin typeface="Calibri" panose="020F0502020204030204"/>
                <a:ea typeface="+mn-ea"/>
                <a:cs typeface="+mn-cs"/>
              </a:rPr>
              <a:t>Total number of couplers: 122 (RFQ uses 2 couplers).  </a:t>
            </a:r>
          </a:p>
          <a:p>
            <a:pPr marL="1371600" lvl="4" indent="0">
              <a:buNone/>
            </a:pPr>
            <a:endParaRPr lang="en-US" dirty="0"/>
          </a:p>
        </p:txBody>
      </p:sp>
      <p:sp>
        <p:nvSpPr>
          <p:cNvPr id="7" name="Title 6"/>
          <p:cNvSpPr>
            <a:spLocks noGrp="1"/>
          </p:cNvSpPr>
          <p:nvPr>
            <p:ph type="title"/>
          </p:nvPr>
        </p:nvSpPr>
        <p:spPr>
          <a:xfrm>
            <a:off x="228601" y="284313"/>
            <a:ext cx="8686800" cy="427877"/>
          </a:xfrm>
        </p:spPr>
        <p:txBody>
          <a:bodyPr/>
          <a:lstStyle/>
          <a:p>
            <a:r>
              <a:rPr lang="en-US" dirty="0"/>
              <a:t>  </a:t>
            </a:r>
            <a:r>
              <a:rPr lang="en-US" sz="2800" dirty="0">
                <a:solidFill>
                  <a:srgbClr val="7030A0"/>
                </a:solidFill>
              </a:rPr>
              <a:t>PIP-II </a:t>
            </a:r>
            <a:r>
              <a:rPr lang="en-US" sz="2800" dirty="0" err="1">
                <a:solidFill>
                  <a:srgbClr val="7030A0"/>
                </a:solidFill>
              </a:rPr>
              <a:t>linac</a:t>
            </a:r>
            <a:r>
              <a:rPr lang="en-US" sz="2800" dirty="0">
                <a:solidFill>
                  <a:srgbClr val="7030A0"/>
                </a:solidFill>
              </a:rPr>
              <a:t> includes:</a:t>
            </a:r>
          </a:p>
        </p:txBody>
      </p:sp>
      <p:sp>
        <p:nvSpPr>
          <p:cNvPr id="3" name="Date Placeholder 2"/>
          <p:cNvSpPr>
            <a:spLocks noGrp="1"/>
          </p:cNvSpPr>
          <p:nvPr>
            <p:ph type="dt" sz="half" idx="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2060"/>
                </a:solidFill>
                <a:effectLst/>
                <a:uLnTx/>
                <a:uFillTx/>
              </a:rPr>
              <a:t>04/11/17</a:t>
            </a:r>
          </a:p>
        </p:txBody>
      </p:sp>
      <p:sp>
        <p:nvSpPr>
          <p:cNvPr id="4" name="Footer Placeholder 3"/>
          <p:cNvSpPr>
            <a:spLocks noGrp="1"/>
          </p:cNvSpPr>
          <p:nvPr>
            <p:ph type="ftr" sz="quarter" idx="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2060"/>
                </a:solidFill>
                <a:effectLst/>
                <a:uLnTx/>
                <a:uFillTx/>
              </a:rPr>
              <a:t>S. Kazakov | 2017 P2MAC</a:t>
            </a:r>
            <a:endParaRPr kumimoji="0" lang="en-US" sz="1200" b="1" i="0" u="none" strike="noStrike" kern="0" cap="none" spc="0" normalizeH="0" baseline="0" noProof="0" dirty="0">
              <a:ln>
                <a:noFill/>
              </a:ln>
              <a:solidFill>
                <a:srgbClr val="002060"/>
              </a:solidFill>
              <a:effectLst/>
              <a:uLnTx/>
              <a:uFillTx/>
            </a:endParaRPr>
          </a:p>
        </p:txBody>
      </p:sp>
      <p:sp>
        <p:nvSpPr>
          <p:cNvPr id="5" name="Slide Number Placeholder 4"/>
          <p:cNvSpPr>
            <a:spLocks noGrp="1"/>
          </p:cNvSpPr>
          <p:nvPr>
            <p:ph type="sldNum" sz="quarter" idx="4"/>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148C009B-CB69-E04A-B9B3-34B26D69E9CF}" type="slidenum">
              <a:rPr kumimoji="0" lang="en-US" sz="1200" b="0" i="0" u="none" strike="noStrike" kern="0" cap="none" spc="0" normalizeH="0" baseline="0" noProof="0">
                <a:ln>
                  <a:noFill/>
                </a:ln>
                <a:solidFill>
                  <a:srgbClr val="00206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sz="1200" b="0" i="0" u="none" strike="noStrike" kern="0" cap="none" spc="0" normalizeH="0" baseline="0" noProof="0" dirty="0">
              <a:ln>
                <a:noFill/>
              </a:ln>
              <a:solidFill>
                <a:srgbClr val="002060"/>
              </a:solidFill>
              <a:effectLst/>
              <a:uLnTx/>
              <a:uFillTx/>
            </a:endParaRPr>
          </a:p>
        </p:txBody>
      </p:sp>
    </p:spTree>
    <p:extLst>
      <p:ext uri="{BB962C8B-B14F-4D97-AF65-F5344CB8AC3E}">
        <p14:creationId xmlns:p14="http://schemas.microsoft.com/office/powerpoint/2010/main" val="2145937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4047" y="1021976"/>
            <a:ext cx="237566" cy="369332"/>
          </a:xfrm>
          <a:prstGeom prst="rect">
            <a:avLst/>
          </a:prstGeom>
          <a:noFill/>
        </p:spPr>
        <p:txBody>
          <a:bodyPr wrap="none" rtlCol="0">
            <a:spAutoFit/>
          </a:bodyPr>
          <a:lstStyle/>
          <a:p>
            <a:r>
              <a:rPr lang="en-US" dirty="0"/>
              <a:t> </a:t>
            </a:r>
          </a:p>
        </p:txBody>
      </p:sp>
      <p:sp>
        <p:nvSpPr>
          <p:cNvPr id="3" name="TextBox 2"/>
          <p:cNvSpPr txBox="1"/>
          <p:nvPr/>
        </p:nvSpPr>
        <p:spPr>
          <a:xfrm>
            <a:off x="364690" y="910807"/>
            <a:ext cx="8420721" cy="2616101"/>
          </a:xfrm>
          <a:prstGeom prst="rect">
            <a:avLst/>
          </a:prstGeom>
          <a:noFill/>
        </p:spPr>
        <p:txBody>
          <a:bodyPr wrap="square" rtlCol="0">
            <a:spAutoFit/>
          </a:bodyPr>
          <a:lstStyle/>
          <a:p>
            <a:r>
              <a:rPr lang="en-US" sz="2400" b="1" dirty="0">
                <a:solidFill>
                  <a:srgbClr val="7030A0"/>
                </a:solidFill>
              </a:rPr>
              <a:t>Other projects.</a:t>
            </a:r>
          </a:p>
          <a:p>
            <a:endParaRPr lang="en-US" sz="1400" b="1" dirty="0">
              <a:solidFill>
                <a:srgbClr val="0070C0"/>
              </a:solidFill>
            </a:endParaRPr>
          </a:p>
          <a:p>
            <a:r>
              <a:rPr lang="en-US" b="1" dirty="0">
                <a:solidFill>
                  <a:srgbClr val="0070C0"/>
                </a:solidFill>
              </a:rPr>
              <a:t>Team of Illinois Accelerator Research Center (IARC) works for 650 MHz superconducting industrial accelerator. Each SC cavity will consume 250 kW, CW RF power. It will be accelerator with conducting cooling of accelerating structure (without liquid Helium). Available 4K commercial cryocoolers exist with a refrigeration power of 2 W at 4K temperature and several vendors are developing higher capacity units. It means that cryo-loading from coupler should extremely low, </a:t>
            </a:r>
            <a:r>
              <a:rPr lang="en-US" b="1" dirty="0">
                <a:solidFill>
                  <a:srgbClr val="7030A0"/>
                </a:solidFill>
              </a:rPr>
              <a:t>~ 1W at 4K for ~ 250 kW  </a:t>
            </a:r>
            <a:r>
              <a:rPr lang="en-US" b="1" dirty="0">
                <a:solidFill>
                  <a:srgbClr val="0070C0"/>
                </a:solidFill>
              </a:rPr>
              <a:t>transmitted power. We are working for design of this coupler.</a:t>
            </a:r>
          </a:p>
        </p:txBody>
      </p:sp>
    </p:spTree>
    <p:extLst>
      <p:ext uri="{BB962C8B-B14F-4D97-AF65-F5344CB8AC3E}">
        <p14:creationId xmlns:p14="http://schemas.microsoft.com/office/powerpoint/2010/main" val="2287083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72809" y="2636874"/>
            <a:ext cx="2965812" cy="1200329"/>
          </a:xfrm>
          <a:prstGeom prst="rect">
            <a:avLst/>
          </a:prstGeom>
          <a:noFill/>
        </p:spPr>
        <p:txBody>
          <a:bodyPr wrap="none" rtlCol="0">
            <a:spAutoFit/>
          </a:bodyPr>
          <a:lstStyle/>
          <a:p>
            <a:r>
              <a:rPr lang="en-US" sz="7200" b="1" dirty="0"/>
              <a:t>Backup</a:t>
            </a:r>
          </a:p>
        </p:txBody>
      </p:sp>
    </p:spTree>
    <p:extLst>
      <p:ext uri="{BB962C8B-B14F-4D97-AF65-F5344CB8AC3E}">
        <p14:creationId xmlns:p14="http://schemas.microsoft.com/office/powerpoint/2010/main" val="2341059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0394" y="1628131"/>
            <a:ext cx="6079926" cy="4219457"/>
          </a:xfrm>
          <a:prstGeom prst="rect">
            <a:avLst/>
          </a:prstGeom>
        </p:spPr>
      </p:pic>
      <p:sp>
        <p:nvSpPr>
          <p:cNvPr id="3" name="TextBox 2"/>
          <p:cNvSpPr txBox="1"/>
          <p:nvPr/>
        </p:nvSpPr>
        <p:spPr>
          <a:xfrm>
            <a:off x="228602" y="985888"/>
            <a:ext cx="2182008" cy="300082"/>
          </a:xfrm>
          <a:prstGeom prst="rect">
            <a:avLst/>
          </a:prstGeom>
          <a:noFill/>
        </p:spPr>
        <p:txBody>
          <a:bodyPr wrap="none" rtlCol="0">
            <a:spAutoFit/>
          </a:bodyPr>
          <a:lstStyle/>
          <a:p>
            <a:r>
              <a:rPr lang="en-US" sz="1350" b="1" dirty="0">
                <a:solidFill>
                  <a:srgbClr val="002060"/>
                </a:solidFill>
              </a:rPr>
              <a:t>P = 100 kW, TW, Air = 3.0g/s</a:t>
            </a:r>
          </a:p>
        </p:txBody>
      </p:sp>
      <p:sp>
        <p:nvSpPr>
          <p:cNvPr id="4" name="TextBox 3"/>
          <p:cNvSpPr txBox="1"/>
          <p:nvPr/>
        </p:nvSpPr>
        <p:spPr>
          <a:xfrm>
            <a:off x="228602" y="1415359"/>
            <a:ext cx="2822696" cy="300082"/>
          </a:xfrm>
          <a:prstGeom prst="rect">
            <a:avLst/>
          </a:prstGeom>
          <a:noFill/>
        </p:spPr>
        <p:txBody>
          <a:bodyPr wrap="none" rtlCol="0">
            <a:spAutoFit/>
          </a:bodyPr>
          <a:lstStyle/>
          <a:p>
            <a:r>
              <a:rPr lang="en-US" sz="1350" b="1" dirty="0">
                <a:solidFill>
                  <a:srgbClr val="002060"/>
                </a:solidFill>
              </a:rPr>
              <a:t>Loss in antenna = 77W +20W  = 97W </a:t>
            </a:r>
          </a:p>
        </p:txBody>
      </p:sp>
      <p:sp>
        <p:nvSpPr>
          <p:cNvPr id="5" name="TextBox 4"/>
          <p:cNvSpPr txBox="1"/>
          <p:nvPr/>
        </p:nvSpPr>
        <p:spPr>
          <a:xfrm>
            <a:off x="228602" y="1747743"/>
            <a:ext cx="1114408" cy="300082"/>
          </a:xfrm>
          <a:prstGeom prst="rect">
            <a:avLst/>
          </a:prstGeom>
          <a:noFill/>
        </p:spPr>
        <p:txBody>
          <a:bodyPr wrap="none" rtlCol="0">
            <a:spAutoFit/>
          </a:bodyPr>
          <a:lstStyle/>
          <a:p>
            <a:r>
              <a:rPr lang="el-GR" sz="1350" b="1" dirty="0">
                <a:solidFill>
                  <a:srgbClr val="002060"/>
                </a:solidFill>
              </a:rPr>
              <a:t>Δ</a:t>
            </a:r>
            <a:r>
              <a:rPr lang="en-US" sz="1350" b="1" dirty="0" err="1">
                <a:solidFill>
                  <a:srgbClr val="002060"/>
                </a:solidFill>
              </a:rPr>
              <a:t>T_air</a:t>
            </a:r>
            <a:r>
              <a:rPr lang="en-US" sz="1350" b="1" dirty="0">
                <a:solidFill>
                  <a:srgbClr val="002060"/>
                </a:solidFill>
              </a:rPr>
              <a:t> ≈ 38C </a:t>
            </a:r>
          </a:p>
        </p:txBody>
      </p:sp>
      <p:sp>
        <p:nvSpPr>
          <p:cNvPr id="6" name="TextBox 5"/>
          <p:cNvSpPr txBox="1"/>
          <p:nvPr/>
        </p:nvSpPr>
        <p:spPr>
          <a:xfrm>
            <a:off x="228602" y="2202364"/>
            <a:ext cx="982961" cy="300082"/>
          </a:xfrm>
          <a:prstGeom prst="rect">
            <a:avLst/>
          </a:prstGeom>
          <a:noFill/>
        </p:spPr>
        <p:txBody>
          <a:bodyPr wrap="none" rtlCol="0">
            <a:spAutoFit/>
          </a:bodyPr>
          <a:lstStyle/>
          <a:p>
            <a:r>
              <a:rPr lang="en-US" sz="1350" b="1" dirty="0" err="1">
                <a:solidFill>
                  <a:srgbClr val="002060"/>
                </a:solidFill>
              </a:rPr>
              <a:t>T_tip</a:t>
            </a:r>
            <a:r>
              <a:rPr lang="en-US" sz="1350" b="1" dirty="0">
                <a:solidFill>
                  <a:srgbClr val="002060"/>
                </a:solidFill>
              </a:rPr>
              <a:t> ≈ 34C</a:t>
            </a:r>
          </a:p>
        </p:txBody>
      </p:sp>
      <p:sp>
        <p:nvSpPr>
          <p:cNvPr id="7" name="TextBox 6"/>
          <p:cNvSpPr txBox="1"/>
          <p:nvPr/>
        </p:nvSpPr>
        <p:spPr>
          <a:xfrm>
            <a:off x="228602" y="2586157"/>
            <a:ext cx="1229247" cy="300082"/>
          </a:xfrm>
          <a:prstGeom prst="rect">
            <a:avLst/>
          </a:prstGeom>
          <a:noFill/>
        </p:spPr>
        <p:txBody>
          <a:bodyPr wrap="none" rtlCol="0">
            <a:spAutoFit/>
          </a:bodyPr>
          <a:lstStyle/>
          <a:p>
            <a:r>
              <a:rPr lang="en-US" sz="1350" b="1" dirty="0" err="1">
                <a:solidFill>
                  <a:srgbClr val="002060"/>
                </a:solidFill>
              </a:rPr>
              <a:t>P_rad</a:t>
            </a:r>
            <a:r>
              <a:rPr lang="en-US" sz="1350" b="1" dirty="0">
                <a:solidFill>
                  <a:srgbClr val="002060"/>
                </a:solidFill>
              </a:rPr>
              <a:t> = 0.17W</a:t>
            </a:r>
          </a:p>
        </p:txBody>
      </p:sp>
    </p:spTree>
    <p:extLst>
      <p:ext uri="{BB962C8B-B14F-4D97-AF65-F5344CB8AC3E}">
        <p14:creationId xmlns:p14="http://schemas.microsoft.com/office/powerpoint/2010/main" val="926143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116" y="1360889"/>
            <a:ext cx="6382517" cy="4638851"/>
          </a:xfrm>
          <a:prstGeom prst="rect">
            <a:avLst/>
          </a:prstGeom>
        </p:spPr>
      </p:pic>
      <p:sp>
        <p:nvSpPr>
          <p:cNvPr id="3" name="TextBox 2"/>
          <p:cNvSpPr txBox="1"/>
          <p:nvPr/>
        </p:nvSpPr>
        <p:spPr>
          <a:xfrm>
            <a:off x="389239" y="1116402"/>
            <a:ext cx="2085827" cy="300082"/>
          </a:xfrm>
          <a:prstGeom prst="rect">
            <a:avLst/>
          </a:prstGeom>
          <a:noFill/>
        </p:spPr>
        <p:txBody>
          <a:bodyPr wrap="none" rtlCol="0">
            <a:spAutoFit/>
          </a:bodyPr>
          <a:lstStyle/>
          <a:p>
            <a:r>
              <a:rPr lang="en-US" sz="1350" b="1" dirty="0"/>
              <a:t>P = 300 kW, TW, Air = 5 g/s</a:t>
            </a:r>
          </a:p>
        </p:txBody>
      </p:sp>
      <p:sp>
        <p:nvSpPr>
          <p:cNvPr id="4" name="TextBox 3"/>
          <p:cNvSpPr txBox="1"/>
          <p:nvPr/>
        </p:nvSpPr>
        <p:spPr>
          <a:xfrm>
            <a:off x="357397" y="1467022"/>
            <a:ext cx="2960554" cy="300082"/>
          </a:xfrm>
          <a:prstGeom prst="rect">
            <a:avLst/>
          </a:prstGeom>
          <a:noFill/>
        </p:spPr>
        <p:txBody>
          <a:bodyPr wrap="none" rtlCol="0">
            <a:spAutoFit/>
          </a:bodyPr>
          <a:lstStyle/>
          <a:p>
            <a:r>
              <a:rPr lang="en-US" sz="1350" b="1" dirty="0"/>
              <a:t>Loss in antenna = 230W+58W  = 288W </a:t>
            </a:r>
          </a:p>
        </p:txBody>
      </p:sp>
      <p:sp>
        <p:nvSpPr>
          <p:cNvPr id="5" name="TextBox 4"/>
          <p:cNvSpPr txBox="1"/>
          <p:nvPr/>
        </p:nvSpPr>
        <p:spPr>
          <a:xfrm>
            <a:off x="356206" y="1810603"/>
            <a:ext cx="1101327" cy="300082"/>
          </a:xfrm>
          <a:prstGeom prst="rect">
            <a:avLst/>
          </a:prstGeom>
          <a:noFill/>
        </p:spPr>
        <p:txBody>
          <a:bodyPr wrap="none" rtlCol="0">
            <a:spAutoFit/>
          </a:bodyPr>
          <a:lstStyle/>
          <a:p>
            <a:r>
              <a:rPr lang="el-GR" sz="1350" b="1" dirty="0"/>
              <a:t>Δ</a:t>
            </a:r>
            <a:r>
              <a:rPr lang="en-US" sz="1350" b="1" dirty="0"/>
              <a:t>_</a:t>
            </a:r>
            <a:r>
              <a:rPr lang="en-US" sz="1350" b="1" dirty="0" err="1"/>
              <a:t>Tair</a:t>
            </a:r>
            <a:r>
              <a:rPr lang="en-US" sz="1350" b="1" dirty="0"/>
              <a:t> ≈ 72C </a:t>
            </a:r>
          </a:p>
        </p:txBody>
      </p:sp>
      <p:sp>
        <p:nvSpPr>
          <p:cNvPr id="6" name="TextBox 5"/>
          <p:cNvSpPr txBox="1"/>
          <p:nvPr/>
        </p:nvSpPr>
        <p:spPr>
          <a:xfrm>
            <a:off x="356206" y="2153428"/>
            <a:ext cx="982961" cy="300082"/>
          </a:xfrm>
          <a:prstGeom prst="rect">
            <a:avLst/>
          </a:prstGeom>
          <a:noFill/>
        </p:spPr>
        <p:txBody>
          <a:bodyPr wrap="none" rtlCol="0">
            <a:spAutoFit/>
          </a:bodyPr>
          <a:lstStyle/>
          <a:p>
            <a:r>
              <a:rPr lang="en-US" sz="1350" b="1" dirty="0" err="1"/>
              <a:t>T_tip</a:t>
            </a:r>
            <a:r>
              <a:rPr lang="en-US" sz="1350" b="1" dirty="0"/>
              <a:t> ≈ 44C</a:t>
            </a:r>
          </a:p>
        </p:txBody>
      </p:sp>
      <p:sp>
        <p:nvSpPr>
          <p:cNvPr id="7" name="TextBox 6"/>
          <p:cNvSpPr txBox="1"/>
          <p:nvPr/>
        </p:nvSpPr>
        <p:spPr>
          <a:xfrm>
            <a:off x="389239" y="2496254"/>
            <a:ext cx="1229247" cy="300082"/>
          </a:xfrm>
          <a:prstGeom prst="rect">
            <a:avLst/>
          </a:prstGeom>
          <a:noFill/>
        </p:spPr>
        <p:txBody>
          <a:bodyPr wrap="none" rtlCol="0">
            <a:spAutoFit/>
          </a:bodyPr>
          <a:lstStyle/>
          <a:p>
            <a:r>
              <a:rPr lang="en-US" sz="1350" b="1" dirty="0" err="1"/>
              <a:t>P_rad</a:t>
            </a:r>
            <a:r>
              <a:rPr lang="en-US" sz="1350" b="1" dirty="0"/>
              <a:t> = 0.19W</a:t>
            </a:r>
          </a:p>
        </p:txBody>
      </p:sp>
    </p:spTree>
    <p:extLst>
      <p:ext uri="{BB962C8B-B14F-4D97-AF65-F5344CB8AC3E}">
        <p14:creationId xmlns:p14="http://schemas.microsoft.com/office/powerpoint/2010/main" val="13721702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5093" y="1565447"/>
            <a:ext cx="1417696" cy="323165"/>
          </a:xfrm>
          <a:prstGeom prst="rect">
            <a:avLst/>
          </a:prstGeom>
          <a:noFill/>
        </p:spPr>
        <p:txBody>
          <a:bodyPr wrap="none" rtlCol="0">
            <a:spAutoFit/>
          </a:bodyPr>
          <a:lstStyle/>
          <a:p>
            <a:r>
              <a:rPr lang="en-US" sz="1500" b="1" dirty="0">
                <a:solidFill>
                  <a:srgbClr val="0070C0"/>
                </a:solidFill>
              </a:rPr>
              <a:t>Pressure drops:</a:t>
            </a:r>
          </a:p>
        </p:txBody>
      </p:sp>
      <p:sp>
        <p:nvSpPr>
          <p:cNvPr id="3" name="TextBox 2"/>
          <p:cNvSpPr txBox="1"/>
          <p:nvPr/>
        </p:nvSpPr>
        <p:spPr>
          <a:xfrm>
            <a:off x="519867" y="2001466"/>
            <a:ext cx="3596177" cy="507831"/>
          </a:xfrm>
          <a:prstGeom prst="rect">
            <a:avLst/>
          </a:prstGeom>
          <a:noFill/>
        </p:spPr>
        <p:txBody>
          <a:bodyPr wrap="none" rtlCol="0">
            <a:spAutoFit/>
          </a:bodyPr>
          <a:lstStyle/>
          <a:p>
            <a:r>
              <a:rPr lang="en-US" sz="1350" b="1" dirty="0"/>
              <a:t>Inner pipe: OD 9.5 mm, ID 7.7 mm, Length ~ 1m</a:t>
            </a:r>
          </a:p>
          <a:p>
            <a:r>
              <a:rPr lang="en-US" sz="1350" b="1" dirty="0"/>
              <a:t>Antenna ID 10.9 mm, Length ~ 0.41 m</a:t>
            </a:r>
          </a:p>
        </p:txBody>
      </p:sp>
      <p:sp>
        <p:nvSpPr>
          <p:cNvPr id="4" name="TextBox 3"/>
          <p:cNvSpPr txBox="1"/>
          <p:nvPr/>
        </p:nvSpPr>
        <p:spPr>
          <a:xfrm>
            <a:off x="575472" y="2730792"/>
            <a:ext cx="2522485" cy="738664"/>
          </a:xfrm>
          <a:prstGeom prst="rect">
            <a:avLst/>
          </a:prstGeom>
          <a:noFill/>
        </p:spPr>
        <p:txBody>
          <a:bodyPr wrap="none" rtlCol="0">
            <a:spAutoFit/>
          </a:bodyPr>
          <a:lstStyle/>
          <a:p>
            <a:r>
              <a:rPr lang="en-US" sz="1500" b="1" dirty="0">
                <a:solidFill>
                  <a:srgbClr val="0070C0"/>
                </a:solidFill>
              </a:rPr>
              <a:t>Pressure drop at inner pipe:</a:t>
            </a:r>
          </a:p>
          <a:p>
            <a:pPr lvl="0"/>
            <a:r>
              <a:rPr lang="en-US" sz="1350" b="1" dirty="0">
                <a:solidFill>
                  <a:prstClr val="black"/>
                </a:solidFill>
              </a:rPr>
              <a:t>3 g/s:  </a:t>
            </a:r>
            <a:r>
              <a:rPr lang="el-GR" sz="1350" b="1" dirty="0">
                <a:solidFill>
                  <a:prstClr val="black"/>
                </a:solidFill>
              </a:rPr>
              <a:t>Δ</a:t>
            </a:r>
            <a:r>
              <a:rPr lang="en-US" sz="1350" b="1" dirty="0">
                <a:solidFill>
                  <a:prstClr val="black"/>
                </a:solidFill>
              </a:rPr>
              <a:t>P = 0.06 bar, V = 64 m/s</a:t>
            </a:r>
          </a:p>
          <a:p>
            <a:pPr lvl="0"/>
            <a:r>
              <a:rPr lang="en-US" sz="1350" b="1" dirty="0">
                <a:solidFill>
                  <a:prstClr val="black"/>
                </a:solidFill>
              </a:rPr>
              <a:t>5 g/s:  </a:t>
            </a:r>
            <a:r>
              <a:rPr lang="el-GR" sz="1350" b="1" dirty="0">
                <a:solidFill>
                  <a:prstClr val="black"/>
                </a:solidFill>
              </a:rPr>
              <a:t>Δ</a:t>
            </a:r>
            <a:r>
              <a:rPr lang="en-US" sz="1350" b="1" dirty="0">
                <a:solidFill>
                  <a:prstClr val="black"/>
                </a:solidFill>
              </a:rPr>
              <a:t>P = 0.16 bar, V = 107 m/s</a:t>
            </a:r>
          </a:p>
        </p:txBody>
      </p:sp>
      <p:sp>
        <p:nvSpPr>
          <p:cNvPr id="5" name="TextBox 4"/>
          <p:cNvSpPr txBox="1"/>
          <p:nvPr/>
        </p:nvSpPr>
        <p:spPr>
          <a:xfrm>
            <a:off x="519867" y="3646322"/>
            <a:ext cx="4536627" cy="738664"/>
          </a:xfrm>
          <a:prstGeom prst="rect">
            <a:avLst/>
          </a:prstGeom>
          <a:noFill/>
        </p:spPr>
        <p:txBody>
          <a:bodyPr wrap="none" rtlCol="0">
            <a:spAutoFit/>
          </a:bodyPr>
          <a:lstStyle/>
          <a:p>
            <a:r>
              <a:rPr lang="en-US" sz="1500" b="1" dirty="0">
                <a:solidFill>
                  <a:srgbClr val="0070C0"/>
                </a:solidFill>
              </a:rPr>
              <a:t>Pressure drop at antenna:</a:t>
            </a:r>
            <a:endParaRPr lang="en-US" sz="1350" b="1" dirty="0"/>
          </a:p>
          <a:p>
            <a:r>
              <a:rPr lang="en-US" sz="1350" b="1" dirty="0"/>
              <a:t>3 g/s:  </a:t>
            </a:r>
            <a:r>
              <a:rPr lang="el-GR" sz="1350" b="1" dirty="0"/>
              <a:t>Δ</a:t>
            </a:r>
            <a:r>
              <a:rPr lang="en-US" sz="1350" b="1" dirty="0"/>
              <a:t>P = 1.3 bar, V = 113 m/s, Convection ~ 550 W/(K*m2)</a:t>
            </a:r>
          </a:p>
          <a:p>
            <a:r>
              <a:rPr lang="en-US" sz="1350" b="1" dirty="0"/>
              <a:t>5 g/s:  </a:t>
            </a:r>
            <a:r>
              <a:rPr lang="el-GR" sz="1350" b="1" dirty="0">
                <a:solidFill>
                  <a:prstClr val="black"/>
                </a:solidFill>
              </a:rPr>
              <a:t>Δ</a:t>
            </a:r>
            <a:r>
              <a:rPr lang="en-US" sz="1350" b="1" dirty="0">
                <a:solidFill>
                  <a:prstClr val="black"/>
                </a:solidFill>
              </a:rPr>
              <a:t>P = 3.2 bar, V = 189 m/s, Convection ~ 830 W/(K*m2)</a:t>
            </a:r>
            <a:endParaRPr lang="en-US" sz="1350" b="1" dirty="0"/>
          </a:p>
        </p:txBody>
      </p:sp>
      <p:sp>
        <p:nvSpPr>
          <p:cNvPr id="6" name="TextBox 5"/>
          <p:cNvSpPr txBox="1"/>
          <p:nvPr/>
        </p:nvSpPr>
        <p:spPr>
          <a:xfrm>
            <a:off x="575473" y="4606481"/>
            <a:ext cx="2732799" cy="530915"/>
          </a:xfrm>
          <a:prstGeom prst="rect">
            <a:avLst/>
          </a:prstGeom>
          <a:noFill/>
        </p:spPr>
        <p:txBody>
          <a:bodyPr wrap="none" rtlCol="0">
            <a:spAutoFit/>
          </a:bodyPr>
          <a:lstStyle/>
          <a:p>
            <a:r>
              <a:rPr lang="en-US" sz="1500" b="1" dirty="0">
                <a:solidFill>
                  <a:srgbClr val="0070C0"/>
                </a:solidFill>
              </a:rPr>
              <a:t>Inlet pressure </a:t>
            </a:r>
            <a:r>
              <a:rPr lang="en-US" sz="1350" b="1" dirty="0"/>
              <a:t>	 ~ 2 bar for 3 g/s</a:t>
            </a:r>
          </a:p>
          <a:p>
            <a:r>
              <a:rPr lang="en-US" sz="1350" b="1" dirty="0"/>
              <a:t>		 ~  4 bar for 5 g/s</a:t>
            </a:r>
          </a:p>
        </p:txBody>
      </p:sp>
      <p:sp>
        <p:nvSpPr>
          <p:cNvPr id="7" name="TextBox 6"/>
          <p:cNvSpPr txBox="1"/>
          <p:nvPr/>
        </p:nvSpPr>
        <p:spPr>
          <a:xfrm>
            <a:off x="595093" y="972058"/>
            <a:ext cx="2647776" cy="415498"/>
          </a:xfrm>
          <a:prstGeom prst="rect">
            <a:avLst/>
          </a:prstGeom>
          <a:noFill/>
        </p:spPr>
        <p:txBody>
          <a:bodyPr wrap="none" rtlCol="0">
            <a:spAutoFit/>
          </a:bodyPr>
          <a:lstStyle/>
          <a:p>
            <a:r>
              <a:rPr lang="en-US" sz="2100" b="1" dirty="0">
                <a:solidFill>
                  <a:srgbClr val="7030A0"/>
                </a:solidFill>
              </a:rPr>
              <a:t>Air cooling of antenna</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8994" y="2046556"/>
            <a:ext cx="3968999" cy="1355189"/>
          </a:xfrm>
          <a:prstGeom prst="rect">
            <a:avLst/>
          </a:prstGeom>
        </p:spPr>
      </p:pic>
    </p:spTree>
    <p:extLst>
      <p:ext uri="{BB962C8B-B14F-4D97-AF65-F5344CB8AC3E}">
        <p14:creationId xmlns:p14="http://schemas.microsoft.com/office/powerpoint/2010/main" val="18434176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702" y="2661553"/>
            <a:ext cx="4650590" cy="2193176"/>
          </a:xfrm>
          <a:prstGeom prst="rect">
            <a:avLst/>
          </a:prstGeom>
        </p:spPr>
      </p:pic>
      <p:sp>
        <p:nvSpPr>
          <p:cNvPr id="3" name="TextBox 2"/>
          <p:cNvSpPr txBox="1"/>
          <p:nvPr/>
        </p:nvSpPr>
        <p:spPr>
          <a:xfrm>
            <a:off x="2607276" y="1061137"/>
            <a:ext cx="3064557" cy="415498"/>
          </a:xfrm>
          <a:prstGeom prst="rect">
            <a:avLst/>
          </a:prstGeom>
          <a:noFill/>
        </p:spPr>
        <p:txBody>
          <a:bodyPr wrap="none" rtlCol="0">
            <a:spAutoFit/>
          </a:bodyPr>
          <a:lstStyle/>
          <a:p>
            <a:r>
              <a:rPr lang="en-US" sz="2100" b="1" dirty="0">
                <a:solidFill>
                  <a:srgbClr val="7030A0"/>
                </a:solidFill>
              </a:rPr>
              <a:t>Antenna tip and coupling.</a:t>
            </a:r>
          </a:p>
        </p:txBody>
      </p:sp>
      <p:sp>
        <p:nvSpPr>
          <p:cNvPr id="4" name="TextBox 3"/>
          <p:cNvSpPr txBox="1"/>
          <p:nvPr/>
        </p:nvSpPr>
        <p:spPr>
          <a:xfrm>
            <a:off x="771785" y="1757470"/>
            <a:ext cx="7697685" cy="323165"/>
          </a:xfrm>
          <a:prstGeom prst="rect">
            <a:avLst/>
          </a:prstGeom>
          <a:noFill/>
        </p:spPr>
        <p:txBody>
          <a:bodyPr wrap="none" rtlCol="0">
            <a:spAutoFit/>
          </a:bodyPr>
          <a:lstStyle/>
          <a:p>
            <a:r>
              <a:rPr lang="en-US" sz="1350" dirty="0"/>
              <a:t>“</a:t>
            </a:r>
            <a:r>
              <a:rPr lang="en-US" sz="1500" b="1" dirty="0">
                <a:solidFill>
                  <a:srgbClr val="002060"/>
                </a:solidFill>
              </a:rPr>
              <a:t>Goose foot” shape improves a coupling and allows to change coupling by rotation of antenna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3719" y="2479456"/>
            <a:ext cx="4361935" cy="2375273"/>
          </a:xfrm>
          <a:prstGeom prst="rect">
            <a:avLst/>
          </a:prstGeom>
        </p:spPr>
      </p:pic>
    </p:spTree>
    <p:extLst>
      <p:ext uri="{BB962C8B-B14F-4D97-AF65-F5344CB8AC3E}">
        <p14:creationId xmlns:p14="http://schemas.microsoft.com/office/powerpoint/2010/main" val="27282369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9227" y="2157889"/>
            <a:ext cx="3785804" cy="3099344"/>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5405"/>
          <a:stretch/>
        </p:blipFill>
        <p:spPr>
          <a:xfrm>
            <a:off x="537749" y="1285529"/>
            <a:ext cx="3757805" cy="4849457"/>
          </a:xfrm>
          <a:prstGeom prst="rect">
            <a:avLst/>
          </a:prstGeom>
        </p:spPr>
      </p:pic>
      <p:sp>
        <p:nvSpPr>
          <p:cNvPr id="5" name="TextBox 4"/>
          <p:cNvSpPr txBox="1"/>
          <p:nvPr/>
        </p:nvSpPr>
        <p:spPr>
          <a:xfrm>
            <a:off x="2783650" y="293581"/>
            <a:ext cx="3801425" cy="461665"/>
          </a:xfrm>
          <a:prstGeom prst="rect">
            <a:avLst/>
          </a:prstGeom>
          <a:noFill/>
        </p:spPr>
        <p:txBody>
          <a:bodyPr wrap="none" rtlCol="0">
            <a:spAutoFit/>
          </a:bodyPr>
          <a:lstStyle/>
          <a:p>
            <a:r>
              <a:rPr lang="en-US" sz="2400" b="1" dirty="0">
                <a:solidFill>
                  <a:srgbClr val="0070C0"/>
                </a:solidFill>
              </a:rPr>
              <a:t>LB 650 MHz cavity  coupling:</a:t>
            </a:r>
          </a:p>
        </p:txBody>
      </p:sp>
    </p:spTree>
    <p:extLst>
      <p:ext uri="{BB962C8B-B14F-4D97-AF65-F5344CB8AC3E}">
        <p14:creationId xmlns:p14="http://schemas.microsoft.com/office/powerpoint/2010/main" val="1772807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33818"/>
          <a:stretch/>
        </p:blipFill>
        <p:spPr>
          <a:xfrm>
            <a:off x="593001" y="2076660"/>
            <a:ext cx="3362311" cy="418591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680" y="1531303"/>
            <a:ext cx="4082796" cy="3401568"/>
          </a:xfrm>
          <a:prstGeom prst="rect">
            <a:avLst/>
          </a:prstGeom>
        </p:spPr>
      </p:pic>
      <p:sp>
        <p:nvSpPr>
          <p:cNvPr id="4" name="TextBox 3"/>
          <p:cNvSpPr txBox="1"/>
          <p:nvPr/>
        </p:nvSpPr>
        <p:spPr>
          <a:xfrm>
            <a:off x="2274156" y="344713"/>
            <a:ext cx="3865545" cy="461665"/>
          </a:xfrm>
          <a:prstGeom prst="rect">
            <a:avLst/>
          </a:prstGeom>
          <a:noFill/>
        </p:spPr>
        <p:txBody>
          <a:bodyPr wrap="none" rtlCol="0">
            <a:spAutoFit/>
          </a:bodyPr>
          <a:lstStyle/>
          <a:p>
            <a:r>
              <a:rPr lang="en-US" sz="2400" b="1" dirty="0">
                <a:solidFill>
                  <a:srgbClr val="0070C0"/>
                </a:solidFill>
              </a:rPr>
              <a:t>HB 650 MHz cavity  coupling:</a:t>
            </a:r>
          </a:p>
        </p:txBody>
      </p:sp>
    </p:spTree>
    <p:extLst>
      <p:ext uri="{BB962C8B-B14F-4D97-AF65-F5344CB8AC3E}">
        <p14:creationId xmlns:p14="http://schemas.microsoft.com/office/powerpoint/2010/main" val="2235293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2250" y="172379"/>
            <a:ext cx="8686800" cy="847911"/>
          </a:xfrm>
        </p:spPr>
        <p:txBody>
          <a:bodyPr/>
          <a:lstStyle/>
          <a:p>
            <a:r>
              <a:rPr lang="en-US" sz="2800" dirty="0">
                <a:solidFill>
                  <a:srgbClr val="7030A0"/>
                </a:solidFill>
              </a:rPr>
              <a:t>Operating parameters of cavities determine the requirements to couplers: </a:t>
            </a:r>
          </a:p>
        </p:txBody>
      </p:sp>
      <p:sp>
        <p:nvSpPr>
          <p:cNvPr id="3" name="Date Placeholder 2"/>
          <p:cNvSpPr>
            <a:spLocks noGrp="1"/>
          </p:cNvSpPr>
          <p:nvPr>
            <p:ph type="dt" sz="half" idx="2"/>
          </p:nvPr>
        </p:nvSpPr>
        <p:spPr>
          <a:xfrm>
            <a:off x="736828" y="6504213"/>
            <a:ext cx="715454" cy="241300"/>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2060"/>
                </a:solidFill>
                <a:effectLst/>
                <a:uLnTx/>
                <a:uFillTx/>
              </a:rPr>
              <a:t>04/11/17</a:t>
            </a:r>
          </a:p>
        </p:txBody>
      </p:sp>
      <p:sp>
        <p:nvSpPr>
          <p:cNvPr id="4" name="Footer Placeholder 3"/>
          <p:cNvSpPr>
            <a:spLocks noGrp="1"/>
          </p:cNvSpPr>
          <p:nvPr>
            <p:ph type="ftr" sz="quarter" idx="3"/>
          </p:nvPr>
        </p:nvSpPr>
        <p:spPr>
          <a:xfrm>
            <a:off x="1615170" y="6517979"/>
            <a:ext cx="3007779" cy="182155"/>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2060"/>
                </a:solidFill>
                <a:effectLst/>
                <a:uLnTx/>
                <a:uFillTx/>
              </a:rPr>
              <a:t>S. Kazakov | 2017 P2MAC</a:t>
            </a:r>
            <a:endParaRPr kumimoji="0" lang="en-US" sz="1200" b="1" i="0" u="none" strike="noStrike" kern="0" cap="none" spc="0" normalizeH="0" baseline="0" noProof="0" dirty="0">
              <a:ln>
                <a:noFill/>
              </a:ln>
              <a:solidFill>
                <a:srgbClr val="002060"/>
              </a:solidFill>
              <a:effectLst/>
              <a:uLnTx/>
              <a:uFillTx/>
            </a:endParaRPr>
          </a:p>
        </p:txBody>
      </p:sp>
      <p:sp>
        <p:nvSpPr>
          <p:cNvPr id="5" name="Slide Number Placeholder 4"/>
          <p:cNvSpPr>
            <a:spLocks noGrp="1"/>
          </p:cNvSpPr>
          <p:nvPr>
            <p:ph type="sldNum" sz="quarter" idx="4"/>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148C009B-CB69-E04A-B9B3-34B26D69E9CF}" type="slidenum">
              <a:rPr kumimoji="0" lang="en-US" sz="1200" b="0" i="0" u="none" strike="noStrike" kern="0" cap="none" spc="0" normalizeH="0" baseline="0" noProof="0">
                <a:ln>
                  <a:noFill/>
                </a:ln>
                <a:solidFill>
                  <a:srgbClr val="00206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200" b="0" i="0" u="none" strike="noStrike" kern="0" cap="none" spc="0" normalizeH="0" baseline="0" noProof="0" dirty="0">
              <a:ln>
                <a:noFill/>
              </a:ln>
              <a:solidFill>
                <a:srgbClr val="002060"/>
              </a:solidFill>
              <a:effectLst/>
              <a:uLnTx/>
              <a:uFillTx/>
            </a:endParaRPr>
          </a:p>
        </p:txBody>
      </p:sp>
      <p:sp>
        <p:nvSpPr>
          <p:cNvPr id="8" name="TextBox 7"/>
          <p:cNvSpPr txBox="1"/>
          <p:nvPr/>
        </p:nvSpPr>
        <p:spPr>
          <a:xfrm>
            <a:off x="429419" y="1896704"/>
            <a:ext cx="3175036"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a:ln>
                  <a:noFill/>
                </a:ln>
                <a:solidFill>
                  <a:srgbClr val="7030A0"/>
                </a:solidFill>
                <a:effectLst/>
                <a:uLnTx/>
                <a:uFillTx/>
              </a:rPr>
              <a:t>RFQ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162.5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75 kW, CW</a:t>
            </a:r>
          </a:p>
        </p:txBody>
      </p:sp>
      <p:sp>
        <p:nvSpPr>
          <p:cNvPr id="9" name="TextBox 8"/>
          <p:cNvSpPr txBox="1"/>
          <p:nvPr/>
        </p:nvSpPr>
        <p:spPr>
          <a:xfrm>
            <a:off x="2864312" y="3135243"/>
            <a:ext cx="3221523"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a:ln>
                  <a:noFill/>
                </a:ln>
                <a:solidFill>
                  <a:srgbClr val="7030A0"/>
                </a:solidFill>
                <a:effectLst/>
                <a:uLnTx/>
                <a:uFillTx/>
              </a:rPr>
              <a:t>HWR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162.5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10 kW, CW</a:t>
            </a:r>
          </a:p>
        </p:txBody>
      </p:sp>
      <p:sp>
        <p:nvSpPr>
          <p:cNvPr id="10" name="TextBox 9"/>
          <p:cNvSpPr txBox="1"/>
          <p:nvPr/>
        </p:nvSpPr>
        <p:spPr>
          <a:xfrm>
            <a:off x="499406" y="4464098"/>
            <a:ext cx="3877985"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a:ln>
                  <a:noFill/>
                </a:ln>
                <a:solidFill>
                  <a:srgbClr val="7030A0"/>
                </a:solidFill>
                <a:effectLst/>
                <a:uLnTx/>
                <a:uFillTx/>
              </a:rPr>
              <a:t>SSR1 &amp; SSR2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325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30 kW, CW	</a:t>
            </a:r>
          </a:p>
        </p:txBody>
      </p:sp>
      <p:sp>
        <p:nvSpPr>
          <p:cNvPr id="11" name="TextBox 10"/>
          <p:cNvSpPr txBox="1"/>
          <p:nvPr/>
        </p:nvSpPr>
        <p:spPr>
          <a:xfrm>
            <a:off x="5543953" y="4458684"/>
            <a:ext cx="3304879"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a:ln>
                  <a:noFill/>
                </a:ln>
                <a:solidFill>
                  <a:srgbClr val="7030A0"/>
                </a:solidFill>
                <a:effectLst/>
                <a:uLnTx/>
                <a:uFillTx/>
              </a:rPr>
              <a:t>LB &amp; HB 650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650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110 kW, CW</a:t>
            </a:r>
          </a:p>
        </p:txBody>
      </p:sp>
      <p:sp>
        <p:nvSpPr>
          <p:cNvPr id="12" name="TextBox 11"/>
          <p:cNvSpPr txBox="1"/>
          <p:nvPr/>
        </p:nvSpPr>
        <p:spPr>
          <a:xfrm>
            <a:off x="568460" y="5616937"/>
            <a:ext cx="7813229"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7030A0"/>
                </a:solidFill>
                <a:effectLst/>
                <a:uLnTx/>
                <a:uFillTx/>
              </a:rPr>
              <a:t>All couplers were designed and some prototypes were built and tested. </a:t>
            </a:r>
          </a:p>
        </p:txBody>
      </p:sp>
      <p:sp>
        <p:nvSpPr>
          <p:cNvPr id="2" name="TextBox 1"/>
          <p:cNvSpPr txBox="1"/>
          <p:nvPr/>
        </p:nvSpPr>
        <p:spPr>
          <a:xfrm>
            <a:off x="5619678" y="1846898"/>
            <a:ext cx="3153427"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err="1">
                <a:ln>
                  <a:noFill/>
                </a:ln>
                <a:solidFill>
                  <a:srgbClr val="7030A0"/>
                </a:solidFill>
                <a:effectLst/>
                <a:uLnTx/>
                <a:uFillTx/>
              </a:rPr>
              <a:t>Buncher</a:t>
            </a:r>
            <a:r>
              <a:rPr kumimoji="0" lang="en-US" sz="2000" b="1" i="0" u="sng" strike="noStrike" kern="0" cap="none" spc="0" normalizeH="0" baseline="0" noProof="0" dirty="0">
                <a:ln>
                  <a:noFill/>
                </a:ln>
                <a:solidFill>
                  <a:srgbClr val="7030A0"/>
                </a:solidFill>
                <a:effectLst/>
                <a:uLnTx/>
                <a:uFillTx/>
              </a:rPr>
              <a:t>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162.5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3 kW, CW</a:t>
            </a:r>
          </a:p>
        </p:txBody>
      </p:sp>
      <p:sp>
        <p:nvSpPr>
          <p:cNvPr id="6" name="TextBox 5"/>
          <p:cNvSpPr txBox="1"/>
          <p:nvPr/>
        </p:nvSpPr>
        <p:spPr>
          <a:xfrm>
            <a:off x="109012" y="1157466"/>
            <a:ext cx="8800038"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7030A0"/>
                </a:solidFill>
                <a:effectLst/>
                <a:uLnTx/>
                <a:uFillTx/>
              </a:rPr>
              <a:t>(Requirements meets parameters of upgrade version of PIP-II with 5 mA current</a:t>
            </a:r>
            <a:r>
              <a:rPr kumimoji="0" lang="en-US" sz="1800" b="0" i="0" u="none" strike="noStrike" kern="0" cap="none" spc="0" normalizeH="0" baseline="0" noProof="0" dirty="0">
                <a:ln>
                  <a:noFill/>
                </a:ln>
                <a:solidFill>
                  <a:srgbClr val="7030A0"/>
                </a:solidFill>
                <a:effectLst/>
                <a:uLnTx/>
                <a:uFillTx/>
              </a:rPr>
              <a:t>.)</a:t>
            </a:r>
          </a:p>
        </p:txBody>
      </p:sp>
    </p:spTree>
    <p:extLst>
      <p:ext uri="{BB962C8B-B14F-4D97-AF65-F5344CB8AC3E}">
        <p14:creationId xmlns:p14="http://schemas.microsoft.com/office/powerpoint/2010/main" val="729339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441433"/>
            <a:ext cx="8686800" cy="320908"/>
          </a:xfrm>
        </p:spPr>
        <p:txBody>
          <a:bodyPr/>
          <a:lstStyle/>
          <a:p>
            <a:r>
              <a:rPr lang="en-US" sz="2800" dirty="0">
                <a:solidFill>
                  <a:srgbClr val="7030A0"/>
                </a:solidFill>
              </a:rPr>
              <a:t>Principles of design:</a:t>
            </a:r>
          </a:p>
        </p:txBody>
      </p:sp>
      <p:sp>
        <p:nvSpPr>
          <p:cNvPr id="3" name="Date Placeholder 2"/>
          <p:cNvSpPr>
            <a:spLocks noGrp="1"/>
          </p:cNvSpPr>
          <p:nvPr>
            <p:ph type="dt" sz="half" idx="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04/11/17</a:t>
            </a:r>
          </a:p>
        </p:txBody>
      </p:sp>
      <p:sp>
        <p:nvSpPr>
          <p:cNvPr id="4" name="Footer Placeholder 3"/>
          <p:cNvSpPr>
            <a:spLocks noGrp="1"/>
          </p:cNvSpPr>
          <p:nvPr>
            <p:ph type="ftr" sz="quarter" idx="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2060"/>
                </a:solidFill>
                <a:effectLst/>
                <a:uLnTx/>
                <a:uFillTx/>
              </a:rPr>
              <a:t>S. Kazakov | P2MAC</a:t>
            </a:r>
            <a:endParaRPr kumimoji="0" lang="en-US" sz="1200" b="1" i="0" u="none" strike="noStrike" kern="0" cap="none" spc="0" normalizeH="0" baseline="0" noProof="0" dirty="0">
              <a:ln>
                <a:noFill/>
              </a:ln>
              <a:solidFill>
                <a:srgbClr val="002060"/>
              </a:solidFill>
              <a:effectLst/>
              <a:uLnTx/>
              <a:uFillTx/>
            </a:endParaRPr>
          </a:p>
        </p:txBody>
      </p:sp>
      <p:sp>
        <p:nvSpPr>
          <p:cNvPr id="5" name="Slide Number Placeholder 4"/>
          <p:cNvSpPr>
            <a:spLocks noGrp="1"/>
          </p:cNvSpPr>
          <p:nvPr>
            <p:ph type="sldNum" sz="quarter" idx="4"/>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148C009B-CB69-E04A-B9B3-34B26D69E9CF}" type="slidenum">
              <a:rPr kumimoji="0" lang="en-US" sz="1200" b="0" i="0" u="none" strike="noStrike" kern="0" cap="none" spc="0" normalizeH="0" baseline="0" noProof="0">
                <a:ln>
                  <a:noFill/>
                </a:ln>
                <a:solidFill>
                  <a:srgbClr val="00206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200" b="0" i="0" u="none" strike="noStrike" kern="0" cap="none" spc="0" normalizeH="0" baseline="0" noProof="0" dirty="0">
              <a:ln>
                <a:noFill/>
              </a:ln>
              <a:solidFill>
                <a:srgbClr val="002060"/>
              </a:solidFill>
              <a:effectLst/>
              <a:uLnTx/>
              <a:uFillTx/>
            </a:endParaRPr>
          </a:p>
        </p:txBody>
      </p:sp>
      <p:sp>
        <p:nvSpPr>
          <p:cNvPr id="8" name="TextBox 7"/>
          <p:cNvSpPr txBox="1"/>
          <p:nvPr/>
        </p:nvSpPr>
        <p:spPr>
          <a:xfrm>
            <a:off x="204052" y="1263482"/>
            <a:ext cx="8939948" cy="2862322"/>
          </a:xfrm>
          <a:prstGeom prst="rect">
            <a:avLst/>
          </a:prstGeom>
          <a:noFill/>
        </p:spPr>
        <p:txBody>
          <a:bodyPr wrap="none" rtlCol="0">
            <a:spAutoFit/>
          </a:bodyPr>
          <a:lstStyle/>
          <a:p>
            <a:pPr marL="257175" marR="0" lvl="0" indent="-257175"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1" i="0" u="none" strike="noStrike" kern="0" cap="none" spc="0" normalizeH="0" baseline="0" noProof="0" dirty="0">
                <a:ln>
                  <a:noFill/>
                </a:ln>
                <a:solidFill>
                  <a:srgbClr val="0070C0"/>
                </a:solidFill>
                <a:effectLst/>
                <a:uLnTx/>
                <a:uFillTx/>
              </a:rPr>
              <a:t>Simplicity of vacuum part of coupler: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	no moving parts, no bellows.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	simple configuration – more reliable, easy to clean, less expansive.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0070C0"/>
              </a:solidFill>
              <a:effectLst/>
              <a:uLnTx/>
              <a:uFillTx/>
            </a:endParaRPr>
          </a:p>
          <a:p>
            <a:pPr marL="257175" marR="0" lvl="0" indent="-257175"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1" i="0" u="none" strike="noStrike" kern="0" cap="none" spc="0" normalizeH="0" baseline="0" noProof="0" dirty="0">
                <a:ln>
                  <a:noFill/>
                </a:ln>
                <a:solidFill>
                  <a:srgbClr val="0070C0"/>
                </a:solidFill>
                <a:effectLst/>
                <a:uLnTx/>
                <a:uFillTx/>
              </a:rPr>
              <a:t>Air cooling of antennas (no water) – Not so severe consequences in case of leak.</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0070C0"/>
              </a:solidFill>
              <a:effectLst/>
              <a:uLnTx/>
              <a:uFillTx/>
            </a:endParaRPr>
          </a:p>
          <a:p>
            <a:pPr marL="257175" marR="0" lvl="0" indent="-257175"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1" i="0" u="none" strike="noStrike" kern="0" cap="none" spc="0" normalizeH="0" baseline="0" noProof="0" dirty="0">
                <a:ln>
                  <a:noFill/>
                </a:ln>
                <a:solidFill>
                  <a:srgbClr val="0070C0"/>
                </a:solidFill>
                <a:effectLst/>
                <a:uLnTx/>
                <a:uFillTx/>
              </a:rPr>
              <a:t>Ability to apply high voltage bias to suppress a </a:t>
            </a:r>
            <a:r>
              <a:rPr kumimoji="0" lang="en-US" sz="2000" b="1" i="0" u="none" strike="noStrike" kern="0" cap="none" spc="0" normalizeH="0" baseline="0" noProof="0" dirty="0" err="1">
                <a:ln>
                  <a:noFill/>
                </a:ln>
                <a:solidFill>
                  <a:srgbClr val="0070C0"/>
                </a:solidFill>
                <a:effectLst/>
                <a:uLnTx/>
                <a:uFillTx/>
              </a:rPr>
              <a:t>multipactor</a:t>
            </a:r>
            <a:r>
              <a:rPr kumimoji="0" lang="en-US" sz="2000" b="1" i="0" u="none" strike="noStrike" kern="0" cap="none" spc="0" normalizeH="0" baseline="0" noProof="0" dirty="0">
                <a:ln>
                  <a:noFill/>
                </a:ln>
                <a:solidFill>
                  <a:srgbClr val="0070C0"/>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0070C0"/>
              </a:solidFill>
              <a:effectLst/>
              <a:uLnTx/>
              <a:uFillTx/>
            </a:endParaRPr>
          </a:p>
          <a:p>
            <a:pPr marL="257175" marR="0" lvl="0" indent="-257175"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000" b="1" i="0" u="none" strike="noStrike" kern="0" cap="none" spc="0" normalizeH="0" baseline="0" noProof="0" dirty="0">
                <a:ln>
                  <a:noFill/>
                </a:ln>
                <a:solidFill>
                  <a:srgbClr val="0070C0"/>
                </a:solidFill>
                <a:effectLst/>
                <a:uLnTx/>
                <a:uFillTx/>
              </a:rPr>
              <a:t>Avoid a copper coating of stainless steel.</a:t>
            </a:r>
          </a:p>
        </p:txBody>
      </p:sp>
      <p:sp>
        <p:nvSpPr>
          <p:cNvPr id="9" name="TextBox 8"/>
          <p:cNvSpPr txBox="1"/>
          <p:nvPr/>
        </p:nvSpPr>
        <p:spPr>
          <a:xfrm>
            <a:off x="228600" y="4807178"/>
            <a:ext cx="8873711"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7030A0"/>
                </a:solidFill>
                <a:effectLst/>
                <a:uLnTx/>
                <a:uFillTx/>
              </a:rPr>
              <a:t>Based on this principles the RFQ, SSR1 &amp; SSR2, LB &amp; HB 650 couplers were design.</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7030A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7030A0"/>
                </a:solidFill>
                <a:effectLst/>
                <a:uLnTx/>
                <a:uFillTx/>
              </a:rPr>
              <a:t>RFQ and SSR1 &amp; SSR2 couplers were built and tested.</a:t>
            </a:r>
          </a:p>
        </p:txBody>
      </p:sp>
    </p:spTree>
    <p:extLst>
      <p:ext uri="{BB962C8B-B14F-4D97-AF65-F5344CB8AC3E}">
        <p14:creationId xmlns:p14="http://schemas.microsoft.com/office/powerpoint/2010/main" val="1273409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887" y="2884000"/>
            <a:ext cx="3655846" cy="3325729"/>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58424">
            <a:off x="4183246" y="2725457"/>
            <a:ext cx="4880657" cy="2597574"/>
          </a:xfrm>
          <a:prstGeom prst="rect">
            <a:avLst/>
          </a:prstGeom>
        </p:spPr>
      </p:pic>
      <p:sp>
        <p:nvSpPr>
          <p:cNvPr id="4" name="TextBox 3"/>
          <p:cNvSpPr txBox="1"/>
          <p:nvPr/>
        </p:nvSpPr>
        <p:spPr>
          <a:xfrm>
            <a:off x="575431" y="1575971"/>
            <a:ext cx="2757486" cy="415498"/>
          </a:xfrm>
          <a:prstGeom prst="rect">
            <a:avLst/>
          </a:prstGeom>
          <a:noFill/>
        </p:spPr>
        <p:txBody>
          <a:bodyPr wrap="none" rtlCol="0">
            <a:spAutoFit/>
          </a:bodyPr>
          <a:lstStyle/>
          <a:p>
            <a:pPr defTabSz="685800"/>
            <a:r>
              <a:rPr lang="en-US" sz="2100" b="1" kern="0" dirty="0">
                <a:solidFill>
                  <a:srgbClr val="0070C0"/>
                </a:solidFill>
              </a:rPr>
              <a:t>Electrical configuration</a:t>
            </a:r>
          </a:p>
        </p:txBody>
      </p:sp>
      <p:sp>
        <p:nvSpPr>
          <p:cNvPr id="5" name="TextBox 4"/>
          <p:cNvSpPr txBox="1"/>
          <p:nvPr/>
        </p:nvSpPr>
        <p:spPr>
          <a:xfrm>
            <a:off x="5260718" y="1510097"/>
            <a:ext cx="1576072" cy="415498"/>
          </a:xfrm>
          <a:prstGeom prst="rect">
            <a:avLst/>
          </a:prstGeom>
          <a:noFill/>
        </p:spPr>
        <p:txBody>
          <a:bodyPr wrap="none" rtlCol="0">
            <a:spAutoFit/>
          </a:bodyPr>
          <a:lstStyle/>
          <a:p>
            <a:pPr defTabSz="685800"/>
            <a:r>
              <a:rPr lang="en-US" sz="2100" b="1" kern="0" dirty="0">
                <a:solidFill>
                  <a:srgbClr val="0070C0"/>
                </a:solidFill>
              </a:rPr>
              <a:t>Overall sizes</a:t>
            </a:r>
          </a:p>
        </p:txBody>
      </p:sp>
      <p:sp>
        <p:nvSpPr>
          <p:cNvPr id="6" name="TextBox 5"/>
          <p:cNvSpPr txBox="1"/>
          <p:nvPr/>
        </p:nvSpPr>
        <p:spPr>
          <a:xfrm>
            <a:off x="164892" y="175608"/>
            <a:ext cx="3175036"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sng" strike="noStrike" kern="0" cap="none" spc="0" normalizeH="0" baseline="0" noProof="0" dirty="0">
                <a:ln>
                  <a:noFill/>
                </a:ln>
                <a:solidFill>
                  <a:srgbClr val="7030A0"/>
                </a:solidFill>
                <a:effectLst/>
                <a:uLnTx/>
                <a:uFillTx/>
              </a:rPr>
              <a:t>RFQ coupler: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Frequency	162.5 MHz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70C0"/>
                </a:solidFill>
                <a:effectLst/>
                <a:uLnTx/>
                <a:uFillTx/>
              </a:rPr>
              <a:t>Power		75 kW, CW</a:t>
            </a:r>
          </a:p>
        </p:txBody>
      </p:sp>
    </p:spTree>
    <p:extLst>
      <p:ext uri="{BB962C8B-B14F-4D97-AF65-F5344CB8AC3E}">
        <p14:creationId xmlns:p14="http://schemas.microsoft.com/office/powerpoint/2010/main" val="3735001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822" y="961219"/>
            <a:ext cx="7998940" cy="4594158"/>
          </a:xfrm>
          <a:prstGeom prst="rect">
            <a:avLst/>
          </a:prstGeom>
        </p:spPr>
      </p:pic>
      <p:sp>
        <p:nvSpPr>
          <p:cNvPr id="3" name="TextBox 2"/>
          <p:cNvSpPr txBox="1"/>
          <p:nvPr/>
        </p:nvSpPr>
        <p:spPr>
          <a:xfrm>
            <a:off x="4915919" y="0"/>
            <a:ext cx="4228081" cy="1231106"/>
          </a:xfrm>
          <a:prstGeom prst="rect">
            <a:avLst/>
          </a:prstGeom>
          <a:noFill/>
        </p:spPr>
        <p:txBody>
          <a:bodyPr wrap="none" rtlCol="0">
            <a:spAutoFit/>
          </a:bodyPr>
          <a:lstStyle/>
          <a:p>
            <a:r>
              <a:rPr lang="en-US" sz="2000" b="1" dirty="0">
                <a:solidFill>
                  <a:srgbClr val="7030A0"/>
                </a:solidFill>
              </a:rPr>
              <a:t>Some features of RFP coupler: </a:t>
            </a:r>
          </a:p>
          <a:p>
            <a:endParaRPr lang="en-US" b="1" dirty="0"/>
          </a:p>
          <a:p>
            <a:pPr marL="285750" indent="-285750">
              <a:buFont typeface="Arial" panose="020B0604020202020204" pitchFamily="34" charset="0"/>
              <a:buChar char="•"/>
            </a:pPr>
            <a:r>
              <a:rPr lang="en-US" b="1" dirty="0">
                <a:solidFill>
                  <a:srgbClr val="0070C0"/>
                </a:solidFill>
              </a:rPr>
              <a:t>Not grounded loop (HV bias applicable)</a:t>
            </a:r>
          </a:p>
          <a:p>
            <a:pPr marL="285750" indent="-285750">
              <a:buFont typeface="Arial" panose="020B0604020202020204" pitchFamily="34" charset="0"/>
              <a:buChar char="•"/>
            </a:pPr>
            <a:r>
              <a:rPr lang="en-US" b="1" dirty="0">
                <a:solidFill>
                  <a:srgbClr val="0070C0"/>
                </a:solidFill>
              </a:rPr>
              <a:t>Air cooling</a:t>
            </a:r>
          </a:p>
        </p:txBody>
      </p:sp>
    </p:spTree>
    <p:extLst>
      <p:ext uri="{BB962C8B-B14F-4D97-AF65-F5344CB8AC3E}">
        <p14:creationId xmlns:p14="http://schemas.microsoft.com/office/powerpoint/2010/main" val="258645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2250" y="229647"/>
            <a:ext cx="4573868" cy="427877"/>
          </a:xfrm>
        </p:spPr>
        <p:txBody>
          <a:bodyPr/>
          <a:lstStyle/>
          <a:p>
            <a:r>
              <a:rPr lang="en-US" sz="2800" b="1" dirty="0">
                <a:solidFill>
                  <a:srgbClr val="7030A0"/>
                </a:solidFill>
                <a:latin typeface="+mn-lt"/>
              </a:rPr>
              <a:t>Ceramic window assembly:</a:t>
            </a:r>
          </a:p>
        </p:txBody>
      </p:sp>
      <p:sp>
        <p:nvSpPr>
          <p:cNvPr id="3" name="Date Placeholder 2"/>
          <p:cNvSpPr>
            <a:spLocks noGrp="1"/>
          </p:cNvSpPr>
          <p:nvPr>
            <p:ph type="dt" sz="half" idx="2"/>
          </p:nvPr>
        </p:nvSpPr>
        <p:spPr/>
        <p:txBody>
          <a:bodyPr/>
          <a:lstStyle/>
          <a:p>
            <a:pPr>
              <a:defRPr/>
            </a:pPr>
            <a:r>
              <a:rPr lang="en-US" sz="1200" kern="0" dirty="0">
                <a:solidFill>
                  <a:srgbClr val="002060"/>
                </a:solidFill>
              </a:rPr>
              <a:t>04/11/17</a:t>
            </a:r>
          </a:p>
        </p:txBody>
      </p:sp>
      <p:sp>
        <p:nvSpPr>
          <p:cNvPr id="4" name="Footer Placeholder 3"/>
          <p:cNvSpPr>
            <a:spLocks noGrp="1"/>
          </p:cNvSpPr>
          <p:nvPr>
            <p:ph type="ftr" sz="quarter" idx="3"/>
          </p:nvPr>
        </p:nvSpPr>
        <p:spPr/>
        <p:txBody>
          <a:bodyPr/>
          <a:lstStyle/>
          <a:p>
            <a:pPr>
              <a:defRPr/>
            </a:pPr>
            <a:r>
              <a:rPr lang="en-US" sz="1200" kern="0" dirty="0">
                <a:solidFill>
                  <a:srgbClr val="002060"/>
                </a:solidFill>
              </a:rPr>
              <a:t>S. Kazakov | P2MAC</a:t>
            </a:r>
            <a:endParaRPr lang="en-US" sz="1200" b="1" kern="0" dirty="0">
              <a:solidFill>
                <a:srgbClr val="002060"/>
              </a:solidFill>
            </a:endParaRPr>
          </a:p>
        </p:txBody>
      </p:sp>
      <p:sp>
        <p:nvSpPr>
          <p:cNvPr id="5" name="Slide Number Placeholder 4"/>
          <p:cNvSpPr>
            <a:spLocks noGrp="1"/>
          </p:cNvSpPr>
          <p:nvPr>
            <p:ph type="sldNum" sz="quarter" idx="4"/>
          </p:nvPr>
        </p:nvSpPr>
        <p:spPr/>
        <p:txBody>
          <a:bodyPr/>
          <a:lstStyle/>
          <a:p>
            <a:pPr>
              <a:defRPr/>
            </a:pPr>
            <a:fld id="{148C009B-CB69-E04A-B9B3-34B26D69E9CF}" type="slidenum">
              <a:rPr lang="en-US" sz="1200" kern="0">
                <a:solidFill>
                  <a:srgbClr val="002060"/>
                </a:solidFill>
              </a:rPr>
              <a:pPr>
                <a:defRPr/>
              </a:pPr>
              <a:t>8</a:t>
            </a:fld>
            <a:endParaRPr lang="en-US" sz="1200" kern="0" dirty="0">
              <a:solidFill>
                <a:srgbClr val="002060"/>
              </a:solidFill>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975" y="1639925"/>
            <a:ext cx="3433670" cy="3689023"/>
          </a:xfrm>
          <a:prstGeom prst="rect">
            <a:avLst/>
          </a:prstGeom>
        </p:spPr>
      </p:pic>
      <p:grpSp>
        <p:nvGrpSpPr>
          <p:cNvPr id="41" name="Group 40"/>
          <p:cNvGrpSpPr/>
          <p:nvPr/>
        </p:nvGrpSpPr>
        <p:grpSpPr>
          <a:xfrm>
            <a:off x="3648635" y="1252153"/>
            <a:ext cx="5420010" cy="4207610"/>
            <a:chOff x="3797478" y="1327489"/>
            <a:chExt cx="5235308" cy="4063462"/>
          </a:xfrm>
        </p:grpSpPr>
        <p:pic>
          <p:nvPicPr>
            <p:cNvPr id="8" name="Picture 7" descr="C:\Documents and Settings\olegp\Desktop\hpr\c.jpg"/>
            <p:cNvPicPr>
              <a:picLocks noChangeAspect="1" noChangeArrowheads="1"/>
            </p:cNvPicPr>
            <p:nvPr/>
          </p:nvPicPr>
          <p:blipFill>
            <a:blip r:embed="rId3"/>
            <a:srcRect l="26389" t="3821" r="22222" b="11915"/>
            <a:stretch>
              <a:fillRect/>
            </a:stretch>
          </p:blipFill>
          <p:spPr bwMode="auto">
            <a:xfrm>
              <a:off x="5097991" y="1701976"/>
              <a:ext cx="3486997" cy="3370764"/>
            </a:xfrm>
            <a:prstGeom prst="rect">
              <a:avLst/>
            </a:prstGeom>
            <a:noFill/>
            <a:effectLst>
              <a:softEdge rad="114300"/>
            </a:effectLst>
          </p:spPr>
        </p:pic>
        <p:sp>
          <p:nvSpPr>
            <p:cNvPr id="9" name="Rectangle 8"/>
            <p:cNvSpPr/>
            <p:nvPr/>
          </p:nvSpPr>
          <p:spPr>
            <a:xfrm>
              <a:off x="6146753" y="1327489"/>
              <a:ext cx="1502046" cy="516420"/>
            </a:xfrm>
            <a:prstGeom prst="rect">
              <a:avLst/>
            </a:prstGeom>
          </p:spPr>
          <p:txBody>
            <a:bodyPr wrap="square">
              <a:spAutoFit/>
            </a:bodyPr>
            <a:lstStyle/>
            <a:p>
              <a:r>
                <a:rPr lang="en-US" sz="1350" b="1" dirty="0">
                  <a:solidFill>
                    <a:prstClr val="black"/>
                  </a:solidFill>
                </a:rPr>
                <a:t>Custom Rotatable </a:t>
              </a:r>
            </a:p>
            <a:p>
              <a:r>
                <a:rPr lang="en-US" sz="1350" b="1" dirty="0">
                  <a:solidFill>
                    <a:prstClr val="black"/>
                  </a:solidFill>
                </a:rPr>
                <a:t>Flange SS316</a:t>
              </a:r>
            </a:p>
          </p:txBody>
        </p:sp>
        <p:sp>
          <p:nvSpPr>
            <p:cNvPr id="10" name="Rectangle 9"/>
            <p:cNvSpPr/>
            <p:nvPr/>
          </p:nvSpPr>
          <p:spPr>
            <a:xfrm>
              <a:off x="3797478" y="1939828"/>
              <a:ext cx="2001528" cy="305158"/>
            </a:xfrm>
            <a:prstGeom prst="rect">
              <a:avLst/>
            </a:prstGeom>
          </p:spPr>
          <p:txBody>
            <a:bodyPr wrap="square">
              <a:spAutoFit/>
            </a:bodyPr>
            <a:lstStyle/>
            <a:p>
              <a:r>
                <a:rPr lang="en-US" sz="1350" b="1" dirty="0">
                  <a:solidFill>
                    <a:prstClr val="black"/>
                  </a:solidFill>
                </a:rPr>
                <a:t>3 1/8 Fixed coaxial flange</a:t>
              </a:r>
            </a:p>
          </p:txBody>
        </p:sp>
        <p:sp>
          <p:nvSpPr>
            <p:cNvPr id="11" name="TextBox 10"/>
            <p:cNvSpPr txBox="1"/>
            <p:nvPr/>
          </p:nvSpPr>
          <p:spPr>
            <a:xfrm>
              <a:off x="7047035" y="2048092"/>
              <a:ext cx="1063737" cy="305158"/>
            </a:xfrm>
            <a:prstGeom prst="rect">
              <a:avLst/>
            </a:prstGeom>
            <a:noFill/>
          </p:spPr>
          <p:txBody>
            <a:bodyPr wrap="square" rtlCol="0">
              <a:spAutoFit/>
            </a:bodyPr>
            <a:lstStyle/>
            <a:p>
              <a:r>
                <a:rPr lang="en-US" sz="1350" b="1" dirty="0">
                  <a:solidFill>
                    <a:prstClr val="black"/>
                  </a:solidFill>
                </a:rPr>
                <a:t>Viton O-ring</a:t>
              </a:r>
            </a:p>
          </p:txBody>
        </p:sp>
        <p:sp>
          <p:nvSpPr>
            <p:cNvPr id="12" name="TextBox 11"/>
            <p:cNvSpPr txBox="1"/>
            <p:nvPr/>
          </p:nvSpPr>
          <p:spPr>
            <a:xfrm>
              <a:off x="7600949" y="2362537"/>
              <a:ext cx="1431837" cy="938947"/>
            </a:xfrm>
            <a:prstGeom prst="rect">
              <a:avLst/>
            </a:prstGeom>
            <a:noFill/>
          </p:spPr>
          <p:txBody>
            <a:bodyPr wrap="square" rtlCol="0">
              <a:spAutoFit/>
            </a:bodyPr>
            <a:lstStyle/>
            <a:p>
              <a:r>
                <a:rPr lang="en-US" sz="1350" b="1" dirty="0">
                  <a:solidFill>
                    <a:prstClr val="black"/>
                  </a:solidFill>
                </a:rPr>
                <a:t>RF seal</a:t>
              </a:r>
            </a:p>
            <a:p>
              <a:r>
                <a:rPr lang="en-US" sz="1350" b="1" dirty="0">
                  <a:solidFill>
                    <a:prstClr val="black"/>
                  </a:solidFill>
                </a:rPr>
                <a:t>Beryllium Copper C175 Alloy 10 </a:t>
              </a:r>
            </a:p>
            <a:p>
              <a:r>
                <a:rPr lang="en-US" sz="1350" b="1" dirty="0">
                  <a:solidFill>
                    <a:prstClr val="black"/>
                  </a:solidFill>
                </a:rPr>
                <a:t>(Bal Seal Spring )</a:t>
              </a:r>
            </a:p>
          </p:txBody>
        </p:sp>
        <p:sp>
          <p:nvSpPr>
            <p:cNvPr id="13" name="Rectangle 12"/>
            <p:cNvSpPr/>
            <p:nvPr/>
          </p:nvSpPr>
          <p:spPr>
            <a:xfrm>
              <a:off x="6844954" y="5085793"/>
              <a:ext cx="1999019" cy="305158"/>
            </a:xfrm>
            <a:prstGeom prst="rect">
              <a:avLst/>
            </a:prstGeom>
          </p:spPr>
          <p:txBody>
            <a:bodyPr wrap="square">
              <a:spAutoFit/>
            </a:bodyPr>
            <a:lstStyle/>
            <a:p>
              <a:r>
                <a:rPr lang="en-US" sz="1350" b="1" dirty="0">
                  <a:solidFill>
                    <a:prstClr val="black"/>
                  </a:solidFill>
                </a:rPr>
                <a:t>Copper 101 Tube OD .25”</a:t>
              </a:r>
            </a:p>
          </p:txBody>
        </p:sp>
        <p:sp>
          <p:nvSpPr>
            <p:cNvPr id="14" name="TextBox 13"/>
            <p:cNvSpPr txBox="1"/>
            <p:nvPr/>
          </p:nvSpPr>
          <p:spPr>
            <a:xfrm>
              <a:off x="3924307" y="3074773"/>
              <a:ext cx="1540345" cy="305158"/>
            </a:xfrm>
            <a:prstGeom prst="rect">
              <a:avLst/>
            </a:prstGeom>
            <a:noFill/>
          </p:spPr>
          <p:txBody>
            <a:bodyPr wrap="square" rtlCol="0">
              <a:spAutoFit/>
            </a:bodyPr>
            <a:lstStyle/>
            <a:p>
              <a:r>
                <a:rPr lang="en-US" sz="1350" b="1" dirty="0">
                  <a:solidFill>
                    <a:prstClr val="black"/>
                  </a:solidFill>
                </a:rPr>
                <a:t>Al2O3 ceramic disc</a:t>
              </a:r>
            </a:p>
          </p:txBody>
        </p:sp>
        <p:sp>
          <p:nvSpPr>
            <p:cNvPr id="15" name="TextBox 14"/>
            <p:cNvSpPr txBox="1"/>
            <p:nvPr/>
          </p:nvSpPr>
          <p:spPr>
            <a:xfrm>
              <a:off x="3866878" y="4071218"/>
              <a:ext cx="1263775" cy="305158"/>
            </a:xfrm>
            <a:prstGeom prst="rect">
              <a:avLst/>
            </a:prstGeom>
            <a:noFill/>
          </p:spPr>
          <p:txBody>
            <a:bodyPr wrap="square" rtlCol="0">
              <a:spAutoFit/>
            </a:bodyPr>
            <a:lstStyle/>
            <a:p>
              <a:r>
                <a:rPr lang="en-US" sz="1350" b="1" dirty="0">
                  <a:solidFill>
                    <a:prstClr val="black"/>
                  </a:solidFill>
                </a:rPr>
                <a:t>Copper sleeves</a:t>
              </a:r>
            </a:p>
          </p:txBody>
        </p:sp>
        <p:cxnSp>
          <p:nvCxnSpPr>
            <p:cNvPr id="17" name="Straight Connector 16"/>
            <p:cNvCxnSpPr/>
            <p:nvPr/>
          </p:nvCxnSpPr>
          <p:spPr>
            <a:xfrm>
              <a:off x="4473510" y="2224260"/>
              <a:ext cx="807575" cy="535723"/>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a:off x="4772000" y="3331361"/>
              <a:ext cx="1265227" cy="84029"/>
            </a:xfrm>
            <a:prstGeom prst="line">
              <a:avLst/>
            </a:prstGeom>
            <a:ln/>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flipV="1">
              <a:off x="5000699" y="4017752"/>
              <a:ext cx="1036527" cy="160878"/>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5000699" y="4196713"/>
              <a:ext cx="1094523" cy="156581"/>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H="1" flipV="1">
              <a:off x="7874001" y="4633384"/>
              <a:ext cx="33866" cy="584201"/>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flipV="1">
              <a:off x="7907867" y="3218349"/>
              <a:ext cx="527580" cy="458302"/>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flipH="1" flipV="1">
              <a:off x="7411509" y="2311983"/>
              <a:ext cx="17993" cy="1019379"/>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flipH="1" flipV="1">
              <a:off x="6607793" y="1839675"/>
              <a:ext cx="266058" cy="981996"/>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460431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2250" y="256224"/>
            <a:ext cx="8686800" cy="427877"/>
          </a:xfrm>
        </p:spPr>
        <p:txBody>
          <a:bodyPr/>
          <a:lstStyle/>
          <a:p>
            <a:r>
              <a:rPr lang="en-US" sz="2800" b="1" dirty="0">
                <a:solidFill>
                  <a:srgbClr val="7030A0"/>
                </a:solidFill>
                <a:latin typeface="+mn-lt"/>
              </a:rPr>
              <a:t>RFQ coupler connected to RFQ cavity:</a:t>
            </a:r>
          </a:p>
        </p:txBody>
      </p:sp>
      <p:sp>
        <p:nvSpPr>
          <p:cNvPr id="3" name="Date Placeholder 2"/>
          <p:cNvSpPr>
            <a:spLocks noGrp="1"/>
          </p:cNvSpPr>
          <p:nvPr>
            <p:ph type="dt" sz="half" idx="2"/>
          </p:nvPr>
        </p:nvSpPr>
        <p:spPr/>
        <p:txBody>
          <a:bodyPr/>
          <a:lstStyle/>
          <a:p>
            <a:pPr>
              <a:defRPr/>
            </a:pPr>
            <a:r>
              <a:rPr lang="en-US" sz="1200" kern="0" dirty="0">
                <a:solidFill>
                  <a:srgbClr val="002060"/>
                </a:solidFill>
              </a:rPr>
              <a:t>04/11/17</a:t>
            </a:r>
          </a:p>
        </p:txBody>
      </p:sp>
      <p:sp>
        <p:nvSpPr>
          <p:cNvPr id="4" name="Footer Placeholder 3"/>
          <p:cNvSpPr>
            <a:spLocks noGrp="1"/>
          </p:cNvSpPr>
          <p:nvPr>
            <p:ph type="ftr" sz="quarter" idx="3"/>
          </p:nvPr>
        </p:nvSpPr>
        <p:spPr/>
        <p:txBody>
          <a:bodyPr/>
          <a:lstStyle/>
          <a:p>
            <a:pPr>
              <a:defRPr/>
            </a:pPr>
            <a:r>
              <a:rPr lang="en-US" sz="1200" kern="0" dirty="0">
                <a:solidFill>
                  <a:srgbClr val="002060"/>
                </a:solidFill>
              </a:rPr>
              <a:t>S. Kazakov | P2MAC</a:t>
            </a:r>
            <a:endParaRPr lang="en-US" sz="1200" b="1" kern="0" dirty="0">
              <a:solidFill>
                <a:srgbClr val="002060"/>
              </a:solidFill>
            </a:endParaRPr>
          </a:p>
        </p:txBody>
      </p:sp>
      <p:sp>
        <p:nvSpPr>
          <p:cNvPr id="5" name="Slide Number Placeholder 4"/>
          <p:cNvSpPr>
            <a:spLocks noGrp="1"/>
          </p:cNvSpPr>
          <p:nvPr>
            <p:ph type="sldNum" sz="quarter" idx="4"/>
          </p:nvPr>
        </p:nvSpPr>
        <p:spPr/>
        <p:txBody>
          <a:bodyPr/>
          <a:lstStyle/>
          <a:p>
            <a:pPr>
              <a:defRPr/>
            </a:pPr>
            <a:fld id="{148C009B-CB69-E04A-B9B3-34B26D69E9CF}" type="slidenum">
              <a:rPr lang="en-US" sz="1200" kern="0">
                <a:solidFill>
                  <a:srgbClr val="002060"/>
                </a:solidFill>
              </a:rPr>
              <a:pPr>
                <a:defRPr/>
              </a:pPr>
              <a:t>9</a:t>
            </a:fld>
            <a:endParaRPr lang="en-US" sz="1200" kern="0" dirty="0">
              <a:solidFill>
                <a:srgbClr val="002060"/>
              </a:solidFill>
            </a:endParaRPr>
          </a:p>
        </p:txBody>
      </p:sp>
      <p:grpSp>
        <p:nvGrpSpPr>
          <p:cNvPr id="8" name="Group 7"/>
          <p:cNvGrpSpPr/>
          <p:nvPr/>
        </p:nvGrpSpPr>
        <p:grpSpPr>
          <a:xfrm>
            <a:off x="348737" y="968188"/>
            <a:ext cx="8194628" cy="5015193"/>
            <a:chOff x="1399821" y="645610"/>
            <a:chExt cx="8387645" cy="5589346"/>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9821" y="645610"/>
              <a:ext cx="8387645" cy="5589346"/>
            </a:xfrm>
            <a:prstGeom prst="rect">
              <a:avLst/>
            </a:prstGeom>
          </p:spPr>
        </p:pic>
        <p:sp>
          <p:nvSpPr>
            <p:cNvPr id="10" name="TextBox 9"/>
            <p:cNvSpPr txBox="1"/>
            <p:nvPr/>
          </p:nvSpPr>
          <p:spPr>
            <a:xfrm>
              <a:off x="7924802" y="2327476"/>
              <a:ext cx="1514750" cy="583120"/>
            </a:xfrm>
            <a:prstGeom prst="rect">
              <a:avLst/>
            </a:prstGeom>
            <a:noFill/>
          </p:spPr>
          <p:txBody>
            <a:bodyPr wrap="none" rtlCol="0">
              <a:spAutoFit/>
            </a:bodyPr>
            <a:lstStyle/>
            <a:p>
              <a:r>
                <a:rPr lang="en-US" sz="2800" b="1" dirty="0">
                  <a:solidFill>
                    <a:srgbClr val="FFFF00"/>
                  </a:solidFill>
                </a:rPr>
                <a:t>DC block</a:t>
              </a:r>
            </a:p>
          </p:txBody>
        </p:sp>
        <p:cxnSp>
          <p:nvCxnSpPr>
            <p:cNvPr id="11" name="Straight Connector 10"/>
            <p:cNvCxnSpPr/>
            <p:nvPr/>
          </p:nvCxnSpPr>
          <p:spPr>
            <a:xfrm>
              <a:off x="7021691" y="1738489"/>
              <a:ext cx="903111" cy="850598"/>
            </a:xfrm>
            <a:prstGeom prst="line">
              <a:avLst/>
            </a:prstGeom>
            <a:ln w="412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10" idx="1"/>
            </p:cNvCxnSpPr>
            <p:nvPr/>
          </p:nvCxnSpPr>
          <p:spPr>
            <a:xfrm flipV="1">
              <a:off x="7021691" y="2619036"/>
              <a:ext cx="903111" cy="821251"/>
            </a:xfrm>
            <a:prstGeom prst="line">
              <a:avLst/>
            </a:prstGeom>
            <a:ln w="41275">
              <a:solidFill>
                <a:srgbClr val="FFFF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92916473"/>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1827</TotalTime>
  <Words>1662</Words>
  <Application>Microsoft Office PowerPoint</Application>
  <PresentationFormat>On-screen Show (4:3)</PresentationFormat>
  <Paragraphs>304</Paragraphs>
  <Slides>37</Slides>
  <Notes>0</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37</vt:i4>
      </vt:variant>
    </vt:vector>
  </HeadingPairs>
  <TitlesOfParts>
    <vt:vector size="48" baseType="lpstr">
      <vt:lpstr>ＭＳ Ｐゴシック</vt:lpstr>
      <vt:lpstr>Arial</vt:lpstr>
      <vt:lpstr>Calibri</vt:lpstr>
      <vt:lpstr>Calibri Light</vt:lpstr>
      <vt:lpstr>Geneva</vt:lpstr>
      <vt:lpstr>Helvetica</vt:lpstr>
      <vt:lpstr>Wingdings</vt:lpstr>
      <vt:lpstr>1_Office Theme</vt:lpstr>
      <vt:lpstr>Fermilab_PPT_090815</vt:lpstr>
      <vt:lpstr>2_Office Theme</vt:lpstr>
      <vt:lpstr>CorelDRAW</vt:lpstr>
      <vt:lpstr>PowerPoint Presentation</vt:lpstr>
      <vt:lpstr>PowerPoint Presentation</vt:lpstr>
      <vt:lpstr>  PIP-II linac includes:</vt:lpstr>
      <vt:lpstr>Operating parameters of cavities determine the requirements to couplers: </vt:lpstr>
      <vt:lpstr>Principles of design:</vt:lpstr>
      <vt:lpstr>PowerPoint Presentation</vt:lpstr>
      <vt:lpstr>PowerPoint Presentation</vt:lpstr>
      <vt:lpstr>Ceramic window assembly:</vt:lpstr>
      <vt:lpstr>RFQ coupler connected to RFQ cavity:</vt:lpstr>
      <vt:lpstr>Results of testing:</vt:lpstr>
      <vt:lpstr>Backup RF windows:</vt:lpstr>
      <vt:lpstr>PowerPoint Presentation</vt:lpstr>
      <vt:lpstr>PowerPoint Presentation</vt:lpstr>
      <vt:lpstr>SSR1 &amp; SSR2, 325 MHz coupler:</vt:lpstr>
      <vt:lpstr>Results of testing, 325 MHz couplers: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Sergey Kazakov</dc:creator>
  <cp:lastModifiedBy>Sergey Kazakov</cp:lastModifiedBy>
  <cp:revision>120</cp:revision>
  <dcterms:created xsi:type="dcterms:W3CDTF">2017-06-19T15:27:32Z</dcterms:created>
  <dcterms:modified xsi:type="dcterms:W3CDTF">2017-06-28T06:07:24Z</dcterms:modified>
</cp:coreProperties>
</file>