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67" r:id="rId5"/>
    <p:sldId id="258" r:id="rId6"/>
    <p:sldId id="268" r:id="rId7"/>
    <p:sldId id="269" r:id="rId8"/>
    <p:sldId id="270" r:id="rId9"/>
    <p:sldId id="271" r:id="rId10"/>
    <p:sldId id="272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6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28" autoAdjust="0"/>
    <p:restoredTop sz="94660"/>
  </p:normalViewPr>
  <p:slideViewPr>
    <p:cSldViewPr>
      <p:cViewPr varScale="1">
        <p:scale>
          <a:sx n="88" d="100"/>
          <a:sy n="88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8CEB3-BB1C-4742-85DC-0A2995C0A1A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79D32-2B84-47DD-B4A6-985FE1FB6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7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 preferRelativeResize="0"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680" y="0"/>
            <a:ext cx="12240000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4437112"/>
            <a:ext cx="7560000" cy="1667520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44592" y="4437534"/>
            <a:ext cx="2880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3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4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12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438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293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693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76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868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180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87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69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257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534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91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929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59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71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84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55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44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18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15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4592" y="332656"/>
            <a:ext cx="108000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412776"/>
            <a:ext cx="10800000" cy="46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6400" y="6381368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eric.montesinos@cern.ch, Conclusion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3952" y="6381368"/>
            <a:ext cx="32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WWFPC#3, 27-28 June 2017, CERN, Geneva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84432" y="6381368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786DB-1803-46C7-8916-AD16D021CBF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13" y="6381328"/>
            <a:ext cx="366063" cy="36000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6237312"/>
            <a:ext cx="121920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73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rgbClr val="002060"/>
          </a:solidFill>
          <a:latin typeface="+mn-lt"/>
          <a:ea typeface="+mn-ea"/>
          <a:cs typeface="+mn-cs"/>
        </a:defRPr>
      </a:lvl1pPr>
      <a:lvl2pPr marL="179388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rgbClr val="002060"/>
          </a:solidFill>
          <a:latin typeface="+mn-lt"/>
          <a:ea typeface="+mn-ea"/>
          <a:cs typeface="+mn-cs"/>
        </a:defRPr>
      </a:lvl2pPr>
      <a:lvl3pPr marL="358775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rgbClr val="002060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A4860-6B95-4C80-8846-CBF746D05AD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F0C9D-8732-4BD4-8E9C-ECEA0EE7305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8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" Type="http://schemas.openxmlformats.org/officeDocument/2006/relationships/image" Target="../media/image3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World-Wide Fundamental Power Coupler meeting #3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600" dirty="0" smtClean="0"/>
              <a:t>eric.montesinos@cern.ch</a:t>
            </a:r>
          </a:p>
          <a:p>
            <a:r>
              <a:rPr lang="en-GB" dirty="0" smtClean="0"/>
              <a:t>Topics for discussion</a:t>
            </a:r>
          </a:p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15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6308" y="1801905"/>
            <a:ext cx="73185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prstClr val="black"/>
                </a:solidFill>
              </a:rPr>
              <a:t>Al diamond seals for ceramic RF windows,</a:t>
            </a:r>
          </a:p>
          <a:p>
            <a:pPr algn="ctr"/>
            <a:r>
              <a:rPr lang="en-US" sz="3200" b="1" dirty="0">
                <a:solidFill>
                  <a:prstClr val="black"/>
                </a:solidFill>
              </a:rPr>
              <a:t>first experiments.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7225" y="3872752"/>
            <a:ext cx="3063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S. Kazakov, D. Plant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15400" y="5540188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02/24/2017</a:t>
            </a:r>
          </a:p>
        </p:txBody>
      </p:sp>
    </p:spTree>
    <p:extLst>
      <p:ext uri="{BB962C8B-B14F-4D97-AF65-F5344CB8AC3E}">
        <p14:creationId xmlns:p14="http://schemas.microsoft.com/office/powerpoint/2010/main" val="3965283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77" y="1021976"/>
            <a:ext cx="3065098" cy="5836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601" y="1353671"/>
            <a:ext cx="6938279" cy="53633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9247" y="349623"/>
            <a:ext cx="1846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Geometry #1</a:t>
            </a:r>
          </a:p>
        </p:txBody>
      </p:sp>
    </p:spTree>
    <p:extLst>
      <p:ext uri="{BB962C8B-B14F-4D97-AF65-F5344CB8AC3E}">
        <p14:creationId xmlns:p14="http://schemas.microsoft.com/office/powerpoint/2010/main" val="1954221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55" y="718127"/>
            <a:ext cx="7613843" cy="571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92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739" y="1497105"/>
            <a:ext cx="3284499" cy="50818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694" y="1396699"/>
            <a:ext cx="6059146" cy="51822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38917" y="412376"/>
            <a:ext cx="1846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Geometry #2</a:t>
            </a:r>
          </a:p>
        </p:txBody>
      </p:sp>
    </p:spTree>
    <p:extLst>
      <p:ext uri="{BB962C8B-B14F-4D97-AF65-F5344CB8AC3E}">
        <p14:creationId xmlns:p14="http://schemas.microsoft.com/office/powerpoint/2010/main" val="2187413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88" y="802343"/>
            <a:ext cx="7052981" cy="47019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518406" y="1271920"/>
            <a:ext cx="6609572" cy="440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86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6117" y="338863"/>
            <a:ext cx="142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Geometry #1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6117" y="782179"/>
            <a:ext cx="5943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Test 1:   </a:t>
            </a:r>
          </a:p>
          <a:p>
            <a:r>
              <a:rPr lang="en-US" dirty="0">
                <a:solidFill>
                  <a:prstClr val="black"/>
                </a:solidFill>
              </a:rPr>
              <a:t>(RT -&gt; 0C -&gt; RT -&gt; 100C -&gt;RT) x 10 times   =  OK (vacuum tight)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86117" y="1662063"/>
            <a:ext cx="25397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Test 2:  </a:t>
            </a:r>
          </a:p>
          <a:p>
            <a:r>
              <a:rPr lang="en-US" dirty="0">
                <a:solidFill>
                  <a:prstClr val="black"/>
                </a:solidFill>
              </a:rPr>
              <a:t>RT -&gt; 70K -&gt; RT  = OK</a:t>
            </a:r>
          </a:p>
          <a:p>
            <a:r>
              <a:rPr lang="en-US" dirty="0">
                <a:solidFill>
                  <a:prstClr val="black"/>
                </a:solidFill>
              </a:rPr>
              <a:t>RT -&gt; 70K -&gt; RT  = Not 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0848" y="2844043"/>
            <a:ext cx="2539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Bolt-nut were tightened.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0848" y="3428579"/>
            <a:ext cx="35029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Test 3:  </a:t>
            </a:r>
          </a:p>
          <a:p>
            <a:r>
              <a:rPr lang="en-US" dirty="0">
                <a:solidFill>
                  <a:prstClr val="black"/>
                </a:solidFill>
              </a:rPr>
              <a:t>RT -&gt; 70K -&gt; RT  = OK</a:t>
            </a:r>
          </a:p>
          <a:p>
            <a:r>
              <a:rPr lang="en-US" dirty="0">
                <a:solidFill>
                  <a:prstClr val="black"/>
                </a:solidFill>
              </a:rPr>
              <a:t>RT -&gt; 70K -&gt; RT  = OK</a:t>
            </a:r>
          </a:p>
          <a:p>
            <a:r>
              <a:rPr lang="en-US" dirty="0">
                <a:solidFill>
                  <a:prstClr val="black"/>
                </a:solidFill>
              </a:rPr>
              <a:t>RT -&gt; 70K -&gt; RT  = ? (under the test)</a:t>
            </a:r>
          </a:p>
        </p:txBody>
      </p:sp>
    </p:spTree>
    <p:extLst>
      <p:ext uri="{BB962C8B-B14F-4D97-AF65-F5344CB8AC3E}">
        <p14:creationId xmlns:p14="http://schemas.microsoft.com/office/powerpoint/2010/main" val="1034828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6117" y="296071"/>
            <a:ext cx="142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Geometry #2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6117" y="725411"/>
            <a:ext cx="5826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Test 1:   </a:t>
            </a:r>
          </a:p>
          <a:p>
            <a:r>
              <a:rPr lang="en-US" dirty="0">
                <a:solidFill>
                  <a:prstClr val="black"/>
                </a:solidFill>
              </a:rPr>
              <a:t>(RT -&gt; 0C -&gt; RT -&gt; 100C -&gt;RT) x 7 times   =  OK (vacuum tight)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88581" y="1609491"/>
            <a:ext cx="2539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Test 2:  </a:t>
            </a:r>
          </a:p>
          <a:p>
            <a:r>
              <a:rPr lang="en-US" dirty="0">
                <a:solidFill>
                  <a:prstClr val="black"/>
                </a:solidFill>
              </a:rPr>
              <a:t>RT -&gt; 70K -&gt; RT  = Not 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0848" y="2612710"/>
            <a:ext cx="272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Bolts-nuts were tightened.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86117" y="3319049"/>
            <a:ext cx="35029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Test 3:  </a:t>
            </a:r>
          </a:p>
          <a:p>
            <a:r>
              <a:rPr lang="en-US" dirty="0">
                <a:solidFill>
                  <a:prstClr val="black"/>
                </a:solidFill>
              </a:rPr>
              <a:t>RT -&gt; 70K -&gt; RT  = OK</a:t>
            </a:r>
          </a:p>
          <a:p>
            <a:r>
              <a:rPr lang="en-US" dirty="0">
                <a:solidFill>
                  <a:prstClr val="black"/>
                </a:solidFill>
              </a:rPr>
              <a:t>RT -&gt; 70K -&gt; RT  = OK</a:t>
            </a:r>
          </a:p>
          <a:p>
            <a:r>
              <a:rPr lang="en-US" dirty="0">
                <a:solidFill>
                  <a:prstClr val="black"/>
                </a:solidFill>
              </a:rPr>
              <a:t>RT -&gt; 70K -&gt; RT  = ? (under the test)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6117" y="5289176"/>
            <a:ext cx="887114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Conclusion: </a:t>
            </a:r>
          </a:p>
          <a:p>
            <a:r>
              <a:rPr lang="en-US" dirty="0">
                <a:solidFill>
                  <a:srgbClr val="0070C0"/>
                </a:solidFill>
              </a:rPr>
              <a:t>Results are very promising. Window temperature operating range is 0 C &lt; T &lt; 100 C (not 70K)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Probably we can avoid a brazing of ceramics. </a:t>
            </a:r>
          </a:p>
        </p:txBody>
      </p:sp>
    </p:spTree>
    <p:extLst>
      <p:ext uri="{BB962C8B-B14F-4D97-AF65-F5344CB8AC3E}">
        <p14:creationId xmlns:p14="http://schemas.microsoft.com/office/powerpoint/2010/main" val="1391453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764" y="0"/>
            <a:ext cx="82664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14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094" y="119404"/>
            <a:ext cx="7996517" cy="655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357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284" y="1685365"/>
            <a:ext cx="4321939" cy="44996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1608" y="1174376"/>
            <a:ext cx="63627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Now we buy the diamond Al seals from German company.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Price is ~$10 ~$20 per seal and 3 month delivery time.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1608" y="3848878"/>
            <a:ext cx="61411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We can try to produce seals by our self. 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In this case we will have freedom in dimensions and, 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perhaps, materials.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Probably the most simple and practical way is stamping.</a:t>
            </a:r>
          </a:p>
        </p:txBody>
      </p:sp>
    </p:spTree>
    <p:extLst>
      <p:ext uri="{BB962C8B-B14F-4D97-AF65-F5344CB8AC3E}">
        <p14:creationId xmlns:p14="http://schemas.microsoft.com/office/powerpoint/2010/main" val="250197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invitees for WWFPC#4 meeting in 2018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2" descr="http://www.psdgraphics.com/file/blank-world-map.jpg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3492" y="1695451"/>
            <a:ext cx="7372649" cy="404316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9" name="5-Point Star 8"/>
          <p:cNvSpPr/>
          <p:nvPr/>
        </p:nvSpPr>
        <p:spPr>
          <a:xfrm>
            <a:off x="4345741" y="289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>
            <a:off x="4453733" y="296632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>
            <a:off x="4525741" y="278628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/>
          <p:cNvSpPr/>
          <p:nvPr/>
        </p:nvSpPr>
        <p:spPr>
          <a:xfrm>
            <a:off x="3049597" y="300231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5-Point Star 13"/>
          <p:cNvSpPr/>
          <p:nvPr/>
        </p:nvSpPr>
        <p:spPr>
          <a:xfrm>
            <a:off x="2005461" y="318235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5-Point Star 14"/>
          <p:cNvSpPr/>
          <p:nvPr/>
        </p:nvSpPr>
        <p:spPr>
          <a:xfrm>
            <a:off x="6829997" y="332636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4309717" y="296632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4237709" y="289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6902005" y="3218335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5-Point Star 15"/>
          <p:cNvSpPr/>
          <p:nvPr/>
        </p:nvSpPr>
        <p:spPr>
          <a:xfrm>
            <a:off x="2833573" y="307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5-Point Star 15"/>
          <p:cNvSpPr/>
          <p:nvPr/>
        </p:nvSpPr>
        <p:spPr>
          <a:xfrm>
            <a:off x="6685981" y="325435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5-Point Star 15"/>
          <p:cNvSpPr/>
          <p:nvPr/>
        </p:nvSpPr>
        <p:spPr>
          <a:xfrm>
            <a:off x="6181925" y="332636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5-Point Star 16"/>
          <p:cNvSpPr/>
          <p:nvPr/>
        </p:nvSpPr>
        <p:spPr>
          <a:xfrm>
            <a:off x="6397949" y="318235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5-Point Star 17"/>
          <p:cNvSpPr/>
          <p:nvPr/>
        </p:nvSpPr>
        <p:spPr>
          <a:xfrm>
            <a:off x="2509517" y="307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/>
          <p:cNvSpPr/>
          <p:nvPr/>
        </p:nvSpPr>
        <p:spPr>
          <a:xfrm>
            <a:off x="2437509" y="303526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5-Point Star 12"/>
          <p:cNvSpPr/>
          <p:nvPr/>
        </p:nvSpPr>
        <p:spPr>
          <a:xfrm>
            <a:off x="2761565" y="3182351"/>
            <a:ext cx="108000" cy="108000"/>
          </a:xfrm>
          <a:prstGeom prst="star5">
            <a:avLst/>
          </a:prstGeom>
          <a:solidFill>
            <a:schemeClr val="bg1">
              <a:lumMod val="50000"/>
            </a:schemeClr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5-Point Star 17"/>
          <p:cNvSpPr/>
          <p:nvPr/>
        </p:nvSpPr>
        <p:spPr>
          <a:xfrm>
            <a:off x="2581525" y="3218335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670369"/>
              </p:ext>
            </p:extLst>
          </p:nvPr>
        </p:nvGraphicFramePr>
        <p:xfrm>
          <a:off x="8328248" y="1268760"/>
          <a:ext cx="3266688" cy="46634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33344">
                  <a:extLst>
                    <a:ext uri="{9D8B030D-6E8A-4147-A177-3AD203B41FA5}">
                      <a16:colId xmlns:a16="http://schemas.microsoft.com/office/drawing/2014/main" xmlns="" val="3762570383"/>
                    </a:ext>
                  </a:extLst>
                </a:gridCol>
                <a:gridCol w="733344">
                  <a:extLst>
                    <a:ext uri="{9D8B030D-6E8A-4147-A177-3AD203B41FA5}">
                      <a16:colId xmlns:a16="http://schemas.microsoft.com/office/drawing/2014/main" xmlns="" val="2036766188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3959478235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CERN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Eric Montesinos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5343112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KEK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Eiji</a:t>
                      </a:r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</a:t>
                      </a:r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Kako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064118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DESY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Denis Kostin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155103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KEK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Yasuchika</a:t>
                      </a:r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Yamamoto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5924703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RIKEN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Kazutaka</a:t>
                      </a:r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</a:t>
                      </a:r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Ozeki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977216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IHEP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US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Tong</a:t>
                      </a:r>
                      <a:r>
                        <a:rPr lang="en-US" sz="1200" b="0" baseline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="0" baseline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ming</a:t>
                      </a:r>
                      <a:r>
                        <a:rPr lang="en-US" sz="1200" b="0" baseline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Huang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79183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LAL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Walid</a:t>
                      </a:r>
                      <a:r>
                        <a:rPr lang="en-GB" sz="1200" b="0" baseline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Kaabi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345758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IPNO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Emmanuel </a:t>
                      </a:r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Rampnoux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355508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BNL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Wencan</a:t>
                      </a:r>
                      <a:r>
                        <a:rPr lang="en-GB" sz="1200" b="0" baseline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Xu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596948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IBS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Ilkyoung</a:t>
                      </a:r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Shin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543414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CEA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Guillaume </a:t>
                      </a:r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Devanz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068337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CEA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Christian </a:t>
                      </a:r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Arcambal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462453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Cornell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Vadim </a:t>
                      </a:r>
                      <a:r>
                        <a:rPr lang="en-US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Veshcherevich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7518339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JLAB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Mircea Stirbet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078164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ORNL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Yoon Kang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8433474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FNAL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Sergey </a:t>
                      </a:r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Kazakov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1866994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SLAC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Chris </a:t>
                      </a:r>
                      <a:r>
                        <a:rPr lang="en-GB" sz="1200" b="0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Adolphsen</a:t>
                      </a:r>
                      <a:endParaRPr lang="en-GB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39213459"/>
                  </a:ext>
                </a:extLst>
              </a:tr>
            </a:tbl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863" y="2420888"/>
            <a:ext cx="142672" cy="1828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5406360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5694392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1589936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2132856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1301904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1877968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2670056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3501008"/>
            <a:ext cx="325247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078" y="2958088"/>
            <a:ext cx="316457" cy="18288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515" y="3212976"/>
            <a:ext cx="311020" cy="18288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655" y="3789040"/>
            <a:ext cx="182880" cy="18288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91124" y="4040814"/>
            <a:ext cx="222411" cy="18288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655" y="4614272"/>
            <a:ext cx="182880" cy="18288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319" y="4902304"/>
            <a:ext cx="585216" cy="18288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002" y="5157192"/>
            <a:ext cx="354533" cy="1828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91396" y="4326240"/>
            <a:ext cx="222411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58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again for being here today 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2" descr="http://www.psdgraphics.com/file/blank-world-map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2" r="2748" b="11477"/>
          <a:stretch/>
        </p:blipFill>
        <p:spPr bwMode="auto">
          <a:xfrm>
            <a:off x="1596000" y="1301709"/>
            <a:ext cx="9000000" cy="493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5-Point Star 8"/>
          <p:cNvSpPr/>
          <p:nvPr/>
        </p:nvSpPr>
        <p:spPr>
          <a:xfrm>
            <a:off x="5988008" y="2777853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>
            <a:off x="6096000" y="2849901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>
            <a:off x="6204032" y="2633877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/>
          <p:cNvSpPr/>
          <p:nvPr/>
        </p:nvSpPr>
        <p:spPr>
          <a:xfrm>
            <a:off x="4475840" y="2885885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5-Point Star 12"/>
          <p:cNvSpPr/>
          <p:nvPr/>
        </p:nvSpPr>
        <p:spPr>
          <a:xfrm>
            <a:off x="4115800" y="3173917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5-Point Star 13"/>
          <p:cNvSpPr/>
          <p:nvPr/>
        </p:nvSpPr>
        <p:spPr>
          <a:xfrm>
            <a:off x="3215680" y="3137933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5-Point Star 14"/>
          <p:cNvSpPr/>
          <p:nvPr/>
        </p:nvSpPr>
        <p:spPr>
          <a:xfrm>
            <a:off x="9084352" y="3209941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/>
          <p:cNvSpPr/>
          <p:nvPr/>
        </p:nvSpPr>
        <p:spPr>
          <a:xfrm>
            <a:off x="5951984" y="2813877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5914916" y="2759901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9156360" y="3140968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8580296" y="3068960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5-Point Star 19"/>
          <p:cNvSpPr/>
          <p:nvPr/>
        </p:nvSpPr>
        <p:spPr>
          <a:xfrm>
            <a:off x="8304741" y="3248960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5-Point Star 20"/>
          <p:cNvSpPr/>
          <p:nvPr/>
        </p:nvSpPr>
        <p:spPr>
          <a:xfrm>
            <a:off x="8855851" y="3192778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5-Point Star 21"/>
          <p:cNvSpPr/>
          <p:nvPr/>
        </p:nvSpPr>
        <p:spPr>
          <a:xfrm>
            <a:off x="3971784" y="3140968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5-Point Star 14"/>
          <p:cNvSpPr/>
          <p:nvPr/>
        </p:nvSpPr>
        <p:spPr>
          <a:xfrm>
            <a:off x="4223792" y="2996952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5-Point Star 24"/>
          <p:cNvSpPr/>
          <p:nvPr/>
        </p:nvSpPr>
        <p:spPr>
          <a:xfrm>
            <a:off x="3827768" y="3029901"/>
            <a:ext cx="180000" cy="180000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5-Point Star 14"/>
          <p:cNvSpPr/>
          <p:nvPr/>
        </p:nvSpPr>
        <p:spPr>
          <a:xfrm>
            <a:off x="3755760" y="2996952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33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psdgraphics.com/file/blank-world-map.jpg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2023" y="1695451"/>
            <a:ext cx="7372649" cy="404316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WWFPC#4 meeting date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95400" y="1628800"/>
            <a:ext cx="5760640" cy="4351338"/>
          </a:xfrm>
        </p:spPr>
        <p:txBody>
          <a:bodyPr/>
          <a:lstStyle/>
          <a:p>
            <a:r>
              <a:rPr lang="en-GB" dirty="0" smtClean="0"/>
              <a:t>Still hosted at CERN ?</a:t>
            </a:r>
          </a:p>
          <a:p>
            <a:r>
              <a:rPr lang="en-GB" dirty="0" smtClean="0"/>
              <a:t>Still yearly ?</a:t>
            </a:r>
          </a:p>
          <a:p>
            <a:r>
              <a:rPr lang="en-GB" dirty="0" smtClean="0"/>
              <a:t>Still June ?</a:t>
            </a:r>
          </a:p>
          <a:p>
            <a:r>
              <a:rPr lang="en-GB" dirty="0" smtClean="0"/>
              <a:t>Mandatory to be present the two days</a:t>
            </a:r>
          </a:p>
          <a:p>
            <a:r>
              <a:rPr lang="en-GB" dirty="0" smtClean="0"/>
              <a:t>No remote participation</a:t>
            </a:r>
          </a:p>
          <a:p>
            <a:r>
              <a:rPr lang="en-GB" dirty="0" smtClean="0"/>
              <a:t>Discussion oriented, no time limitation</a:t>
            </a:r>
            <a:endParaRPr lang="en-GB" dirty="0"/>
          </a:p>
          <a:p>
            <a:r>
              <a:rPr lang="en-GB" dirty="0" smtClean="0"/>
              <a:t>Experts only</a:t>
            </a:r>
          </a:p>
          <a:p>
            <a:r>
              <a:rPr lang="en-GB" dirty="0" smtClean="0"/>
              <a:t>On invitation only (feel free to add to the list)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3</a:t>
            </a:fld>
            <a:endParaRPr lang="en-GB"/>
          </a:p>
        </p:txBody>
      </p:sp>
      <p:sp>
        <p:nvSpPr>
          <p:cNvPr id="9" name="5-Point Star 8"/>
          <p:cNvSpPr/>
          <p:nvPr/>
        </p:nvSpPr>
        <p:spPr>
          <a:xfrm>
            <a:off x="8364272" y="289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>
            <a:off x="8472264" y="296632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>
            <a:off x="8544272" y="278628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/>
          <p:cNvSpPr/>
          <p:nvPr/>
        </p:nvSpPr>
        <p:spPr>
          <a:xfrm>
            <a:off x="7068128" y="300231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5-Point Star 13"/>
          <p:cNvSpPr/>
          <p:nvPr/>
        </p:nvSpPr>
        <p:spPr>
          <a:xfrm>
            <a:off x="6023992" y="318235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5-Point Star 14"/>
          <p:cNvSpPr/>
          <p:nvPr/>
        </p:nvSpPr>
        <p:spPr>
          <a:xfrm>
            <a:off x="10848528" y="332636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8328248" y="296632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8256240" y="289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10920536" y="3218335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5-Point Star 15"/>
          <p:cNvSpPr/>
          <p:nvPr/>
        </p:nvSpPr>
        <p:spPr>
          <a:xfrm>
            <a:off x="6852104" y="307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5-Point Star 15"/>
          <p:cNvSpPr/>
          <p:nvPr/>
        </p:nvSpPr>
        <p:spPr>
          <a:xfrm>
            <a:off x="10704512" y="325435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5-Point Star 15"/>
          <p:cNvSpPr/>
          <p:nvPr/>
        </p:nvSpPr>
        <p:spPr>
          <a:xfrm>
            <a:off x="10200456" y="3326367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5-Point Star 16"/>
          <p:cNvSpPr/>
          <p:nvPr/>
        </p:nvSpPr>
        <p:spPr>
          <a:xfrm>
            <a:off x="10416480" y="3182351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5-Point Star 17"/>
          <p:cNvSpPr/>
          <p:nvPr/>
        </p:nvSpPr>
        <p:spPr>
          <a:xfrm>
            <a:off x="6528048" y="3074319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/>
          <p:cNvSpPr/>
          <p:nvPr/>
        </p:nvSpPr>
        <p:spPr>
          <a:xfrm>
            <a:off x="6456040" y="3035260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5-Point Star 12"/>
          <p:cNvSpPr/>
          <p:nvPr/>
        </p:nvSpPr>
        <p:spPr>
          <a:xfrm>
            <a:off x="6780096" y="3182351"/>
            <a:ext cx="108000" cy="108000"/>
          </a:xfrm>
          <a:prstGeom prst="star5">
            <a:avLst/>
          </a:prstGeom>
          <a:solidFill>
            <a:schemeClr val="bg1">
              <a:lumMod val="50000"/>
            </a:schemeClr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5-Point Star 17"/>
          <p:cNvSpPr/>
          <p:nvPr/>
        </p:nvSpPr>
        <p:spPr>
          <a:xfrm>
            <a:off x="6600056" y="3218335"/>
            <a:ext cx="108000" cy="108000"/>
          </a:xfrm>
          <a:prstGeom prst="star5">
            <a:avLst/>
          </a:prstGeom>
          <a:solidFill>
            <a:srgbClr val="0000FF"/>
          </a:solidFill>
          <a:ln w="63500">
            <a:solidFill>
              <a:srgbClr val="0000FF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45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for discussion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Design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Maximum power per coupler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Multi couplers per cavity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Ceramic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Sputtering: </a:t>
            </a:r>
            <a:r>
              <a:rPr lang="en-GB" dirty="0" err="1"/>
              <a:t>TiOx</a:t>
            </a:r>
            <a:r>
              <a:rPr lang="en-GB" dirty="0"/>
              <a:t> – </a:t>
            </a:r>
            <a:r>
              <a:rPr lang="en-GB" dirty="0" err="1"/>
              <a:t>TiN</a:t>
            </a:r>
            <a:r>
              <a:rPr lang="en-GB" dirty="0"/>
              <a:t>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Control of the process ? </a:t>
            </a:r>
            <a:r>
              <a:rPr lang="en-GB" dirty="0" smtClean="0"/>
              <a:t>Qualification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/>
              <a:t>New </a:t>
            </a:r>
            <a:r>
              <a:rPr lang="en-GB" dirty="0"/>
              <a:t>ceramic without treatment ? (KEK/CERN)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err="1"/>
              <a:t>Gray</a:t>
            </a:r>
            <a:r>
              <a:rPr lang="en-GB" dirty="0"/>
              <a:t> deposit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How to qualify  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60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for discussion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Coating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Copper </a:t>
            </a:r>
            <a:r>
              <a:rPr lang="en-GB" dirty="0" smtClean="0"/>
              <a:t>plating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/>
              <a:t>How </a:t>
            </a:r>
            <a:r>
              <a:rPr lang="en-GB" dirty="0"/>
              <a:t>to make it correct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Common classification of defects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/>
              <a:t>Acceptance </a:t>
            </a:r>
            <a:r>
              <a:rPr lang="en-GB" dirty="0"/>
              <a:t>criteria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Discoloration of ceramic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Is superficial oxidation or discoloration a problem </a:t>
            </a:r>
            <a:r>
              <a:rPr lang="en-GB" dirty="0" smtClean="0"/>
              <a:t>?</a:t>
            </a: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/>
              <a:t>Before and after </a:t>
            </a:r>
            <a:r>
              <a:rPr lang="en-GB" dirty="0"/>
              <a:t>RF processing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To </a:t>
            </a:r>
            <a:r>
              <a:rPr lang="en-GB" dirty="0" err="1"/>
              <a:t>gray</a:t>
            </a:r>
            <a:r>
              <a:rPr lang="en-GB" dirty="0"/>
              <a:t> after RF conditioning at XFEL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To yellow due to </a:t>
            </a:r>
            <a:r>
              <a:rPr lang="en-GB" dirty="0" err="1"/>
              <a:t>multipacting</a:t>
            </a:r>
            <a:r>
              <a:rPr lang="en-GB" dirty="0"/>
              <a:t>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To brown after </a:t>
            </a:r>
            <a:r>
              <a:rPr lang="en-GB" dirty="0" smtClean="0"/>
              <a:t>X-ray 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07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for discussion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Specific constraints for operation reasons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No brazing-welding-soldering between liquid coolant and vacuum (proven EBW should not be on the list)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No liquid cooled couplers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Do you have the same constraints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Do you have statistics linked to these constraints 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14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for discussion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Tests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TW? SW? TW &amp; SW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Test boxes in 3D printing copper plated ? Acceptable or incompatible with cleanliness requirements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Arcing and air cooling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Is lower pressure creates arc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Is N2 worse than air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Do we need vacuum gauge for series production FPC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BNL, SNS, DESY do not use DC bias, prefer a good conditioning, afraid of gas accumulation (use </a:t>
            </a:r>
            <a:r>
              <a:rPr lang="en-GB" dirty="0" err="1"/>
              <a:t>multipacting</a:t>
            </a:r>
            <a:r>
              <a:rPr lang="en-GB" dirty="0"/>
              <a:t> simulation tool in order to make a </a:t>
            </a:r>
            <a:r>
              <a:rPr lang="en-GB" dirty="0" err="1"/>
              <a:t>multipacting</a:t>
            </a:r>
            <a:r>
              <a:rPr lang="en-GB" dirty="0"/>
              <a:t> free coupler)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Amplifiers for tests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Prototype processes versus series processes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What margin do we need between pre-series and series 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0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for discussion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Diagnostics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R&amp;D and prototyping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Operation in accelerators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Statistics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How to list all couplers operated in accelerators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Degradation of characteristic over time of operation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How to share these information ? This meeting ? Mandatory in talks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Make pictures of work environments 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80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for discussion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World Wide Program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How to organise it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Who can do what 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Who want to do what 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eric.montesinos@cern.ch, Conclusion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WWFPC#3, 27-28 June 2017, CERN, Geneva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786DB-1803-46C7-8916-AD16D021CBF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29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832</Words>
  <Application>Microsoft Office PowerPoint</Application>
  <PresentationFormat>Widescreen</PresentationFormat>
  <Paragraphs>172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1_Office Theme</vt:lpstr>
      <vt:lpstr>World-Wide Fundamental Power Coupler meeting #3</vt:lpstr>
      <vt:lpstr>List of invitees for WWFPC#4 meeting in 2018</vt:lpstr>
      <vt:lpstr>WWFPC#4 meeting date</vt:lpstr>
      <vt:lpstr>Topics for discussion</vt:lpstr>
      <vt:lpstr>Topics for discussion</vt:lpstr>
      <vt:lpstr>Topics for discussion</vt:lpstr>
      <vt:lpstr>Topics for discussion</vt:lpstr>
      <vt:lpstr>Topics for discussion</vt:lpstr>
      <vt:lpstr>Topics for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again for being here today 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Montesinos</dc:creator>
  <cp:lastModifiedBy>Eric Montesinos</cp:lastModifiedBy>
  <cp:revision>11</cp:revision>
  <dcterms:created xsi:type="dcterms:W3CDTF">2017-06-26T12:30:11Z</dcterms:created>
  <dcterms:modified xsi:type="dcterms:W3CDTF">2017-06-28T12:59:21Z</dcterms:modified>
</cp:coreProperties>
</file>