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16"/>
  </p:notesMasterIdLst>
  <p:sldIdLst>
    <p:sldId id="503" r:id="rId2"/>
    <p:sldId id="528" r:id="rId3"/>
    <p:sldId id="529" r:id="rId4"/>
    <p:sldId id="530" r:id="rId5"/>
    <p:sldId id="531" r:id="rId6"/>
    <p:sldId id="534" r:id="rId7"/>
    <p:sldId id="533" r:id="rId8"/>
    <p:sldId id="535" r:id="rId9"/>
    <p:sldId id="536" r:id="rId10"/>
    <p:sldId id="532" r:id="rId11"/>
    <p:sldId id="537" r:id="rId12"/>
    <p:sldId id="540" r:id="rId13"/>
    <p:sldId id="538" r:id="rId14"/>
    <p:sldId id="539" r:id="rId15"/>
  </p:sldIdLst>
  <p:sldSz cx="9144000" cy="6858000" type="screen4x3"/>
  <p:notesSz cx="6727825" cy="9859963"/>
  <p:defaultTextStyle>
    <a:defPPr>
      <a:defRPr lang="en-GB"/>
    </a:defPPr>
    <a:lvl1pPr algn="l" defTabSz="457200" rtl="0" fontAlgn="base">
      <a:spcBef>
        <a:spcPct val="0"/>
      </a:spcBef>
      <a:spcAft>
        <a:spcPct val="0"/>
      </a:spcAft>
      <a:defRPr sz="2400" kern="1200">
        <a:solidFill>
          <a:schemeClr val="bg1"/>
        </a:solidFill>
        <a:latin typeface="Arial" pitchFamily="34" charset="0"/>
        <a:ea typeface="MS PGothic" pitchFamily="34" charset="-128"/>
        <a:cs typeface="Arial" pitchFamily="34" charset="0"/>
      </a:defRPr>
    </a:lvl1pPr>
    <a:lvl2pPr marL="742950" indent="-285750" algn="l" defTabSz="457200" rtl="0" fontAlgn="base">
      <a:spcBef>
        <a:spcPct val="0"/>
      </a:spcBef>
      <a:spcAft>
        <a:spcPct val="0"/>
      </a:spcAft>
      <a:defRPr sz="2400" kern="1200">
        <a:solidFill>
          <a:schemeClr val="bg1"/>
        </a:solidFill>
        <a:latin typeface="Arial" pitchFamily="34" charset="0"/>
        <a:ea typeface="MS PGothic" pitchFamily="34" charset="-128"/>
        <a:cs typeface="Arial" pitchFamily="34" charset="0"/>
      </a:defRPr>
    </a:lvl2pPr>
    <a:lvl3pPr marL="1143000" indent="-228600" algn="l" defTabSz="457200" rtl="0" fontAlgn="base">
      <a:spcBef>
        <a:spcPct val="0"/>
      </a:spcBef>
      <a:spcAft>
        <a:spcPct val="0"/>
      </a:spcAft>
      <a:defRPr sz="2400" kern="1200">
        <a:solidFill>
          <a:schemeClr val="bg1"/>
        </a:solidFill>
        <a:latin typeface="Arial" pitchFamily="34" charset="0"/>
        <a:ea typeface="MS PGothic" pitchFamily="34" charset="-128"/>
        <a:cs typeface="Arial" pitchFamily="34" charset="0"/>
      </a:defRPr>
    </a:lvl3pPr>
    <a:lvl4pPr marL="1600200" indent="-228600" algn="l" defTabSz="457200" rtl="0" fontAlgn="base">
      <a:spcBef>
        <a:spcPct val="0"/>
      </a:spcBef>
      <a:spcAft>
        <a:spcPct val="0"/>
      </a:spcAft>
      <a:defRPr sz="2400" kern="1200">
        <a:solidFill>
          <a:schemeClr val="bg1"/>
        </a:solidFill>
        <a:latin typeface="Arial" pitchFamily="34" charset="0"/>
        <a:ea typeface="MS PGothic" pitchFamily="34" charset="-128"/>
        <a:cs typeface="Arial" pitchFamily="34" charset="0"/>
      </a:defRPr>
    </a:lvl4pPr>
    <a:lvl5pPr marL="2057400" indent="-228600" algn="l" defTabSz="457200" rtl="0" fontAlgn="base">
      <a:spcBef>
        <a:spcPct val="0"/>
      </a:spcBef>
      <a:spcAft>
        <a:spcPct val="0"/>
      </a:spcAft>
      <a:defRPr sz="2400" kern="1200">
        <a:solidFill>
          <a:schemeClr val="bg1"/>
        </a:solidFill>
        <a:latin typeface="Arial" pitchFamily="34" charset="0"/>
        <a:ea typeface="MS PGothic" pitchFamily="34" charset="-128"/>
        <a:cs typeface="Arial" pitchFamily="34" charset="0"/>
      </a:defRPr>
    </a:lvl5pPr>
    <a:lvl6pPr marL="2286000" algn="l" defTabSz="914400" rtl="0" eaLnBrk="1" latinLnBrk="0" hangingPunct="1">
      <a:defRPr sz="2400" kern="1200">
        <a:solidFill>
          <a:schemeClr val="bg1"/>
        </a:solidFill>
        <a:latin typeface="Arial" pitchFamily="34" charset="0"/>
        <a:ea typeface="MS PGothic" pitchFamily="34" charset="-128"/>
        <a:cs typeface="Arial" pitchFamily="34" charset="0"/>
      </a:defRPr>
    </a:lvl6pPr>
    <a:lvl7pPr marL="2743200" algn="l" defTabSz="914400" rtl="0" eaLnBrk="1" latinLnBrk="0" hangingPunct="1">
      <a:defRPr sz="2400" kern="1200">
        <a:solidFill>
          <a:schemeClr val="bg1"/>
        </a:solidFill>
        <a:latin typeface="Arial" pitchFamily="34" charset="0"/>
        <a:ea typeface="MS PGothic" pitchFamily="34" charset="-128"/>
        <a:cs typeface="Arial" pitchFamily="34" charset="0"/>
      </a:defRPr>
    </a:lvl7pPr>
    <a:lvl8pPr marL="3200400" algn="l" defTabSz="914400" rtl="0" eaLnBrk="1" latinLnBrk="0" hangingPunct="1">
      <a:defRPr sz="2400" kern="1200">
        <a:solidFill>
          <a:schemeClr val="bg1"/>
        </a:solidFill>
        <a:latin typeface="Arial" pitchFamily="34" charset="0"/>
        <a:ea typeface="MS PGothic" pitchFamily="34" charset="-128"/>
        <a:cs typeface="Arial" pitchFamily="34" charset="0"/>
      </a:defRPr>
    </a:lvl8pPr>
    <a:lvl9pPr marL="3657600" algn="l" defTabSz="914400" rtl="0" eaLnBrk="1" latinLnBrk="0" hangingPunct="1">
      <a:defRPr sz="2400" kern="1200">
        <a:solidFill>
          <a:schemeClr val="bg1"/>
        </a:solidFill>
        <a:latin typeface="Arial" pitchFamily="34" charset="0"/>
        <a:ea typeface="MS PGothic" pitchFamily="34" charset="-128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25CBE"/>
    <a:srgbClr val="EA16D1"/>
    <a:srgbClr val="3030FA"/>
    <a:srgbClr val="94B9F0"/>
    <a:srgbClr val="33CCCC"/>
    <a:srgbClr val="C1EDFF"/>
    <a:srgbClr val="FF6600"/>
    <a:srgbClr val="36B000"/>
    <a:srgbClr val="A32FD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306799F8-075E-4A3A-A7F6-7FBC6576F1A4}" styleName="Themed Style 2 - Accent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021" autoAdjust="0"/>
    <p:restoredTop sz="95362" autoAdjust="0"/>
  </p:normalViewPr>
  <p:slideViewPr>
    <p:cSldViewPr>
      <p:cViewPr>
        <p:scale>
          <a:sx n="110" d="100"/>
          <a:sy n="110" d="100"/>
        </p:scale>
        <p:origin x="-1326" y="-72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120" y="33798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AutoShape 1"/>
          <p:cNvSpPr>
            <a:spLocks noChangeArrowheads="1"/>
          </p:cNvSpPr>
          <p:nvPr/>
        </p:nvSpPr>
        <p:spPr bwMode="auto">
          <a:xfrm>
            <a:off x="0" y="0"/>
            <a:ext cx="6727825" cy="9859963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360" cap="sq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n-US" altLang="en-US"/>
          </a:p>
        </p:txBody>
      </p:sp>
      <p:sp>
        <p:nvSpPr>
          <p:cNvPr id="36867" name="AutoShape 2"/>
          <p:cNvSpPr>
            <a:spLocks noChangeArrowheads="1"/>
          </p:cNvSpPr>
          <p:nvPr/>
        </p:nvSpPr>
        <p:spPr bwMode="auto">
          <a:xfrm>
            <a:off x="0" y="0"/>
            <a:ext cx="6727825" cy="9859963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n-US" altLang="en-US"/>
          </a:p>
        </p:txBody>
      </p:sp>
      <p:sp>
        <p:nvSpPr>
          <p:cNvPr id="36868" name="AutoShape 3"/>
          <p:cNvSpPr>
            <a:spLocks noChangeArrowheads="1"/>
          </p:cNvSpPr>
          <p:nvPr/>
        </p:nvSpPr>
        <p:spPr bwMode="auto">
          <a:xfrm>
            <a:off x="0" y="0"/>
            <a:ext cx="6727825" cy="9859963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n-US" altLang="en-US"/>
          </a:p>
        </p:txBody>
      </p:sp>
      <p:sp>
        <p:nvSpPr>
          <p:cNvPr id="36869" name="AutoShape 4"/>
          <p:cNvSpPr>
            <a:spLocks noChangeArrowheads="1"/>
          </p:cNvSpPr>
          <p:nvPr/>
        </p:nvSpPr>
        <p:spPr bwMode="auto">
          <a:xfrm>
            <a:off x="0" y="0"/>
            <a:ext cx="6727825" cy="9859963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n-US" altLang="en-US"/>
          </a:p>
        </p:txBody>
      </p:sp>
      <p:sp>
        <p:nvSpPr>
          <p:cNvPr id="36870" name="AutoShape 5"/>
          <p:cNvSpPr>
            <a:spLocks noChangeArrowheads="1"/>
          </p:cNvSpPr>
          <p:nvPr/>
        </p:nvSpPr>
        <p:spPr bwMode="auto">
          <a:xfrm>
            <a:off x="0" y="0"/>
            <a:ext cx="6727825" cy="9859963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n-US" altLang="en-US"/>
          </a:p>
        </p:txBody>
      </p:sp>
      <p:sp>
        <p:nvSpPr>
          <p:cNvPr id="36871" name="AutoShape 6"/>
          <p:cNvSpPr>
            <a:spLocks noChangeArrowheads="1"/>
          </p:cNvSpPr>
          <p:nvPr/>
        </p:nvSpPr>
        <p:spPr bwMode="auto">
          <a:xfrm>
            <a:off x="0" y="0"/>
            <a:ext cx="6727825" cy="9859963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n-US" altLang="en-US"/>
          </a:p>
        </p:txBody>
      </p:sp>
      <p:sp>
        <p:nvSpPr>
          <p:cNvPr id="36872" name="AutoShape 7"/>
          <p:cNvSpPr>
            <a:spLocks noChangeArrowheads="1"/>
          </p:cNvSpPr>
          <p:nvPr/>
        </p:nvSpPr>
        <p:spPr bwMode="auto">
          <a:xfrm>
            <a:off x="0" y="0"/>
            <a:ext cx="6727825" cy="9859963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n-US" altLang="en-US"/>
          </a:p>
        </p:txBody>
      </p:sp>
      <p:sp>
        <p:nvSpPr>
          <p:cNvPr id="36873" name="AutoShape 8"/>
          <p:cNvSpPr>
            <a:spLocks noChangeArrowheads="1"/>
          </p:cNvSpPr>
          <p:nvPr/>
        </p:nvSpPr>
        <p:spPr bwMode="auto">
          <a:xfrm>
            <a:off x="0" y="0"/>
            <a:ext cx="6727825" cy="9859963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n-US" altLang="en-US"/>
          </a:p>
        </p:txBody>
      </p:sp>
      <p:sp>
        <p:nvSpPr>
          <p:cNvPr id="36874" name="AutoShape 9"/>
          <p:cNvSpPr>
            <a:spLocks noChangeArrowheads="1"/>
          </p:cNvSpPr>
          <p:nvPr/>
        </p:nvSpPr>
        <p:spPr bwMode="auto">
          <a:xfrm>
            <a:off x="0" y="0"/>
            <a:ext cx="6727825" cy="9859963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n-US" altLang="en-US"/>
          </a:p>
        </p:txBody>
      </p:sp>
      <p:sp>
        <p:nvSpPr>
          <p:cNvPr id="36875" name="AutoShape 10"/>
          <p:cNvSpPr>
            <a:spLocks noChangeArrowheads="1"/>
          </p:cNvSpPr>
          <p:nvPr/>
        </p:nvSpPr>
        <p:spPr bwMode="auto">
          <a:xfrm>
            <a:off x="0" y="0"/>
            <a:ext cx="6727825" cy="9859963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n-US" altLang="en-US"/>
          </a:p>
        </p:txBody>
      </p:sp>
      <p:sp>
        <p:nvSpPr>
          <p:cNvPr id="36876" name="Text Box 11"/>
          <p:cNvSpPr txBox="1">
            <a:spLocks noChangeArrowheads="1"/>
          </p:cNvSpPr>
          <p:nvPr/>
        </p:nvSpPr>
        <p:spPr bwMode="auto">
          <a:xfrm>
            <a:off x="0" y="0"/>
            <a:ext cx="2914650" cy="493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n-US" altLang="en-US"/>
          </a:p>
        </p:txBody>
      </p:sp>
      <p:sp>
        <p:nvSpPr>
          <p:cNvPr id="36877" name="Text Box 12"/>
          <p:cNvSpPr txBox="1">
            <a:spLocks noChangeArrowheads="1"/>
          </p:cNvSpPr>
          <p:nvPr/>
        </p:nvSpPr>
        <p:spPr bwMode="auto">
          <a:xfrm>
            <a:off x="3811588" y="0"/>
            <a:ext cx="2914650" cy="493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n-US" altLang="en-US"/>
          </a:p>
        </p:txBody>
      </p:sp>
      <p:sp>
        <p:nvSpPr>
          <p:cNvPr id="36878" name="Rectangle 13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900113" y="739775"/>
            <a:ext cx="4913312" cy="3681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sp>
      <p:sp>
        <p:nvSpPr>
          <p:cNvPr id="3086" name="Rectangle 14"/>
          <p:cNvSpPr>
            <a:spLocks noGrp="1" noChangeArrowheads="1"/>
          </p:cNvSpPr>
          <p:nvPr>
            <p:ph type="body"/>
          </p:nvPr>
        </p:nvSpPr>
        <p:spPr bwMode="auto">
          <a:xfrm>
            <a:off x="673100" y="4683125"/>
            <a:ext cx="5365750" cy="4421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x-none" altLang="x-none" noProof="0" smtClean="0"/>
          </a:p>
        </p:txBody>
      </p:sp>
      <p:sp>
        <p:nvSpPr>
          <p:cNvPr id="36880" name="Text Box 15"/>
          <p:cNvSpPr txBox="1">
            <a:spLocks noChangeArrowheads="1"/>
          </p:cNvSpPr>
          <p:nvPr/>
        </p:nvSpPr>
        <p:spPr bwMode="auto">
          <a:xfrm>
            <a:off x="0" y="9364663"/>
            <a:ext cx="2914650" cy="493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n-US" altLang="en-US"/>
          </a:p>
        </p:txBody>
      </p:sp>
      <p:sp>
        <p:nvSpPr>
          <p:cNvPr id="3088" name="Rectangle 16"/>
          <p:cNvSpPr>
            <a:spLocks noGrp="1" noChangeArrowheads="1"/>
          </p:cNvSpPr>
          <p:nvPr>
            <p:ph type="sldNum"/>
          </p:nvPr>
        </p:nvSpPr>
        <p:spPr bwMode="auto">
          <a:xfrm>
            <a:off x="3811588" y="9364663"/>
            <a:ext cx="2898775" cy="477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 algn="r">
              <a:buClrTx/>
              <a:buSzPct val="100000"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ea typeface="MS PGothic" pitchFamily="2" charset="-128"/>
                <a:cs typeface="+mn-cs"/>
              </a:defRPr>
            </a:lvl1pPr>
          </a:lstStyle>
          <a:p>
            <a:pPr>
              <a:defRPr/>
            </a:pPr>
            <a:fld id="{22DC7467-A0CF-48B2-95A7-5379D17A5F82}" type="slidenum">
              <a:rPr lang="en-US" altLang="x-none"/>
              <a:pPr>
                <a:defRPr/>
              </a:pPr>
              <a:t>‹#›</a:t>
            </a:fld>
            <a:endParaRPr lang="en-US" altLang="x-none" dirty="0"/>
          </a:p>
        </p:txBody>
      </p:sp>
    </p:spTree>
    <p:extLst>
      <p:ext uri="{BB962C8B-B14F-4D97-AF65-F5344CB8AC3E}">
        <p14:creationId xmlns:p14="http://schemas.microsoft.com/office/powerpoint/2010/main" val="196937979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1pPr>
    <a:lvl2pPr marL="742950" indent="-28575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2pPr>
    <a:lvl3pPr marL="11430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3pPr>
    <a:lvl4pPr marL="16002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4pPr>
    <a:lvl5pPr marL="20574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16"/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1pPr>
            <a:lvl2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2pPr>
            <a:lvl3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3pPr>
            <a:lvl4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4pPr>
            <a:lvl5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eaLnBrk="1" hangingPunct="1">
              <a:buClrTx/>
              <a:buFontTx/>
              <a:buNone/>
            </a:pPr>
            <a:fld id="{A1543975-E4DF-4CC1-839A-BEC021C106CF}" type="slidenum">
              <a:rPr lang="en-US" altLang="en-US" sz="1200" smtClean="0">
                <a:solidFill>
                  <a:srgbClr val="000000"/>
                </a:solidFill>
              </a:rPr>
              <a:pPr eaLnBrk="1" hangingPunct="1">
                <a:buClrTx/>
                <a:buFontTx/>
                <a:buNone/>
              </a:pPr>
              <a:t>1</a:t>
            </a:fld>
            <a:endParaRPr lang="en-US" altLang="en-US" sz="1200" smtClean="0">
              <a:solidFill>
                <a:srgbClr val="000000"/>
              </a:solidFill>
            </a:endParaRPr>
          </a:p>
        </p:txBody>
      </p:sp>
      <p:sp>
        <p:nvSpPr>
          <p:cNvPr id="37891" name="Text Box 1"/>
          <p:cNvSpPr txBox="1">
            <a:spLocks noChangeArrowheads="1"/>
          </p:cNvSpPr>
          <p:nvPr/>
        </p:nvSpPr>
        <p:spPr bwMode="auto">
          <a:xfrm>
            <a:off x="3811588" y="9364663"/>
            <a:ext cx="2908300" cy="487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b"/>
          <a:lstStyle>
            <a:lvl1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1pPr>
            <a:lvl2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2pPr>
            <a:lvl3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3pPr>
            <a:lvl4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4pPr>
            <a:lvl5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algn="r" eaLnBrk="1" hangingPunct="1">
              <a:buClrTx/>
              <a:buFontTx/>
              <a:buNone/>
            </a:pPr>
            <a:fld id="{477AB17F-7F86-475D-915D-F1AD07F5C82F}" type="slidenum">
              <a:rPr lang="en-US" altLang="en-US" sz="1200">
                <a:solidFill>
                  <a:srgbClr val="000000"/>
                </a:solidFill>
              </a:rPr>
              <a:pPr algn="r" eaLnBrk="1" hangingPunct="1">
                <a:buClrTx/>
                <a:buFontTx/>
                <a:buNone/>
              </a:pPr>
              <a:t>1</a:t>
            </a:fld>
            <a:endParaRPr lang="en-US" altLang="en-US" sz="1200">
              <a:solidFill>
                <a:srgbClr val="000000"/>
              </a:solidFill>
            </a:endParaRPr>
          </a:p>
        </p:txBody>
      </p:sp>
      <p:sp>
        <p:nvSpPr>
          <p:cNvPr id="37892" name="Text Box 2"/>
          <p:cNvSpPr txBox="1">
            <a:spLocks noChangeArrowheads="1"/>
          </p:cNvSpPr>
          <p:nvPr/>
        </p:nvSpPr>
        <p:spPr bwMode="auto">
          <a:xfrm>
            <a:off x="3811588" y="9364663"/>
            <a:ext cx="2914650" cy="493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b"/>
          <a:lstStyle>
            <a:lvl1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1pPr>
            <a:lvl2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2pPr>
            <a:lvl3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3pPr>
            <a:lvl4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4pPr>
            <a:lvl5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algn="r" eaLnBrk="1" hangingPunct="1">
              <a:buClrTx/>
              <a:buFontTx/>
              <a:buNone/>
            </a:pPr>
            <a:fld id="{72A28584-3E1D-44CE-9DF9-08C281E0B064}" type="slidenum">
              <a:rPr lang="en-US" altLang="en-US" sz="1200">
                <a:solidFill>
                  <a:srgbClr val="000000"/>
                </a:solidFill>
              </a:rPr>
              <a:pPr algn="r" eaLnBrk="1" hangingPunct="1">
                <a:buClrTx/>
                <a:buFontTx/>
                <a:buNone/>
              </a:pPr>
              <a:t>1</a:t>
            </a:fld>
            <a:endParaRPr lang="en-US" altLang="en-US" sz="1200">
              <a:solidFill>
                <a:srgbClr val="000000"/>
              </a:solidFill>
            </a:endParaRPr>
          </a:p>
        </p:txBody>
      </p:sp>
      <p:sp>
        <p:nvSpPr>
          <p:cNvPr id="37893" name="Text Box 3"/>
          <p:cNvSpPr txBox="1">
            <a:spLocks noChangeArrowheads="1"/>
          </p:cNvSpPr>
          <p:nvPr/>
        </p:nvSpPr>
        <p:spPr bwMode="auto">
          <a:xfrm>
            <a:off x="901700" y="739775"/>
            <a:ext cx="4922838" cy="3697288"/>
          </a:xfrm>
          <a:prstGeom prst="rect">
            <a:avLst/>
          </a:prstGeom>
          <a:solidFill>
            <a:srgbClr val="FFFFFF"/>
          </a:solidFill>
          <a:ln w="9360" cap="sq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n-US" altLang="en-US"/>
          </a:p>
        </p:txBody>
      </p:sp>
      <p:sp>
        <p:nvSpPr>
          <p:cNvPr id="37894" name="Text Box 4"/>
          <p:cNvSpPr txBox="1">
            <a:spLocks noChangeArrowheads="1"/>
          </p:cNvSpPr>
          <p:nvPr/>
        </p:nvSpPr>
        <p:spPr bwMode="auto">
          <a:xfrm>
            <a:off x="673100" y="4683125"/>
            <a:ext cx="5370513" cy="4522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n-US" altLang="en-US"/>
          </a:p>
        </p:txBody>
      </p:sp>
      <p:sp>
        <p:nvSpPr>
          <p:cNvPr id="37895" name="Notes Placeholder 1"/>
          <p:cNvSpPr>
            <a:spLocks noGrp="1"/>
          </p:cNvSpPr>
          <p:nvPr>
            <p:ph type="body" idx="1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x-none" dirty="0" smtClean="0"/>
              <a:t>R. Bruce, </a:t>
            </a:r>
            <a:r>
              <a:rPr lang="en-US" altLang="x-none" dirty="0" smtClean="0"/>
              <a:t>2017.06.09</a:t>
            </a:r>
            <a:endParaRPr lang="en-US" altLang="x-none" dirty="0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CDE914-F7B0-46C7-92AC-1C5844EDE809}" type="slidenum">
              <a:rPr lang="en-US" altLang="x-none"/>
              <a:pPr>
                <a:defRPr/>
              </a:pPr>
              <a:t>‹#›</a:t>
            </a:fld>
            <a:endParaRPr lang="en-US" altLang="x-none" dirty="0"/>
          </a:p>
        </p:txBody>
      </p:sp>
    </p:spTree>
    <p:extLst>
      <p:ext uri="{BB962C8B-B14F-4D97-AF65-F5344CB8AC3E}">
        <p14:creationId xmlns:p14="http://schemas.microsoft.com/office/powerpoint/2010/main" val="26419521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x-none" dirty="0" smtClean="0"/>
              <a:t>R. Bruce, </a:t>
            </a:r>
            <a:r>
              <a:rPr lang="en-US" altLang="x-none" dirty="0" smtClean="0"/>
              <a:t>2017.06.09</a:t>
            </a:r>
            <a:endParaRPr lang="en-US" altLang="x-none" dirty="0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C45077-3BA7-4E06-842D-50F88A18742E}" type="slidenum">
              <a:rPr lang="en-US" altLang="x-none"/>
              <a:pPr>
                <a:defRPr/>
              </a:pPr>
              <a:t>‹#›</a:t>
            </a:fld>
            <a:endParaRPr lang="en-US" altLang="x-none" dirty="0"/>
          </a:p>
        </p:txBody>
      </p:sp>
    </p:spTree>
    <p:extLst>
      <p:ext uri="{BB962C8B-B14F-4D97-AF65-F5344CB8AC3E}">
        <p14:creationId xmlns:p14="http://schemas.microsoft.com/office/powerpoint/2010/main" val="39947627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70688" y="0"/>
            <a:ext cx="2205037" cy="611028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0"/>
            <a:ext cx="6465888" cy="611028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x-none" dirty="0" smtClean="0"/>
              <a:t>R. Bruce, </a:t>
            </a:r>
            <a:r>
              <a:rPr lang="en-US" altLang="x-none" dirty="0" smtClean="0"/>
              <a:t>2017.06.09</a:t>
            </a:r>
            <a:endParaRPr lang="en-US" altLang="x-none" dirty="0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64F064-0F2D-4B38-91EA-1BFA2B6CBBB3}" type="slidenum">
              <a:rPr lang="en-US" altLang="x-none"/>
              <a:pPr>
                <a:defRPr/>
              </a:pPr>
              <a:t>‹#›</a:t>
            </a:fld>
            <a:endParaRPr lang="en-US" altLang="x-none" dirty="0"/>
          </a:p>
        </p:txBody>
      </p:sp>
    </p:spTree>
    <p:extLst>
      <p:ext uri="{BB962C8B-B14F-4D97-AF65-F5344CB8AC3E}">
        <p14:creationId xmlns:p14="http://schemas.microsoft.com/office/powerpoint/2010/main" val="25870125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x-none" dirty="0" smtClean="0"/>
              <a:t>R. Bruce, </a:t>
            </a:r>
            <a:r>
              <a:rPr lang="en-US" altLang="x-none" dirty="0" smtClean="0"/>
              <a:t>2017.06.09</a:t>
            </a:r>
            <a:endParaRPr lang="en-US" altLang="x-none" dirty="0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A07BE2-CD9C-4218-81CB-9E7A0AB756ED}" type="slidenum">
              <a:rPr lang="en-US" altLang="x-none"/>
              <a:pPr>
                <a:defRPr/>
              </a:pPr>
              <a:t>‹#›</a:t>
            </a:fld>
            <a:endParaRPr lang="en-US" altLang="x-none" dirty="0"/>
          </a:p>
        </p:txBody>
      </p:sp>
    </p:spTree>
    <p:extLst>
      <p:ext uri="{BB962C8B-B14F-4D97-AF65-F5344CB8AC3E}">
        <p14:creationId xmlns:p14="http://schemas.microsoft.com/office/powerpoint/2010/main" val="39203014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x-none" dirty="0" smtClean="0"/>
              <a:t>R. Bruce, </a:t>
            </a:r>
            <a:r>
              <a:rPr lang="en-US" altLang="x-none" dirty="0" smtClean="0"/>
              <a:t>2017.06.09</a:t>
            </a:r>
            <a:endParaRPr lang="en-US" altLang="x-none" dirty="0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1C36B2-9E66-450B-8D15-D9F29CA74D4A}" type="slidenum">
              <a:rPr lang="en-US" altLang="x-none"/>
              <a:pPr>
                <a:defRPr/>
              </a:pPr>
              <a:t>‹#›</a:t>
            </a:fld>
            <a:endParaRPr lang="en-US" altLang="x-none" dirty="0"/>
          </a:p>
        </p:txBody>
      </p:sp>
    </p:spTree>
    <p:extLst>
      <p:ext uri="{BB962C8B-B14F-4D97-AF65-F5344CB8AC3E}">
        <p14:creationId xmlns:p14="http://schemas.microsoft.com/office/powerpoint/2010/main" val="28305418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2400" y="1143000"/>
            <a:ext cx="4335463" cy="4967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0263" y="1143000"/>
            <a:ext cx="4335462" cy="4967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x-none" dirty="0" smtClean="0"/>
              <a:t>R. Bruce, </a:t>
            </a:r>
            <a:r>
              <a:rPr lang="en-US" altLang="x-none" dirty="0" smtClean="0"/>
              <a:t>2017.06.09</a:t>
            </a:r>
            <a:endParaRPr lang="en-US" altLang="x-none" dirty="0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BCCF1A-3C02-44DA-88E4-B450D8AB7ADB}" type="slidenum">
              <a:rPr lang="en-US" altLang="x-none"/>
              <a:pPr>
                <a:defRPr/>
              </a:pPr>
              <a:t>‹#›</a:t>
            </a:fld>
            <a:endParaRPr lang="en-US" altLang="x-none" dirty="0"/>
          </a:p>
        </p:txBody>
      </p:sp>
    </p:spTree>
    <p:extLst>
      <p:ext uri="{BB962C8B-B14F-4D97-AF65-F5344CB8AC3E}">
        <p14:creationId xmlns:p14="http://schemas.microsoft.com/office/powerpoint/2010/main" val="4021757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x-none" dirty="0" smtClean="0"/>
              <a:t>R. Bruce, </a:t>
            </a:r>
            <a:r>
              <a:rPr lang="en-US" altLang="x-none" dirty="0" smtClean="0"/>
              <a:t>2017.06.09</a:t>
            </a:r>
            <a:endParaRPr lang="en-US" altLang="x-none" dirty="0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FC6A4E-517B-4A89-9603-0EDADB4B7041}" type="slidenum">
              <a:rPr lang="en-US" altLang="x-none"/>
              <a:pPr>
                <a:defRPr/>
              </a:pPr>
              <a:t>‹#›</a:t>
            </a:fld>
            <a:endParaRPr lang="en-US" altLang="x-none" dirty="0"/>
          </a:p>
        </p:txBody>
      </p:sp>
    </p:spTree>
    <p:extLst>
      <p:ext uri="{BB962C8B-B14F-4D97-AF65-F5344CB8AC3E}">
        <p14:creationId xmlns:p14="http://schemas.microsoft.com/office/powerpoint/2010/main" val="33029776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>
          <a:xfrm>
            <a:off x="152400" y="1143000"/>
            <a:ext cx="8763000" cy="4967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x-none" dirty="0" smtClean="0"/>
              <a:t>R. Bruce, </a:t>
            </a:r>
            <a:r>
              <a:rPr lang="en-US" altLang="x-none" dirty="0" smtClean="0"/>
              <a:t>2017.06.09</a:t>
            </a:r>
            <a:endParaRPr lang="en-US" altLang="x-none" dirty="0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ADCBF7-9E35-4637-B8D2-D3A3CDEC8376}" type="slidenum">
              <a:rPr lang="en-US" altLang="x-none"/>
              <a:pPr>
                <a:defRPr/>
              </a:pPr>
              <a:t>‹#›</a:t>
            </a:fld>
            <a:endParaRPr lang="en-US" altLang="x-none" dirty="0"/>
          </a:p>
        </p:txBody>
      </p:sp>
    </p:spTree>
    <p:extLst>
      <p:ext uri="{BB962C8B-B14F-4D97-AF65-F5344CB8AC3E}">
        <p14:creationId xmlns:p14="http://schemas.microsoft.com/office/powerpoint/2010/main" val="39002491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4" descr="bande-01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707202"/>
          </a:xfrm>
          <a:prstGeom prst="rect">
            <a:avLst/>
          </a:prstGeom>
        </p:spPr>
      </p:pic>
      <p:sp>
        <p:nvSpPr>
          <p:cNvPr id="6" name="Text Box 2"/>
          <p:cNvSpPr txBox="1">
            <a:spLocks noChangeArrowheads="1"/>
          </p:cNvSpPr>
          <p:nvPr userDrawn="1"/>
        </p:nvSpPr>
        <p:spPr bwMode="auto">
          <a:xfrm rot="10800000">
            <a:off x="1066800" y="0"/>
            <a:ext cx="7010400" cy="7620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lIns="90000" tIns="46800" rIns="90000" bIns="468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pitchFamily="34" charset="0"/>
                <a:ea typeface="MS PGothic" pitchFamily="2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pitchFamily="34" charset="0"/>
                <a:ea typeface="MS PGothic" pitchFamily="2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pitchFamily="34" charset="0"/>
                <a:ea typeface="MS PGothic" pitchFamily="2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pitchFamily="34" charset="0"/>
                <a:ea typeface="MS PGothic" pitchFamily="2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pitchFamily="34" charset="0"/>
                <a:ea typeface="MS PGothic" pitchFamily="2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pitchFamily="34" charset="0"/>
                <a:ea typeface="MS PGothic" pitchFamily="2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pitchFamily="34" charset="0"/>
                <a:ea typeface="MS PGothic" pitchFamily="2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pitchFamily="34" charset="0"/>
                <a:ea typeface="MS PGothic" pitchFamily="2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pitchFamily="34" charset="0"/>
                <a:ea typeface="MS PGothic" pitchFamily="2" charset="-128"/>
              </a:defRPr>
            </a:lvl9pPr>
          </a:lstStyle>
          <a:p>
            <a:pPr algn="ctr">
              <a:buSzPct val="100000"/>
              <a:defRPr/>
            </a:pPr>
            <a:endParaRPr lang="en-US" altLang="x-none" sz="3200" b="1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0" y="-228600"/>
            <a:ext cx="9144000" cy="1050925"/>
          </a:xfrm>
        </p:spPr>
        <p:txBody>
          <a:bodyPr/>
          <a:lstStyle>
            <a:lvl1pPr>
              <a:defRPr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rbel" pitchFamily="34" charset="0"/>
                <a:ea typeface="Cambria Math" pitchFamily="18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>
          <a:xfrm>
            <a:off x="152400" y="976312"/>
            <a:ext cx="8763000" cy="4967288"/>
          </a:xfrm>
        </p:spPr>
        <p:txBody>
          <a:bodyPr/>
          <a:lstStyle>
            <a:lvl1pPr marL="457200" indent="-457200">
              <a:buFont typeface="Arial" pitchFamily="34" charset="0"/>
              <a:buChar char="•"/>
              <a:defRPr sz="2400" b="0">
                <a:latin typeface="Corbel" pitchFamily="34" charset="0"/>
                <a:ea typeface="Cambria Math" pitchFamily="18" charset="0"/>
                <a:cs typeface="Arial" pitchFamily="34" charset="0"/>
              </a:defRPr>
            </a:lvl1pPr>
            <a:lvl2pPr marL="800100" indent="-342900">
              <a:buFont typeface="Arial" pitchFamily="34" charset="0"/>
              <a:buChar char="–"/>
              <a:defRPr sz="2000">
                <a:latin typeface="Corbel" pitchFamily="34" charset="0"/>
                <a:ea typeface="Cambria Math" pitchFamily="18" charset="0"/>
                <a:cs typeface="Arial" pitchFamily="34" charset="0"/>
              </a:defRPr>
            </a:lvl2pPr>
            <a:lvl3pPr marL="1257300" indent="-342900">
              <a:buFont typeface="Arial" pitchFamily="34" charset="0"/>
              <a:buChar char="•"/>
              <a:defRPr sz="2000">
                <a:latin typeface="Corbel" pitchFamily="34" charset="0"/>
                <a:ea typeface="Cambria Math" pitchFamily="18" charset="0"/>
                <a:cs typeface="Arial" pitchFamily="34" charset="0"/>
              </a:defRPr>
            </a:lvl3pPr>
            <a:lvl4pPr marL="1657350" indent="-285750">
              <a:buFont typeface="Arial" pitchFamily="34" charset="0"/>
              <a:buChar char="–"/>
              <a:defRPr sz="1600">
                <a:latin typeface="Corbel" pitchFamily="34" charset="0"/>
                <a:ea typeface="Cambria Math" pitchFamily="18" charset="0"/>
                <a:cs typeface="Arial" pitchFamily="34" charset="0"/>
              </a:defRPr>
            </a:lvl4pPr>
            <a:lvl5pPr marL="2114550" indent="-285750">
              <a:buFont typeface="Arial" pitchFamily="34" charset="0"/>
              <a:buChar char="•"/>
              <a:defRPr sz="1600">
                <a:latin typeface="Corbel" pitchFamily="34" charset="0"/>
                <a:ea typeface="Cambria Math" pitchFamily="18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 smtClean="0">
                <a:latin typeface="Corbel" pitchFamily="34" charset="0"/>
              </a:defRPr>
            </a:lvl1pPr>
          </a:lstStyle>
          <a:p>
            <a:pPr>
              <a:defRPr/>
            </a:pPr>
            <a:r>
              <a:rPr lang="en-US" altLang="x-none" dirty="0" smtClean="0"/>
              <a:t>R. Bruce, </a:t>
            </a:r>
            <a:r>
              <a:rPr lang="en-US" altLang="x-none" dirty="0" smtClean="0"/>
              <a:t>2017.06.09</a:t>
            </a:r>
            <a:endParaRPr lang="en-US" altLang="x-none" dirty="0"/>
          </a:p>
        </p:txBody>
      </p:sp>
      <p:sp>
        <p:nvSpPr>
          <p:cNvPr id="8" name="Slide Number Placeholder 2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 algn="r">
              <a:defRPr smtClean="0">
                <a:latin typeface="Corbel" pitchFamily="34" charset="0"/>
              </a:defRPr>
            </a:lvl1pPr>
          </a:lstStyle>
          <a:p>
            <a:pPr>
              <a:defRPr/>
            </a:pPr>
            <a:fld id="{F4D996D1-F0EF-4C15-8E19-59D891AD643E}" type="slidenum">
              <a:rPr lang="en-US" altLang="x-none" smtClean="0"/>
              <a:pPr>
                <a:defRPr/>
              </a:pPr>
              <a:t>‹#›</a:t>
            </a:fld>
            <a:endParaRPr lang="en-US" altLang="x-none" dirty="0"/>
          </a:p>
        </p:txBody>
      </p:sp>
      <p:sp>
        <p:nvSpPr>
          <p:cNvPr id="11" name="Rectangle 10"/>
          <p:cNvSpPr/>
          <p:nvPr userDrawn="1"/>
        </p:nvSpPr>
        <p:spPr bwMode="auto">
          <a:xfrm>
            <a:off x="-2" y="457200"/>
            <a:ext cx="9143427" cy="250002"/>
          </a:xfrm>
          <a:prstGeom prst="rect">
            <a:avLst/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5400000" scaled="0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ea typeface="MS PGothic" pitchFamily="2" charset="-128"/>
            </a:endParaRPr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60721" y="7305"/>
            <a:ext cx="472059" cy="466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25214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x-none" dirty="0" smtClean="0"/>
              <a:t>R. Bruce, </a:t>
            </a:r>
            <a:r>
              <a:rPr lang="en-US" altLang="x-none" dirty="0" smtClean="0"/>
              <a:t>2017.06.09</a:t>
            </a:r>
            <a:endParaRPr lang="en-US" altLang="x-none" dirty="0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60C920-4882-4A9D-960E-B0386117EE34}" type="slidenum">
              <a:rPr lang="en-US" altLang="x-none"/>
              <a:pPr>
                <a:defRPr/>
              </a:pPr>
              <a:t>‹#›</a:t>
            </a:fld>
            <a:endParaRPr lang="en-US" altLang="x-none" dirty="0"/>
          </a:p>
        </p:txBody>
      </p:sp>
    </p:spTree>
    <p:extLst>
      <p:ext uri="{BB962C8B-B14F-4D97-AF65-F5344CB8AC3E}">
        <p14:creationId xmlns:p14="http://schemas.microsoft.com/office/powerpoint/2010/main" val="33611704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x-none" dirty="0" smtClean="0"/>
              <a:t>R. Bruce, </a:t>
            </a:r>
            <a:r>
              <a:rPr lang="en-US" altLang="x-none" dirty="0" smtClean="0"/>
              <a:t>2017.06.09</a:t>
            </a:r>
            <a:endParaRPr lang="en-US" altLang="x-none" dirty="0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46ACDF-3493-4E69-AB6A-6CA69C5738AE}" type="slidenum">
              <a:rPr lang="en-US" altLang="x-none"/>
              <a:pPr>
                <a:defRPr/>
              </a:pPr>
              <a:t>‹#›</a:t>
            </a:fld>
            <a:endParaRPr lang="en-US" altLang="x-none" dirty="0"/>
          </a:p>
        </p:txBody>
      </p:sp>
    </p:spTree>
    <p:extLst>
      <p:ext uri="{BB962C8B-B14F-4D97-AF65-F5344CB8AC3E}">
        <p14:creationId xmlns:p14="http://schemas.microsoft.com/office/powerpoint/2010/main" val="11399956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6" y="6400800"/>
            <a:ext cx="9143427" cy="457200"/>
          </a:xfrm>
          <a:prstGeom prst="rect">
            <a:avLst/>
          </a:prstGeom>
        </p:spPr>
      </p:pic>
      <p:pic>
        <p:nvPicPr>
          <p:cNvPr id="8" name="Image 4" descr="bande-01.eps"/>
          <p:cNvPicPr>
            <a:picLocks noChangeAspect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707202"/>
          </a:xfrm>
          <a:prstGeom prst="rect">
            <a:avLst/>
          </a:prstGeom>
        </p:spPr>
      </p:pic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1158875" y="-228600"/>
            <a:ext cx="6994525" cy="1050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dirty="0" smtClean="0"/>
              <a:t>Click to edit the title text format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152400" y="1143000"/>
            <a:ext cx="8823325" cy="4967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dirty="0" smtClean="0"/>
              <a:t>Click to edit the outline text format</a:t>
            </a:r>
          </a:p>
          <a:p>
            <a:pPr lvl="1"/>
            <a:r>
              <a:rPr lang="en-GB" altLang="en-US" dirty="0" smtClean="0"/>
              <a:t>Second Outline Level</a:t>
            </a:r>
          </a:p>
          <a:p>
            <a:pPr lvl="2"/>
            <a:r>
              <a:rPr lang="en-GB" altLang="en-US" dirty="0" smtClean="0"/>
              <a:t>Third Outline Level</a:t>
            </a:r>
          </a:p>
          <a:p>
            <a:pPr lvl="3"/>
            <a:r>
              <a:rPr lang="en-GB" altLang="en-US" dirty="0" smtClean="0"/>
              <a:t>Fourth Outline Level</a:t>
            </a:r>
          </a:p>
          <a:p>
            <a:pPr lvl="4"/>
            <a:r>
              <a:rPr lang="en-GB" altLang="en-US" dirty="0" smtClean="0"/>
              <a:t>Fifth Outline Level</a:t>
            </a:r>
          </a:p>
          <a:p>
            <a:pPr lvl="4"/>
            <a:r>
              <a:rPr lang="en-GB" altLang="en-US" dirty="0" smtClean="0"/>
              <a:t>Sixth Outline Level</a:t>
            </a:r>
          </a:p>
          <a:p>
            <a:pPr lvl="4"/>
            <a:r>
              <a:rPr lang="en-GB" altLang="en-US" dirty="0" smtClean="0"/>
              <a:t>Seventh Outline Level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dt"/>
          </p:nvPr>
        </p:nvSpPr>
        <p:spPr bwMode="auto">
          <a:xfrm>
            <a:off x="76200" y="6553200"/>
            <a:ext cx="2117725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>
              <a:buClrTx/>
              <a:buSzPct val="100000"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 smtClean="0">
                <a:solidFill>
                  <a:schemeClr val="bg1"/>
                </a:solidFill>
                <a:latin typeface="Corbel" pitchFamily="34" charset="0"/>
                <a:ea typeface="DejaVu Serif Condensed" pitchFamily="18" charset="0"/>
                <a:cs typeface="+mn-cs"/>
              </a:defRPr>
            </a:lvl1pPr>
          </a:lstStyle>
          <a:p>
            <a:pPr>
              <a:defRPr/>
            </a:pPr>
            <a:r>
              <a:rPr lang="en-US" altLang="x-none" dirty="0" smtClean="0"/>
              <a:t>R. Bruce, </a:t>
            </a:r>
            <a:r>
              <a:rPr lang="en-US" altLang="x-none" dirty="0" smtClean="0"/>
              <a:t>2017.06.09</a:t>
            </a:r>
            <a:endParaRPr lang="en-US" altLang="x-none" dirty="0"/>
          </a:p>
        </p:txBody>
      </p:sp>
      <p:sp>
        <p:nvSpPr>
          <p:cNvPr id="1030" name="Text Box 6"/>
          <p:cNvSpPr txBox="1">
            <a:spLocks noChangeArrowheads="1"/>
          </p:cNvSpPr>
          <p:nvPr/>
        </p:nvSpPr>
        <p:spPr bwMode="auto">
          <a:xfrm>
            <a:off x="3124200" y="6537325"/>
            <a:ext cx="289560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n-US" altLang="en-US"/>
          </a:p>
        </p:txBody>
      </p:sp>
      <p:sp>
        <p:nvSpPr>
          <p:cNvPr id="1031" name="Rectangle 7"/>
          <p:cNvSpPr>
            <a:spLocks noGrp="1" noChangeArrowheads="1"/>
          </p:cNvSpPr>
          <p:nvPr>
            <p:ph type="sldNum"/>
          </p:nvPr>
        </p:nvSpPr>
        <p:spPr bwMode="auto">
          <a:xfrm>
            <a:off x="6934200" y="6553200"/>
            <a:ext cx="2117725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r">
              <a:buClrTx/>
              <a:buSzPct val="100000"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 smtClean="0">
                <a:solidFill>
                  <a:schemeClr val="bg1"/>
                </a:solidFill>
                <a:latin typeface="Corbel" pitchFamily="34" charset="0"/>
                <a:ea typeface="DejaVu Serif Condensed" pitchFamily="18" charset="0"/>
                <a:cs typeface="+mn-cs"/>
              </a:defRPr>
            </a:lvl1pPr>
          </a:lstStyle>
          <a:p>
            <a:pPr>
              <a:defRPr/>
            </a:pPr>
            <a:fld id="{A9F30245-818E-4651-8A69-C30D4377874C}" type="slidenum">
              <a:rPr lang="en-US" altLang="x-none" smtClean="0"/>
              <a:pPr>
                <a:defRPr/>
              </a:pPr>
              <a:t>‹#›</a:t>
            </a:fld>
            <a:endParaRPr lang="en-US" altLang="x-none" dirty="0"/>
          </a:p>
        </p:txBody>
      </p:sp>
      <p:sp>
        <p:nvSpPr>
          <p:cNvPr id="3" name="Rectangle 2"/>
          <p:cNvSpPr/>
          <p:nvPr/>
        </p:nvSpPr>
        <p:spPr bwMode="auto">
          <a:xfrm>
            <a:off x="286" y="6400800"/>
            <a:ext cx="9143427" cy="334962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bg1">
                  <a:alpha val="0"/>
                </a:schemeClr>
              </a:gs>
            </a:gsLst>
            <a:lin ang="5400000" scaled="0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ea typeface="MS PGothic" pitchFamily="2" charset="-128"/>
            </a:endParaRPr>
          </a:p>
        </p:txBody>
      </p:sp>
      <p:sp>
        <p:nvSpPr>
          <p:cNvPr id="12" name="Rectangle 11"/>
          <p:cNvSpPr/>
          <p:nvPr/>
        </p:nvSpPr>
        <p:spPr bwMode="auto">
          <a:xfrm>
            <a:off x="-2" y="457200"/>
            <a:ext cx="9143427" cy="250002"/>
          </a:xfrm>
          <a:prstGeom prst="rect">
            <a:avLst/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5400000" scaled="0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ea typeface="MS PGothic" pitchFamily="2" charset="-128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60721" y="7305"/>
            <a:ext cx="472059" cy="46672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72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hdr="0" ftr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 b="1">
          <a:solidFill>
            <a:schemeClr val="bg1"/>
          </a:solidFill>
          <a:latin typeface="Corbel" pitchFamily="34" charset="0"/>
          <a:ea typeface="DejaVu Serif Condensed" pitchFamily="18" charset="0"/>
          <a:cs typeface="Corbel" pitchFamily="34" charset="0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000000"/>
          </a:solidFill>
          <a:latin typeface="DejaVu Serif Condensed" pitchFamily="18" charset="0"/>
          <a:ea typeface="DejaVu Serif Condensed" pitchFamily="18" charset="0"/>
          <a:cs typeface="DejaVu Serif Condensed" pitchFamily="18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000000"/>
          </a:solidFill>
          <a:latin typeface="DejaVu Serif Condensed" pitchFamily="18" charset="0"/>
          <a:ea typeface="DejaVu Serif Condensed" pitchFamily="18" charset="0"/>
          <a:cs typeface="DejaVu Serif Condensed" pitchFamily="18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000000"/>
          </a:solidFill>
          <a:latin typeface="DejaVu Serif Condensed" pitchFamily="18" charset="0"/>
          <a:ea typeface="DejaVu Serif Condensed" pitchFamily="18" charset="0"/>
          <a:cs typeface="DejaVu Serif Condensed" pitchFamily="18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000000"/>
          </a:solidFill>
          <a:latin typeface="DejaVu Serif Condensed" pitchFamily="18" charset="0"/>
          <a:ea typeface="DejaVu Serif Condensed" pitchFamily="18" charset="0"/>
          <a:cs typeface="DejaVu Serif Condensed" pitchFamily="18" charset="0"/>
        </a:defRPr>
      </a:lvl5pPr>
      <a:lvl6pPr marL="25146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000000"/>
          </a:solidFill>
          <a:latin typeface="Arial" pitchFamily="34" charset="0"/>
          <a:ea typeface="MS PGothic" pitchFamily="2" charset="-128"/>
        </a:defRPr>
      </a:lvl6pPr>
      <a:lvl7pPr marL="29718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000000"/>
          </a:solidFill>
          <a:latin typeface="Arial" pitchFamily="34" charset="0"/>
          <a:ea typeface="MS PGothic" pitchFamily="2" charset="-128"/>
        </a:defRPr>
      </a:lvl7pPr>
      <a:lvl8pPr marL="34290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000000"/>
          </a:solidFill>
          <a:latin typeface="Arial" pitchFamily="34" charset="0"/>
          <a:ea typeface="MS PGothic" pitchFamily="2" charset="-128"/>
        </a:defRPr>
      </a:lvl8pPr>
      <a:lvl9pPr marL="38862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000000"/>
          </a:solidFill>
          <a:latin typeface="Arial" pitchFamily="34" charset="0"/>
          <a:ea typeface="MS PGothic" pitchFamily="2" charset="-128"/>
        </a:defRPr>
      </a:lvl9pPr>
    </p:titleStyle>
    <p:bodyStyle>
      <a:lvl1pPr marL="342900" indent="-342900" algn="l" defTabSz="457200" rtl="0" eaLnBrk="0" fontAlgn="base" hangingPunct="0">
        <a:lnSpc>
          <a:spcPct val="105000"/>
        </a:lnSpc>
        <a:spcBef>
          <a:spcPts val="10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b="1">
          <a:solidFill>
            <a:srgbClr val="000000"/>
          </a:solidFill>
          <a:latin typeface="Corbel" pitchFamily="34" charset="0"/>
          <a:ea typeface="DejaVu Serif Condensed" pitchFamily="18" charset="0"/>
          <a:cs typeface="Corbel" pitchFamily="34" charset="0"/>
        </a:defRPr>
      </a:lvl1pPr>
      <a:lvl2pPr marL="742950" indent="-285750" algn="l" defTabSz="457200" rtl="0" eaLnBrk="0" fontAlgn="base" hangingPunct="0">
        <a:lnSpc>
          <a:spcPct val="105000"/>
        </a:lnSpc>
        <a:spcBef>
          <a:spcPts val="14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800">
          <a:solidFill>
            <a:srgbClr val="000000"/>
          </a:solidFill>
          <a:latin typeface="Corbel" pitchFamily="34" charset="0"/>
          <a:ea typeface="DejaVu Serif Condensed" pitchFamily="18" charset="0"/>
          <a:cs typeface="Corbel" pitchFamily="34" charset="0"/>
        </a:defRPr>
      </a:lvl2pPr>
      <a:lvl3pPr marL="1143000" indent="-228600" algn="l" defTabSz="457200" rtl="0" eaLnBrk="0" fontAlgn="base" hangingPunct="0">
        <a:lnSpc>
          <a:spcPct val="105000"/>
        </a:lnSpc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1600">
          <a:solidFill>
            <a:srgbClr val="000000"/>
          </a:solidFill>
          <a:latin typeface="Corbel" pitchFamily="34" charset="0"/>
          <a:ea typeface="DejaVu Serif Condensed" pitchFamily="18" charset="0"/>
          <a:cs typeface="Corbel" pitchFamily="34" charset="0"/>
        </a:defRPr>
      </a:lvl3pPr>
      <a:lvl4pPr marL="1600200" indent="-228600" algn="l" defTabSz="457200" rtl="0" eaLnBrk="0" fontAlgn="base" hangingPunct="0">
        <a:lnSpc>
          <a:spcPct val="105000"/>
        </a:lnSpc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1400">
          <a:solidFill>
            <a:srgbClr val="000000"/>
          </a:solidFill>
          <a:latin typeface="Corbel" pitchFamily="34" charset="0"/>
          <a:ea typeface="DejaVu Serif Condensed" pitchFamily="18" charset="0"/>
          <a:cs typeface="Corbel" pitchFamily="34" charset="0"/>
        </a:defRPr>
      </a:lvl4pPr>
      <a:lvl5pPr marL="2057400" indent="-228600" algn="l" defTabSz="457200" rtl="0" eaLnBrk="0" fontAlgn="base" hangingPunct="0">
        <a:lnSpc>
          <a:spcPct val="105000"/>
        </a:lnSpc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1400">
          <a:solidFill>
            <a:srgbClr val="000000"/>
          </a:solidFill>
          <a:latin typeface="Corbel" pitchFamily="34" charset="0"/>
          <a:ea typeface="DejaVu Serif Condensed" pitchFamily="18" charset="0"/>
          <a:cs typeface="Corbel" pitchFamily="34" charset="0"/>
        </a:defRPr>
      </a:lvl5pPr>
      <a:lvl6pPr marL="2514600" indent="-228600" algn="l" defTabSz="457200" rtl="0" eaLnBrk="0" fontAlgn="base" hangingPunct="0">
        <a:lnSpc>
          <a:spcPct val="105000"/>
        </a:lnSpc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1400">
          <a:solidFill>
            <a:srgbClr val="000000"/>
          </a:solidFill>
          <a:latin typeface="+mn-lt"/>
          <a:ea typeface="+mn-ea"/>
        </a:defRPr>
      </a:lvl6pPr>
      <a:lvl7pPr marL="2971800" indent="-228600" algn="l" defTabSz="457200" rtl="0" eaLnBrk="0" fontAlgn="base" hangingPunct="0">
        <a:lnSpc>
          <a:spcPct val="105000"/>
        </a:lnSpc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1400">
          <a:solidFill>
            <a:srgbClr val="000000"/>
          </a:solidFill>
          <a:latin typeface="+mn-lt"/>
          <a:ea typeface="+mn-ea"/>
        </a:defRPr>
      </a:lvl7pPr>
      <a:lvl8pPr marL="3429000" indent="-228600" algn="l" defTabSz="457200" rtl="0" eaLnBrk="0" fontAlgn="base" hangingPunct="0">
        <a:lnSpc>
          <a:spcPct val="105000"/>
        </a:lnSpc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1400">
          <a:solidFill>
            <a:srgbClr val="000000"/>
          </a:solidFill>
          <a:latin typeface="+mn-lt"/>
          <a:ea typeface="+mn-ea"/>
        </a:defRPr>
      </a:lvl8pPr>
      <a:lvl9pPr marL="3886200" indent="-228600" algn="l" defTabSz="457200" rtl="0" eaLnBrk="0" fontAlgn="base" hangingPunct="0">
        <a:lnSpc>
          <a:spcPct val="105000"/>
        </a:lnSpc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14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457200" y="1236902"/>
            <a:ext cx="8229600" cy="42494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pPr algn="ctr">
              <a:spcBef>
                <a:spcPts val="1200"/>
              </a:spcBef>
              <a:buSzPct val="100000"/>
              <a:buFont typeface="Times New Roman" pitchFamily="18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/>
            </a:pPr>
            <a:r>
              <a:rPr lang="en-US" altLang="x-none" sz="4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rbel" pitchFamily="34" charset="0"/>
                <a:ea typeface="DejaVu Serif Condensed" pitchFamily="18" charset="0"/>
                <a:cs typeface="+mn-cs"/>
              </a:rPr>
              <a:t>Analysis of TCT losses during</a:t>
            </a:r>
            <a:br>
              <a:rPr lang="en-US" altLang="x-none" sz="4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rbel" pitchFamily="34" charset="0"/>
                <a:ea typeface="DejaVu Serif Condensed" pitchFamily="18" charset="0"/>
                <a:cs typeface="+mn-cs"/>
              </a:rPr>
            </a:br>
            <a:r>
              <a:rPr lang="en-US" altLang="x-none" sz="4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rbel" pitchFamily="34" charset="0"/>
                <a:ea typeface="DejaVu Serif Condensed" pitchFamily="18" charset="0"/>
                <a:cs typeface="+mn-cs"/>
              </a:rPr>
              <a:t>2017 </a:t>
            </a:r>
            <a:r>
              <a:rPr lang="en-US" altLang="x-none" sz="4800" b="1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rbel" pitchFamily="34" charset="0"/>
                <a:ea typeface="DejaVu Serif Condensed" pitchFamily="18" charset="0"/>
                <a:cs typeface="+mn-cs"/>
              </a:rPr>
              <a:t>asynch</a:t>
            </a:r>
            <a:r>
              <a:rPr lang="en-US" altLang="x-none" sz="4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rbel" pitchFamily="34" charset="0"/>
                <a:ea typeface="DejaVu Serif Condensed" pitchFamily="18" charset="0"/>
                <a:cs typeface="+mn-cs"/>
              </a:rPr>
              <a:t> dump tests</a:t>
            </a:r>
            <a:r>
              <a:rPr lang="en-US" altLang="x-none" sz="4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rbel" pitchFamily="34" charset="0"/>
                <a:ea typeface="DejaVu Serif Condensed" pitchFamily="18" charset="0"/>
                <a:cs typeface="+mn-cs"/>
              </a:rPr>
              <a:t/>
            </a:r>
            <a:br>
              <a:rPr lang="en-US" altLang="x-none" sz="4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rbel" pitchFamily="34" charset="0"/>
                <a:ea typeface="DejaVu Serif Condensed" pitchFamily="18" charset="0"/>
                <a:cs typeface="+mn-cs"/>
              </a:rPr>
            </a:br>
            <a:r>
              <a:rPr lang="en-US" altLang="x-none" sz="4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rbel" pitchFamily="34" charset="0"/>
                <a:ea typeface="DejaVu Serif Condensed" pitchFamily="18" charset="0"/>
                <a:cs typeface="+mn-cs"/>
              </a:rPr>
              <a:t>(</a:t>
            </a:r>
            <a:r>
              <a:rPr lang="en-US" altLang="x-none" sz="4800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rbel" pitchFamily="34" charset="0"/>
                <a:ea typeface="DejaVu Serif Condensed" pitchFamily="18" charset="0"/>
                <a:cs typeface="+mn-cs"/>
              </a:rPr>
              <a:t>work in progress</a:t>
            </a:r>
            <a:r>
              <a:rPr lang="en-US" altLang="x-none" sz="4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rbel" pitchFamily="34" charset="0"/>
                <a:ea typeface="DejaVu Serif Condensed" pitchFamily="18" charset="0"/>
                <a:cs typeface="+mn-cs"/>
              </a:rPr>
              <a:t>)</a:t>
            </a:r>
            <a:endParaRPr lang="en-US" altLang="x-none" sz="48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rbel" pitchFamily="34" charset="0"/>
              <a:ea typeface="DejaVu Serif Condensed" pitchFamily="18" charset="0"/>
              <a:cs typeface="+mn-cs"/>
            </a:endParaRPr>
          </a:p>
          <a:p>
            <a:pPr algn="ctr">
              <a:spcBef>
                <a:spcPts val="1200"/>
              </a:spcBef>
              <a:buSzPct val="100000"/>
              <a:buFont typeface="Times New Roman" pitchFamily="18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/>
            </a:pPr>
            <a:endParaRPr lang="en-US" altLang="x-none" sz="48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rbel" pitchFamily="34" charset="0"/>
              <a:ea typeface="DejaVu Serif Condensed" pitchFamily="18" charset="0"/>
              <a:cs typeface="+mn-cs"/>
            </a:endParaRPr>
          </a:p>
          <a:p>
            <a:pPr algn="ctr">
              <a:spcBef>
                <a:spcPts val="1200"/>
              </a:spcBef>
              <a:buSzPct val="100000"/>
              <a:buFont typeface="Times New Roman" pitchFamily="18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/>
            </a:pPr>
            <a:r>
              <a:rPr lang="en-US" altLang="x-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rbel" pitchFamily="34" charset="0"/>
                <a:ea typeface="DejaVu Serif Condensed" pitchFamily="18" charset="0"/>
                <a:cs typeface="+mn-cs"/>
              </a:rPr>
              <a:t>R</a:t>
            </a:r>
            <a:r>
              <a:rPr lang="en-US" altLang="x-none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rbel" pitchFamily="34" charset="0"/>
                <a:ea typeface="DejaVu Serif Condensed" pitchFamily="18" charset="0"/>
                <a:cs typeface="+mn-cs"/>
              </a:rPr>
              <a:t>. </a:t>
            </a:r>
            <a:r>
              <a:rPr lang="en-US" altLang="x-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rbel" pitchFamily="34" charset="0"/>
                <a:ea typeface="DejaVu Serif Condensed" pitchFamily="18" charset="0"/>
                <a:cs typeface="+mn-cs"/>
              </a:rPr>
              <a:t>Bruce</a:t>
            </a:r>
          </a:p>
          <a:p>
            <a:pPr algn="ctr">
              <a:spcBef>
                <a:spcPts val="1200"/>
              </a:spcBef>
              <a:buSzPct val="100000"/>
              <a:buFont typeface="Times New Roman" pitchFamily="18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/>
            </a:pPr>
            <a:r>
              <a:rPr lang="en-US" altLang="x-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rbel" pitchFamily="34" charset="0"/>
                <a:ea typeface="DejaVu Serif Condensed" pitchFamily="18" charset="0"/>
                <a:cs typeface="+mn-cs"/>
              </a:rPr>
              <a:t>Many thanks to </a:t>
            </a:r>
            <a:r>
              <a:rPr lang="en-US" altLang="x-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rbel" pitchFamily="34" charset="0"/>
                <a:ea typeface="DejaVu Serif Condensed" pitchFamily="18" charset="0"/>
                <a:cs typeface="+mn-cs"/>
              </a:rPr>
              <a:t>C. </a:t>
            </a:r>
            <a:r>
              <a:rPr lang="en-US" altLang="x-none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rbel" pitchFamily="34" charset="0"/>
                <a:ea typeface="DejaVu Serif Condensed" pitchFamily="18" charset="0"/>
                <a:cs typeface="+mn-cs"/>
              </a:rPr>
              <a:t>Bracco</a:t>
            </a:r>
            <a:endParaRPr lang="en-US" altLang="x-none" sz="3200" b="1" dirty="0" smtClean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rbel" pitchFamily="34" charset="0"/>
              <a:ea typeface="DejaVu Serif Condensed" pitchFamily="18" charset="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253852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Observations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1 order of magnitude difference between IR5 TCT losses at 9 </a:t>
            </a:r>
            <a:r>
              <a:rPr lang="el-GR" dirty="0" smtClean="0"/>
              <a:t>σ</a:t>
            </a:r>
            <a:r>
              <a:rPr lang="en-US" dirty="0" smtClean="0"/>
              <a:t> and 7.5</a:t>
            </a:r>
            <a:r>
              <a:rPr lang="el-GR" dirty="0"/>
              <a:t> </a:t>
            </a:r>
            <a:r>
              <a:rPr lang="el-GR" dirty="0" smtClean="0"/>
              <a:t>σ</a:t>
            </a:r>
            <a:endParaRPr lang="en-US" dirty="0" smtClean="0"/>
          </a:p>
          <a:p>
            <a:pPr lvl="1"/>
            <a:r>
              <a:rPr lang="en-US" dirty="0" smtClean="0"/>
              <a:t>From simulations, losses not expected to rise at 7.5 </a:t>
            </a:r>
            <a:r>
              <a:rPr lang="el-GR" dirty="0" smtClean="0"/>
              <a:t>σ</a:t>
            </a:r>
            <a:r>
              <a:rPr lang="en-US" dirty="0" smtClean="0"/>
              <a:t> but at smaller settings</a:t>
            </a:r>
          </a:p>
          <a:p>
            <a:pPr lvl="1"/>
            <a:r>
              <a:rPr lang="en-US" dirty="0" smtClean="0"/>
              <a:t>Explained by imperfections? Further simulations to be done</a:t>
            </a:r>
          </a:p>
          <a:p>
            <a:r>
              <a:rPr lang="en-US" dirty="0" smtClean="0"/>
              <a:t>Still, should be no issue for operation – the effective loss in margin from 40 cm OP configuration is around 4 </a:t>
            </a:r>
            <a:r>
              <a:rPr lang="el-GR" dirty="0" smtClean="0"/>
              <a:t>σ</a:t>
            </a:r>
            <a:endParaRPr lang="en-US" dirty="0" smtClean="0"/>
          </a:p>
          <a:p>
            <a:pPr lvl="1"/>
            <a:r>
              <a:rPr lang="en-US" dirty="0" smtClean="0"/>
              <a:t>But we should understand this for 30 cm</a:t>
            </a:r>
          </a:p>
          <a:p>
            <a:r>
              <a:rPr lang="en-US" dirty="0" err="1" smtClean="0"/>
              <a:t>Asynch</a:t>
            </a:r>
            <a:r>
              <a:rPr lang="en-US" dirty="0" smtClean="0"/>
              <a:t> dump test done with RF off after 30 -40 s – beam is effectively off-momentum at time of dump.</a:t>
            </a:r>
          </a:p>
          <a:p>
            <a:pPr lvl="1"/>
            <a:r>
              <a:rPr lang="en-US" dirty="0" smtClean="0"/>
              <a:t>Momentum offset to be checked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x-none" dirty="0" smtClean="0"/>
              <a:t>R. Bruce, 2017.06.09</a:t>
            </a:r>
            <a:endParaRPr lang="en-US" altLang="x-non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pPr>
              <a:defRPr/>
            </a:pPr>
            <a:fld id="{F4D996D1-F0EF-4C15-8E19-59D891AD643E}" type="slidenum">
              <a:rPr lang="en-US" altLang="x-none" smtClean="0"/>
              <a:pPr>
                <a:defRPr/>
              </a:pPr>
              <a:t>10</a:t>
            </a:fld>
            <a:endParaRPr lang="en-US" altLang="x-none" dirty="0"/>
          </a:p>
        </p:txBody>
      </p:sp>
    </p:spTree>
    <p:extLst>
      <p:ext uri="{BB962C8B-B14F-4D97-AF65-F5344CB8AC3E}">
        <p14:creationId xmlns:p14="http://schemas.microsoft.com/office/powerpoint/2010/main" val="27411518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Orbit during </a:t>
            </a:r>
            <a:r>
              <a:rPr lang="en-US" dirty="0" err="1" smtClean="0"/>
              <a:t>asynch</a:t>
            </a:r>
            <a:r>
              <a:rPr lang="en-US" dirty="0" smtClean="0"/>
              <a:t> dump?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2400" y="838200"/>
            <a:ext cx="8763000" cy="4967288"/>
          </a:xfrm>
        </p:spPr>
        <p:txBody>
          <a:bodyPr/>
          <a:lstStyle/>
          <a:p>
            <a:r>
              <a:rPr lang="en-US" sz="2000" dirty="0" smtClean="0"/>
              <a:t>Standard BPMs seem to give zero </a:t>
            </a:r>
            <a:r>
              <a:rPr lang="en-US" sz="2000" smtClean="0"/>
              <a:t>readings after RF off</a:t>
            </a:r>
            <a:endParaRPr lang="en-US" sz="2000" dirty="0" smtClean="0"/>
          </a:p>
          <a:p>
            <a:r>
              <a:rPr lang="en-US" sz="2000" dirty="0" smtClean="0"/>
              <a:t>Collimator BPMs (linear positions) show significant excursion. How reliable are these data? Any ideas? </a:t>
            </a:r>
          </a:p>
          <a:p>
            <a:r>
              <a:rPr lang="en-US" sz="2000" dirty="0" smtClean="0"/>
              <a:t>Do we have effectively a larger loss in margin due to additional orbit offsets? Would still be consistent with 2016 tests.</a:t>
            </a:r>
          </a:p>
          <a:p>
            <a:endParaRPr lang="en-US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x-none" smtClean="0"/>
              <a:t>R. Bruce, 2017.06.09</a:t>
            </a:r>
            <a:endParaRPr lang="en-US" altLang="x-non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pPr>
              <a:defRPr/>
            </a:pPr>
            <a:fld id="{F4D996D1-F0EF-4C15-8E19-59D891AD643E}" type="slidenum">
              <a:rPr lang="en-US" altLang="x-none" smtClean="0"/>
              <a:pPr>
                <a:defRPr/>
              </a:pPr>
              <a:t>11</a:t>
            </a:fld>
            <a:endParaRPr lang="en-US" altLang="x-none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3276600"/>
            <a:ext cx="8801100" cy="2895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07773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2400" y="900112"/>
            <a:ext cx="8763000" cy="4967288"/>
          </a:xfrm>
        </p:spPr>
        <p:txBody>
          <a:bodyPr/>
          <a:lstStyle/>
          <a:p>
            <a:r>
              <a:rPr lang="en-US" sz="2000" dirty="0" smtClean="0">
                <a:solidFill>
                  <a:srgbClr val="FF0000"/>
                </a:solidFill>
              </a:rPr>
              <a:t>Work in progress</a:t>
            </a:r>
            <a:r>
              <a:rPr lang="en-US" sz="2000" dirty="0" smtClean="0"/>
              <a:t> – still some features to be understood</a:t>
            </a:r>
          </a:p>
          <a:p>
            <a:r>
              <a:rPr lang="en-US" sz="2000" dirty="0" smtClean="0"/>
              <a:t>Several </a:t>
            </a:r>
            <a:r>
              <a:rPr lang="en-US" sz="2000" dirty="0" err="1" smtClean="0"/>
              <a:t>asynch</a:t>
            </a:r>
            <a:r>
              <a:rPr lang="en-US" sz="2000" dirty="0" smtClean="0"/>
              <a:t> dump tests performed during 2017 commissioning</a:t>
            </a:r>
          </a:p>
          <a:p>
            <a:r>
              <a:rPr lang="en-US" sz="2000" dirty="0" smtClean="0"/>
              <a:t>Unfortunately, only two were triggered late enough to give useful data on TCT losses</a:t>
            </a:r>
          </a:p>
          <a:p>
            <a:r>
              <a:rPr lang="en-US" sz="2000" dirty="0" smtClean="0"/>
              <a:t>TCT losses seem to rise more sharply at smaller settings than expected from simulations in IR5</a:t>
            </a:r>
          </a:p>
          <a:p>
            <a:pPr lvl="1"/>
            <a:r>
              <a:rPr lang="en-US" sz="1800" dirty="0" smtClean="0"/>
              <a:t>To be understood for 30 cm, but no worry for 40 cm operation</a:t>
            </a:r>
          </a:p>
          <a:p>
            <a:pPr lvl="1"/>
            <a:r>
              <a:rPr lang="en-US" sz="1800" dirty="0" smtClean="0"/>
              <a:t>Repeat simulations with imperfections</a:t>
            </a:r>
          </a:p>
          <a:p>
            <a:pPr lvl="1"/>
            <a:r>
              <a:rPr lang="en-US" sz="1800" dirty="0" smtClean="0"/>
              <a:t>Repeat simulations off-momentum</a:t>
            </a:r>
          </a:p>
          <a:p>
            <a:r>
              <a:rPr lang="en-US" sz="2000" dirty="0" smtClean="0"/>
              <a:t>Could one think of an “on-momentum” </a:t>
            </a:r>
            <a:r>
              <a:rPr lang="en-US" sz="2000" dirty="0" err="1" smtClean="0"/>
              <a:t>asynch</a:t>
            </a:r>
            <a:r>
              <a:rPr lang="en-US" sz="2000" dirty="0" smtClean="0"/>
              <a:t> dump test in the future? Cogging to get some pilots to the left part of the abort gap? MD on closed </a:t>
            </a:r>
            <a:r>
              <a:rPr lang="en-US" sz="2000" smtClean="0"/>
              <a:t>bump from IR6? </a:t>
            </a:r>
            <a:endParaRPr lang="en-US" sz="2000" dirty="0" smtClean="0"/>
          </a:p>
          <a:p>
            <a:endParaRPr lang="en-US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x-none" smtClean="0"/>
              <a:t>R. Bruce, 2017.06.09</a:t>
            </a:r>
            <a:endParaRPr lang="en-US" altLang="x-non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pPr>
              <a:defRPr/>
            </a:pPr>
            <a:fld id="{F4D996D1-F0EF-4C15-8E19-59D891AD643E}" type="slidenum">
              <a:rPr lang="en-US" altLang="x-none" smtClean="0"/>
              <a:pPr>
                <a:defRPr/>
              </a:pPr>
              <a:t>12</a:t>
            </a:fld>
            <a:endParaRPr lang="en-US" altLang="x-none" dirty="0"/>
          </a:p>
        </p:txBody>
      </p:sp>
    </p:spTree>
    <p:extLst>
      <p:ext uri="{BB962C8B-B14F-4D97-AF65-F5344CB8AC3E}">
        <p14:creationId xmlns:p14="http://schemas.microsoft.com/office/powerpoint/2010/main" val="38838499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Backup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x-none" smtClean="0"/>
              <a:t>R. Bruce, 2017.06.09</a:t>
            </a:r>
            <a:endParaRPr lang="en-US" altLang="x-non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pPr>
              <a:defRPr/>
            </a:pPr>
            <a:fld id="{F4D996D1-F0EF-4C15-8E19-59D891AD643E}" type="slidenum">
              <a:rPr lang="en-US" altLang="x-none" smtClean="0"/>
              <a:pPr>
                <a:defRPr/>
              </a:pPr>
              <a:t>13</a:t>
            </a:fld>
            <a:endParaRPr lang="en-US" altLang="x-none" dirty="0"/>
          </a:p>
        </p:txBody>
      </p:sp>
    </p:spTree>
    <p:extLst>
      <p:ext uri="{BB962C8B-B14F-4D97-AF65-F5344CB8AC3E}">
        <p14:creationId xmlns:p14="http://schemas.microsoft.com/office/powerpoint/2010/main" val="33907458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x-none" smtClean="0"/>
              <a:t>R. Bruce, 2017.06.09</a:t>
            </a:r>
            <a:endParaRPr lang="en-US" altLang="x-non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pPr>
              <a:defRPr/>
            </a:pPr>
            <a:fld id="{F4D996D1-F0EF-4C15-8E19-59D891AD643E}" type="slidenum">
              <a:rPr lang="en-US" altLang="x-none" smtClean="0"/>
              <a:pPr>
                <a:defRPr/>
              </a:pPr>
              <a:t>14</a:t>
            </a:fld>
            <a:endParaRPr lang="en-US" altLang="x-none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1760095"/>
            <a:ext cx="8763000" cy="33997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50449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747712"/>
            <a:ext cx="8763000" cy="4967288"/>
          </a:xfrm>
        </p:spPr>
        <p:txBody>
          <a:bodyPr/>
          <a:lstStyle/>
          <a:p>
            <a:r>
              <a:rPr lang="en-US" sz="2000" dirty="0" smtClean="0"/>
              <a:t>In 2016, operated at </a:t>
            </a:r>
            <a:r>
              <a:rPr lang="el-GR" sz="2000" dirty="0" smtClean="0"/>
              <a:t>β</a:t>
            </a:r>
            <a:r>
              <a:rPr lang="en-US" sz="2000" dirty="0" smtClean="0"/>
              <a:t>*=40 cm</a:t>
            </a:r>
          </a:p>
          <a:p>
            <a:pPr lvl="1"/>
            <a:r>
              <a:rPr lang="en-US" sz="1800" dirty="0" smtClean="0"/>
              <a:t>Prerequisite: improved MKD-TCT phase advance, so that TCTs can be operated at smaller retraction from TCDQ</a:t>
            </a:r>
          </a:p>
          <a:p>
            <a:pPr lvl="1"/>
            <a:r>
              <a:rPr lang="en-US" sz="1800" dirty="0" smtClean="0"/>
              <a:t>Did series of </a:t>
            </a:r>
            <a:r>
              <a:rPr lang="en-US" sz="1800" dirty="0" err="1" smtClean="0"/>
              <a:t>asynch</a:t>
            </a:r>
            <a:r>
              <a:rPr lang="en-US" sz="1800" dirty="0" smtClean="0"/>
              <a:t> dump test to verify assumptions</a:t>
            </a:r>
          </a:p>
          <a:p>
            <a:pPr lvl="1"/>
            <a:r>
              <a:rPr lang="en-US" sz="1800" dirty="0" smtClean="0"/>
              <a:t>Conclusion (measurements and simulations): TCT losses do not depend strongly on TCT setting with good phase, while they do with bad phase</a:t>
            </a:r>
            <a:endParaRPr lang="en-US" sz="1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x-none" dirty="0" smtClean="0"/>
              <a:t>R. Bruce, </a:t>
            </a:r>
            <a:r>
              <a:rPr lang="en-US" altLang="x-none" dirty="0" smtClean="0"/>
              <a:t>2017.06.09</a:t>
            </a:r>
            <a:endParaRPr lang="en-US" altLang="x-non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pPr>
              <a:defRPr/>
            </a:pPr>
            <a:fld id="{F4D996D1-F0EF-4C15-8E19-59D891AD643E}" type="slidenum">
              <a:rPr lang="en-US" altLang="x-none" smtClean="0"/>
              <a:pPr>
                <a:defRPr/>
              </a:pPr>
              <a:t>2</a:t>
            </a:fld>
            <a:endParaRPr lang="en-US" altLang="x-none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3063635"/>
            <a:ext cx="8672239" cy="34133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5867400" y="5791200"/>
            <a:ext cx="247439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1" dirty="0">
                <a:solidFill>
                  <a:schemeClr val="tx1"/>
                </a:solidFill>
              </a:rPr>
              <a:t>NIM A  848 (2017) </a:t>
            </a:r>
            <a:r>
              <a:rPr lang="en-US" sz="1600" i="1" dirty="0" smtClean="0">
                <a:solidFill>
                  <a:schemeClr val="tx1"/>
                </a:solidFill>
              </a:rPr>
              <a:t>19–30</a:t>
            </a:r>
            <a:endParaRPr lang="en-US" sz="1600" i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8891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Situation in 2017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Switched to ATS optics</a:t>
            </a:r>
          </a:p>
          <a:p>
            <a:r>
              <a:rPr lang="en-US" dirty="0" smtClean="0"/>
              <a:t>Phase advance not as good as in 2016, but still acceptable for tight TCT settings (based on simulations)</a:t>
            </a:r>
          </a:p>
          <a:p>
            <a:r>
              <a:rPr lang="en-US" dirty="0" smtClean="0"/>
              <a:t>Starting nevertheless at 40 cm, and tighter IR6/7 =&gt; 1 </a:t>
            </a:r>
            <a:r>
              <a:rPr lang="el-GR" dirty="0" smtClean="0"/>
              <a:t>σ</a:t>
            </a:r>
            <a:r>
              <a:rPr lang="en-US" dirty="0" smtClean="0"/>
              <a:t> more margin TCDQ/TCT than in 2016</a:t>
            </a:r>
          </a:p>
          <a:p>
            <a:r>
              <a:rPr lang="en-US" dirty="0" smtClean="0"/>
              <a:t>Proposed BPM and PC interlocks (see previous talks)</a:t>
            </a:r>
          </a:p>
          <a:p>
            <a:r>
              <a:rPr lang="en-US" dirty="0" smtClean="0"/>
              <a:t>To check dependence of TCT losses on setting: as in 2016, did </a:t>
            </a:r>
            <a:r>
              <a:rPr lang="en-US" dirty="0" err="1" smtClean="0"/>
              <a:t>asynch</a:t>
            </a:r>
            <a:r>
              <a:rPr lang="en-US" dirty="0" smtClean="0"/>
              <a:t> dump tests with standard TCT settings as well as tighter TCTs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x-none" dirty="0" smtClean="0"/>
              <a:t>R. Bruce, 2017.06.09</a:t>
            </a:r>
            <a:endParaRPr lang="en-US" altLang="x-non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pPr>
              <a:defRPr/>
            </a:pPr>
            <a:fld id="{F4D996D1-F0EF-4C15-8E19-59D891AD643E}" type="slidenum">
              <a:rPr lang="en-US" altLang="x-none" smtClean="0"/>
              <a:pPr>
                <a:defRPr/>
              </a:pPr>
              <a:t>3</a:t>
            </a:fld>
            <a:endParaRPr lang="en-US" altLang="x-none" dirty="0"/>
          </a:p>
        </p:txBody>
      </p:sp>
    </p:spTree>
    <p:extLst>
      <p:ext uri="{BB962C8B-B14F-4D97-AF65-F5344CB8AC3E}">
        <p14:creationId xmlns:p14="http://schemas.microsoft.com/office/powerpoint/2010/main" val="26160095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Asynch</a:t>
            </a:r>
            <a:r>
              <a:rPr lang="en-US" dirty="0" smtClean="0"/>
              <a:t> dump tests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Standard </a:t>
            </a:r>
            <a:r>
              <a:rPr lang="en-US" dirty="0" err="1" smtClean="0"/>
              <a:t>asynch</a:t>
            </a:r>
            <a:r>
              <a:rPr lang="en-US" dirty="0" smtClean="0"/>
              <a:t> dump test carried out in commissioning</a:t>
            </a:r>
          </a:p>
          <a:p>
            <a:r>
              <a:rPr lang="en-US" dirty="0" smtClean="0"/>
              <a:t>Checked TCT losses in the following tests: </a:t>
            </a:r>
          </a:p>
          <a:p>
            <a:pPr lvl="1"/>
            <a:r>
              <a:rPr lang="en-US" dirty="0"/>
              <a:t>Collision </a:t>
            </a:r>
            <a:r>
              <a:rPr lang="en-US" dirty="0" smtClean="0"/>
              <a:t>: 22/05/17 </a:t>
            </a:r>
            <a:r>
              <a:rPr lang="en-US" dirty="0"/>
              <a:t>22:16:07.411</a:t>
            </a:r>
          </a:p>
          <a:p>
            <a:pPr lvl="1"/>
            <a:r>
              <a:rPr lang="en-US" dirty="0" smtClean="0"/>
              <a:t>End of </a:t>
            </a:r>
            <a:r>
              <a:rPr lang="en-US" dirty="0"/>
              <a:t>squeeze </a:t>
            </a:r>
            <a:r>
              <a:rPr lang="en-US" dirty="0" smtClean="0"/>
              <a:t>: 23/05/17 03:48:28.524</a:t>
            </a:r>
          </a:p>
          <a:p>
            <a:pPr lvl="1"/>
            <a:r>
              <a:rPr lang="en-US" dirty="0" smtClean="0"/>
              <a:t>End </a:t>
            </a:r>
            <a:r>
              <a:rPr lang="en-US" dirty="0"/>
              <a:t>of squeeze, </a:t>
            </a:r>
            <a:r>
              <a:rPr lang="en-US" dirty="0" smtClean="0"/>
              <a:t>tighter TCTs 7.5 </a:t>
            </a:r>
            <a:r>
              <a:rPr lang="el-GR" dirty="0" smtClean="0"/>
              <a:t>σ</a:t>
            </a:r>
            <a:r>
              <a:rPr lang="en-US" dirty="0" smtClean="0"/>
              <a:t> : 23/05/17 </a:t>
            </a:r>
            <a:r>
              <a:rPr lang="en-US" dirty="0"/>
              <a:t>06:22:37.945</a:t>
            </a:r>
            <a:r>
              <a:rPr lang="en-US" dirty="0" smtClean="0"/>
              <a:t>.</a:t>
            </a:r>
          </a:p>
          <a:p>
            <a:pPr lvl="1"/>
            <a:r>
              <a:rPr lang="en-US" dirty="0"/>
              <a:t>End of squeeze, tighter TCTs 7.5 </a:t>
            </a:r>
            <a:r>
              <a:rPr lang="el-GR" dirty="0" smtClean="0"/>
              <a:t>σ</a:t>
            </a:r>
            <a:r>
              <a:rPr lang="en-US" dirty="0" smtClean="0"/>
              <a:t> </a:t>
            </a:r>
            <a:r>
              <a:rPr lang="en-US" dirty="0"/>
              <a:t>: 02/06/17 02:05:18.946</a:t>
            </a:r>
            <a:endParaRPr lang="en-US" dirty="0" smtClean="0"/>
          </a:p>
          <a:p>
            <a:pPr lvl="1"/>
            <a:r>
              <a:rPr lang="en-US" dirty="0" smtClean="0"/>
              <a:t>Collision, </a:t>
            </a:r>
            <a:r>
              <a:rPr lang="en-US" dirty="0"/>
              <a:t>tighter TCTs 7.5 </a:t>
            </a:r>
            <a:r>
              <a:rPr lang="el-GR" dirty="0" smtClean="0"/>
              <a:t>σ</a:t>
            </a:r>
            <a:r>
              <a:rPr lang="en-US" dirty="0"/>
              <a:t> : 03/06/17 22:49:12.753</a:t>
            </a:r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x-none" dirty="0" smtClean="0"/>
              <a:t>R. Bruce, 2017.06.09</a:t>
            </a:r>
            <a:endParaRPr lang="en-US" altLang="x-non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pPr>
              <a:defRPr/>
            </a:pPr>
            <a:fld id="{F4D996D1-F0EF-4C15-8E19-59D891AD643E}" type="slidenum">
              <a:rPr lang="en-US" altLang="x-none" smtClean="0"/>
              <a:pPr>
                <a:defRPr/>
              </a:pPr>
              <a:t>4</a:t>
            </a:fld>
            <a:endParaRPr lang="en-US" altLang="x-none" dirty="0"/>
          </a:p>
        </p:txBody>
      </p:sp>
      <p:sp>
        <p:nvSpPr>
          <p:cNvPr id="6" name="Right Brace 5"/>
          <p:cNvSpPr/>
          <p:nvPr/>
        </p:nvSpPr>
        <p:spPr bwMode="auto">
          <a:xfrm>
            <a:off x="7010400" y="2590800"/>
            <a:ext cx="304800" cy="1447800"/>
          </a:xfrm>
          <a:prstGeom prst="rightBrace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ea typeface="MS PGothic" pitchFamily="2" charset="-128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278873" y="2902803"/>
            <a:ext cx="196720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solidFill>
                  <a:srgbClr val="FF0000"/>
                </a:solidFill>
              </a:rPr>
              <a:t>Data not good – </a:t>
            </a:r>
            <a:br>
              <a:rPr lang="en-US" sz="1800" dirty="0" smtClean="0">
                <a:solidFill>
                  <a:srgbClr val="FF0000"/>
                </a:solidFill>
              </a:rPr>
            </a:br>
            <a:r>
              <a:rPr lang="en-US" sz="1800" dirty="0" smtClean="0">
                <a:solidFill>
                  <a:srgbClr val="FF0000"/>
                </a:solidFill>
              </a:rPr>
              <a:t>dumped too early</a:t>
            </a:r>
            <a:endParaRPr lang="en-US" sz="1800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239000" y="2069068"/>
            <a:ext cx="12490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solidFill>
                  <a:srgbClr val="00B050"/>
                </a:solidFill>
              </a:rPr>
              <a:t>Data good</a:t>
            </a:r>
            <a:endParaRPr lang="en-US" sz="1800" dirty="0">
              <a:solidFill>
                <a:srgbClr val="00B05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239000" y="4126468"/>
            <a:ext cx="12490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solidFill>
                  <a:srgbClr val="00B050"/>
                </a:solidFill>
              </a:rPr>
              <a:t>Data good</a:t>
            </a:r>
            <a:endParaRPr lang="en-US" sz="1800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60684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/>
      <p:bldP spid="8" grpId="0"/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 from early dump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Beam enters abort gap on side with high MKD kicks</a:t>
            </a:r>
          </a:p>
          <a:p>
            <a:r>
              <a:rPr lang="en-US" dirty="0" smtClean="0"/>
              <a:t>If dump is triggered too early, not enough beam has propagated to the side of the abort gap with low MKD kicks</a:t>
            </a:r>
          </a:p>
          <a:p>
            <a:pPr lvl="1"/>
            <a:r>
              <a:rPr lang="en-US" dirty="0" smtClean="0"/>
              <a:t>Only particles at this side of the </a:t>
            </a:r>
            <a:r>
              <a:rPr lang="en-US" dirty="0" err="1" smtClean="0"/>
              <a:t>aboi</a:t>
            </a:r>
            <a:r>
              <a:rPr lang="en-US" dirty="0" smtClean="0"/>
              <a:t> gap can potentially make it to the TCTs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x-none" dirty="0" smtClean="0"/>
              <a:t>R. Bruce, 2017.06.09</a:t>
            </a:r>
            <a:endParaRPr lang="en-US" altLang="x-non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pPr>
              <a:defRPr/>
            </a:pPr>
            <a:fld id="{F4D996D1-F0EF-4C15-8E19-59D891AD643E}" type="slidenum">
              <a:rPr lang="en-US" altLang="x-none" smtClean="0"/>
              <a:pPr>
                <a:defRPr/>
              </a:pPr>
              <a:t>5</a:t>
            </a:fld>
            <a:endParaRPr lang="en-US" altLang="x-none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3200400"/>
            <a:ext cx="7467600" cy="3103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914400" y="6119062"/>
            <a:ext cx="17620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i="1" dirty="0" smtClean="0">
                <a:solidFill>
                  <a:srgbClr val="00B050"/>
                </a:solidFill>
              </a:rPr>
              <a:t>Low MKD kicks</a:t>
            </a:r>
            <a:endParaRPr lang="en-US" sz="1800" i="1" dirty="0">
              <a:solidFill>
                <a:srgbClr val="00B05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638779" y="6183868"/>
            <a:ext cx="18133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i="1" dirty="0" smtClean="0">
                <a:solidFill>
                  <a:srgbClr val="00B050"/>
                </a:solidFill>
              </a:rPr>
              <a:t>High MKD kicks</a:t>
            </a:r>
            <a:endParaRPr lang="en-US" sz="1800" i="1" dirty="0">
              <a:solidFill>
                <a:srgbClr val="00B05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620000" y="5105400"/>
            <a:ext cx="11945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>
                <a:solidFill>
                  <a:schemeClr val="tx1"/>
                </a:solidFill>
              </a:rPr>
              <a:t>May 23</a:t>
            </a:r>
            <a:endParaRPr lang="en-US" i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59696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 during “good” test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Example: B1 during latest test on 3/6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x-none" dirty="0" smtClean="0"/>
              <a:t>R. Bruce, 2017.06.09</a:t>
            </a:r>
            <a:endParaRPr lang="en-US" altLang="x-non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pPr>
              <a:defRPr/>
            </a:pPr>
            <a:fld id="{F4D996D1-F0EF-4C15-8E19-59D891AD643E}" type="slidenum">
              <a:rPr lang="en-US" altLang="x-none" smtClean="0"/>
              <a:pPr>
                <a:defRPr/>
              </a:pPr>
              <a:t>6</a:t>
            </a:fld>
            <a:endParaRPr lang="en-US" altLang="x-none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752600"/>
            <a:ext cx="8763000" cy="36755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838200" y="5257800"/>
            <a:ext cx="17620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i="1" dirty="0" smtClean="0">
                <a:solidFill>
                  <a:srgbClr val="00B050"/>
                </a:solidFill>
              </a:rPr>
              <a:t>Low MKD kicks</a:t>
            </a:r>
            <a:endParaRPr lang="en-US" sz="1800" i="1" dirty="0">
              <a:solidFill>
                <a:srgbClr val="00B05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562579" y="5322606"/>
            <a:ext cx="18133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i="1" dirty="0" smtClean="0">
                <a:solidFill>
                  <a:srgbClr val="00B050"/>
                </a:solidFill>
              </a:rPr>
              <a:t>High MKD kicks</a:t>
            </a:r>
            <a:endParaRPr lang="en-US" sz="1800" i="1" dirty="0">
              <a:solidFill>
                <a:srgbClr val="00B05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620000" y="5481935"/>
            <a:ext cx="110959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>
                <a:solidFill>
                  <a:schemeClr val="tx1"/>
                </a:solidFill>
              </a:rPr>
              <a:t>June 6</a:t>
            </a:r>
            <a:endParaRPr lang="en-US" i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96046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Abort gap at time of dump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2400" y="976312"/>
            <a:ext cx="3657600" cy="4967288"/>
          </a:xfrm>
        </p:spPr>
        <p:txBody>
          <a:bodyPr/>
          <a:lstStyle/>
          <a:p>
            <a:r>
              <a:rPr lang="en-US" dirty="0" smtClean="0"/>
              <a:t>Showing the abort gap population at time of dump, as function of kick in </a:t>
            </a:r>
            <a:r>
              <a:rPr lang="el-GR" dirty="0" smtClean="0"/>
              <a:t>σ</a:t>
            </a:r>
            <a:endParaRPr lang="en-US" dirty="0" smtClean="0"/>
          </a:p>
          <a:p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x-none" dirty="0" smtClean="0"/>
              <a:t>R. Bruce, 2017.06.09</a:t>
            </a:r>
            <a:endParaRPr lang="en-US" altLang="x-non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pPr>
              <a:defRPr/>
            </a:pPr>
            <a:fld id="{F4D996D1-F0EF-4C15-8E19-59D891AD643E}" type="slidenum">
              <a:rPr lang="en-US" altLang="x-none" smtClean="0"/>
              <a:pPr>
                <a:defRPr/>
              </a:pPr>
              <a:t>7</a:t>
            </a:fld>
            <a:endParaRPr lang="en-US" altLang="x-none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2400" y="1066800"/>
            <a:ext cx="4597143" cy="25142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6200" y="3995086"/>
            <a:ext cx="4594286" cy="24057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5586064" y="1138535"/>
            <a:ext cx="11945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>
                <a:solidFill>
                  <a:schemeClr val="tx1"/>
                </a:solidFill>
              </a:rPr>
              <a:t>May 23</a:t>
            </a:r>
            <a:endParaRPr lang="en-US" i="1" dirty="0">
              <a:solidFill>
                <a:schemeClr val="tx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791200" y="4038600"/>
            <a:ext cx="110959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>
                <a:solidFill>
                  <a:schemeClr val="tx1"/>
                </a:solidFill>
              </a:rPr>
              <a:t>June 6</a:t>
            </a:r>
            <a:endParaRPr lang="en-US" i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2848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Losses on TCTs during dump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2400" y="976312"/>
            <a:ext cx="2819400" cy="4967288"/>
          </a:xfrm>
        </p:spPr>
        <p:txBody>
          <a:bodyPr/>
          <a:lstStyle/>
          <a:p>
            <a:r>
              <a:rPr lang="en-US" dirty="0" smtClean="0"/>
              <a:t>Showing BLM signals as function of time around the time of dump</a:t>
            </a:r>
          </a:p>
          <a:p>
            <a:r>
              <a:rPr lang="en-US" dirty="0" smtClean="0"/>
              <a:t>If dump is triggered early, no real losses seen on TCTs as expected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x-none" dirty="0" smtClean="0"/>
              <a:t>R. Bruce, 2017.06.09</a:t>
            </a:r>
            <a:endParaRPr lang="en-US" altLang="x-non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pPr>
              <a:defRPr/>
            </a:pPr>
            <a:fld id="{F4D996D1-F0EF-4C15-8E19-59D891AD643E}" type="slidenum">
              <a:rPr lang="en-US" altLang="x-none" smtClean="0"/>
              <a:pPr>
                <a:defRPr/>
              </a:pPr>
              <a:t>8</a:t>
            </a:fld>
            <a:endParaRPr lang="en-US" altLang="x-none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1773" y="914400"/>
            <a:ext cx="6092227" cy="2438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2800" y="3581400"/>
            <a:ext cx="5715000" cy="25701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5586064" y="1138535"/>
            <a:ext cx="11945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>
                <a:solidFill>
                  <a:schemeClr val="tx1"/>
                </a:solidFill>
              </a:rPr>
              <a:t>May 23</a:t>
            </a:r>
            <a:endParaRPr lang="en-US" i="1" dirty="0">
              <a:solidFill>
                <a:schemeClr val="tx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791200" y="3810000"/>
            <a:ext cx="110959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>
                <a:solidFill>
                  <a:schemeClr val="tx1"/>
                </a:solidFill>
              </a:rPr>
              <a:t>June 6</a:t>
            </a:r>
            <a:endParaRPr lang="en-US" i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90773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TCT losses as function of setting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2400" y="671512"/>
            <a:ext cx="8991600" cy="4967288"/>
          </a:xfrm>
        </p:spPr>
        <p:txBody>
          <a:bodyPr/>
          <a:lstStyle/>
          <a:p>
            <a:r>
              <a:rPr lang="en-US" sz="2000" dirty="0"/>
              <a:t>Focusing now on the two “useful” tests (May 22 and June 6</a:t>
            </a:r>
            <a:r>
              <a:rPr lang="en-US" sz="2000" dirty="0" smtClean="0"/>
              <a:t>)</a:t>
            </a:r>
          </a:p>
          <a:p>
            <a:r>
              <a:rPr lang="en-US" sz="2000" dirty="0" smtClean="0"/>
              <a:t>Showing the two highest TCTs: IR1 B1 and IR5 B2</a:t>
            </a:r>
          </a:p>
          <a:p>
            <a:r>
              <a:rPr lang="en-US" sz="2000" dirty="0" smtClean="0"/>
              <a:t>First results: measurements and </a:t>
            </a:r>
            <a:r>
              <a:rPr lang="en-US" sz="2000" dirty="0" err="1" smtClean="0"/>
              <a:t>SixTrack</a:t>
            </a:r>
            <a:r>
              <a:rPr lang="en-US" sz="2000" dirty="0" smtClean="0"/>
              <a:t> simulations (perfect machine)</a:t>
            </a:r>
          </a:p>
          <a:p>
            <a:pPr lvl="1"/>
            <a:r>
              <a:rPr lang="en-US" sz="1800" dirty="0" smtClean="0"/>
              <a:t>1.2 mm IR6 bump on in both cases</a:t>
            </a:r>
          </a:p>
          <a:p>
            <a:pPr lvl="1"/>
            <a:r>
              <a:rPr lang="en-US" sz="1800" dirty="0" smtClean="0"/>
              <a:t>Scaled to full physics beam, type 2 single module pre-fire (kick data from M. Fraser)</a:t>
            </a:r>
            <a:endParaRPr lang="en-US" sz="1800" dirty="0"/>
          </a:p>
          <a:p>
            <a:endParaRPr lang="en-US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x-none" dirty="0" smtClean="0"/>
              <a:t>R. Bruce, 2017.06.09</a:t>
            </a:r>
            <a:endParaRPr lang="en-US" altLang="x-non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pPr>
              <a:defRPr/>
            </a:pPr>
            <a:fld id="{F4D996D1-F0EF-4C15-8E19-59D891AD643E}" type="slidenum">
              <a:rPr lang="en-US" altLang="x-none" smtClean="0"/>
              <a:pPr>
                <a:defRPr/>
              </a:pPr>
              <a:t>9</a:t>
            </a:fld>
            <a:endParaRPr lang="en-US" altLang="x-none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2895600"/>
            <a:ext cx="7924800" cy="34802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4343400" y="3124200"/>
            <a:ext cx="172675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>
                <a:solidFill>
                  <a:schemeClr val="tx1"/>
                </a:solidFill>
              </a:rPr>
              <a:t>Preliminary</a:t>
            </a:r>
            <a:endParaRPr lang="en-US" i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79530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7" grpId="0"/>
    </p:bldLst>
  </p:timing>
</p:sld>
</file>

<file path=ppt/theme/theme1.xml><?xml version="1.0" encoding="utf-8"?>
<a:theme xmlns:a="http://schemas.openxmlformats.org/drawingml/2006/main" name="Office Theme">
  <a:themeElements>
    <a:clrScheme name="Custom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00E5"/>
      </a:hlink>
      <a:folHlink>
        <a:srgbClr val="B2B2B2"/>
      </a:folHlink>
    </a:clrScheme>
    <a:fontScheme name="Office Theme">
      <a:majorFont>
        <a:latin typeface="Arial"/>
        <a:ea typeface="MS PGothic"/>
        <a:cs typeface=""/>
      </a:majorFont>
      <a:minorFont>
        <a:latin typeface="Arial"/>
        <a:ea typeface="MS PGothic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altLang="x-none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itchFamily="34" charset="0"/>
            <a:ea typeface="MS PGothic" pitchFamily="2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altLang="x-none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itchFamily="34" charset="0"/>
            <a:ea typeface="MS PGothic" pitchFamily="2" charset="-128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180513</TotalTime>
  <Words>785</Words>
  <Application>Microsoft Office PowerPoint</Application>
  <PresentationFormat>On-screen Show (4:3)</PresentationFormat>
  <Paragraphs>106</Paragraphs>
  <Slides>14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Office Theme</vt:lpstr>
      <vt:lpstr>PowerPoint Presentation</vt:lpstr>
      <vt:lpstr>Introduction</vt:lpstr>
      <vt:lpstr>Situation in 2017</vt:lpstr>
      <vt:lpstr>Asynch dump tests</vt:lpstr>
      <vt:lpstr>Data from early dump</vt:lpstr>
      <vt:lpstr>Data during “good” test</vt:lpstr>
      <vt:lpstr>Abort gap at time of dump</vt:lpstr>
      <vt:lpstr>Losses on TCTs during dump</vt:lpstr>
      <vt:lpstr>TCT losses as function of setting</vt:lpstr>
      <vt:lpstr>Observations</vt:lpstr>
      <vt:lpstr>Orbit during asynch dump?</vt:lpstr>
      <vt:lpstr>Summary</vt:lpstr>
      <vt:lpstr>Backup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rbruce</dc:creator>
  <cp:lastModifiedBy>Rodeirk B</cp:lastModifiedBy>
  <cp:revision>2349</cp:revision>
  <cp:lastPrinted>1601-01-01T00:00:00Z</cp:lastPrinted>
  <dcterms:created xsi:type="dcterms:W3CDTF">2006-01-30T12:50:40Z</dcterms:created>
  <dcterms:modified xsi:type="dcterms:W3CDTF">2017-06-09T09:08:46Z</dcterms:modified>
</cp:coreProperties>
</file>