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gif" ContentType="image/gif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36" r:id="rId2"/>
    <p:sldId id="327" r:id="rId3"/>
    <p:sldId id="348" r:id="rId4"/>
    <p:sldId id="354" r:id="rId5"/>
    <p:sldId id="356" r:id="rId6"/>
    <p:sldId id="349" r:id="rId7"/>
    <p:sldId id="350" r:id="rId8"/>
    <p:sldId id="351" r:id="rId9"/>
    <p:sldId id="352" r:id="rId10"/>
    <p:sldId id="353" r:id="rId11"/>
    <p:sldId id="347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168A"/>
    <a:srgbClr val="BC48A3"/>
    <a:srgbClr val="3C13EB"/>
    <a:srgbClr val="AB3F94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1" autoAdjust="0"/>
    <p:restoredTop sz="85586" autoAdjust="0"/>
  </p:normalViewPr>
  <p:slideViewPr>
    <p:cSldViewPr snapToGrid="0" snapToObjects="1">
      <p:cViewPr varScale="1">
        <p:scale>
          <a:sx n="85" d="100"/>
          <a:sy n="85" d="100"/>
        </p:scale>
        <p:origin x="-167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19AFD0-7905-B841-B355-13B48FA72BDA}" type="datetime1">
              <a:rPr lang="en-US" smtClean="0"/>
              <a:t>09/06/17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97548-E524-2049-AA29-F8DFB0D23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9038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65E27-12A8-BC4D-B417-2D23DCE9214E}" type="datetime1">
              <a:rPr lang="en-US" smtClean="0"/>
              <a:t>09/06/17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0360F-410A-2E4A-A773-9579B7AC3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2328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0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18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From summary on the </a:t>
            </a:r>
            <a:r>
              <a:rPr lang="en-GB" dirty="0" err="1" smtClean="0"/>
              <a:t>evian</a:t>
            </a:r>
            <a:r>
              <a:rPr lang="en-GB" dirty="0" smtClean="0"/>
              <a:t> (validation of the orbit reproducibility</a:t>
            </a:r>
            <a:r>
              <a:rPr lang="en-GB" baseline="0" dirty="0" smtClean="0"/>
              <a:t> &amp; </a:t>
            </a:r>
            <a:r>
              <a:rPr lang="en-GB" baseline="0" dirty="0" err="1" smtClean="0"/>
              <a:t>performace</a:t>
            </a:r>
            <a:r>
              <a:rPr lang="en-GB" baseline="0" dirty="0" smtClean="0"/>
              <a:t> analysis) -&gt; trigger/interlock window</a:t>
            </a:r>
          </a:p>
          <a:p>
            <a:r>
              <a:rPr lang="en-GB" baseline="0" dirty="0" smtClean="0"/>
              <a:t>-&gt; overall test (SIS system to log</a:t>
            </a:r>
            <a:r>
              <a:rPr lang="mr-IN" baseline="0" dirty="0" smtClean="0"/>
              <a:t>…</a:t>
            </a:r>
            <a:r>
              <a:rPr lang="pl-PL" baseline="0" dirty="0" smtClean="0"/>
              <a:t>)</a:t>
            </a:r>
          </a:p>
          <a:p>
            <a:endParaRPr lang="pl-PL" dirty="0" smtClean="0"/>
          </a:p>
          <a:p>
            <a:r>
              <a:rPr lang="pl-PL" dirty="0" smtClean="0"/>
              <a:t>I</a:t>
            </a:r>
            <a:r>
              <a:rPr lang="en-US" dirty="0" err="1" smtClean="0"/>
              <a:t>n</a:t>
            </a:r>
            <a:r>
              <a:rPr lang="en-US" dirty="0" smtClean="0"/>
              <a:t> addition to the analysis of orbit quality/stability, this new analysis of sis logs will also provide an assessment of the overall chain, addressing the complete implementation (status of acquisitions, </a:t>
            </a:r>
            <a:r>
              <a:rPr lang="en-US" dirty="0" err="1" smtClean="0"/>
              <a:t>etc</a:t>
            </a:r>
            <a:r>
              <a:rPr lang="en-US" dirty="0" smtClean="0"/>
              <a:t>) and the reliability. in addition to the analysis of orbit quality/stability, this new analysis of sis logs will also provide an assessment of the overall chain, addressing the complete implementation (status of acquisitions, </a:t>
            </a:r>
            <a:r>
              <a:rPr lang="en-US" dirty="0" err="1" smtClean="0"/>
              <a:t>etc</a:t>
            </a:r>
            <a:r>
              <a:rPr lang="en-US" dirty="0" smtClean="0"/>
              <a:t>) and the reliability. </a:t>
            </a:r>
            <a:endParaRPr lang="pl-P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8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34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r>
              <a:rPr lang="en-GB" dirty="0" smtClean="0"/>
              <a:t>anal thing (as agreed on previous MPP) we</a:t>
            </a:r>
            <a:r>
              <a:rPr lang="en-GB" baseline="0" dirty="0" smtClean="0"/>
              <a:t> per</a:t>
            </a:r>
            <a:r>
              <a:rPr lang="pl-PL" baseline="0" dirty="0" smtClean="0"/>
              <a:t>p</a:t>
            </a:r>
            <a:r>
              <a:rPr lang="en-GB" baseline="0" dirty="0" err="1" smtClean="0"/>
              <a:t>ared</a:t>
            </a:r>
            <a:r>
              <a:rPr lang="en-GB" baseline="0" dirty="0" smtClean="0"/>
              <a:t> the tool, to identify , ready to perform continuous monitoring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768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BC7D-283F-40A3-A51E-15F89500DB8B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LBOC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C32B-D891-41C9-99E9-DB12835615A4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LBOC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7984-CBE2-4697-8D0F-D29BBD303DEF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LBOC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037F7-2607-40CF-85CF-37FB04589C21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LBOC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6CB0-63D0-480F-9536-0DAB283B06D2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LBOC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8C10-4A69-49F8-84DB-03E0AC1F225E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LBOC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72D82-97F2-4168-91FA-357341768EC7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LBOC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9E80-A660-4031-9D92-3518143C92EF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LBOC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1A9C0-99B9-466E-B2F4-BEDACE6A52DE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LBOC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00615-4847-4282-890C-5CBE8AE52CC9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LBOC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42094" y="6356350"/>
            <a:ext cx="20520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GB" smtClean="0"/>
              <a:t>LBOC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58978" y="6356350"/>
            <a:ext cx="655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10118" y="6356350"/>
            <a:ext cx="1033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fld id="{25417758-D823-4A02-A5E5-A6CDEB7C944B}" type="datetime1">
              <a:rPr lang="en-US" smtClean="0"/>
              <a:t>09/06/17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/>
          <a:ea typeface="+mj-ea"/>
          <a:cs typeface="Calibri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/>
          <a:ea typeface="+mn-ea"/>
          <a:cs typeface="Calibri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/>
          <a:ea typeface="+mn-ea"/>
          <a:cs typeface="Calibri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/>
          <a:ea typeface="+mn-ea"/>
          <a:cs typeface="Calibri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/>
          <a:ea typeface="+mn-ea"/>
          <a:cs typeface="Calibri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/>
          <a:ea typeface="+mn-ea"/>
          <a:cs typeface="Calibri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495259" cy="1107381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29055" y="1675071"/>
            <a:ext cx="8478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BPM interlock status and plans</a:t>
            </a:r>
            <a:endParaRPr lang="en-US" sz="36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641707" y="5105400"/>
            <a:ext cx="605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cs typeface="Calibri"/>
              </a:rPr>
              <a:t>Arek</a:t>
            </a:r>
            <a:r>
              <a:rPr lang="en-US" b="1" dirty="0" smtClean="0">
                <a:cs typeface="Calibri"/>
              </a:rPr>
              <a:t> Gorzawski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59216" y="5474732"/>
            <a:ext cx="605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S. Redaelli, J. Wenninger, R. Bruce, G. Azzopardi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596" y="0"/>
            <a:ext cx="1112404" cy="11801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7" y="72765"/>
            <a:ext cx="2395564" cy="101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514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Ready to perform the continuous monitoring </a:t>
            </a:r>
          </a:p>
          <a:p>
            <a:pPr lvl="2"/>
            <a:r>
              <a:rPr lang="en-GB" i="1" dirty="0" smtClean="0">
                <a:solidFill>
                  <a:srgbClr val="7F168A"/>
                </a:solidFill>
              </a:rPr>
              <a:t>With </a:t>
            </a:r>
            <a:r>
              <a:rPr lang="en-GB" i="1" dirty="0">
                <a:solidFill>
                  <a:srgbClr val="7F168A"/>
                </a:solidFill>
              </a:rPr>
              <a:t>limits from the 2016 </a:t>
            </a:r>
            <a:r>
              <a:rPr lang="en-GB" i="1" dirty="0" smtClean="0">
                <a:solidFill>
                  <a:srgbClr val="7F168A"/>
                </a:solidFill>
              </a:rPr>
              <a:t>analysis</a:t>
            </a:r>
          </a:p>
          <a:p>
            <a:r>
              <a:rPr lang="pl-PL" b="1" dirty="0" smtClean="0"/>
              <a:t>So far, n</a:t>
            </a:r>
            <a:r>
              <a:rPr lang="en-GB" b="1" dirty="0" smtClean="0"/>
              <a:t>o spurious (not identifiable) interlocks</a:t>
            </a:r>
            <a:r>
              <a:rPr lang="pl-PL" b="1" dirty="0" smtClean="0"/>
              <a:t> were found</a:t>
            </a:r>
            <a:r>
              <a:rPr lang="en-GB" dirty="0" smtClean="0"/>
              <a:t>, all related to </a:t>
            </a:r>
            <a:r>
              <a:rPr lang="pl-PL" dirty="0" smtClean="0"/>
              <a:t>the </a:t>
            </a:r>
            <a:r>
              <a:rPr lang="en-GB" dirty="0" smtClean="0"/>
              <a:t>beam commissioning</a:t>
            </a:r>
          </a:p>
          <a:p>
            <a:pPr lvl="1"/>
            <a:r>
              <a:rPr lang="en-GB" i="1" dirty="0" smtClean="0"/>
              <a:t>Based on the correlation: amount and magnitude of the interlock </a:t>
            </a:r>
            <a:r>
              <a:rPr lang="en-GB" i="1" dirty="0" err="1" smtClean="0"/>
              <a:t>wrt</a:t>
            </a:r>
            <a:r>
              <a:rPr lang="en-GB" i="1" dirty="0" smtClean="0"/>
              <a:t> to the time when it happen</a:t>
            </a:r>
            <a:endParaRPr lang="pl-PL" i="1" dirty="0" smtClean="0"/>
          </a:p>
          <a:p>
            <a:r>
              <a:rPr lang="en-GB" dirty="0" smtClean="0"/>
              <a:t>The </a:t>
            </a:r>
            <a:r>
              <a:rPr lang="en-GB" b="1" dirty="0" smtClean="0"/>
              <a:t>tool is ready</a:t>
            </a:r>
            <a:r>
              <a:rPr lang="en-GB" dirty="0" smtClean="0"/>
              <a:t> to monitor the log file</a:t>
            </a:r>
          </a:p>
          <a:p>
            <a:pPr lvl="1"/>
            <a:r>
              <a:rPr lang="en-GB" dirty="0" smtClean="0"/>
              <a:t>Still an interaction with the logbook required to see </a:t>
            </a:r>
            <a:r>
              <a:rPr lang="pl-PL" dirty="0" smtClean="0"/>
              <a:t>the </a:t>
            </a:r>
            <a:r>
              <a:rPr lang="en-GB" dirty="0" smtClean="0"/>
              <a:t>reason </a:t>
            </a:r>
            <a:r>
              <a:rPr lang="pl-PL" dirty="0" smtClean="0"/>
              <a:t>of interlocking</a:t>
            </a:r>
          </a:p>
          <a:p>
            <a:pPr lvl="1"/>
            <a:r>
              <a:rPr lang="pl-PL" i="1" dirty="0" smtClean="0"/>
              <a:t>Possible to add more criterias to check.</a:t>
            </a:r>
            <a:endParaRPr lang="en-GB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037F7-2607-40CF-85CF-37FB04589C21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793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0039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51" y="1438806"/>
            <a:ext cx="8860971" cy="4667421"/>
          </a:xfrm>
        </p:spPr>
        <p:txBody>
          <a:bodyPr>
            <a:normAutofit/>
          </a:bodyPr>
          <a:lstStyle/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GB" dirty="0" smtClean="0">
                <a:solidFill>
                  <a:srgbClr val="7F168A"/>
                </a:solidFill>
              </a:rPr>
              <a:t>Interlocking concept</a:t>
            </a:r>
            <a:r>
              <a:rPr lang="pl-PL" dirty="0" smtClean="0">
                <a:solidFill>
                  <a:srgbClr val="7F168A"/>
                </a:solidFill>
              </a:rPr>
              <a:t> and motivation</a:t>
            </a:r>
            <a:r>
              <a:rPr lang="en-GB" dirty="0" smtClean="0"/>
              <a:t> 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GB" dirty="0" smtClean="0"/>
              <a:t>Validation status</a:t>
            </a:r>
          </a:p>
          <a:p>
            <a:pPr lvl="1">
              <a:buClr>
                <a:schemeClr val="accent1">
                  <a:lumMod val="10000"/>
                </a:schemeClr>
              </a:buClr>
            </a:pPr>
            <a:r>
              <a:rPr lang="en-GB" dirty="0" smtClean="0"/>
              <a:t>Log file</a:t>
            </a:r>
          </a:p>
          <a:p>
            <a:pPr lvl="1">
              <a:buClr>
                <a:schemeClr val="accent1">
                  <a:lumMod val="10000"/>
                </a:schemeClr>
              </a:buClr>
            </a:pPr>
            <a:r>
              <a:rPr lang="en-GB" dirty="0" smtClean="0"/>
              <a:t>Result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GB" dirty="0" smtClean="0"/>
              <a:t>Conclusions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endParaRPr lang="en-GB" dirty="0" smtClean="0"/>
          </a:p>
          <a:p>
            <a:pPr marL="36576" indent="0">
              <a:buClr>
                <a:schemeClr val="accent1">
                  <a:lumMod val="10000"/>
                </a:schemeClr>
              </a:buClr>
              <a:buNone/>
            </a:pPr>
            <a:endParaRPr lang="en-GB" dirty="0" smtClean="0">
              <a:solidFill>
                <a:srgbClr val="7F168A"/>
              </a:solidFill>
            </a:endParaRPr>
          </a:p>
          <a:p>
            <a:pPr>
              <a:buClr>
                <a:srgbClr val="7030A0"/>
              </a:buClr>
            </a:pPr>
            <a:endParaRPr lang="en-GB" dirty="0" smtClean="0"/>
          </a:p>
          <a:p>
            <a:pPr>
              <a:buClr>
                <a:srgbClr val="7030A0"/>
              </a:buClr>
            </a:pP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D72FB-D4CF-4AF5-AE0E-FCB2CC98F6F6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77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59" y="1549315"/>
            <a:ext cx="6116918" cy="2731027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GB" sz="3800" dirty="0" smtClean="0"/>
              <a:t>SIS follows the </a:t>
            </a:r>
            <a:r>
              <a:rPr lang="en-GB" sz="3800" b="1" dirty="0" smtClean="0"/>
              <a:t>collimator beam </a:t>
            </a:r>
            <a:r>
              <a:rPr lang="en-GB" sz="3800" b="1" dirty="0" err="1" smtClean="0"/>
              <a:t>center</a:t>
            </a:r>
            <a:r>
              <a:rPr lang="en-GB" sz="3800" dirty="0" smtClean="0"/>
              <a:t> measured from the </a:t>
            </a:r>
            <a:r>
              <a:rPr lang="en-GB" sz="3800" b="1" dirty="0" smtClean="0"/>
              <a:t>embedded BPMs</a:t>
            </a:r>
            <a:r>
              <a:rPr lang="en-GB" sz="3800" dirty="0" smtClean="0"/>
              <a:t>. </a:t>
            </a:r>
          </a:p>
          <a:p>
            <a:pPr marL="36576" indent="0">
              <a:buNone/>
            </a:pPr>
            <a:endParaRPr lang="en-GB" sz="3800" dirty="0" smtClean="0"/>
          </a:p>
          <a:p>
            <a:pPr marL="36576" indent="0">
              <a:buNone/>
            </a:pPr>
            <a:r>
              <a:rPr lang="en-GB" sz="3800" dirty="0" smtClean="0"/>
              <a:t>Following </a:t>
            </a:r>
            <a:r>
              <a:rPr lang="en-GB" sz="3800" dirty="0"/>
              <a:t>the TCT BPM performance analysis </a:t>
            </a:r>
            <a:r>
              <a:rPr lang="en-GB" sz="3200" i="1" dirty="0"/>
              <a:t>(</a:t>
            </a:r>
            <a:r>
              <a:rPr lang="en-GB" sz="3200" i="1" dirty="0" err="1" smtClean="0"/>
              <a:t>A.Mereghetti</a:t>
            </a:r>
            <a:r>
              <a:rPr lang="en-GB" sz="3200" i="1" dirty="0" smtClean="0"/>
              <a:t> et.al, </a:t>
            </a:r>
            <a:r>
              <a:rPr lang="en-GB" sz="3200" i="1" dirty="0"/>
              <a:t>Evian2016)</a:t>
            </a:r>
            <a:r>
              <a:rPr lang="en-GB" sz="3800" dirty="0"/>
              <a:t> </a:t>
            </a:r>
            <a:endParaRPr lang="en-GB" sz="3800" dirty="0" smtClean="0"/>
          </a:p>
          <a:p>
            <a:r>
              <a:rPr lang="en-GB" sz="3400" dirty="0" smtClean="0"/>
              <a:t>600 </a:t>
            </a:r>
            <a:r>
              <a:rPr lang="en-GB" sz="3400" dirty="0" smtClean="0">
                <a:latin typeface="Symbol" panose="05050102010706020507" pitchFamily="18" charset="2"/>
              </a:rPr>
              <a:t>m</a:t>
            </a:r>
            <a:r>
              <a:rPr lang="en-GB" sz="3400" dirty="0" smtClean="0"/>
              <a:t>m interlock </a:t>
            </a:r>
            <a:r>
              <a:rPr lang="en-GB" sz="3400" dirty="0" smtClean="0"/>
              <a:t>limit was set </a:t>
            </a:r>
            <a:r>
              <a:rPr lang="en-GB" sz="3400" dirty="0" smtClean="0"/>
              <a:t>(from 2016</a:t>
            </a:r>
            <a:r>
              <a:rPr lang="en-GB" sz="3400" dirty="0" smtClean="0"/>
              <a:t>)</a:t>
            </a:r>
            <a:endParaRPr lang="en-GB" sz="3400" dirty="0" smtClean="0"/>
          </a:p>
          <a:p>
            <a:pPr marL="448056" lvl="1" indent="0">
              <a:buNone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037F7-2607-40CF-85CF-37FB04589C21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3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138" y="1549316"/>
            <a:ext cx="2706484" cy="24098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6488" y="4280343"/>
            <a:ext cx="80775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pl-PL" sz="2400" b="1" dirty="0">
                <a:solidFill>
                  <a:srgbClr val="7F168A"/>
                </a:solidFill>
              </a:rPr>
              <a:t>I</a:t>
            </a:r>
            <a:r>
              <a:rPr lang="en-US" sz="2400" b="1" dirty="0">
                <a:solidFill>
                  <a:srgbClr val="7F168A"/>
                </a:solidFill>
              </a:rPr>
              <a:t>n addition</a:t>
            </a:r>
            <a:r>
              <a:rPr lang="en-US" sz="2400" dirty="0">
                <a:solidFill>
                  <a:srgbClr val="7F168A"/>
                </a:solidFill>
              </a:rPr>
              <a:t> </a:t>
            </a:r>
            <a:r>
              <a:rPr lang="en-US" sz="2400" dirty="0"/>
              <a:t>to the analysis of orbit quality/stability, this </a:t>
            </a:r>
            <a:r>
              <a:rPr lang="en-US" sz="2400" b="1" dirty="0"/>
              <a:t>new analysis of sis logs </a:t>
            </a:r>
            <a:r>
              <a:rPr lang="en-US" sz="2400" b="1" dirty="0" smtClean="0">
                <a:solidFill>
                  <a:srgbClr val="7F168A"/>
                </a:solidFill>
              </a:rPr>
              <a:t>will </a:t>
            </a:r>
            <a:r>
              <a:rPr lang="en-US" sz="2400" b="1" dirty="0">
                <a:solidFill>
                  <a:srgbClr val="7F168A"/>
                </a:solidFill>
              </a:rPr>
              <a:t>also provide an assessment of the overall chain</a:t>
            </a:r>
            <a:r>
              <a:rPr lang="en-US" sz="2400" dirty="0"/>
              <a:t>, addressing the complete implementation (status of acquisitions, </a:t>
            </a:r>
            <a:r>
              <a:rPr lang="en-US" sz="2400" dirty="0" err="1"/>
              <a:t>etc</a:t>
            </a:r>
            <a:r>
              <a:rPr lang="en-US" sz="2400" dirty="0"/>
              <a:t>) and </a:t>
            </a:r>
            <a:r>
              <a:rPr lang="en-US" sz="2400" b="1" dirty="0"/>
              <a:t>the reliability</a:t>
            </a:r>
            <a:r>
              <a:rPr lang="en-US" sz="2400" dirty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4552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4667421"/>
          </a:xfrm>
        </p:spPr>
        <p:txBody>
          <a:bodyPr/>
          <a:lstStyle/>
          <a:p>
            <a:r>
              <a:rPr lang="en-GB" dirty="0" smtClean="0"/>
              <a:t>The SIS produces the log file </a:t>
            </a:r>
            <a:r>
              <a:rPr lang="en-GB" dirty="0" smtClean="0"/>
              <a:t>for </a:t>
            </a:r>
            <a:r>
              <a:rPr lang="en-GB" b="1" dirty="0" smtClean="0"/>
              <a:t>EVERY</a:t>
            </a:r>
            <a:r>
              <a:rPr lang="en-GB" dirty="0" smtClean="0"/>
              <a:t> </a:t>
            </a:r>
            <a:r>
              <a:rPr lang="en-GB" dirty="0" smtClean="0"/>
              <a:t>interlocking case. </a:t>
            </a:r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037F7-2607-40CF-85CF-37FB04589C21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594" y="2115078"/>
            <a:ext cx="6600465" cy="21185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83295" y="4513087"/>
            <a:ext cx="47313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800" b="1" dirty="0">
                <a:solidFill>
                  <a:srgbClr val="7F168A"/>
                </a:solidFill>
              </a:rPr>
              <a:t>Analysing (</a:t>
            </a:r>
            <a:r>
              <a:rPr lang="en-GB" sz="2800" b="1" dirty="0" smtClean="0">
                <a:solidFill>
                  <a:srgbClr val="7F168A"/>
                </a:solidFill>
              </a:rPr>
              <a:t>and </a:t>
            </a:r>
            <a:r>
              <a:rPr lang="en-GB" sz="2800" b="1" dirty="0">
                <a:solidFill>
                  <a:srgbClr val="7F168A"/>
                </a:solidFill>
              </a:rPr>
              <a:t>understanding) the log file will give </a:t>
            </a:r>
            <a:r>
              <a:rPr lang="en-GB" sz="2800" b="1" dirty="0" smtClean="0">
                <a:solidFill>
                  <a:srgbClr val="7F168A"/>
                </a:solidFill>
              </a:rPr>
              <a:t>the </a:t>
            </a:r>
            <a:r>
              <a:rPr lang="en-GB" sz="2800" b="1" dirty="0">
                <a:solidFill>
                  <a:srgbClr val="7F168A"/>
                </a:solidFill>
              </a:rPr>
              <a:t>answer!</a:t>
            </a:r>
          </a:p>
        </p:txBody>
      </p:sp>
      <p:sp>
        <p:nvSpPr>
          <p:cNvPr id="9" name="Rectangle 8"/>
          <p:cNvSpPr/>
          <p:nvPr/>
        </p:nvSpPr>
        <p:spPr>
          <a:xfrm>
            <a:off x="-182348" y="4504596"/>
            <a:ext cx="47529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i="1" dirty="0">
                <a:solidFill>
                  <a:srgbClr val="7F168A"/>
                </a:solidFill>
              </a:rPr>
              <a:t>How many </a:t>
            </a:r>
            <a:r>
              <a:rPr lang="en-GB" sz="2800" i="1" dirty="0" smtClean="0">
                <a:solidFill>
                  <a:srgbClr val="7F168A"/>
                </a:solidFill>
              </a:rPr>
              <a:t>(false?) </a:t>
            </a:r>
            <a:r>
              <a:rPr lang="en-GB" sz="2800" i="1" dirty="0">
                <a:solidFill>
                  <a:srgbClr val="7F168A"/>
                </a:solidFill>
              </a:rPr>
              <a:t>dumps we would have, if in 2017 we use 2016 analysis result?</a:t>
            </a:r>
          </a:p>
        </p:txBody>
      </p:sp>
    </p:spTree>
    <p:extLst>
      <p:ext uri="{BB962C8B-B14F-4D97-AF65-F5344CB8AC3E}">
        <p14:creationId xmlns:p14="http://schemas.microsoft.com/office/powerpoint/2010/main" val="1174539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51" y="1438806"/>
            <a:ext cx="8860971" cy="4667421"/>
          </a:xfrm>
        </p:spPr>
        <p:txBody>
          <a:bodyPr>
            <a:normAutofit/>
          </a:bodyPr>
          <a:lstStyle/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GB" dirty="0" smtClean="0"/>
              <a:t>Interlocking concept</a:t>
            </a:r>
            <a:r>
              <a:rPr lang="pl-PL" dirty="0" smtClean="0"/>
              <a:t> and motivation</a:t>
            </a:r>
            <a:r>
              <a:rPr lang="en-GB" dirty="0" smtClean="0"/>
              <a:t> 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GB" dirty="0" smtClean="0">
                <a:solidFill>
                  <a:srgbClr val="7F168A"/>
                </a:solidFill>
              </a:rPr>
              <a:t>Validation status</a:t>
            </a:r>
          </a:p>
          <a:p>
            <a:pPr lvl="1">
              <a:buClr>
                <a:schemeClr val="accent1">
                  <a:lumMod val="10000"/>
                </a:schemeClr>
              </a:buClr>
            </a:pPr>
            <a:r>
              <a:rPr lang="en-GB" dirty="0" smtClean="0">
                <a:solidFill>
                  <a:srgbClr val="7F168A"/>
                </a:solidFill>
              </a:rPr>
              <a:t>Log file</a:t>
            </a:r>
          </a:p>
          <a:p>
            <a:pPr lvl="1">
              <a:buClr>
                <a:schemeClr val="accent1">
                  <a:lumMod val="10000"/>
                </a:schemeClr>
              </a:buClr>
            </a:pPr>
            <a:r>
              <a:rPr lang="en-GB" dirty="0" smtClean="0">
                <a:solidFill>
                  <a:srgbClr val="7F168A"/>
                </a:solidFill>
              </a:rPr>
              <a:t>Result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GB" dirty="0" smtClean="0"/>
              <a:t>Conclusions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endParaRPr lang="en-GB" dirty="0" smtClean="0"/>
          </a:p>
          <a:p>
            <a:pPr marL="36576" indent="0">
              <a:buClr>
                <a:schemeClr val="accent1">
                  <a:lumMod val="10000"/>
                </a:schemeClr>
              </a:buClr>
              <a:buNone/>
            </a:pPr>
            <a:endParaRPr lang="en-GB" dirty="0" smtClean="0">
              <a:solidFill>
                <a:srgbClr val="7F168A"/>
              </a:solidFill>
            </a:endParaRPr>
          </a:p>
          <a:p>
            <a:pPr>
              <a:buClr>
                <a:srgbClr val="7030A0"/>
              </a:buClr>
            </a:pPr>
            <a:endParaRPr lang="en-GB" dirty="0" smtClean="0"/>
          </a:p>
          <a:p>
            <a:pPr>
              <a:buClr>
                <a:srgbClr val="7030A0"/>
              </a:buClr>
            </a:pP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D72FB-D4CF-4AF5-AE0E-FCB2CC98F6F6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4033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pl-PL" dirty="0" smtClean="0"/>
              <a:t>SIS Log </a:t>
            </a:r>
            <a:r>
              <a:rPr lang="en-GB" dirty="0" smtClean="0"/>
              <a:t>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597" y="1325606"/>
            <a:ext cx="8819909" cy="4667421"/>
          </a:xfrm>
        </p:spPr>
        <p:txBody>
          <a:bodyPr>
            <a:normAutofit fontScale="32500" lnSpcReduction="20000"/>
          </a:bodyPr>
          <a:lstStyle/>
          <a:p>
            <a:pPr marL="36576" indent="0">
              <a:buNone/>
            </a:pPr>
            <a:r>
              <a:rPr lang="en-GB" sz="3400" dirty="0">
                <a:solidFill>
                  <a:schemeClr val="accent2"/>
                </a:solidFill>
                <a:latin typeface="Lucida Console" panose="020B0609040504020204" pitchFamily="49" charset="0"/>
              </a:rPr>
              <a:t>2017-05-25 22:49:43,004 [EventUpdaterThread-null-5] ERROR </a:t>
            </a:r>
            <a:r>
              <a:rPr lang="en-GB" sz="3400" dirty="0" err="1">
                <a:solidFill>
                  <a:schemeClr val="accent2"/>
                </a:solidFill>
                <a:latin typeface="Lucida Console" panose="020B0609040504020204" pitchFamily="49" charset="0"/>
              </a:rPr>
              <a:t>BpmCollimatorCenterValueConditionExtImpl</a:t>
            </a:r>
            <a:r>
              <a:rPr lang="en-GB" sz="3400" dirty="0">
                <a:solidFill>
                  <a:schemeClr val="accent2"/>
                </a:solidFill>
                <a:latin typeface="Lucida Console" panose="020B0609040504020204" pitchFamily="49" charset="0"/>
              </a:rPr>
              <a:t> adc97491-418b-11e7-843f-0f3eb12d931c =&gt; </a:t>
            </a:r>
          </a:p>
          <a:p>
            <a:pPr marL="36576" indent="0">
              <a:buNone/>
            </a:pPr>
            <a:r>
              <a:rPr lang="en-GB" sz="3400" dirty="0">
                <a:solidFill>
                  <a:schemeClr val="accent2"/>
                </a:solidFill>
                <a:latin typeface="Lucida Console" panose="020B0609040504020204" pitchFamily="49" charset="0"/>
              </a:rPr>
              <a:t>*** Collimator beam </a:t>
            </a:r>
            <a:r>
              <a:rPr lang="en-GB" sz="3400" dirty="0" err="1">
                <a:solidFill>
                  <a:schemeClr val="accent2"/>
                </a:solidFill>
                <a:latin typeface="Lucida Console" panose="020B0609040504020204" pitchFamily="49" charset="0"/>
              </a:rPr>
              <a:t>center</a:t>
            </a:r>
            <a:r>
              <a:rPr lang="en-GB" sz="3400" dirty="0">
                <a:solidFill>
                  <a:schemeClr val="accent2"/>
                </a:solidFill>
                <a:latin typeface="Lucida Console" panose="020B0609040504020204" pitchFamily="49" charset="0"/>
              </a:rPr>
              <a:t> [SISREF_TCTPV_4R2B2 / BPTUV_A4R2B2_ACQ - BPTDV_A4R2B2_ACQ] : </a:t>
            </a:r>
          </a:p>
          <a:p>
            <a:pPr marL="36576" indent="0">
              <a:buNone/>
            </a:pPr>
            <a:r>
              <a:rPr lang="en-GB" sz="3400" dirty="0">
                <a:solidFill>
                  <a:schemeClr val="accent2"/>
                </a:solidFill>
                <a:latin typeface="Lucida Console" panose="020B0609040504020204" pitchFamily="49" charset="0"/>
              </a:rPr>
              <a:t> Beta @ collimator       =    101.7 [m] for beta* =    10.00 [m] @ IR2</a:t>
            </a:r>
          </a:p>
          <a:p>
            <a:pPr marL="36576" indent="0">
              <a:buNone/>
            </a:pPr>
            <a:r>
              <a:rPr lang="en-GB" sz="3400" dirty="0">
                <a:solidFill>
                  <a:schemeClr val="accent2"/>
                </a:solidFill>
                <a:latin typeface="Lucida Console" panose="020B0609040504020204" pitchFamily="49" charset="0"/>
              </a:rPr>
              <a:t> Beam sigma @ collimator =    0.232 [mm] with tolerance = 4.00 [sigma] @ E =   6499 [GeV] - emit =   3.5 [um]</a:t>
            </a:r>
          </a:p>
          <a:p>
            <a:pPr marL="36576" indent="0">
              <a:buNone/>
            </a:pPr>
            <a:r>
              <a:rPr lang="en-GB" sz="3400" dirty="0">
                <a:solidFill>
                  <a:schemeClr val="accent2"/>
                </a:solidFill>
                <a:latin typeface="Lucida Console" panose="020B0609040504020204" pitchFamily="49" charset="0"/>
              </a:rPr>
              <a:t> Up   BPM position =   -1.123 [mm] -   -121 [</a:t>
            </a:r>
            <a:r>
              <a:rPr lang="en-GB" sz="3400" dirty="0" err="1">
                <a:solidFill>
                  <a:schemeClr val="accent2"/>
                </a:solidFill>
                <a:latin typeface="Lucida Console" panose="020B0609040504020204" pitchFamily="49" charset="0"/>
              </a:rPr>
              <a:t>tol</a:t>
            </a:r>
            <a:r>
              <a:rPr lang="en-GB" sz="3400" dirty="0">
                <a:solidFill>
                  <a:schemeClr val="accent2"/>
                </a:solidFill>
                <a:latin typeface="Lucida Console" panose="020B0609040504020204" pitchFamily="49" charset="0"/>
              </a:rPr>
              <a:t> %] status = true</a:t>
            </a:r>
          </a:p>
          <a:p>
            <a:pPr marL="36576" indent="0">
              <a:buNone/>
            </a:pPr>
            <a:r>
              <a:rPr lang="en-GB" sz="3400" dirty="0">
                <a:solidFill>
                  <a:schemeClr val="accent2"/>
                </a:solidFill>
                <a:latin typeface="Lucida Console" panose="020B0609040504020204" pitchFamily="49" charset="0"/>
              </a:rPr>
              <a:t> Down BPM position =   -1.193 [mm] -   -129 [</a:t>
            </a:r>
            <a:r>
              <a:rPr lang="en-GB" sz="3400" dirty="0" err="1">
                <a:solidFill>
                  <a:schemeClr val="accent2"/>
                </a:solidFill>
                <a:latin typeface="Lucida Console" panose="020B0609040504020204" pitchFamily="49" charset="0"/>
              </a:rPr>
              <a:t>tol</a:t>
            </a:r>
            <a:r>
              <a:rPr lang="en-GB" sz="3400" dirty="0">
                <a:solidFill>
                  <a:schemeClr val="accent2"/>
                </a:solidFill>
                <a:latin typeface="Lucida Console" panose="020B0609040504020204" pitchFamily="49" charset="0"/>
              </a:rPr>
              <a:t> %] status = true</a:t>
            </a:r>
          </a:p>
          <a:p>
            <a:pPr marL="36576" indent="0">
              <a:buNone/>
            </a:pPr>
            <a:r>
              <a:rPr lang="en-GB" sz="3400" dirty="0">
                <a:solidFill>
                  <a:schemeClr val="accent2"/>
                </a:solidFill>
                <a:latin typeface="Lucida Console" panose="020B0609040504020204" pitchFamily="49" charset="0"/>
              </a:rPr>
              <a:t> Dump count = </a:t>
            </a:r>
          </a:p>
          <a:p>
            <a:pPr marL="36576" indent="0">
              <a:buNone/>
            </a:pPr>
            <a:r>
              <a:rPr lang="en-GB" sz="3700" b="1" dirty="0">
                <a:solidFill>
                  <a:srgbClr val="7F168A"/>
                </a:solidFill>
                <a:latin typeface="Lucida Console" panose="020B0609040504020204" pitchFamily="49" charset="0"/>
              </a:rPr>
              <a:t>2017-05-25 22:49:45,003 </a:t>
            </a:r>
            <a:r>
              <a:rPr lang="en-GB" sz="3700" dirty="0">
                <a:latin typeface="Lucida Console" panose="020B0609040504020204" pitchFamily="49" charset="0"/>
              </a:rPr>
              <a:t>[EventUpdaterThread-null-5] </a:t>
            </a:r>
            <a:r>
              <a:rPr lang="en-GB" sz="3700" dirty="0">
                <a:solidFill>
                  <a:srgbClr val="FF0000"/>
                </a:solidFill>
                <a:latin typeface="Lucida Console" panose="020B0609040504020204" pitchFamily="49" charset="0"/>
              </a:rPr>
              <a:t>ERROR</a:t>
            </a:r>
            <a:r>
              <a:rPr lang="en-GB" sz="3700" dirty="0">
                <a:latin typeface="Lucida Console" panose="020B0609040504020204" pitchFamily="49" charset="0"/>
              </a:rPr>
              <a:t> </a:t>
            </a:r>
            <a:r>
              <a:rPr lang="en-GB" sz="3700" dirty="0" err="1">
                <a:latin typeface="Lucida Console" panose="020B0609040504020204" pitchFamily="49" charset="0"/>
              </a:rPr>
              <a:t>BpmCollimatorCenterValueConditionExtImpl</a:t>
            </a:r>
            <a:r>
              <a:rPr lang="en-GB" sz="3700" dirty="0">
                <a:latin typeface="Lucida Console" panose="020B0609040504020204" pitchFamily="49" charset="0"/>
              </a:rPr>
              <a:t> aefaa191-418b-11e7-843f-0f3eb12d931c =&gt; </a:t>
            </a:r>
          </a:p>
          <a:p>
            <a:pPr marL="36576" indent="0">
              <a:buNone/>
            </a:pPr>
            <a:r>
              <a:rPr lang="en-GB" sz="3700" dirty="0">
                <a:latin typeface="Lucida Console" panose="020B0609040504020204" pitchFamily="49" charset="0"/>
              </a:rPr>
              <a:t>*** Collimator beam </a:t>
            </a:r>
            <a:r>
              <a:rPr lang="en-GB" sz="3700" dirty="0" err="1">
                <a:latin typeface="Lucida Console" panose="020B0609040504020204" pitchFamily="49" charset="0"/>
              </a:rPr>
              <a:t>center</a:t>
            </a:r>
            <a:r>
              <a:rPr lang="en-GB" sz="3700" dirty="0">
                <a:latin typeface="Lucida Console" panose="020B0609040504020204" pitchFamily="49" charset="0"/>
              </a:rPr>
              <a:t> </a:t>
            </a:r>
            <a:r>
              <a:rPr lang="en-GB" sz="3700" b="1" dirty="0">
                <a:solidFill>
                  <a:srgbClr val="7F168A"/>
                </a:solidFill>
                <a:latin typeface="Lucida Console" panose="020B0609040504020204" pitchFamily="49" charset="0"/>
              </a:rPr>
              <a:t>[SISREF_TCTPH_4R8B2 / BPTUH_A4R8B2_ACQ - BPTDH_A4R8B2_ACQ]</a:t>
            </a:r>
            <a:r>
              <a:rPr lang="en-GB" sz="3700" dirty="0">
                <a:solidFill>
                  <a:srgbClr val="7F168A"/>
                </a:solidFill>
                <a:latin typeface="Lucida Console" panose="020B0609040504020204" pitchFamily="49" charset="0"/>
              </a:rPr>
              <a:t> </a:t>
            </a:r>
            <a:r>
              <a:rPr lang="en-GB" sz="3700" dirty="0">
                <a:latin typeface="Lucida Console" panose="020B0609040504020204" pitchFamily="49" charset="0"/>
              </a:rPr>
              <a:t>: </a:t>
            </a:r>
          </a:p>
          <a:p>
            <a:pPr marL="36576" indent="0">
              <a:buNone/>
            </a:pPr>
            <a:r>
              <a:rPr lang="en-GB" sz="3700" dirty="0">
                <a:latin typeface="Lucida Console" panose="020B0609040504020204" pitchFamily="49" charset="0"/>
              </a:rPr>
              <a:t> Beta @ collimator       =    234.5 [m] </a:t>
            </a:r>
            <a:r>
              <a:rPr lang="en-GB" sz="3700" b="1" dirty="0">
                <a:solidFill>
                  <a:srgbClr val="7F168A"/>
                </a:solidFill>
                <a:latin typeface="Lucida Console" panose="020B0609040504020204" pitchFamily="49" charset="0"/>
              </a:rPr>
              <a:t>for beta* =     3.00 </a:t>
            </a:r>
            <a:r>
              <a:rPr lang="en-GB" sz="3700" dirty="0">
                <a:solidFill>
                  <a:srgbClr val="7F168A"/>
                </a:solidFill>
                <a:latin typeface="Lucida Console" panose="020B0609040504020204" pitchFamily="49" charset="0"/>
              </a:rPr>
              <a:t>[m] </a:t>
            </a:r>
            <a:r>
              <a:rPr lang="en-GB" sz="3700" dirty="0">
                <a:latin typeface="Lucida Console" panose="020B0609040504020204" pitchFamily="49" charset="0"/>
              </a:rPr>
              <a:t>@ IR8</a:t>
            </a:r>
          </a:p>
          <a:p>
            <a:pPr marL="36576" indent="0">
              <a:buNone/>
            </a:pPr>
            <a:r>
              <a:rPr lang="en-GB" sz="3700" dirty="0">
                <a:latin typeface="Lucida Console" panose="020B0609040504020204" pitchFamily="49" charset="0"/>
              </a:rPr>
              <a:t> Beam sigma @ collimator =    0.352 [mm] with tolerance = </a:t>
            </a:r>
            <a:r>
              <a:rPr lang="en-GB" sz="3700" b="1" dirty="0">
                <a:solidFill>
                  <a:srgbClr val="7F168A"/>
                </a:solidFill>
                <a:latin typeface="Lucida Console" panose="020B0609040504020204" pitchFamily="49" charset="0"/>
              </a:rPr>
              <a:t>2.50</a:t>
            </a:r>
            <a:r>
              <a:rPr lang="en-GB" sz="3700" dirty="0">
                <a:solidFill>
                  <a:srgbClr val="7F168A"/>
                </a:solidFill>
                <a:latin typeface="Lucida Console" panose="020B0609040504020204" pitchFamily="49" charset="0"/>
              </a:rPr>
              <a:t> [sigma] </a:t>
            </a:r>
            <a:r>
              <a:rPr lang="en-GB" sz="3700" dirty="0">
                <a:latin typeface="Lucida Console" panose="020B0609040504020204" pitchFamily="49" charset="0"/>
              </a:rPr>
              <a:t>@ E =   6499 [GeV] - emit =   3.5 [um]</a:t>
            </a:r>
          </a:p>
          <a:p>
            <a:pPr marL="36576" indent="0">
              <a:buNone/>
            </a:pPr>
            <a:r>
              <a:rPr lang="en-GB" sz="3700" dirty="0">
                <a:latin typeface="Lucida Console" panose="020B0609040504020204" pitchFamily="49" charset="0"/>
              </a:rPr>
              <a:t> </a:t>
            </a:r>
            <a:r>
              <a:rPr lang="en-GB" sz="3700" b="1" dirty="0">
                <a:solidFill>
                  <a:srgbClr val="7F168A"/>
                </a:solidFill>
                <a:latin typeface="Lucida Console" panose="020B0609040504020204" pitchFamily="49" charset="0"/>
              </a:rPr>
              <a:t>Up   BPM position =    2.899</a:t>
            </a:r>
            <a:r>
              <a:rPr lang="en-GB" sz="3700" dirty="0">
                <a:solidFill>
                  <a:srgbClr val="7F168A"/>
                </a:solidFill>
                <a:latin typeface="Lucida Console" panose="020B0609040504020204" pitchFamily="49" charset="0"/>
              </a:rPr>
              <a:t> [mm] </a:t>
            </a:r>
            <a:r>
              <a:rPr lang="en-GB" sz="3700" dirty="0">
                <a:latin typeface="Lucida Console" panose="020B0609040504020204" pitchFamily="49" charset="0"/>
              </a:rPr>
              <a:t>-    </a:t>
            </a:r>
            <a:r>
              <a:rPr lang="en-GB" sz="3700" b="1" dirty="0">
                <a:solidFill>
                  <a:srgbClr val="7F168A"/>
                </a:solidFill>
                <a:latin typeface="Lucida Console" panose="020B0609040504020204" pitchFamily="49" charset="0"/>
              </a:rPr>
              <a:t>329 [</a:t>
            </a:r>
            <a:r>
              <a:rPr lang="en-GB" sz="3700" b="1" dirty="0" err="1">
                <a:solidFill>
                  <a:srgbClr val="7F168A"/>
                </a:solidFill>
                <a:latin typeface="Lucida Console" panose="020B0609040504020204" pitchFamily="49" charset="0"/>
              </a:rPr>
              <a:t>tol</a:t>
            </a:r>
            <a:r>
              <a:rPr lang="en-GB" sz="3700" b="1" dirty="0">
                <a:solidFill>
                  <a:srgbClr val="7F168A"/>
                </a:solidFill>
                <a:latin typeface="Lucida Console" panose="020B0609040504020204" pitchFamily="49" charset="0"/>
              </a:rPr>
              <a:t> %]</a:t>
            </a:r>
            <a:r>
              <a:rPr lang="en-GB" sz="3700" dirty="0">
                <a:solidFill>
                  <a:srgbClr val="7F168A"/>
                </a:solidFill>
                <a:latin typeface="Lucida Console" panose="020B0609040504020204" pitchFamily="49" charset="0"/>
              </a:rPr>
              <a:t> </a:t>
            </a:r>
            <a:r>
              <a:rPr lang="en-GB" sz="3700" dirty="0">
                <a:latin typeface="Lucida Console" panose="020B0609040504020204" pitchFamily="49" charset="0"/>
              </a:rPr>
              <a:t>status = true</a:t>
            </a:r>
          </a:p>
          <a:p>
            <a:pPr marL="36576" indent="0">
              <a:buNone/>
            </a:pPr>
            <a:r>
              <a:rPr lang="en-GB" sz="3700" dirty="0">
                <a:latin typeface="Lucida Console" panose="020B0609040504020204" pitchFamily="49" charset="0"/>
              </a:rPr>
              <a:t> </a:t>
            </a:r>
            <a:r>
              <a:rPr lang="en-GB" sz="3700" b="1" dirty="0">
                <a:solidFill>
                  <a:srgbClr val="7F168A"/>
                </a:solidFill>
                <a:latin typeface="Lucida Console" panose="020B0609040504020204" pitchFamily="49" charset="0"/>
              </a:rPr>
              <a:t>Down BPM position =    3.101</a:t>
            </a:r>
            <a:r>
              <a:rPr lang="en-GB" sz="3700" dirty="0">
                <a:solidFill>
                  <a:srgbClr val="7F168A"/>
                </a:solidFill>
                <a:latin typeface="Lucida Console" panose="020B0609040504020204" pitchFamily="49" charset="0"/>
              </a:rPr>
              <a:t> [mm]</a:t>
            </a:r>
            <a:r>
              <a:rPr lang="en-GB" sz="3700" dirty="0">
                <a:latin typeface="Lucida Console" panose="020B0609040504020204" pitchFamily="49" charset="0"/>
              </a:rPr>
              <a:t> -    </a:t>
            </a:r>
            <a:r>
              <a:rPr lang="en-GB" sz="3700" b="1" dirty="0">
                <a:solidFill>
                  <a:srgbClr val="7F168A"/>
                </a:solidFill>
                <a:latin typeface="Lucida Console" panose="020B0609040504020204" pitchFamily="49" charset="0"/>
              </a:rPr>
              <a:t>352 [</a:t>
            </a:r>
            <a:r>
              <a:rPr lang="en-GB" sz="3700" b="1" dirty="0" err="1">
                <a:solidFill>
                  <a:srgbClr val="7F168A"/>
                </a:solidFill>
                <a:latin typeface="Lucida Console" panose="020B0609040504020204" pitchFamily="49" charset="0"/>
              </a:rPr>
              <a:t>tol</a:t>
            </a:r>
            <a:r>
              <a:rPr lang="en-GB" sz="3700" b="1" dirty="0">
                <a:solidFill>
                  <a:srgbClr val="7F168A"/>
                </a:solidFill>
                <a:latin typeface="Lucida Console" panose="020B0609040504020204" pitchFamily="49" charset="0"/>
              </a:rPr>
              <a:t> %]</a:t>
            </a:r>
            <a:r>
              <a:rPr lang="en-GB" sz="3700" dirty="0">
                <a:solidFill>
                  <a:srgbClr val="7F168A"/>
                </a:solidFill>
                <a:latin typeface="Lucida Console" panose="020B0609040504020204" pitchFamily="49" charset="0"/>
              </a:rPr>
              <a:t> </a:t>
            </a:r>
            <a:r>
              <a:rPr lang="en-GB" sz="3700" dirty="0">
                <a:latin typeface="Lucida Console" panose="020B0609040504020204" pitchFamily="49" charset="0"/>
              </a:rPr>
              <a:t>status = true</a:t>
            </a:r>
          </a:p>
          <a:p>
            <a:pPr marL="36576" indent="0">
              <a:buNone/>
            </a:pPr>
            <a:r>
              <a:rPr lang="en-GB" sz="3700" dirty="0">
                <a:latin typeface="Lucida Console" panose="020B0609040504020204" pitchFamily="49" charset="0"/>
              </a:rPr>
              <a:t> Dump count = </a:t>
            </a:r>
          </a:p>
          <a:p>
            <a:pPr marL="36576" indent="0">
              <a:buNone/>
            </a:pPr>
            <a:r>
              <a:rPr lang="en-GB" dirty="0">
                <a:solidFill>
                  <a:schemeClr val="accent2"/>
                </a:solidFill>
                <a:latin typeface="Lucida Console" panose="020B0609040504020204" pitchFamily="49" charset="0"/>
              </a:rPr>
              <a:t>2017-05-25 22:49:45,003 [EventUpdaterThread-null-5] ERROR </a:t>
            </a:r>
            <a:r>
              <a:rPr lang="en-GB" dirty="0" err="1">
                <a:solidFill>
                  <a:schemeClr val="accent2"/>
                </a:solidFill>
                <a:latin typeface="Lucida Console" panose="020B0609040504020204" pitchFamily="49" charset="0"/>
              </a:rPr>
              <a:t>BpmCollimatorCenterValueConditionExtImpl</a:t>
            </a:r>
            <a:r>
              <a:rPr lang="en-GB" dirty="0">
                <a:solidFill>
                  <a:schemeClr val="accent2"/>
                </a:solidFill>
                <a:latin typeface="Lucida Console" panose="020B0609040504020204" pitchFamily="49" charset="0"/>
              </a:rPr>
              <a:t> aefaa191-418b-11e7-843f-0f3eb12d931c =&gt; </a:t>
            </a:r>
          </a:p>
          <a:p>
            <a:pPr marL="36576" indent="0">
              <a:buNone/>
            </a:pPr>
            <a:r>
              <a:rPr lang="en-GB" dirty="0">
                <a:solidFill>
                  <a:schemeClr val="accent2"/>
                </a:solidFill>
                <a:latin typeface="Lucida Console" panose="020B0609040504020204" pitchFamily="49" charset="0"/>
              </a:rPr>
              <a:t>*** Collimator beam </a:t>
            </a:r>
            <a:r>
              <a:rPr lang="en-GB" dirty="0" err="1">
                <a:solidFill>
                  <a:schemeClr val="accent2"/>
                </a:solidFill>
                <a:latin typeface="Lucida Console" panose="020B0609040504020204" pitchFamily="49" charset="0"/>
              </a:rPr>
              <a:t>center</a:t>
            </a:r>
            <a:r>
              <a:rPr lang="en-GB" dirty="0">
                <a:solidFill>
                  <a:schemeClr val="accent2"/>
                </a:solidFill>
                <a:latin typeface="Lucida Console" panose="020B0609040504020204" pitchFamily="49" charset="0"/>
              </a:rPr>
              <a:t> [SISREF_TCTPV_4R2B2 / BPTUV_A4R2B2_ACQ - BPTDV_A4R2B2_ACQ] : </a:t>
            </a:r>
          </a:p>
          <a:p>
            <a:pPr marL="36576" indent="0">
              <a:buNone/>
            </a:pPr>
            <a:r>
              <a:rPr lang="en-GB" dirty="0">
                <a:solidFill>
                  <a:schemeClr val="accent2"/>
                </a:solidFill>
                <a:latin typeface="Lucida Console" panose="020B0609040504020204" pitchFamily="49" charset="0"/>
              </a:rPr>
              <a:t> Beta @ collimator       =    101.7 [m] for beta* =    10.00 [m] @ IR2</a:t>
            </a:r>
          </a:p>
          <a:p>
            <a:pPr marL="36576" indent="0">
              <a:buNone/>
            </a:pPr>
            <a:r>
              <a:rPr lang="en-GB" dirty="0">
                <a:solidFill>
                  <a:schemeClr val="accent2"/>
                </a:solidFill>
                <a:latin typeface="Lucida Console" panose="020B0609040504020204" pitchFamily="49" charset="0"/>
              </a:rPr>
              <a:t> Beam sigma @ collimator =    0.232 [mm] with tolerance = 4.00 [sigma] @ E =   6499 [GeV] - emit =   3.5 [um]</a:t>
            </a:r>
          </a:p>
          <a:p>
            <a:pPr marL="36576" indent="0">
              <a:buNone/>
            </a:pPr>
            <a:r>
              <a:rPr lang="en-GB" dirty="0">
                <a:solidFill>
                  <a:schemeClr val="accent2"/>
                </a:solidFill>
                <a:latin typeface="Lucida Console" panose="020B0609040504020204" pitchFamily="49" charset="0"/>
              </a:rPr>
              <a:t> Up   BPM position =   -1.123 [mm] -   -121 [</a:t>
            </a:r>
            <a:r>
              <a:rPr lang="en-GB" dirty="0" err="1">
                <a:solidFill>
                  <a:schemeClr val="accent2"/>
                </a:solidFill>
                <a:latin typeface="Lucida Console" panose="020B0609040504020204" pitchFamily="49" charset="0"/>
              </a:rPr>
              <a:t>tol</a:t>
            </a:r>
            <a:r>
              <a:rPr lang="en-GB" dirty="0">
                <a:solidFill>
                  <a:schemeClr val="accent2"/>
                </a:solidFill>
                <a:latin typeface="Lucida Console" panose="020B0609040504020204" pitchFamily="49" charset="0"/>
              </a:rPr>
              <a:t> %] status = true</a:t>
            </a:r>
          </a:p>
          <a:p>
            <a:pPr marL="36576" indent="0">
              <a:buNone/>
            </a:pPr>
            <a:r>
              <a:rPr lang="en-GB" dirty="0">
                <a:solidFill>
                  <a:schemeClr val="accent2"/>
                </a:solidFill>
                <a:latin typeface="Lucida Console" panose="020B0609040504020204" pitchFamily="49" charset="0"/>
              </a:rPr>
              <a:t> Down BPM position =   -1.194 [mm] -   -129 [</a:t>
            </a:r>
            <a:r>
              <a:rPr lang="en-GB" dirty="0" err="1">
                <a:solidFill>
                  <a:schemeClr val="accent2"/>
                </a:solidFill>
                <a:latin typeface="Lucida Console" panose="020B0609040504020204" pitchFamily="49" charset="0"/>
              </a:rPr>
              <a:t>tol</a:t>
            </a:r>
            <a:r>
              <a:rPr lang="en-GB" dirty="0">
                <a:solidFill>
                  <a:schemeClr val="accent2"/>
                </a:solidFill>
                <a:latin typeface="Lucida Console" panose="020B0609040504020204" pitchFamily="49" charset="0"/>
              </a:rPr>
              <a:t> %] status = true</a:t>
            </a:r>
          </a:p>
          <a:p>
            <a:pPr marL="36576" indent="0">
              <a:buNone/>
            </a:pPr>
            <a:r>
              <a:rPr lang="en-GB" dirty="0">
                <a:solidFill>
                  <a:schemeClr val="accent2"/>
                </a:solidFill>
                <a:latin typeface="Lucida Console" panose="020B0609040504020204" pitchFamily="49" charset="0"/>
              </a:rPr>
              <a:t> Dump count =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037F7-2607-40CF-85CF-37FB04589C21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90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pl-PL" dirty="0" smtClean="0"/>
              <a:t>SIS Log </a:t>
            </a:r>
            <a:r>
              <a:rPr lang="en-GB" dirty="0" smtClean="0"/>
              <a:t>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124" y="963656"/>
            <a:ext cx="8882498" cy="4998994"/>
          </a:xfrm>
        </p:spPr>
        <p:txBody>
          <a:bodyPr/>
          <a:lstStyle/>
          <a:p>
            <a:r>
              <a:rPr lang="en-GB" dirty="0" smtClean="0"/>
              <a:t>The first file covered 25 May till 30 May</a:t>
            </a:r>
          </a:p>
          <a:p>
            <a:pPr lvl="1"/>
            <a:r>
              <a:rPr lang="en-GB" b="1" dirty="0" smtClean="0"/>
              <a:t>~6000 </a:t>
            </a:r>
            <a:r>
              <a:rPr lang="en-GB" dirty="0" smtClean="0"/>
              <a:t>interlocking logs, but only the following channels:</a:t>
            </a:r>
          </a:p>
          <a:p>
            <a:pPr lvl="2"/>
            <a:r>
              <a:rPr lang="en-GB" sz="1800" dirty="0" smtClean="0"/>
              <a:t>TCTPH_4L5</a:t>
            </a:r>
            <a:r>
              <a:rPr lang="en-GB" sz="1800" b="1" dirty="0" smtClean="0"/>
              <a:t>B1 &amp; </a:t>
            </a:r>
            <a:r>
              <a:rPr lang="en-GB" sz="1800" dirty="0" smtClean="0"/>
              <a:t>TCTPV_4L5</a:t>
            </a:r>
            <a:r>
              <a:rPr lang="en-GB" sz="1800" b="1" dirty="0" smtClean="0"/>
              <a:t>B1</a:t>
            </a:r>
          </a:p>
          <a:p>
            <a:pPr lvl="2"/>
            <a:r>
              <a:rPr lang="en-GB" sz="1800" dirty="0" smtClean="0"/>
              <a:t>TCTPH_4L8</a:t>
            </a:r>
            <a:r>
              <a:rPr lang="en-GB" sz="1800" b="1" dirty="0" smtClean="0"/>
              <a:t>B1 &amp;</a:t>
            </a:r>
            <a:r>
              <a:rPr lang="pl-PL" sz="1800" b="1" dirty="0" smtClean="0"/>
              <a:t> </a:t>
            </a:r>
            <a:r>
              <a:rPr lang="en-GB" sz="1800" dirty="0" smtClean="0"/>
              <a:t>TCTPV_4L8</a:t>
            </a:r>
            <a:r>
              <a:rPr lang="en-GB" sz="1800" b="1" dirty="0" smtClean="0"/>
              <a:t>B1</a:t>
            </a:r>
          </a:p>
          <a:p>
            <a:pPr lvl="2"/>
            <a:r>
              <a:rPr lang="en-GB" sz="1800" dirty="0" smtClean="0"/>
              <a:t>TCTPH_4R8</a:t>
            </a:r>
            <a:r>
              <a:rPr lang="en-GB" sz="1800" b="1" dirty="0" smtClean="0"/>
              <a:t>B2</a:t>
            </a:r>
          </a:p>
          <a:p>
            <a:pPr lvl="2"/>
            <a:r>
              <a:rPr lang="en-GB" sz="1800" dirty="0" smtClean="0"/>
              <a:t>TCTPV_4R2</a:t>
            </a:r>
            <a:r>
              <a:rPr lang="en-GB" sz="1800" b="1" dirty="0" smtClean="0"/>
              <a:t>B2</a:t>
            </a:r>
          </a:p>
          <a:p>
            <a:r>
              <a:rPr lang="en-GB" dirty="0" smtClean="0"/>
              <a:t>First days of June (1 - 8)</a:t>
            </a:r>
            <a:r>
              <a:rPr lang="pl-PL" dirty="0" smtClean="0"/>
              <a:t>...</a:t>
            </a:r>
            <a:endParaRPr lang="en-GB" dirty="0" smtClean="0"/>
          </a:p>
          <a:p>
            <a:pPr lvl="1"/>
            <a:r>
              <a:rPr lang="pl-PL" b="1" dirty="0" smtClean="0"/>
              <a:t>... another </a:t>
            </a:r>
            <a:r>
              <a:rPr lang="en-GB" b="1" dirty="0" smtClean="0"/>
              <a:t>~6000 </a:t>
            </a:r>
            <a:r>
              <a:rPr lang="en-GB" dirty="0"/>
              <a:t>interlocking </a:t>
            </a:r>
            <a:r>
              <a:rPr lang="en-GB" dirty="0" smtClean="0"/>
              <a:t>entries</a:t>
            </a:r>
            <a:endParaRPr lang="pl-PL" dirty="0" smtClean="0"/>
          </a:p>
          <a:p>
            <a:pPr lvl="2"/>
            <a:r>
              <a:rPr lang="pl-PL" dirty="0" smtClean="0"/>
              <a:t>...TCT</a:t>
            </a:r>
            <a:endParaRPr lang="en-GB" dirty="0" smtClean="0"/>
          </a:p>
          <a:p>
            <a:pPr marL="36576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037F7-2607-40CF-85CF-37FB04589C21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207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Parsing the file (examples)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82" y="1173935"/>
            <a:ext cx="3837008" cy="213167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037F7-2607-40CF-85CF-37FB04589C21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8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354" y="1173935"/>
            <a:ext cx="3892700" cy="21626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82" y="3449256"/>
            <a:ext cx="3837008" cy="21316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354" y="3449256"/>
            <a:ext cx="3892700" cy="216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6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Closer look at the interlocks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73935"/>
            <a:ext cx="8420100" cy="4912540"/>
          </a:xfrm>
        </p:spPr>
        <p:txBody>
          <a:bodyPr>
            <a:normAutofit/>
          </a:bodyPr>
          <a:lstStyle/>
          <a:p>
            <a:r>
              <a:rPr lang="en-GB" dirty="0" smtClean="0"/>
              <a:t>Looking at the time binning (one log file)</a:t>
            </a:r>
            <a:endParaRPr lang="pl-PL" dirty="0" smtClean="0"/>
          </a:p>
          <a:p>
            <a:pPr lvl="1"/>
            <a:r>
              <a:rPr lang="pl-PL" dirty="0" smtClean="0"/>
              <a:t> </a:t>
            </a:r>
            <a:r>
              <a:rPr lang="pl-PL" dirty="0" err="1" smtClean="0"/>
              <a:t>clusters</a:t>
            </a:r>
            <a:r>
              <a:rPr lang="pl-PL" dirty="0" smtClean="0"/>
              <a:t> </a:t>
            </a:r>
            <a:r>
              <a:rPr lang="pl-PL" dirty="0" err="1" smtClean="0"/>
              <a:t>every</a:t>
            </a:r>
            <a:r>
              <a:rPr lang="pl-PL" dirty="0" smtClean="0"/>
              <a:t> </a:t>
            </a:r>
            <a:r>
              <a:rPr lang="pl-PL" dirty="0" smtClean="0"/>
              <a:t>2s (?</a:t>
            </a:r>
            <a:r>
              <a:rPr lang="pl-PL" dirty="0" smtClean="0"/>
              <a:t>) </a:t>
            </a:r>
            <a:endParaRPr lang="pl-PL" dirty="0" smtClean="0"/>
          </a:p>
          <a:p>
            <a:r>
              <a:rPr lang="pl-PL" dirty="0" smtClean="0"/>
              <a:t>But </a:t>
            </a:r>
            <a:r>
              <a:rPr lang="pl-PL" dirty="0" err="1" smtClean="0"/>
              <a:t>all</a:t>
            </a:r>
            <a:r>
              <a:rPr lang="pl-PL" dirty="0" smtClean="0"/>
              <a:t> of </a:t>
            </a:r>
            <a:r>
              <a:rPr lang="pl-PL" dirty="0" err="1" smtClean="0"/>
              <a:t>these</a:t>
            </a:r>
            <a:r>
              <a:rPr lang="pl-PL" dirty="0" smtClean="0"/>
              <a:t> </a:t>
            </a:r>
            <a:r>
              <a:rPr lang="pl-PL" dirty="0" err="1" smtClean="0"/>
              <a:t>interlocks</a:t>
            </a:r>
            <a:r>
              <a:rPr lang="pl-PL" dirty="0" smtClean="0"/>
              <a:t> </a:t>
            </a:r>
            <a:r>
              <a:rPr lang="pl-PL" dirty="0" err="1" smtClean="0"/>
              <a:t>were</a:t>
            </a:r>
            <a:r>
              <a:rPr lang="pl-PL" dirty="0" smtClean="0"/>
              <a:t> </a:t>
            </a:r>
            <a:r>
              <a:rPr lang="pl-PL" dirty="0" err="1" smtClean="0"/>
              <a:t>recorded</a:t>
            </a:r>
            <a:r>
              <a:rPr lang="pl-PL" dirty="0" smtClean="0"/>
              <a:t> </a:t>
            </a:r>
            <a:r>
              <a:rPr lang="pl-PL" dirty="0" smtClean="0"/>
              <a:t>around specific beam commissioning activities:</a:t>
            </a:r>
            <a:endParaRPr lang="en-GB" dirty="0" smtClean="0"/>
          </a:p>
          <a:p>
            <a:pPr lvl="1"/>
            <a:r>
              <a:rPr lang="en-GB" dirty="0" err="1" smtClean="0"/>
              <a:t>VdM</a:t>
            </a:r>
            <a:r>
              <a:rPr lang="en-GB" dirty="0" smtClean="0"/>
              <a:t> scans in IP8</a:t>
            </a:r>
          </a:p>
          <a:p>
            <a:pPr lvl="2"/>
            <a:r>
              <a:rPr lang="en-GB" dirty="0" smtClean="0"/>
              <a:t>25 May,</a:t>
            </a:r>
          </a:p>
          <a:p>
            <a:pPr lvl="1"/>
            <a:r>
              <a:rPr lang="en-GB" dirty="0" smtClean="0"/>
              <a:t>30cm optics validation</a:t>
            </a:r>
          </a:p>
          <a:p>
            <a:pPr lvl="2"/>
            <a:r>
              <a:rPr lang="en-GB" dirty="0" smtClean="0"/>
              <a:t>25 May, 4 June, etc. 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037F7-2607-40CF-85CF-37FB04589C21}" type="datetime1">
              <a:rPr lang="en-US" smtClean="0"/>
              <a:t>09/06/17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0515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Pré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38007</TotalTime>
  <Words>894</Words>
  <Application>Microsoft Macintosh PowerPoint</Application>
  <PresentationFormat>On-screen Show (4:3)</PresentationFormat>
  <Paragraphs>108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CERNPrésentation1</vt:lpstr>
      <vt:lpstr>PowerPoint Presentation</vt:lpstr>
      <vt:lpstr>Outline</vt:lpstr>
      <vt:lpstr>Motivation</vt:lpstr>
      <vt:lpstr>Motivation</vt:lpstr>
      <vt:lpstr>Outline</vt:lpstr>
      <vt:lpstr>The SIS Log File</vt:lpstr>
      <vt:lpstr>The SIS Log File</vt:lpstr>
      <vt:lpstr>Parsing the file (examples)</vt:lpstr>
      <vt:lpstr>Closer look at the interlocks</vt:lpstr>
      <vt:lpstr>Conclusions</vt:lpstr>
      <vt:lpstr>PowerPoint Presentation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during CSCM</dc:title>
  <dc:creator>Arek Gorzawski</dc:creator>
  <cp:lastModifiedBy>Arkadiusz Gorzawski</cp:lastModifiedBy>
  <cp:revision>711</cp:revision>
  <cp:lastPrinted>2014-09-01T09:34:53Z</cp:lastPrinted>
  <dcterms:created xsi:type="dcterms:W3CDTF">2013-01-23T14:04:36Z</dcterms:created>
  <dcterms:modified xsi:type="dcterms:W3CDTF">2017-06-09T07:38:57Z</dcterms:modified>
</cp:coreProperties>
</file>