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0" r:id="rId1"/>
    <p:sldMasterId id="2147484346" r:id="rId2"/>
  </p:sldMasterIdLst>
  <p:notesMasterIdLst>
    <p:notesMasterId r:id="rId17"/>
  </p:notesMasterIdLst>
  <p:handoutMasterIdLst>
    <p:handoutMasterId r:id="rId18"/>
  </p:handoutMasterIdLst>
  <p:sldIdLst>
    <p:sldId id="279" r:id="rId3"/>
    <p:sldId id="281" r:id="rId4"/>
    <p:sldId id="280" r:id="rId5"/>
    <p:sldId id="283" r:id="rId6"/>
    <p:sldId id="286" r:id="rId7"/>
    <p:sldId id="287" r:id="rId8"/>
    <p:sldId id="288" r:id="rId9"/>
    <p:sldId id="289" r:id="rId10"/>
    <p:sldId id="291" r:id="rId11"/>
    <p:sldId id="294" r:id="rId12"/>
    <p:sldId id="296" r:id="rId13"/>
    <p:sldId id="290" r:id="rId14"/>
    <p:sldId id="277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7232D2-FAE8-E542-B4BD-6F7D741CAFCF}">
          <p14:sldIdLst>
            <p14:sldId id="279"/>
            <p14:sldId id="281"/>
            <p14:sldId id="280"/>
            <p14:sldId id="283"/>
            <p14:sldId id="286"/>
            <p14:sldId id="287"/>
            <p14:sldId id="288"/>
            <p14:sldId id="289"/>
            <p14:sldId id="291"/>
            <p14:sldId id="294"/>
            <p14:sldId id="296"/>
            <p14:sldId id="290"/>
            <p14:sldId id="277"/>
            <p14:sldId id="273"/>
          </p14:sldIdLst>
        </p14:section>
        <p14:section name="Afterwards" id="{4362577E-99B0-F249-A4C8-9A2440EEAB7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526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D01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59"/>
    <p:restoredTop sz="94553"/>
  </p:normalViewPr>
  <p:slideViewPr>
    <p:cSldViewPr snapToGrid="0" snapToObjects="1" showGuides="1">
      <p:cViewPr>
        <p:scale>
          <a:sx n="150" d="100"/>
          <a:sy n="150" d="100"/>
        </p:scale>
        <p:origin x="1400" y="144"/>
      </p:cViewPr>
      <p:guideLst>
        <p:guide orient="horz" pos="2526"/>
        <p:guide pos="28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497D0-9608-D742-8657-54BAE2574366}" type="datetimeFigureOut">
              <a:rPr lang="en-US" smtClean="0"/>
              <a:t>6/8/17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B0925-EDEC-D54A-B3D8-1C367BDC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299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A32BB4-8375-3E40-9ABA-A2AC3F086266}" type="datetimeFigureOut">
              <a:rPr lang="en-US" smtClean="0"/>
              <a:t>6/8/17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04E8-46CA-F549-A907-F4D3F1BCDB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7636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304E8-46CA-F549-A907-F4D3F1BCDB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12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7304E8-46CA-F549-A907-F4D3F1BCDB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71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texte 2"/>
          <p:cNvSpPr>
            <a:spLocks noGrp="1"/>
          </p:cNvSpPr>
          <p:nvPr>
            <p:ph type="body" idx="13"/>
          </p:nvPr>
        </p:nvSpPr>
        <p:spPr>
          <a:xfrm>
            <a:off x="5935579" y="4410726"/>
            <a:ext cx="2751220" cy="1685274"/>
          </a:xfrm>
        </p:spPr>
        <p:txBody>
          <a:bodyPr lIns="45720" tIns="0" rIns="45720" bIns="0" anchor="t" anchorCtr="0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26854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11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/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119675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310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467544" y="1268761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8" name="Espace réservé du contenu 3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119675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74818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7544" y="1268761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544" y="126977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5369" y="126977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46856" y="2225465"/>
            <a:ext cx="4040188" cy="38230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34681" y="2225465"/>
            <a:ext cx="4041775" cy="38230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944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21172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21172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8104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81045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67544" y="1981200"/>
            <a:ext cx="8208912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1268760"/>
            <a:ext cx="3240360" cy="648072"/>
          </a:xfrm>
        </p:spPr>
        <p:txBody>
          <a:bodyPr>
            <a:normAutofit/>
          </a:bodyPr>
          <a:lstStyle>
            <a:lvl1pPr marL="36576" indent="0">
              <a:buNone/>
              <a:defRPr sz="1800" baseline="0"/>
            </a:lvl1pPr>
            <a:lvl2pPr marL="448056" indent="0">
              <a:buNone/>
              <a:defRPr/>
            </a:lvl2pPr>
            <a:lvl3pPr marL="749808" indent="0">
              <a:buNone/>
              <a:defRPr/>
            </a:lvl3pPr>
            <a:lvl4pPr marL="1042416" indent="0">
              <a:buNone/>
              <a:defRPr/>
            </a:lvl4pPr>
            <a:lvl5pPr marL="1307592" indent="0">
              <a:buNone/>
              <a:defRPr/>
            </a:lvl5pPr>
          </a:lstStyle>
          <a:p>
            <a:pPr lvl="0"/>
            <a:r>
              <a:rPr lang="fr-CH" dirty="0" smtClean="0"/>
              <a:t>Click to edit title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292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67544" y="1340768"/>
            <a:ext cx="4589267" cy="44644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80112" y="2780928"/>
            <a:ext cx="3053866" cy="3024336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26854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11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2131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0562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040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119675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 b="1" i="1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0320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7859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8289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5090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2512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0190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2651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089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7544" y="1268761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4008" y="1268760"/>
            <a:ext cx="4032448" cy="475252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13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67544" y="1981200"/>
            <a:ext cx="8208912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1268760"/>
            <a:ext cx="3240360" cy="648072"/>
          </a:xfrm>
        </p:spPr>
        <p:txBody>
          <a:bodyPr>
            <a:normAutofit/>
          </a:bodyPr>
          <a:lstStyle>
            <a:lvl1pPr marL="36576" indent="0">
              <a:buNone/>
              <a:defRPr sz="1800" baseline="0"/>
            </a:lvl1pPr>
            <a:lvl2pPr marL="448056" indent="0">
              <a:buNone/>
              <a:defRPr/>
            </a:lvl2pPr>
            <a:lvl3pPr marL="749808" indent="0">
              <a:buNone/>
              <a:defRPr/>
            </a:lvl3pPr>
            <a:lvl4pPr marL="1042416" indent="0">
              <a:buNone/>
              <a:defRPr/>
            </a:lvl4pPr>
            <a:lvl5pPr marL="1307592" indent="0">
              <a:buNone/>
              <a:defRPr/>
            </a:lvl5pPr>
          </a:lstStyle>
          <a:p>
            <a:pPr lvl="0"/>
            <a:r>
              <a:rPr lang="fr-CH" dirty="0" smtClean="0"/>
              <a:t>Click to edit title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8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67544" y="1"/>
            <a:ext cx="8208912" cy="692695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67544" y="1340768"/>
            <a:ext cx="4589267" cy="4464497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80112" y="2780928"/>
            <a:ext cx="3053866" cy="3024336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3"/>
          </p:nvPr>
        </p:nvSpPr>
        <p:spPr>
          <a:xfrm>
            <a:off x="1475656" y="692696"/>
            <a:ext cx="7200801" cy="432048"/>
          </a:xfrm>
        </p:spPr>
        <p:txBody>
          <a:bodyPr anchor="ctr">
            <a:noAutofit/>
          </a:bodyPr>
          <a:lstStyle>
            <a:lvl1pPr marL="36576" indent="0">
              <a:buNone/>
              <a:defRPr sz="2400" b="1" i="1">
                <a:solidFill>
                  <a:schemeClr val="tx1"/>
                </a:solidFill>
                <a:effectLst/>
              </a:defRPr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67544" y="1196751"/>
            <a:ext cx="4617483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theme" Target="../theme/theme1.xml"/><Relationship Id="rId28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6"/>
          <p:cNvSpPr>
            <a:spLocks noGrp="1"/>
          </p:cNvSpPr>
          <p:nvPr>
            <p:ph type="title"/>
          </p:nvPr>
        </p:nvSpPr>
        <p:spPr>
          <a:xfrm>
            <a:off x="467544" y="3573"/>
            <a:ext cx="8208912" cy="678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2669F73-BCF9-C24C-B495-49B0CE9DBA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4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1" r:id="rId1"/>
    <p:sldLayoutId id="2147484332" r:id="rId2"/>
    <p:sldLayoutId id="2147484333" r:id="rId3"/>
    <p:sldLayoutId id="2147484334" r:id="rId4"/>
    <p:sldLayoutId id="2147484335" r:id="rId5"/>
    <p:sldLayoutId id="2147484336" r:id="rId6"/>
    <p:sldLayoutId id="2147484337" r:id="rId7"/>
    <p:sldLayoutId id="2147484338" r:id="rId8"/>
    <p:sldLayoutId id="2147484339" r:id="rId9"/>
    <p:sldLayoutId id="2147484340" r:id="rId10"/>
    <p:sldLayoutId id="2147484341" r:id="rId11"/>
    <p:sldLayoutId id="2147484342" r:id="rId12"/>
    <p:sldLayoutId id="2147484343" r:id="rId13"/>
    <p:sldLayoutId id="2147484344" r:id="rId14"/>
    <p:sldLayoutId id="2147484345" r:id="rId15"/>
    <p:sldLayoutId id="2147484198" r:id="rId16"/>
    <p:sldLayoutId id="2147484210" r:id="rId17"/>
    <p:sldLayoutId id="2147484212" r:id="rId18"/>
    <p:sldLayoutId id="2147484200" r:id="rId19"/>
    <p:sldLayoutId id="2147484211" r:id="rId20"/>
    <p:sldLayoutId id="2147484201" r:id="rId21"/>
    <p:sldLayoutId id="2147484204" r:id="rId22"/>
    <p:sldLayoutId id="2147484209" r:id="rId23"/>
    <p:sldLayoutId id="2147484202" r:id="rId24"/>
    <p:sldLayoutId id="2147484205" r:id="rId25"/>
    <p:sldLayoutId id="2147484206" r:id="rId2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1" i="1" kern="1200">
          <a:solidFill>
            <a:schemeClr val="tx1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>
            <a:lumMod val="10000"/>
          </a:schemeClr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>
            <a:lumMod val="75000"/>
          </a:schemeClr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1">
            <a:lumMod val="90000"/>
          </a:schemeClr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MPP - 09/06/2017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60A Power Permit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E5498-6ED3-7548-B2FD-8AA113215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4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51" r:id="rId5"/>
    <p:sldLayoutId id="2147484352" r:id="rId6"/>
    <p:sldLayoutId id="2147484353" r:id="rId7"/>
    <p:sldLayoutId id="2147484354" r:id="rId8"/>
    <p:sldLayoutId id="2147484355" r:id="rId9"/>
    <p:sldLayoutId id="2147484356" r:id="rId10"/>
    <p:sldLayoutId id="2147484357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ic.interlock@cern.ch" TargetMode="Externa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PP60A </a:t>
            </a:r>
            <a:r>
              <a:rPr lang="en-US" dirty="0" smtClean="0"/>
              <a:t>08.05.2017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MPP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 smtClean="0"/>
              <a:t>MPP - 09/06/2017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457200" lvl="0" indent="-457200">
              <a:spcBef>
                <a:spcPts val="0"/>
              </a:spcBef>
              <a:buClrTx/>
              <a:buSzTx/>
              <a:defRPr/>
            </a:pPr>
            <a:r>
              <a:rPr lang="en-US" dirty="0"/>
              <a:t>A. Antoine</a:t>
            </a:r>
          </a:p>
          <a:p>
            <a:pPr marL="457200" lvl="0" indent="-457200">
              <a:spcBef>
                <a:spcPts val="0"/>
              </a:spcBef>
              <a:buClrTx/>
              <a:buSzTx/>
              <a:defRPr/>
            </a:pPr>
            <a:r>
              <a:rPr lang="en-US" dirty="0"/>
              <a:t>I. </a:t>
            </a:r>
            <a:r>
              <a:rPr lang="en-US" dirty="0" err="1"/>
              <a:t>Romera</a:t>
            </a:r>
            <a:r>
              <a:rPr lang="en-US" dirty="0"/>
              <a:t> Ramirez</a:t>
            </a:r>
          </a:p>
          <a:p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31799" y="5181600"/>
            <a:ext cx="4969933" cy="9144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n-GB" dirty="0" smtClean="0"/>
              <a:t>Thanks to</a:t>
            </a:r>
          </a:p>
          <a:p>
            <a:r>
              <a:rPr lang="en-GB" dirty="0" smtClean="0"/>
              <a:t>Jonas Arroyo Garcia (BE/ICS) for its feedback.</a:t>
            </a:r>
          </a:p>
        </p:txBody>
      </p:sp>
    </p:spTree>
    <p:extLst>
      <p:ext uri="{BB962C8B-B14F-4D97-AF65-F5344CB8AC3E}">
        <p14:creationId xmlns:p14="http://schemas.microsoft.com/office/powerpoint/2010/main" val="16408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r>
              <a:rPr lang="en-GB" dirty="0" smtClean="0"/>
              <a:t>The reason of change is to fix the </a:t>
            </a:r>
            <a:r>
              <a:rPr lang="en-GB" dirty="0" smtClean="0"/>
              <a:t>issues of: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poradic </a:t>
            </a:r>
            <a:r>
              <a:rPr lang="en-GB" dirty="0" smtClean="0"/>
              <a:t>missing QPS updates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Flooding of QPS_OK events.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QPS_OK </a:t>
            </a:r>
            <a:r>
              <a:rPr lang="en-GB" sz="3200" dirty="0"/>
              <a:t>filtering method </a:t>
            </a:r>
            <a:r>
              <a:rPr lang="en-GB" sz="3200" dirty="0" smtClean="0"/>
              <a:t>in </a:t>
            </a:r>
            <a:r>
              <a:rPr lang="en-GB" sz="3200" dirty="0"/>
              <a:t>details</a:t>
            </a:r>
            <a:endParaRPr lang="en-GB" sz="3200" dirty="0"/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386049"/>
              </p:ext>
            </p:extLst>
          </p:nvPr>
        </p:nvGraphicFramePr>
        <p:xfrm>
          <a:off x="467544" y="3095140"/>
          <a:ext cx="8226854" cy="14782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36131"/>
                <a:gridCol w="429072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&lt; 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From now 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Event based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Poling based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Low CPU load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High CPU load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Sensitive to missed QPS 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Immunity against missing QPS events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27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457200" y="1325606"/>
            <a:ext cx="4402667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Current mitigation:</a:t>
            </a:r>
          </a:p>
          <a:p>
            <a:pPr lvl="1"/>
            <a:r>
              <a:rPr lang="en-GB" sz="2000" dirty="0" smtClean="0"/>
              <a:t>Polling time changed from 4 sec to 10 sec (with the agreement of Markus and </a:t>
            </a:r>
            <a:r>
              <a:rPr lang="en-GB" sz="2000" dirty="0" err="1" smtClean="0"/>
              <a:t>Zinur</a:t>
            </a:r>
            <a:r>
              <a:rPr lang="en-GB" sz="2000" dirty="0" smtClean="0"/>
              <a:t> ).</a:t>
            </a:r>
          </a:p>
          <a:p>
            <a:pPr lvl="1"/>
            <a:r>
              <a:rPr lang="en-GB" sz="2000" dirty="0" smtClean="0"/>
              <a:t>The server load is now stable between 50-80%.</a:t>
            </a:r>
          </a:p>
          <a:p>
            <a:pPr lvl="1"/>
            <a:endParaRPr lang="en-GB" sz="20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QPS_OK filtering method in details</a:t>
            </a:r>
            <a:endParaRPr lang="en-GB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Mitigation of </a:t>
            </a:r>
            <a:r>
              <a:rPr lang="en-GB" dirty="0" err="1"/>
              <a:t>WinCC</a:t>
            </a:r>
            <a:r>
              <a:rPr lang="en-GB" dirty="0"/>
              <a:t> Overload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148" y="1323938"/>
            <a:ext cx="3755307" cy="24505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7544" y="3901651"/>
            <a:ext cx="8208911" cy="1999616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400" dirty="0"/>
              <a:t>Future </a:t>
            </a:r>
            <a:r>
              <a:rPr lang="en-GB" sz="2400" dirty="0" smtClean="0"/>
              <a:t>mitigation (to return to 4 sec of polling):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000" dirty="0" smtClean="0"/>
              <a:t>Exchange </a:t>
            </a:r>
            <a:r>
              <a:rPr lang="en-GB" sz="2000" dirty="0"/>
              <a:t>of the server (hardware) with a more powerful </a:t>
            </a:r>
            <a:r>
              <a:rPr lang="en-GB" sz="2000" dirty="0" smtClean="0"/>
              <a:t>one.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000" dirty="0" smtClean="0"/>
              <a:t>Optimization </a:t>
            </a:r>
            <a:r>
              <a:rPr lang="en-GB" sz="2000" dirty="0"/>
              <a:t>of QPS </a:t>
            </a:r>
            <a:r>
              <a:rPr lang="en-GB" sz="2000" dirty="0" smtClean="0"/>
              <a:t>code.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000" dirty="0" smtClean="0"/>
              <a:t>Optimization </a:t>
            </a:r>
            <a:r>
              <a:rPr lang="en-GB" sz="2000" dirty="0"/>
              <a:t>of QPS_OK </a:t>
            </a:r>
            <a:r>
              <a:rPr lang="en-GB" sz="2000" dirty="0" err="1" smtClean="0"/>
              <a:t>WinCC</a:t>
            </a:r>
            <a:r>
              <a:rPr lang="en-GB" sz="2000" dirty="0" smtClean="0"/>
              <a:t> scripts </a:t>
            </a:r>
            <a:r>
              <a:rPr lang="en-GB" sz="2000" dirty="0"/>
              <a:t>(using C++ code to compute QPS signal avalanches).</a:t>
            </a:r>
          </a:p>
        </p:txBody>
      </p:sp>
    </p:spTree>
    <p:extLst>
      <p:ext uri="{BB962C8B-B14F-4D97-AF65-F5344CB8AC3E}">
        <p14:creationId xmlns:p14="http://schemas.microsoft.com/office/powerpoint/2010/main" val="131094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The PP60A lost was a consequence of a </a:t>
            </a:r>
            <a:r>
              <a:rPr lang="en-GB" dirty="0" err="1" smtClean="0"/>
              <a:t>WinCC</a:t>
            </a:r>
            <a:r>
              <a:rPr lang="en-GB" dirty="0"/>
              <a:t> </a:t>
            </a:r>
            <a:r>
              <a:rPr lang="en-GB" dirty="0" smtClean="0"/>
              <a:t>maintenance, which would </a:t>
            </a:r>
            <a:r>
              <a:rPr lang="en-GB" b="1" dirty="0" smtClean="0">
                <a:solidFill>
                  <a:srgbClr val="00B050"/>
                </a:solidFill>
              </a:rPr>
              <a:t>have not occurred with beam</a:t>
            </a:r>
            <a:r>
              <a:rPr lang="en-GB" dirty="0" smtClean="0"/>
              <a:t>.</a:t>
            </a:r>
            <a:endParaRPr lang="en-GB" dirty="0" smtClean="0"/>
          </a:p>
          <a:p>
            <a:r>
              <a:rPr lang="en-GB" dirty="0" err="1"/>
              <a:t>WinCC</a:t>
            </a:r>
            <a:r>
              <a:rPr lang="en-GB" dirty="0"/>
              <a:t> maintenance in </a:t>
            </a:r>
            <a:r>
              <a:rPr lang="en-GB" b="1" dirty="0">
                <a:solidFill>
                  <a:srgbClr val="FF0000"/>
                </a:solidFill>
              </a:rPr>
              <a:t>operation without beam</a:t>
            </a:r>
            <a:r>
              <a:rPr lang="en-GB" dirty="0"/>
              <a:t> can provoke the lost of all PP60A due to CMW disconnection.</a:t>
            </a:r>
          </a:p>
          <a:p>
            <a:r>
              <a:rPr lang="en-GB" dirty="0" err="1" smtClean="0"/>
              <a:t>WinCC</a:t>
            </a:r>
            <a:r>
              <a:rPr lang="en-GB" dirty="0" smtClean="0"/>
              <a:t> overload had </a:t>
            </a:r>
            <a:r>
              <a:rPr lang="en-GB" b="1" dirty="0" smtClean="0">
                <a:solidFill>
                  <a:srgbClr val="00B050"/>
                </a:solidFill>
              </a:rPr>
              <a:t>no effect when in operation with beam</a:t>
            </a:r>
            <a:r>
              <a:rPr lang="en-GB" dirty="0" smtClean="0"/>
              <a:t>.</a:t>
            </a:r>
          </a:p>
          <a:p>
            <a:r>
              <a:rPr lang="en-GB" dirty="0" smtClean="0"/>
              <a:t>Improvement of QPS_OK filtering scripts and upgrade of the </a:t>
            </a:r>
            <a:r>
              <a:rPr lang="en-GB" dirty="0" err="1" smtClean="0"/>
              <a:t>WinCC</a:t>
            </a:r>
            <a:r>
              <a:rPr lang="en-GB" dirty="0" smtClean="0"/>
              <a:t> server (ongoing) are required.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 (1</a:t>
            </a:r>
            <a:r>
              <a:rPr lang="en-GB" baseline="30000" dirty="0" smtClean="0"/>
              <a:t>st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PP60A lost on 08.05.2017</a:t>
            </a:r>
          </a:p>
        </p:txBody>
      </p:sp>
    </p:spTree>
    <p:extLst>
      <p:ext uri="{BB962C8B-B14F-4D97-AF65-F5344CB8AC3E}">
        <p14:creationId xmlns:p14="http://schemas.microsoft.com/office/powerpoint/2010/main" val="131574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2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60A Power Permit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82669F73-BCF9-C24C-B495-49B0CE9DBAF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14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Introduction</a:t>
            </a:r>
          </a:p>
          <a:p>
            <a:r>
              <a:rPr lang="en-GB" sz="2800" dirty="0" smtClean="0"/>
              <a:t>PP60A lost </a:t>
            </a:r>
            <a:r>
              <a:rPr lang="en-GB" sz="2800" dirty="0" smtClean="0"/>
              <a:t>on 08.05.2017</a:t>
            </a:r>
          </a:p>
          <a:p>
            <a:r>
              <a:rPr lang="en-GB" sz="2800" dirty="0"/>
              <a:t>QPS_OK filtering method in </a:t>
            </a:r>
            <a:r>
              <a:rPr lang="en-GB" sz="2800" dirty="0" smtClean="0"/>
              <a:t>details</a:t>
            </a:r>
          </a:p>
          <a:p>
            <a:r>
              <a:rPr lang="en-GB" sz="2800" dirty="0" smtClean="0"/>
              <a:t>Conclusions</a:t>
            </a:r>
            <a:endParaRPr lang="en-GB" sz="28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938887"/>
          </a:xfrm>
        </p:spPr>
        <p:txBody>
          <a:bodyPr>
            <a:normAutofit fontScale="70000" lnSpcReduction="20000"/>
          </a:bodyPr>
          <a:lstStyle/>
          <a:p>
            <a:r>
              <a:rPr lang="en-US" sz="3200" b="1" dirty="0"/>
              <a:t>No hardware interlocks </a:t>
            </a:r>
            <a:r>
              <a:rPr lang="en-US" sz="3200" dirty="0"/>
              <a:t>for 60A orbit correctors</a:t>
            </a:r>
          </a:p>
          <a:p>
            <a:r>
              <a:rPr lang="en-US" sz="3200" dirty="0"/>
              <a:t>Protection </a:t>
            </a:r>
            <a:r>
              <a:rPr lang="en-US" sz="3200" b="1" dirty="0"/>
              <a:t>guaranteed by Power Converters</a:t>
            </a:r>
          </a:p>
          <a:p>
            <a:r>
              <a:rPr lang="en-US" sz="3200" dirty="0"/>
              <a:t>Interlocks </a:t>
            </a:r>
            <a:r>
              <a:rPr lang="en-US" sz="3200" b="1" dirty="0"/>
              <a:t>to avoid unnecessary quenches </a:t>
            </a:r>
            <a:r>
              <a:rPr lang="en-US" sz="3200" dirty="0"/>
              <a:t>of magnets and current leads and to help operations</a:t>
            </a:r>
          </a:p>
          <a:p>
            <a:r>
              <a:rPr lang="en-US" sz="3200" b="1" dirty="0"/>
              <a:t>PC_PERMIT_60A</a:t>
            </a:r>
            <a:r>
              <a:rPr lang="en-US" sz="3200" dirty="0"/>
              <a:t> derived from cryogenic and powering conditions and </a:t>
            </a:r>
            <a:r>
              <a:rPr lang="en-US" sz="3200" b="1" dirty="0"/>
              <a:t>sent via GMT </a:t>
            </a:r>
            <a:r>
              <a:rPr lang="en-US" sz="3200" dirty="0"/>
              <a:t>to EPC </a:t>
            </a:r>
            <a:r>
              <a:rPr lang="en-US" sz="3200" dirty="0" smtClean="0"/>
              <a:t>gateways</a:t>
            </a:r>
            <a:endParaRPr lang="en-US" sz="28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60A Power Permit implementation</a:t>
            </a:r>
            <a:endParaRPr lang="en-GB" dirty="0"/>
          </a:p>
        </p:txBody>
      </p:sp>
      <p:graphicFrame>
        <p:nvGraphicFramePr>
          <p:cNvPr id="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844175"/>
              </p:ext>
            </p:extLst>
          </p:nvPr>
        </p:nvGraphicFramePr>
        <p:xfrm>
          <a:off x="1260689" y="3364906"/>
          <a:ext cx="6619875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Visio" r:id="rId3" imgW="6637436" imgH="2667000" progId="Visio.Drawing.11">
                  <p:embed/>
                </p:oleObj>
              </mc:Choice>
              <mc:Fallback>
                <p:oleObj name="Visio" r:id="rId3" imgW="6637436" imgH="26670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689" y="3364906"/>
                        <a:ext cx="6619875" cy="265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6630556" y="5833533"/>
            <a:ext cx="2438400" cy="2892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/>
          <a:p>
            <a:r>
              <a:rPr lang="en-GB" sz="1200" dirty="0" smtClean="0"/>
              <a:t>Courtesy of Ivan </a:t>
            </a:r>
            <a:r>
              <a:rPr lang="en-GB" sz="1200" dirty="0" err="1" smtClean="0"/>
              <a:t>Romera</a:t>
            </a:r>
            <a:r>
              <a:rPr lang="en-GB" sz="1200" dirty="0" smtClean="0"/>
              <a:t> Ramirez</a:t>
            </a:r>
          </a:p>
        </p:txBody>
      </p:sp>
    </p:spTree>
    <p:extLst>
      <p:ext uri="{BB962C8B-B14F-4D97-AF65-F5344CB8AC3E}">
        <p14:creationId xmlns:p14="http://schemas.microsoft.com/office/powerpoint/2010/main" val="113476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67543" y="1325606"/>
            <a:ext cx="4302865" cy="4667421"/>
          </a:xfrm>
        </p:spPr>
        <p:txBody>
          <a:bodyPr>
            <a:noAutofit/>
          </a:bodyPr>
          <a:lstStyle/>
          <a:p>
            <a:r>
              <a:rPr lang="en-GB" sz="2400" dirty="0" smtClean="0"/>
              <a:t>Power Permit </a:t>
            </a:r>
            <a:r>
              <a:rPr lang="en-GB" sz="2400" b="1" dirty="0" smtClean="0"/>
              <a:t>Without</a:t>
            </a:r>
            <a:r>
              <a:rPr lang="en-GB" sz="2400" dirty="0" smtClean="0"/>
              <a:t> beam</a:t>
            </a:r>
          </a:p>
          <a:p>
            <a:pPr lvl="1"/>
            <a:r>
              <a:rPr lang="en-GB" sz="2000" dirty="0" smtClean="0"/>
              <a:t>Global Protection</a:t>
            </a:r>
          </a:p>
          <a:p>
            <a:pPr lvl="1"/>
            <a:r>
              <a:rPr lang="en-GB" sz="2000" dirty="0" smtClean="0"/>
              <a:t>PLC communication alive</a:t>
            </a:r>
            <a:endParaRPr lang="en-GB" sz="2000" dirty="0" smtClean="0"/>
          </a:p>
          <a:p>
            <a:pPr lvl="1"/>
            <a:r>
              <a:rPr lang="en-GB" sz="2000" dirty="0" err="1" smtClean="0"/>
              <a:t>Cryo</a:t>
            </a:r>
            <a:r>
              <a:rPr lang="en-GB" sz="2000" dirty="0" smtClean="0"/>
              <a:t> PP60A</a:t>
            </a:r>
          </a:p>
          <a:p>
            <a:pPr lvl="1"/>
            <a:r>
              <a:rPr lang="en-GB" sz="2000" dirty="0" smtClean="0"/>
              <a:t>CMW connection alive</a:t>
            </a:r>
            <a:endParaRPr lang="en-GB" sz="2000" dirty="0" smtClean="0"/>
          </a:p>
          <a:p>
            <a:r>
              <a:rPr lang="en-GB" sz="2400" dirty="0" smtClean="0"/>
              <a:t>Power Permit </a:t>
            </a:r>
            <a:r>
              <a:rPr lang="en-GB" sz="2400" b="1" dirty="0" smtClean="0"/>
              <a:t>With</a:t>
            </a:r>
            <a:r>
              <a:rPr lang="en-GB" sz="2400" dirty="0" smtClean="0"/>
              <a:t> Beam</a:t>
            </a:r>
          </a:p>
          <a:p>
            <a:pPr lvl="1"/>
            <a:r>
              <a:rPr lang="en-GB" sz="2000" dirty="0" smtClean="0"/>
              <a:t>Beam_Info_B1B2</a:t>
            </a:r>
          </a:p>
          <a:p>
            <a:pPr lvl="1"/>
            <a:r>
              <a:rPr lang="en-GB" sz="2000" dirty="0"/>
              <a:t>PLC communication alive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Two operating modes</a:t>
            </a:r>
            <a:endParaRPr lang="en-GB" dirty="0"/>
          </a:p>
        </p:txBody>
      </p:sp>
      <p:pic>
        <p:nvPicPr>
          <p:cNvPr id="8" name="Espace réservé du contenu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08" y="1385391"/>
            <a:ext cx="3906047" cy="4607636"/>
          </a:xfrm>
          <a:prstGeom prst="rect">
            <a:avLst/>
          </a:prstGeom>
        </p:spPr>
      </p:pic>
      <p:sp>
        <p:nvSpPr>
          <p:cNvPr id="15" name="Cadre 14"/>
          <p:cNvSpPr>
            <a:spLocks/>
          </p:cNvSpPr>
          <p:nvPr/>
        </p:nvSpPr>
        <p:spPr>
          <a:xfrm>
            <a:off x="4770408" y="1720414"/>
            <a:ext cx="1544130" cy="1907553"/>
          </a:xfrm>
          <a:prstGeom prst="frame">
            <a:avLst>
              <a:gd name="adj1" fmla="val 4296"/>
            </a:avLst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  <a:ln w="9525" cmpd="sng">
            <a:solidFill>
              <a:schemeClr val="accent1"/>
            </a:solidFill>
            <a:round/>
          </a:ln>
          <a:effectLst>
            <a:glow rad="70000">
              <a:schemeClr val="accent1">
                <a:tint val="30000"/>
                <a:shade val="95000"/>
                <a:satMod val="300000"/>
                <a:alpha val="0"/>
              </a:schemeClr>
            </a:glo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44000" rIns="90000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7" name="Cadre 16"/>
          <p:cNvSpPr>
            <a:spLocks/>
          </p:cNvSpPr>
          <p:nvPr/>
        </p:nvSpPr>
        <p:spPr>
          <a:xfrm>
            <a:off x="4770408" y="4085167"/>
            <a:ext cx="1544130" cy="786610"/>
          </a:xfrm>
          <a:prstGeom prst="frame">
            <a:avLst>
              <a:gd name="adj1" fmla="val 4296"/>
            </a:avLst>
          </a:prstGeom>
          <a:gradFill>
            <a:gsLst>
              <a:gs pos="0">
                <a:schemeClr val="accent1">
                  <a:tint val="73000"/>
                  <a:satMod val="150000"/>
                </a:schemeClr>
              </a:gs>
              <a:gs pos="25000">
                <a:schemeClr val="accent1">
                  <a:tint val="96000"/>
                  <a:shade val="80000"/>
                  <a:satMod val="105000"/>
                </a:schemeClr>
              </a:gs>
              <a:gs pos="38000">
                <a:schemeClr val="accent1">
                  <a:tint val="96000"/>
                  <a:shade val="59000"/>
                  <a:satMod val="120000"/>
                </a:schemeClr>
              </a:gs>
              <a:gs pos="55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  <a:lin ang="5400000" scaled="1"/>
          </a:gradFill>
          <a:ln w="9525" cmpd="sng">
            <a:solidFill>
              <a:schemeClr val="accent1"/>
            </a:solidFill>
            <a:round/>
          </a:ln>
          <a:effectLst>
            <a:glow rad="70000">
              <a:schemeClr val="accent1">
                <a:tint val="30000"/>
                <a:shade val="95000"/>
                <a:satMod val="300000"/>
                <a:alpha val="0"/>
              </a:schemeClr>
            </a:glo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44000" rIns="90000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67543" y="5119935"/>
            <a:ext cx="4301306" cy="624933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fact, PP60A logic from the PIC </a:t>
            </a:r>
            <a:r>
              <a:rPr lang="en-GB" dirty="0" smtClean="0">
                <a:solidFill>
                  <a:srgbClr val="FF0000"/>
                </a:solidFill>
              </a:rPr>
              <a:t>is always true when </a:t>
            </a:r>
            <a:r>
              <a:rPr lang="en-GB" dirty="0" smtClean="0">
                <a:solidFill>
                  <a:srgbClr val="FF0000"/>
                </a:solidFill>
              </a:rPr>
              <a:t>operation with beam !</a:t>
            </a:r>
          </a:p>
        </p:txBody>
      </p:sp>
    </p:spTree>
    <p:extLst>
      <p:ext uri="{BB962C8B-B14F-4D97-AF65-F5344CB8AC3E}">
        <p14:creationId xmlns:p14="http://schemas.microsoft.com/office/powerpoint/2010/main" val="68483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38" end="1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charRg st="138" end="1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2" animBg="1"/>
      <p:bldP spid="15" grpId="3" animBg="1"/>
      <p:bldP spid="17" grpId="2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25606"/>
            <a:ext cx="8229600" cy="305166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First message (SMS/Mail) from PIC server on Tuesday 2</a:t>
            </a:r>
            <a:r>
              <a:rPr lang="en-GB" baseline="30000" dirty="0" smtClean="0"/>
              <a:t>nd</a:t>
            </a:r>
            <a:r>
              <a:rPr lang="en-GB" dirty="0" smtClean="0"/>
              <a:t> </a:t>
            </a:r>
            <a:r>
              <a:rPr lang="en-GB" baseline="30000" dirty="0" smtClean="0"/>
              <a:t> </a:t>
            </a:r>
            <a:r>
              <a:rPr lang="en-GB" dirty="0"/>
              <a:t>M</a:t>
            </a:r>
            <a:r>
              <a:rPr lang="en-GB" dirty="0" smtClean="0"/>
              <a:t>ai:</a:t>
            </a:r>
          </a:p>
          <a:p>
            <a:pPr lvl="1"/>
            <a:r>
              <a:rPr lang="en-US" dirty="0"/>
              <a:t>F: </a:t>
            </a:r>
            <a:r>
              <a:rPr lang="en-US" dirty="0" smtClean="0">
                <a:hlinkClick r:id="rId2"/>
              </a:rPr>
              <a:t>pic.interlock@cern.ch</a:t>
            </a:r>
            <a:r>
              <a:rPr lang="en-US" dirty="0"/>
              <a:t>	</a:t>
            </a:r>
            <a:r>
              <a:rPr lang="en-US" dirty="0" smtClean="0"/>
              <a:t>					S</a:t>
            </a:r>
            <a:r>
              <a:rPr lang="en-US" dirty="0"/>
              <a:t>: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pic_1 - Bad - Time synchro PM1_CMW_FE</a:t>
            </a:r>
            <a:r>
              <a:rPr lang="en-US" b="1" dirty="0"/>
              <a:t> </a:t>
            </a:r>
            <a:r>
              <a:rPr lang="en-US" dirty="0"/>
              <a:t>-&gt; DS driver 30 - 05/02/2017 18:21:19 (milli:654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</a:t>
            </a:r>
            <a:r>
              <a:rPr lang="en-US" dirty="0"/>
              <a:t>: </a:t>
            </a:r>
            <a:r>
              <a:rPr lang="en-US" dirty="0" smtClean="0">
                <a:hlinkClick r:id="rId2"/>
              </a:rPr>
              <a:t>pic.interlock@cern.ch</a:t>
            </a:r>
            <a:r>
              <a:rPr lang="en-US" dirty="0"/>
              <a:t>	</a:t>
            </a:r>
            <a:r>
              <a:rPr lang="en-US" dirty="0" smtClean="0"/>
              <a:t>					S</a:t>
            </a:r>
            <a:r>
              <a:rPr lang="en-US" dirty="0"/>
              <a:t>: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b="1" dirty="0">
                <a:solidFill>
                  <a:srgbClr val="00B050"/>
                </a:solidFill>
              </a:rPr>
              <a:t>pic_1 </a:t>
            </a:r>
            <a:r>
              <a:rPr lang="mr-IN" b="1" dirty="0" smtClean="0">
                <a:solidFill>
                  <a:srgbClr val="00B050"/>
                </a:solidFill>
              </a:rPr>
              <a:t>–</a:t>
            </a:r>
            <a:r>
              <a:rPr lang="en-US" b="1" dirty="0" smtClean="0">
                <a:solidFill>
                  <a:srgbClr val="00B050"/>
                </a:solidFill>
              </a:rPr>
              <a:t> OK - </a:t>
            </a:r>
            <a:r>
              <a:rPr lang="en-US" b="1" dirty="0">
                <a:solidFill>
                  <a:srgbClr val="00B050"/>
                </a:solidFill>
              </a:rPr>
              <a:t>Time synchro PM1_CMW_FE</a:t>
            </a:r>
            <a:r>
              <a:rPr lang="en-US" b="1" dirty="0"/>
              <a:t> </a:t>
            </a:r>
            <a:r>
              <a:rPr lang="en-US" dirty="0"/>
              <a:t>-&gt; DS driver 30 - 05/02/2017 </a:t>
            </a:r>
            <a:r>
              <a:rPr lang="en-US" dirty="0" smtClean="0"/>
              <a:t>18:21:21 </a:t>
            </a:r>
            <a:r>
              <a:rPr lang="en-US" dirty="0"/>
              <a:t>(</a:t>
            </a:r>
            <a:r>
              <a:rPr lang="en-US" dirty="0" smtClean="0"/>
              <a:t>milli:647)</a:t>
            </a:r>
          </a:p>
          <a:p>
            <a:r>
              <a:rPr lang="en-US" dirty="0" smtClean="0"/>
              <a:t>The frequency of these messages increased exponentially over the </a:t>
            </a:r>
            <a:r>
              <a:rPr lang="en-US" dirty="0"/>
              <a:t>7</a:t>
            </a:r>
            <a:r>
              <a:rPr lang="en-US" dirty="0" smtClean="0"/>
              <a:t> next days.</a:t>
            </a:r>
          </a:p>
          <a:p>
            <a:r>
              <a:rPr lang="en-US" dirty="0" smtClean="0"/>
              <a:t>Initially, these messages were not considered important because they had no effect on the operation.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PP60A lost on </a:t>
            </a:r>
            <a:r>
              <a:rPr lang="en-GB" dirty="0" smtClean="0"/>
              <a:t>08.05.2017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Circumstances</a:t>
            </a:r>
            <a:endParaRPr lang="en-GB" dirty="0"/>
          </a:p>
        </p:txBody>
      </p:sp>
      <p:pic>
        <p:nvPicPr>
          <p:cNvPr id="8" name="Espace réservé du contenu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833" y="4377267"/>
            <a:ext cx="2608967" cy="1615760"/>
          </a:xfrm>
          <a:prstGeom prst="rect">
            <a:avLst/>
          </a:prstGeom>
        </p:spPr>
      </p:pic>
      <p:sp>
        <p:nvSpPr>
          <p:cNvPr id="9" name="Espace réservé du contenu 1"/>
          <p:cNvSpPr txBox="1">
            <a:spLocks/>
          </p:cNvSpPr>
          <p:nvPr/>
        </p:nvSpPr>
        <p:spPr>
          <a:xfrm>
            <a:off x="467544" y="4868333"/>
            <a:ext cx="5610289" cy="811428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>
                  <a:lumMod val="10000"/>
                </a:schemeClr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>
                  <a:lumMod val="75000"/>
                </a:schemeClr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1">
                  <a:lumMod val="90000"/>
                </a:schemeClr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3">
                  <a:lumMod val="60000"/>
                  <a:lumOff val="40000"/>
                </a:schemeClr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All PP60A lost on 08.05.2017.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7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25606"/>
            <a:ext cx="8229600" cy="466742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New </a:t>
            </a:r>
            <a:r>
              <a:rPr lang="en-GB" dirty="0" smtClean="0"/>
              <a:t>QPS_OK filtering </a:t>
            </a:r>
            <a:r>
              <a:rPr lang="en-GB" dirty="0" smtClean="0"/>
              <a:t>method deployed during EYETS.</a:t>
            </a:r>
            <a:endParaRPr lang="en-GB" dirty="0" smtClean="0"/>
          </a:p>
          <a:p>
            <a:r>
              <a:rPr lang="en-GB" b="1" dirty="0">
                <a:solidFill>
                  <a:srgbClr val="FF0000"/>
                </a:solidFill>
              </a:rPr>
              <a:t>O</a:t>
            </a:r>
            <a:r>
              <a:rPr lang="en-GB" b="1" dirty="0" smtClean="0">
                <a:solidFill>
                  <a:srgbClr val="FF0000"/>
                </a:solidFill>
              </a:rPr>
              <a:t>verload</a:t>
            </a:r>
            <a:r>
              <a:rPr lang="en-GB" dirty="0" smtClean="0"/>
              <a:t> of the </a:t>
            </a:r>
            <a:r>
              <a:rPr lang="en-GB" dirty="0" err="1" smtClean="0"/>
              <a:t>WinCC</a:t>
            </a:r>
            <a:r>
              <a:rPr lang="en-GB" dirty="0" smtClean="0"/>
              <a:t> server:</a:t>
            </a:r>
          </a:p>
          <a:p>
            <a:pPr lvl="2"/>
            <a:r>
              <a:rPr lang="en-GB" dirty="0" smtClean="0"/>
              <a:t>CCC complained of:</a:t>
            </a:r>
          </a:p>
          <a:p>
            <a:pPr lvl="3"/>
            <a:r>
              <a:rPr lang="en-GB" dirty="0" smtClean="0"/>
              <a:t>Slowdown of the PIC application.</a:t>
            </a:r>
          </a:p>
          <a:p>
            <a:pPr lvl="3"/>
            <a:r>
              <a:rPr lang="en-GB" dirty="0" smtClean="0"/>
              <a:t>Unexpected and uncoherent behaviour of the PIC application.</a:t>
            </a:r>
          </a:p>
          <a:p>
            <a:r>
              <a:rPr lang="en-GB" dirty="0" err="1" smtClean="0"/>
              <a:t>WinCC</a:t>
            </a:r>
            <a:r>
              <a:rPr lang="en-GB" dirty="0" smtClean="0"/>
              <a:t> server goes to emergency mode (automatic disconnection of services to save resources).</a:t>
            </a:r>
          </a:p>
          <a:p>
            <a:r>
              <a:rPr lang="en-GB" dirty="0" smtClean="0"/>
              <a:t>Messages appeared.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NO consequences </a:t>
            </a:r>
            <a:r>
              <a:rPr lang="en-GB" dirty="0" smtClean="0"/>
              <a:t>for operation </a:t>
            </a:r>
            <a:r>
              <a:rPr lang="en-GB" b="1" dirty="0" smtClean="0">
                <a:solidFill>
                  <a:srgbClr val="00B050"/>
                </a:solidFill>
              </a:rPr>
              <a:t>with beam</a:t>
            </a:r>
            <a:r>
              <a:rPr lang="en-GB" dirty="0" smtClean="0"/>
              <a:t>.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PP60A lost on </a:t>
            </a:r>
            <a:r>
              <a:rPr lang="en-GB" dirty="0" smtClean="0"/>
              <a:t>08.05.2017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What happened (1)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98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25606"/>
            <a:ext cx="4645735" cy="4667421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At 21.43 on 07.05.2017 the RQ5.LR3 circuit tripped:</a:t>
            </a:r>
          </a:p>
          <a:p>
            <a:pPr lvl="1"/>
            <a:r>
              <a:rPr lang="en-GB" b="1" dirty="0" smtClean="0">
                <a:solidFill>
                  <a:srgbClr val="00B050"/>
                </a:solidFill>
              </a:rPr>
              <a:t>No beam</a:t>
            </a:r>
          </a:p>
          <a:p>
            <a:r>
              <a:rPr lang="en-GB" dirty="0" smtClean="0"/>
              <a:t>BE/ICS requested authorization to make an intervention on the </a:t>
            </a:r>
            <a:r>
              <a:rPr lang="en-GB" dirty="0" err="1" smtClean="0"/>
              <a:t>WinCC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intervention:</a:t>
            </a:r>
          </a:p>
          <a:p>
            <a:pPr lvl="1"/>
            <a:r>
              <a:rPr lang="en-GB" dirty="0" smtClean="0"/>
              <a:t>Shutdown of the </a:t>
            </a:r>
            <a:r>
              <a:rPr lang="en-GB" dirty="0" err="1" smtClean="0"/>
              <a:t>WinCC</a:t>
            </a:r>
            <a:r>
              <a:rPr lang="en-GB" dirty="0" smtClean="0"/>
              <a:t>	</a:t>
            </a:r>
            <a:r>
              <a:rPr lang="en-GB" dirty="0"/>
              <a:t>	</a:t>
            </a:r>
            <a:r>
              <a:rPr lang="en-GB" b="1" dirty="0" smtClean="0">
                <a:solidFill>
                  <a:srgbClr val="00B050"/>
                </a:solidFill>
              </a:rPr>
              <a:t>No consequences</a:t>
            </a:r>
          </a:p>
          <a:p>
            <a:pPr lvl="1"/>
            <a:r>
              <a:rPr lang="en-GB" dirty="0" smtClean="0"/>
              <a:t>Change of QPS_OK filtering polling time to 10 sec (Mitigation of </a:t>
            </a:r>
            <a:r>
              <a:rPr lang="en-GB" dirty="0" err="1" smtClean="0"/>
              <a:t>WinCC</a:t>
            </a:r>
            <a:r>
              <a:rPr lang="en-GB" dirty="0" smtClean="0"/>
              <a:t> overload).</a:t>
            </a:r>
          </a:p>
          <a:p>
            <a:pPr lvl="1"/>
            <a:r>
              <a:rPr lang="en-GB" b="1" dirty="0" err="1" smtClean="0">
                <a:solidFill>
                  <a:srgbClr val="FF0000"/>
                </a:solidFill>
              </a:rPr>
              <a:t>WinCC</a:t>
            </a:r>
            <a:r>
              <a:rPr lang="en-GB" b="1" dirty="0" smtClean="0">
                <a:solidFill>
                  <a:srgbClr val="FF0000"/>
                </a:solidFill>
              </a:rPr>
              <a:t> server restarted.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PP60A lost on </a:t>
            </a:r>
            <a:r>
              <a:rPr lang="en-GB" dirty="0" smtClean="0"/>
              <a:t>08.05.2017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What happened (2)</a:t>
            </a:r>
            <a:endParaRPr lang="en-GB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2756" y="2189728"/>
            <a:ext cx="3677590" cy="2939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0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57200" y="1325606"/>
            <a:ext cx="4313208" cy="466742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At restart, </a:t>
            </a:r>
            <a:r>
              <a:rPr lang="en-GB" dirty="0" err="1"/>
              <a:t>WinCC</a:t>
            </a:r>
            <a:r>
              <a:rPr lang="en-GB" dirty="0"/>
              <a:t> is disconnected from CMW </a:t>
            </a:r>
            <a:r>
              <a:rPr lang="en-GB" dirty="0" smtClean="0"/>
              <a:t>server.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Without Beam:	 All PP60A lost</a:t>
            </a:r>
          </a:p>
          <a:p>
            <a:r>
              <a:rPr lang="en-GB" dirty="0" smtClean="0"/>
              <a:t>Mitigation:</a:t>
            </a:r>
          </a:p>
          <a:p>
            <a:pPr lvl="1"/>
            <a:r>
              <a:rPr lang="en-GB" dirty="0" smtClean="0"/>
              <a:t>Masking the CMW connection check for a time set at </a:t>
            </a:r>
            <a:r>
              <a:rPr lang="en-GB" dirty="0" err="1" smtClean="0"/>
              <a:t>WinCC</a:t>
            </a:r>
            <a:r>
              <a:rPr lang="en-GB" dirty="0" smtClean="0"/>
              <a:t> restart</a:t>
            </a:r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PP60A lost on </a:t>
            </a:r>
            <a:r>
              <a:rPr lang="en-GB" dirty="0" smtClean="0"/>
              <a:t>08.05.2017</a:t>
            </a:r>
            <a:endParaRPr lang="en-GB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What happened</a:t>
            </a:r>
            <a:endParaRPr lang="en-GB" dirty="0"/>
          </a:p>
        </p:txBody>
      </p:sp>
      <p:pic>
        <p:nvPicPr>
          <p:cNvPr id="9" name="Espace réservé du contenu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408" y="1385391"/>
            <a:ext cx="3906047" cy="4607636"/>
          </a:xfrm>
          <a:prstGeom prst="rect">
            <a:avLst/>
          </a:prstGeom>
        </p:spPr>
      </p:pic>
      <p:sp>
        <p:nvSpPr>
          <p:cNvPr id="10" name="Cadre 9"/>
          <p:cNvSpPr>
            <a:spLocks/>
          </p:cNvSpPr>
          <p:nvPr/>
        </p:nvSpPr>
        <p:spPr>
          <a:xfrm>
            <a:off x="4770408" y="3365617"/>
            <a:ext cx="1544130" cy="205548"/>
          </a:xfrm>
          <a:prstGeom prst="frame">
            <a:avLst>
              <a:gd name="adj1" fmla="val 12359"/>
            </a:avLst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>
            <a:glow rad="70000">
              <a:schemeClr val="accent1">
                <a:tint val="30000"/>
                <a:shade val="95000"/>
                <a:satMod val="300000"/>
                <a:alpha val="0"/>
              </a:schemeClr>
            </a:glo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44000" rIns="90000"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Cadre 10"/>
          <p:cNvSpPr>
            <a:spLocks/>
          </p:cNvSpPr>
          <p:nvPr/>
        </p:nvSpPr>
        <p:spPr>
          <a:xfrm>
            <a:off x="4770408" y="2344310"/>
            <a:ext cx="1544130" cy="207822"/>
          </a:xfrm>
          <a:prstGeom prst="frame">
            <a:avLst>
              <a:gd name="adj1" fmla="val 12359"/>
            </a:avLst>
          </a:prstGeom>
          <a:solidFill>
            <a:srgbClr val="FF0000"/>
          </a:solidFill>
          <a:ln w="9525" cmpd="sng">
            <a:solidFill>
              <a:srgbClr val="FF0000"/>
            </a:solidFill>
            <a:round/>
          </a:ln>
          <a:effectLst>
            <a:glow rad="70000">
              <a:schemeClr val="accent1">
                <a:tint val="30000"/>
                <a:shade val="95000"/>
                <a:satMod val="300000"/>
                <a:alpha val="0"/>
              </a:schemeClr>
            </a:glo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144000" rIns="90000"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5" name="Flèche vers la droite 14"/>
          <p:cNvSpPr/>
          <p:nvPr/>
        </p:nvSpPr>
        <p:spPr>
          <a:xfrm>
            <a:off x="313267" y="2726267"/>
            <a:ext cx="567266" cy="3471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79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MPP - 09/06/2017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60A Power Permit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669F73-BCF9-C24C-B495-49B0CE9DBAF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QPS_OK filtering method in details</a:t>
            </a:r>
            <a:endParaRPr lang="en-GB" sz="32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66" y="1251794"/>
            <a:ext cx="7676521" cy="4815044"/>
          </a:xfrm>
          <a:prstGeom prst="rect">
            <a:avLst/>
          </a:prstGeom>
        </p:spPr>
      </p:pic>
      <p:sp>
        <p:nvSpPr>
          <p:cNvPr id="11" name="Bouée 10"/>
          <p:cNvSpPr/>
          <p:nvPr/>
        </p:nvSpPr>
        <p:spPr>
          <a:xfrm>
            <a:off x="567267" y="3513668"/>
            <a:ext cx="5359400" cy="541866"/>
          </a:xfrm>
          <a:prstGeom prst="donut">
            <a:avLst>
              <a:gd name="adj" fmla="val 980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15614" y="3089294"/>
            <a:ext cx="4262705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QPS_OK is evaluated by </a:t>
            </a:r>
            <a:r>
              <a:rPr lang="en-GB" dirty="0" err="1">
                <a:solidFill>
                  <a:schemeClr val="bg1"/>
                </a:solidFill>
              </a:rPr>
              <a:t>WinCC</a:t>
            </a:r>
            <a:r>
              <a:rPr lang="en-GB" dirty="0">
                <a:solidFill>
                  <a:schemeClr val="bg1"/>
                </a:solidFill>
              </a:rPr>
              <a:t> scripts</a:t>
            </a:r>
          </a:p>
        </p:txBody>
      </p:sp>
    </p:spTree>
    <p:extLst>
      <p:ext uri="{BB962C8B-B14F-4D97-AF65-F5344CB8AC3E}">
        <p14:creationId xmlns:p14="http://schemas.microsoft.com/office/powerpoint/2010/main" val="120079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Default 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qu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ctr">
        <a:normAutofit fontScale="77500" lnSpcReduction="20000"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5677</TotalTime>
  <Words>604</Words>
  <Application>Microsoft Macintosh PowerPoint</Application>
  <PresentationFormat>Présentation à l'écran (4:3)</PresentationFormat>
  <Paragraphs>136</Paragraphs>
  <Slides>14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Calibri</vt:lpstr>
      <vt:lpstr>Calibri Light</vt:lpstr>
      <vt:lpstr>Mangal</vt:lpstr>
      <vt:lpstr>Arial</vt:lpstr>
      <vt:lpstr>Default Theme</vt:lpstr>
      <vt:lpstr>Conception personnalisée</vt:lpstr>
      <vt:lpstr>Visio</vt:lpstr>
      <vt:lpstr>Loss of PP60A 08.05.2017</vt:lpstr>
      <vt:lpstr>Outline</vt:lpstr>
      <vt:lpstr>Introduction</vt:lpstr>
      <vt:lpstr>Introduction</vt:lpstr>
      <vt:lpstr>PP60A lost on 08.05.2017</vt:lpstr>
      <vt:lpstr>PP60A lost on 08.05.2017</vt:lpstr>
      <vt:lpstr>PP60A lost on 08.05.2017</vt:lpstr>
      <vt:lpstr>PP60A lost on 08.05.2017</vt:lpstr>
      <vt:lpstr>QPS_OK filtering method in details</vt:lpstr>
      <vt:lpstr>QPS_OK filtering method in details</vt:lpstr>
      <vt:lpstr>QPS_OK filtering method in details</vt:lpstr>
      <vt:lpstr>Conclusion (1st)</vt:lpstr>
      <vt:lpstr>Thank you for your attention</vt:lpstr>
      <vt:lpstr>Présentation PowerPoint</vt:lpstr>
    </vt:vector>
  </TitlesOfParts>
  <Manager/>
  <Company/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Effects of PIC WinCC server on 60A Power Permit</dc:title>
  <dc:subject/>
  <dc:creator>Alain Antoine</dc:creator>
  <cp:keywords/>
  <dc:description/>
  <cp:lastModifiedBy>Alain Antoine</cp:lastModifiedBy>
  <cp:revision>70</cp:revision>
  <cp:lastPrinted>2016-08-25T08:34:04Z</cp:lastPrinted>
  <dcterms:created xsi:type="dcterms:W3CDTF">2017-05-22T08:56:29Z</dcterms:created>
  <dcterms:modified xsi:type="dcterms:W3CDTF">2017-06-08T16:03:36Z</dcterms:modified>
  <cp:category/>
</cp:coreProperties>
</file>