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3"/>
  </p:notesMasterIdLst>
  <p:sldIdLst>
    <p:sldId id="257" r:id="rId2"/>
    <p:sldId id="258" r:id="rId3"/>
    <p:sldId id="260" r:id="rId4"/>
    <p:sldId id="262" r:id="rId5"/>
    <p:sldId id="259" r:id="rId6"/>
    <p:sldId id="261" r:id="rId7"/>
    <p:sldId id="267" r:id="rId8"/>
    <p:sldId id="263" r:id="rId9"/>
    <p:sldId id="265" r:id="rId10"/>
    <p:sldId id="264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5742B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 snapToObjects="1">
      <p:cViewPr varScale="1">
        <p:scale>
          <a:sx n="122" d="100"/>
          <a:sy n="122" d="100"/>
        </p:scale>
        <p:origin x="120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9F9E85-1694-48C3-982F-904DE2F5082A}" type="datetimeFigureOut">
              <a:rPr lang="en-GB" smtClean="0"/>
              <a:t>08/06/2017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67DFE1-8A9F-4E5E-8787-8A92290DB3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12459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67DFE1-8A9F-4E5E-8787-8A92290DB3A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69177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C47CB3-6A13-42DF-8641-8337AF9EF118}" type="datetime1">
              <a:rPr lang="en-GB" smtClean="0"/>
              <a:t>08/06/2017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Status of DOROS BPMs for SIS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8C81B8-A63C-4EC9-99B1-6E920710470B}" type="datetime1">
              <a:rPr lang="en-GB" smtClean="0"/>
              <a:t>08/06/2017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Status of DOROS BPMs for SIS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9281CC-0BF4-4821-AEFB-60741434355F}" type="datetime1">
              <a:rPr lang="en-GB" smtClean="0"/>
              <a:t>08/06/2017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Status of DOROS BPMs for SIS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636DF9-4E88-420D-B7D1-440E0C747967}" type="datetime1">
              <a:rPr lang="en-GB" smtClean="0"/>
              <a:t>08/06/2017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Status of DOROS BPMs for SIS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4B1663-7EF4-4CB0-860F-30E774A3F5F3}" type="datetime1">
              <a:rPr lang="en-GB" smtClean="0"/>
              <a:t>08/06/2017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Status of DOROS BPMs for SIS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1F44EF-1A49-40B7-9794-83A41F26EFAB}" type="datetime1">
              <a:rPr lang="en-GB" smtClean="0"/>
              <a:t>08/06/2017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Status of DOROS BPMs for SIS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2EDC5A-AEA3-4610-A9DA-DE4468D2D217}" type="datetime1">
              <a:rPr lang="en-GB" smtClean="0"/>
              <a:t>08/06/2017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Status of DOROS BPMs for SIS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DF1802-18F9-4F41-9466-64891B183F1D}" type="datetime1">
              <a:rPr lang="en-GB" smtClean="0"/>
              <a:t>08/06/2017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Status of DOROS BPMs for SIS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sldNum="0"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Status of DOROS BPMs for SIS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3786554" cy="419653"/>
          </a:xfrm>
        </p:spPr>
        <p:txBody>
          <a:bodyPr>
            <a:normAutofit/>
          </a:bodyPr>
          <a:lstStyle/>
          <a:p>
            <a:r>
              <a:rPr lang="en-GB" dirty="0" smtClean="0"/>
              <a:t>G. Baud, M. Gasior, J. Olexa, M. Lasch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Status of DOROS BPMs for SIS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3EF84F3-B49E-4CA1-A9D0-595DDB0FFFB2}" type="datetime1">
              <a:rPr lang="en-GB" smtClean="0"/>
              <a:t>08/06/2017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1889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Auto-Calibration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Positions used </a:t>
            </a:r>
            <a:r>
              <a:rPr lang="en-GB" dirty="0" smtClean="0"/>
              <a:t>by </a:t>
            </a:r>
            <a:r>
              <a:rPr lang="en-GB" dirty="0"/>
              <a:t>SIS are based on </a:t>
            </a:r>
            <a:r>
              <a:rPr lang="en-GB" dirty="0" smtClean="0"/>
              <a:t>balanced </a:t>
            </a:r>
            <a:r>
              <a:rPr lang="en-GB" dirty="0"/>
              <a:t>averages </a:t>
            </a:r>
            <a:r>
              <a:rPr lang="en-GB" dirty="0" smtClean="0"/>
              <a:t>of </a:t>
            </a:r>
            <a:r>
              <a:rPr lang="en-GB" dirty="0"/>
              <a:t>raw values</a:t>
            </a:r>
          </a:p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Status of DOROS BPMs for SIS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4847" y="2366465"/>
            <a:ext cx="6163535" cy="3562847"/>
          </a:xfrm>
          <a:prstGeom prst="rect">
            <a:avLst/>
          </a:prstGeom>
        </p:spPr>
      </p:pic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5A7DA3C-8AE0-4945-B491-C621BCAD91CC}" type="datetime1">
              <a:rPr lang="en-GB" smtClean="0"/>
              <a:t>08/06/2017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0790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800" dirty="0"/>
              <a:t>Story of the collimator beam position measurement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39446"/>
            <a:ext cx="8226854" cy="4953581"/>
          </a:xfrm>
        </p:spPr>
        <p:txBody>
          <a:bodyPr>
            <a:normAutofit fontScale="92500" lnSpcReduction="20000"/>
          </a:bodyPr>
          <a:lstStyle/>
          <a:p>
            <a:pPr marL="152400" indent="-152400">
              <a:spcBef>
                <a:spcPts val="40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GB" sz="1200" dirty="0"/>
              <a:t>Until 2017 the BPM readings were used operationally only for jaw centring</a:t>
            </a:r>
          </a:p>
          <a:p>
            <a:pPr marL="609600" lvl="1" indent="-152400">
              <a:spcBef>
                <a:spcPts val="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GB" sz="1200" dirty="0"/>
              <a:t>Beam position estimate according to the simplest approach with just one liner equation for all positions and all gaps</a:t>
            </a:r>
          </a:p>
          <a:p>
            <a:pPr marL="609600" lvl="1" indent="-152400">
              <a:spcBef>
                <a:spcPts val="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GB" sz="1200" dirty="0"/>
              <a:t>Very reliable, used operationally from “the beginning” of the collimators with BPMs</a:t>
            </a:r>
          </a:p>
          <a:p>
            <a:pPr marL="609600" lvl="1" indent="-152400">
              <a:spcBef>
                <a:spcPts val="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GB" sz="1200" dirty="0"/>
              <a:t>Only a rough approximation, however well sufficient for the automatic centring algorithm</a:t>
            </a:r>
          </a:p>
          <a:p>
            <a:pPr marL="609600" lvl="1" indent="-152400">
              <a:spcBef>
                <a:spcPts val="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GB" sz="1200" dirty="0"/>
              <a:t>Guarantying monotonic convergence of the algorithm for all gaps and all beam positions</a:t>
            </a:r>
            <a:br>
              <a:rPr lang="en-GB" sz="1200" dirty="0"/>
            </a:br>
            <a:r>
              <a:rPr lang="en-GB" sz="1200" dirty="0"/>
              <a:t>(beam position is always underestimated)</a:t>
            </a:r>
          </a:p>
          <a:p>
            <a:pPr marL="609600" lvl="1" indent="-152400">
              <a:spcBef>
                <a:spcPts val="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GB" sz="1200" dirty="0"/>
              <a:t>The approximation has never been meant for orbit measurements, as it gives large scale errors, </a:t>
            </a:r>
            <a:br>
              <a:rPr lang="en-GB" sz="1200" dirty="0"/>
            </a:br>
            <a:r>
              <a:rPr lang="en-GB" sz="1200" dirty="0"/>
              <a:t>changing with beam offset and jaw gaps</a:t>
            </a:r>
          </a:p>
          <a:p>
            <a:pPr marL="152400" indent="-152400">
              <a:spcBef>
                <a:spcPts val="40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US" sz="1200" dirty="0"/>
              <a:t>For beam position measurement there was foreseen a 2D polynomial, mapping the nonlinear BPM characteristic</a:t>
            </a:r>
            <a:endParaRPr lang="en-GB" sz="1200" dirty="0"/>
          </a:p>
          <a:p>
            <a:pPr marL="609600" lvl="1" indent="-152400">
              <a:spcBef>
                <a:spcPts val="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US" sz="1200" dirty="0"/>
              <a:t>The polynomial covers large beam offsets and wide gap span</a:t>
            </a:r>
          </a:p>
          <a:p>
            <a:pPr marL="609600" lvl="1" indent="-152400">
              <a:spcBef>
                <a:spcPts val="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US" sz="1200" dirty="0"/>
              <a:t>It does not have any preference for the most important small beam offsets</a:t>
            </a:r>
          </a:p>
          <a:p>
            <a:pPr marL="609600" lvl="1" indent="-152400">
              <a:spcBef>
                <a:spcPts val="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US" sz="1200" dirty="0"/>
              <a:t>For coefficient evaluation it needs many points, requiring long beam measurements (more than an hour).</a:t>
            </a:r>
            <a:br>
              <a:rPr lang="en-US" sz="1200" dirty="0"/>
            </a:br>
            <a:r>
              <a:rPr lang="en-US" sz="1200" dirty="0"/>
              <a:t>During such time beam conditions are likely to change, limiting the accuracy of the measurements.</a:t>
            </a:r>
          </a:p>
          <a:p>
            <a:pPr marL="152400" indent="-152400">
              <a:spcBef>
                <a:spcPts val="40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US" sz="1200" dirty="0"/>
              <a:t>On the beginning of the 2017 run the 2D polynomial was calculated upon beam data for each collimator separately.</a:t>
            </a:r>
            <a:br>
              <a:rPr lang="en-US" sz="1200" dirty="0"/>
            </a:br>
            <a:r>
              <a:rPr lang="en-US" sz="1200" dirty="0"/>
              <a:t>However, it was discovered that it is not accurate at all for small beam offsets.</a:t>
            </a:r>
          </a:p>
          <a:p>
            <a:pPr marL="152400" indent="-152400">
              <a:spcBef>
                <a:spcPts val="40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US" sz="1200" dirty="0"/>
              <a:t>Apostolos Sounas (BE-BI-QP) did (emergency) analysis showing that theoretical coefficients of this polynomial obtained from simulations give better results than the polynomials based upon beam data.</a:t>
            </a:r>
            <a:br>
              <a:rPr lang="en-US" sz="1200" dirty="0"/>
            </a:br>
            <a:r>
              <a:rPr lang="en-US" sz="1200" dirty="0"/>
              <a:t>This may suggest that the scan measurements used for coefficient evaluation have very limited accuracy.</a:t>
            </a:r>
          </a:p>
          <a:p>
            <a:pPr marL="152400" indent="-152400">
              <a:spcBef>
                <a:spcPts val="40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US" sz="1200" dirty="0"/>
              <a:t>BI has proposed simplified approach with a linear equation with the slope depending linearly on the gap (“double-linear”).</a:t>
            </a:r>
            <a:br>
              <a:rPr lang="en-US" sz="1200" dirty="0"/>
            </a:br>
            <a:r>
              <a:rPr lang="en-US" sz="1200" dirty="0"/>
              <a:t>Despite its simplicity, it still gives better results than the polynomial, as checked by Apostolos for small beam offsets.</a:t>
            </a:r>
          </a:p>
          <a:p>
            <a:pPr marL="609600" lvl="1" indent="-152400">
              <a:spcBef>
                <a:spcPts val="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GB" sz="1200" dirty="0"/>
              <a:t>Only two coefficients, which (for the time being theoretically) can be evaluated from just two measurements</a:t>
            </a:r>
            <a:br>
              <a:rPr lang="en-GB" sz="1200" dirty="0"/>
            </a:br>
            <a:r>
              <a:rPr lang="en-GB" sz="1200" dirty="0"/>
              <a:t>(slope with the minimal gap, slope with the maximal gap)</a:t>
            </a:r>
          </a:p>
          <a:p>
            <a:pPr marL="609600" lvl="1" indent="-152400">
              <a:spcBef>
                <a:spcPts val="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GB" sz="1200" dirty="0"/>
              <a:t>The Linear approach is very tolerant for measuring coefficients not exactly in the centre</a:t>
            </a:r>
          </a:p>
          <a:p>
            <a:pPr marL="609600" lvl="1" indent="-152400">
              <a:spcBef>
                <a:spcPts val="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GB" sz="1200" dirty="0"/>
              <a:t>The smaller the beam offset, the smaller the error</a:t>
            </a:r>
          </a:p>
          <a:p>
            <a:pPr marL="609600" lvl="1" indent="-152400">
              <a:spcBef>
                <a:spcPts val="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GB" sz="1200" dirty="0"/>
              <a:t>The collimator centres are indicated with no error, as the “linear centring equation”</a:t>
            </a:r>
          </a:p>
          <a:p>
            <a:pPr marL="609600" lvl="1" indent="-152400">
              <a:spcBef>
                <a:spcPts val="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US" sz="1200" dirty="0"/>
              <a:t>Before the final implementation the “double linear” equation should be checked carefully with </a:t>
            </a:r>
            <a:r>
              <a:rPr lang="en-US" sz="1200" dirty="0" smtClean="0"/>
              <a:t>beam</a:t>
            </a:r>
            <a:endParaRPr lang="en-US" sz="1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94B1663-7EF4-4CB0-860F-30E774A3F5F3}" type="datetime1">
              <a:rPr lang="en-GB" smtClean="0"/>
              <a:t>09/06/2017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Status of DOROS BPMs for 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6027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Requirements for SIS unmasking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70338" y="1325606"/>
            <a:ext cx="8807939" cy="4667421"/>
          </a:xfrm>
        </p:spPr>
        <p:txBody>
          <a:bodyPr/>
          <a:lstStyle/>
          <a:p>
            <a:r>
              <a:rPr lang="en-GB" dirty="0" smtClean="0">
                <a:solidFill>
                  <a:srgbClr val="00B050"/>
                </a:solidFill>
              </a:rPr>
              <a:t>Implementation </a:t>
            </a:r>
            <a:r>
              <a:rPr lang="en-GB" dirty="0">
                <a:solidFill>
                  <a:srgbClr val="00B050"/>
                </a:solidFill>
              </a:rPr>
              <a:t>of Post-Mortem in </a:t>
            </a:r>
            <a:r>
              <a:rPr lang="en-GB" dirty="0" smtClean="0">
                <a:solidFill>
                  <a:srgbClr val="00B050"/>
                </a:solidFill>
              </a:rPr>
              <a:t>FESA</a:t>
            </a:r>
          </a:p>
          <a:p>
            <a:r>
              <a:rPr lang="en-GB" dirty="0">
                <a:solidFill>
                  <a:srgbClr val="FFC000"/>
                </a:solidFill>
              </a:rPr>
              <a:t>Reliable positions</a:t>
            </a:r>
            <a:endParaRPr lang="en-GB" dirty="0">
              <a:solidFill>
                <a:srgbClr val="00B050"/>
              </a:solidFill>
            </a:endParaRPr>
          </a:p>
          <a:p>
            <a:r>
              <a:rPr lang="en-GB" dirty="0" smtClean="0">
                <a:solidFill>
                  <a:srgbClr val="FFC000"/>
                </a:solidFill>
              </a:rPr>
              <a:t>Deployment of new FPGA code</a:t>
            </a:r>
          </a:p>
          <a:p>
            <a:pPr lvl="1"/>
            <a:r>
              <a:rPr lang="en-GB" dirty="0" smtClean="0"/>
              <a:t>Currently validating for standard DOROS BPMs</a:t>
            </a:r>
          </a:p>
          <a:p>
            <a:r>
              <a:rPr lang="en-GB" dirty="0" smtClean="0">
                <a:solidFill>
                  <a:srgbClr val="D5742B"/>
                </a:solidFill>
              </a:rPr>
              <a:t>Reset and check of boxes from LHC Sequencer</a:t>
            </a:r>
          </a:p>
          <a:p>
            <a:pPr lvl="1"/>
            <a:r>
              <a:rPr lang="en-GB" dirty="0" smtClean="0">
                <a:solidFill>
                  <a:srgbClr val="D5742B"/>
                </a:solidFill>
              </a:rPr>
              <a:t>Currently extracting Java code for Sequencer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Status of DOROS BPMs for SIS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2B675A7-C4AA-4528-B94C-C52D58E74AEB}" type="datetime1">
              <a:rPr lang="en-GB" smtClean="0"/>
              <a:t>08/06/2017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6764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DOROS Post-Mortem data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117231" y="1325606"/>
            <a:ext cx="8566823" cy="489544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dirty="0" smtClean="0"/>
              <a:t>History of data at 25 Hz </a:t>
            </a:r>
          </a:p>
          <a:p>
            <a:pPr marL="36576" indent="0">
              <a:buNone/>
            </a:pPr>
            <a:r>
              <a:rPr lang="en-GB" dirty="0" smtClean="0"/>
              <a:t>for 2+ min:</a:t>
            </a:r>
          </a:p>
          <a:p>
            <a:pPr>
              <a:buFontTx/>
              <a:buChar char="-"/>
            </a:pPr>
            <a:r>
              <a:rPr lang="en-GB" dirty="0" smtClean="0"/>
              <a:t>Jaw positions (p/n)</a:t>
            </a:r>
          </a:p>
          <a:p>
            <a:pPr>
              <a:buFontTx/>
              <a:buChar char="-"/>
            </a:pPr>
            <a:r>
              <a:rPr lang="en-GB" dirty="0" smtClean="0"/>
              <a:t>Raw data </a:t>
            </a:r>
            <a:r>
              <a:rPr lang="en-GB" dirty="0"/>
              <a:t>(p/n)</a:t>
            </a:r>
            <a:endParaRPr lang="en-GB" dirty="0" smtClean="0"/>
          </a:p>
          <a:p>
            <a:pPr>
              <a:buFontTx/>
              <a:buChar char="-"/>
            </a:pPr>
            <a:r>
              <a:rPr lang="en-GB" dirty="0" smtClean="0"/>
              <a:t>SIS positions</a:t>
            </a:r>
          </a:p>
          <a:p>
            <a:pPr>
              <a:buFontTx/>
              <a:buChar char="-"/>
            </a:pPr>
            <a:r>
              <a:rPr lang="en-GB" dirty="0" smtClean="0"/>
              <a:t>Absolute positions</a:t>
            </a:r>
          </a:p>
          <a:p>
            <a:pPr>
              <a:buFontTx/>
              <a:buChar char="-"/>
            </a:pPr>
            <a:r>
              <a:rPr lang="en-GB" dirty="0" err="1" smtClean="0"/>
              <a:t>OrbitValid</a:t>
            </a:r>
            <a:r>
              <a:rPr lang="en-GB" dirty="0" smtClean="0"/>
              <a:t> flag</a:t>
            </a:r>
          </a:p>
          <a:p>
            <a:endParaRPr lang="en-GB" dirty="0" smtClean="0"/>
          </a:p>
          <a:p>
            <a:pPr marL="36576" indent="0">
              <a:buNone/>
            </a:pPr>
            <a:endParaRPr lang="en-GB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Status of DOROS BPMs for SIS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2894" y="1325606"/>
            <a:ext cx="2772481" cy="4046742"/>
          </a:xfrm>
          <a:prstGeom prst="rect">
            <a:avLst/>
          </a:prstGeom>
        </p:spPr>
      </p:pic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53155D6-4CE5-4828-9DBF-A283F81ACE8F}" type="datetime1">
              <a:rPr lang="en-GB" smtClean="0"/>
              <a:t>08/06/2017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6910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Post-Mortem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Status of DOROS BPMs for SIS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162459"/>
            <a:ext cx="8226425" cy="243148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7609" y="170970"/>
            <a:ext cx="4496016" cy="2890690"/>
          </a:xfrm>
          <a:prstGeom prst="rect">
            <a:avLst/>
          </a:prstGeom>
        </p:spPr>
      </p:pic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CEC1488-2415-4C64-9950-A963C958E6AF}" type="datetime1">
              <a:rPr lang="en-GB" smtClean="0"/>
              <a:t>08/06/2017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57200" y="1508370"/>
            <a:ext cx="364587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Should we </a:t>
            </a:r>
            <a:r>
              <a:rPr lang="en-GB" sz="2400" dirty="0" smtClean="0"/>
              <a:t>add the </a:t>
            </a:r>
            <a:r>
              <a:rPr lang="en-GB" sz="2400" dirty="0"/>
              <a:t>1 Hz </a:t>
            </a:r>
            <a:r>
              <a:rPr lang="en-GB" sz="2400" dirty="0" smtClean="0"/>
              <a:t>data </a:t>
            </a:r>
            <a:r>
              <a:rPr lang="en-GB" sz="2400" i="1" dirty="0"/>
              <a:t>actually</a:t>
            </a:r>
            <a:r>
              <a:rPr lang="en-GB" sz="2400" dirty="0"/>
              <a:t> sent to </a:t>
            </a:r>
            <a:r>
              <a:rPr lang="en-GB" sz="2400" dirty="0" smtClean="0"/>
              <a:t>SIS?</a:t>
            </a:r>
            <a:endParaRPr lang="en-GB" sz="24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53857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Position data not to use in SIS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Linear </a:t>
            </a:r>
            <a:r>
              <a:rPr lang="en-GB" dirty="0" smtClean="0">
                <a:solidFill>
                  <a:srgbClr val="FF0000"/>
                </a:solidFill>
              </a:rPr>
              <a:t>ONLY</a:t>
            </a:r>
            <a:r>
              <a:rPr lang="en-GB" dirty="0" smtClean="0"/>
              <a:t> for </a:t>
            </a:r>
            <a:r>
              <a:rPr lang="en-GB" dirty="0" err="1" smtClean="0"/>
              <a:t>centering</a:t>
            </a:r>
            <a:endParaRPr lang="en-GB" dirty="0" smtClean="0"/>
          </a:p>
          <a:p>
            <a:r>
              <a:rPr lang="en-GB" dirty="0" smtClean="0"/>
              <a:t>Corrected position (polynomial) currently not optimal:</a:t>
            </a:r>
          </a:p>
          <a:p>
            <a:pPr lvl="1"/>
            <a:r>
              <a:rPr lang="en-GB" dirty="0" smtClean="0"/>
              <a:t>Too complicated (18 </a:t>
            </a:r>
            <a:r>
              <a:rPr lang="en-GB" dirty="0" err="1" smtClean="0"/>
              <a:t>coeffs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Different for each BPM</a:t>
            </a:r>
          </a:p>
          <a:p>
            <a:pPr lvl="1"/>
            <a:r>
              <a:rPr lang="en-GB" dirty="0" smtClean="0"/>
              <a:t>Not </a:t>
            </a:r>
            <a:r>
              <a:rPr lang="en-GB" dirty="0" err="1" smtClean="0"/>
              <a:t>centered</a:t>
            </a:r>
            <a:r>
              <a:rPr lang="en-GB" dirty="0" smtClean="0"/>
              <a:t> (offset when </a:t>
            </a:r>
            <a:r>
              <a:rPr lang="en-GB" dirty="0" smtClean="0">
                <a:latin typeface="Symbol" panose="05050102010706020507" pitchFamily="18" charset="2"/>
              </a:rPr>
              <a:t>D</a:t>
            </a:r>
            <a:r>
              <a:rPr lang="en-GB" dirty="0" smtClean="0"/>
              <a:t>/</a:t>
            </a:r>
            <a:r>
              <a:rPr lang="en-GB" dirty="0" smtClean="0">
                <a:latin typeface="Symbol" panose="05050102010706020507" pitchFamily="18" charset="2"/>
              </a:rPr>
              <a:t>S=0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Lot of noise around </a:t>
            </a:r>
            <a:r>
              <a:rPr lang="en-GB" dirty="0" err="1" smtClean="0"/>
              <a:t>center</a:t>
            </a:r>
            <a:r>
              <a:rPr lang="en-GB" dirty="0" smtClean="0"/>
              <a:t> position</a:t>
            </a:r>
            <a:br>
              <a:rPr lang="en-GB" dirty="0" smtClean="0"/>
            </a:br>
            <a:r>
              <a:rPr lang="en-GB" dirty="0" smtClean="0"/>
              <a:t>(absolute error balanced over whole range)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Status of DOROS BPMs for SIS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537180C-BD4F-4C1F-84CF-6ADB55258E09}" type="datetime1">
              <a:rPr lang="en-GB" smtClean="0"/>
              <a:t>08/06/2017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0345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Position data to use in SIS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Simpler polynomial correction to be validated soon</a:t>
            </a:r>
          </a:p>
          <a:p>
            <a:pPr lvl="1"/>
            <a:r>
              <a:rPr lang="en-GB" dirty="0" smtClean="0"/>
              <a:t>2 coefficients : </a:t>
            </a:r>
            <a:r>
              <a:rPr lang="en-GB" dirty="0" err="1" smtClean="0"/>
              <a:t>Pos</a:t>
            </a:r>
            <a:r>
              <a:rPr lang="en-GB" dirty="0" smtClean="0"/>
              <a:t> = c10.</a:t>
            </a:r>
            <a:r>
              <a:rPr lang="en-GB" dirty="0" smtClean="0">
                <a:latin typeface="Symbol" panose="05050102010706020507" pitchFamily="18" charset="2"/>
              </a:rPr>
              <a:t>D</a:t>
            </a:r>
            <a:r>
              <a:rPr lang="en-GB" dirty="0" smtClean="0"/>
              <a:t>/</a:t>
            </a:r>
            <a:r>
              <a:rPr lang="en-GB" dirty="0" smtClean="0">
                <a:latin typeface="Symbol" panose="05050102010706020507" pitchFamily="18" charset="2"/>
              </a:rPr>
              <a:t>S</a:t>
            </a:r>
            <a:r>
              <a:rPr lang="en-GB" dirty="0" smtClean="0"/>
              <a:t> + c1.</a:t>
            </a:r>
            <a:r>
              <a:rPr lang="en-GB" dirty="0" smtClean="0">
                <a:latin typeface="Symbol" panose="05050102010706020507" pitchFamily="18" charset="2"/>
              </a:rPr>
              <a:t>D</a:t>
            </a:r>
            <a:r>
              <a:rPr lang="en-GB" dirty="0" smtClean="0"/>
              <a:t>/</a:t>
            </a:r>
            <a:r>
              <a:rPr lang="en-GB" dirty="0" smtClean="0">
                <a:latin typeface="Symbol" panose="05050102010706020507" pitchFamily="18" charset="2"/>
              </a:rPr>
              <a:t>S.</a:t>
            </a:r>
            <a:r>
              <a:rPr lang="en-GB" dirty="0" smtClean="0"/>
              <a:t>B</a:t>
            </a:r>
          </a:p>
          <a:p>
            <a:pPr lvl="1"/>
            <a:r>
              <a:rPr lang="en-GB" dirty="0" smtClean="0"/>
              <a:t>Use same coefficients per BPM type</a:t>
            </a:r>
          </a:p>
          <a:p>
            <a:pPr lvl="1"/>
            <a:r>
              <a:rPr lang="en-GB" dirty="0" err="1" smtClean="0"/>
              <a:t>Centered</a:t>
            </a:r>
            <a:endParaRPr lang="en-GB" dirty="0" smtClean="0"/>
          </a:p>
          <a:p>
            <a:pPr lvl="1"/>
            <a:r>
              <a:rPr lang="en-GB" dirty="0" smtClean="0"/>
              <a:t>No wiggles/offset around </a:t>
            </a:r>
            <a:r>
              <a:rPr lang="en-GB" dirty="0" err="1"/>
              <a:t>center</a:t>
            </a:r>
            <a:r>
              <a:rPr lang="en-GB" dirty="0" smtClean="0"/>
              <a:t> position</a:t>
            </a:r>
          </a:p>
          <a:p>
            <a:pPr lvl="1"/>
            <a:endParaRPr lang="en-GB" dirty="0"/>
          </a:p>
          <a:p>
            <a:r>
              <a:rPr lang="en-GB" dirty="0"/>
              <a:t>Offline analysis shows promising results</a:t>
            </a:r>
          </a:p>
          <a:p>
            <a:endParaRPr lang="en-GB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Status of DOROS BPMs for SIS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CA4F7FA-935F-4413-ACFC-0E328B377641}" type="datetime1">
              <a:rPr lang="en-GB" smtClean="0"/>
              <a:t>09/06/2017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0082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New “bilinear” position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Status of DOROS BPMs for SIS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CA4F7FA-935F-4413-ACFC-0E328B377641}" type="datetime1">
              <a:rPr lang="en-GB" smtClean="0"/>
              <a:t>09/06/2017</a:t>
            </a:fld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530" r="7195"/>
          <a:stretch/>
        </p:blipFill>
        <p:spPr>
          <a:xfrm>
            <a:off x="634149" y="1255225"/>
            <a:ext cx="7653696" cy="4667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2902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DOROS Hardware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smtClean="0"/>
              <a:t>Was ready for 2017 start-up</a:t>
            </a:r>
          </a:p>
          <a:p>
            <a:r>
              <a:rPr lang="en-GB" sz="2400" dirty="0" smtClean="0"/>
              <a:t>So far, running “2016 FPGA code” to ensure reliable operation from 1</a:t>
            </a:r>
            <a:r>
              <a:rPr lang="en-GB" sz="2400" baseline="30000" dirty="0" smtClean="0"/>
              <a:t>st</a:t>
            </a:r>
            <a:r>
              <a:rPr lang="en-GB" sz="2400" dirty="0" smtClean="0"/>
              <a:t> beam</a:t>
            </a:r>
          </a:p>
          <a:p>
            <a:r>
              <a:rPr lang="en-GB" sz="2400" dirty="0" smtClean="0"/>
              <a:t>New “2017 </a:t>
            </a:r>
            <a:r>
              <a:rPr lang="en-GB" sz="2400" dirty="0"/>
              <a:t>FPGA code</a:t>
            </a:r>
            <a:r>
              <a:rPr lang="en-GB" sz="2400" dirty="0" smtClean="0"/>
              <a:t>” used in standard DOROS to be validated. Main new feature: HW post-mortem</a:t>
            </a:r>
          </a:p>
          <a:p>
            <a:endParaRPr lang="en-GB" sz="2400" dirty="0"/>
          </a:p>
          <a:p>
            <a:r>
              <a:rPr lang="en-GB" sz="2400" dirty="0" smtClean="0"/>
              <a:t>Can now be loaded to collimator DOROS</a:t>
            </a:r>
          </a:p>
          <a:p>
            <a:pPr lvl="1"/>
            <a:r>
              <a:rPr lang="en-GB" sz="2000" dirty="0" smtClean="0"/>
              <a:t>~ 2 hours needed</a:t>
            </a:r>
          </a:p>
          <a:p>
            <a:pPr lvl="1"/>
            <a:r>
              <a:rPr lang="en-GB" sz="2000" dirty="0" smtClean="0"/>
              <a:t>No data for 10 min</a:t>
            </a:r>
            <a:endParaRPr lang="en-GB" sz="20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Status of DOROS BPMs for SIS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5E4E296-4FAA-4CC0-BBA3-C1A9DE43D378}" type="datetime1">
              <a:rPr lang="en-GB" smtClean="0"/>
              <a:t>09/06/2017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2511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Status of DOROS BPMs for SIS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5E4E296-4FAA-4CC0-BBA3-C1A9DE43D378}" type="datetime1">
              <a:rPr lang="en-GB" smtClean="0"/>
              <a:t>09/06/2017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4585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977</TotalTime>
  <Words>415</Words>
  <Application>Microsoft Office PowerPoint</Application>
  <PresentationFormat>On-screen Show (4:3)</PresentationFormat>
  <Paragraphs>87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Symbol</vt:lpstr>
      <vt:lpstr>Wingdings</vt:lpstr>
      <vt:lpstr>CERNCorporate4-3</vt:lpstr>
      <vt:lpstr>Status of DOROS BPMs for SIS</vt:lpstr>
      <vt:lpstr>Requirements for SIS unmasking</vt:lpstr>
      <vt:lpstr>DOROS Post-Mortem data</vt:lpstr>
      <vt:lpstr>Post-Mortem</vt:lpstr>
      <vt:lpstr>Position data not to use in SIS</vt:lpstr>
      <vt:lpstr>Position data to use in SIS</vt:lpstr>
      <vt:lpstr>New “bilinear” position</vt:lpstr>
      <vt:lpstr>DOROS Hardware</vt:lpstr>
      <vt:lpstr>PowerPoint Presentation</vt:lpstr>
      <vt:lpstr>Auto-Calibration</vt:lpstr>
      <vt:lpstr>Story of the collimator beam position measurement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BPMDOROS for SIS</dc:title>
  <dc:creator>Guillaume Baud</dc:creator>
  <cp:lastModifiedBy>Guillaume Baud</cp:lastModifiedBy>
  <cp:revision>11</cp:revision>
  <dcterms:created xsi:type="dcterms:W3CDTF">2017-06-08T15:38:15Z</dcterms:created>
  <dcterms:modified xsi:type="dcterms:W3CDTF">2017-06-09T07:56:07Z</dcterms:modified>
</cp:coreProperties>
</file>