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305" r:id="rId3"/>
    <p:sldId id="306" r:id="rId4"/>
    <p:sldId id="296" r:id="rId5"/>
    <p:sldId id="315" r:id="rId6"/>
    <p:sldId id="313" r:id="rId7"/>
    <p:sldId id="264" r:id="rId8"/>
    <p:sldId id="314" r:id="rId9"/>
    <p:sldId id="263" r:id="rId10"/>
    <p:sldId id="309" r:id="rId11"/>
    <p:sldId id="310" r:id="rId12"/>
    <p:sldId id="300" r:id="rId13"/>
    <p:sldId id="307" r:id="rId14"/>
    <p:sldId id="318" r:id="rId15"/>
    <p:sldId id="276" r:id="rId16"/>
    <p:sldId id="311" r:id="rId17"/>
    <p:sldId id="294" r:id="rId18"/>
    <p:sldId id="298" r:id="rId19"/>
    <p:sldId id="312" r:id="rId20"/>
    <p:sldId id="319" r:id="rId21"/>
    <p:sldId id="304" r:id="rId22"/>
    <p:sldId id="291" r:id="rId23"/>
    <p:sldId id="297" r:id="rId24"/>
    <p:sldId id="316" r:id="rId25"/>
    <p:sldId id="308" r:id="rId26"/>
    <p:sldId id="303" r:id="rId27"/>
    <p:sldId id="295" r:id="rId28"/>
    <p:sldId id="293" r:id="rId29"/>
    <p:sldId id="302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09FF"/>
    <a:srgbClr val="0013C8"/>
    <a:srgbClr val="0092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5503" autoAdjust="0"/>
  </p:normalViewPr>
  <p:slideViewPr>
    <p:cSldViewPr snapToGrid="0">
      <p:cViewPr varScale="1">
        <p:scale>
          <a:sx n="91" d="100"/>
          <a:sy n="91" d="100"/>
        </p:scale>
        <p:origin x="16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2E2B235-5A99-42D0-AE92-1D16D8AC26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HK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904823D-CE5B-4C4C-82C1-2F90A9F8E2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HK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4541240-C471-401C-9F11-7E5A60C60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5CF7A-80D0-4D32-9BEC-035B95161951}" type="datetimeFigureOut">
              <a:rPr lang="en-HK" smtClean="0"/>
              <a:t>13/6/2019</a:t>
            </a:fld>
            <a:endParaRPr lang="en-HK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F04306B-2449-495D-B0D6-41098E54E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B841F4A-6EDF-4BE7-9EB9-0BE72D335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70C2-2A70-42BA-BE27-AE9DC3626523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48528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652D21-805E-4297-91C7-F02B5576E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HK"/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62D023E-925A-40A1-AAE0-E42BE932E2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HK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DF39F3E-EC5A-4A30-824B-0DC4B20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5CF7A-80D0-4D32-9BEC-035B95161951}" type="datetimeFigureOut">
              <a:rPr lang="en-HK" smtClean="0"/>
              <a:t>13/6/2019</a:t>
            </a:fld>
            <a:endParaRPr lang="en-HK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F8102082-B48D-44EA-B03E-BE7C331CB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A099ED0-F892-4905-8E9A-78409DFCC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70C2-2A70-42BA-BE27-AE9DC3626523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146497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8C76A2B3-D239-42E1-AE7D-8E9335349E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HK"/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083C2ED2-FC79-43BC-AD55-11240410B3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HK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50B0ED57-1E77-4AA7-9D91-C175F2E06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5CF7A-80D0-4D32-9BEC-035B95161951}" type="datetimeFigureOut">
              <a:rPr lang="en-HK" smtClean="0"/>
              <a:t>13/6/2019</a:t>
            </a:fld>
            <a:endParaRPr lang="en-HK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E7A2F86-9569-4E5A-B28D-1BDADCF27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BC6B27C-850A-47FC-ABC1-B0BD0DB1B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70C2-2A70-42BA-BE27-AE9DC3626523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29714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AC2D6FA-3C22-4148-94A7-B5D5EB551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HK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33C2D1B-7298-4C18-A52D-A7EAC01AA5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HK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6E36763-50B5-489C-9F58-45AF9EA22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5CF7A-80D0-4D32-9BEC-035B95161951}" type="datetimeFigureOut">
              <a:rPr lang="en-HK" smtClean="0"/>
              <a:t>13/6/2019</a:t>
            </a:fld>
            <a:endParaRPr lang="en-HK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3FC2DFA-4544-45FA-BFE3-B8B581DCB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D5F6391-8555-4176-89E1-F1E1D735A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70C2-2A70-42BA-BE27-AE9DC3626523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43746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036C1C9-67D2-40B5-B10A-6D1F2FF69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HK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DDB26B53-540F-4EBD-8226-0FC2E3268E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F354D26-3A08-4F65-BB93-4775E2B5C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5CF7A-80D0-4D32-9BEC-035B95161951}" type="datetimeFigureOut">
              <a:rPr lang="en-HK" smtClean="0"/>
              <a:t>13/6/2019</a:t>
            </a:fld>
            <a:endParaRPr lang="en-HK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4A0E87D5-24B1-4095-8A1F-615EB0A24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A5B2A1B-75A5-49FD-BD57-E90BBA9AF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70C2-2A70-42BA-BE27-AE9DC3626523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98740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6DCF3FE-F0A6-4819-8217-4674EE574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HK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5E07036-D9B9-4041-A942-8EE5EA4E51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HK"/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AE0DF8E3-6AA9-4D1E-AB28-5F6D59681E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HK"/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34F031C1-072B-41A9-B340-ACB9A6C90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5CF7A-80D0-4D32-9BEC-035B95161951}" type="datetimeFigureOut">
              <a:rPr lang="en-HK" smtClean="0"/>
              <a:t>13/6/2019</a:t>
            </a:fld>
            <a:endParaRPr lang="en-HK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243E5B5-F8E2-4954-A18C-2C16A4FD9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9776163-B464-4324-A6E5-BB332CDA5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70C2-2A70-42BA-BE27-AE9DC3626523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436597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6BE56A9-AB21-406E-8728-DF3527AF7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HK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AE3BDFB5-B58E-4A5E-9E77-170A003EE4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AF1ED01F-B53F-419E-ABF8-FA31934C2E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HK"/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DB567FC1-595B-4ACA-A2EB-066434717C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138B3923-A93F-4566-A3E2-221A9E0FE6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HK"/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815050F9-884B-4F1C-9891-388A31624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5CF7A-80D0-4D32-9BEC-035B95161951}" type="datetimeFigureOut">
              <a:rPr lang="en-HK" smtClean="0"/>
              <a:t>13/6/2019</a:t>
            </a:fld>
            <a:endParaRPr lang="en-HK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F89A26E-ABBB-4314-8B02-D26FEF31B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74AE5FE-F8A4-4BBC-8C89-4704C34FB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70C2-2A70-42BA-BE27-AE9DC3626523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629717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E16ED6-AF7B-4A44-A226-1A958D8AD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HK"/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FF6A0078-09E7-4A34-9776-D5F264CFA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5CF7A-80D0-4D32-9BEC-035B95161951}" type="datetimeFigureOut">
              <a:rPr lang="en-HK" smtClean="0"/>
              <a:t>13/6/2019</a:t>
            </a:fld>
            <a:endParaRPr lang="en-HK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8DE2903C-343D-42EB-AE83-BD6FDE021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3F707CA-EF1D-4981-BB35-C6C7A8EBE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70C2-2A70-42BA-BE27-AE9DC3626523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30233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F892AB99-C542-41A5-AF8C-674CC56ED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5CF7A-80D0-4D32-9BEC-035B95161951}" type="datetimeFigureOut">
              <a:rPr lang="en-HK" smtClean="0"/>
              <a:t>13/6/2019</a:t>
            </a:fld>
            <a:endParaRPr lang="en-HK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C332F000-7285-4D98-B183-6AB805A8A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1A05F3A9-4CA5-495D-BAFE-9F90A1BF8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70C2-2A70-42BA-BE27-AE9DC3626523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832865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DE1B56A-7382-4946-BE9A-D101F80A6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HK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812B8FD-0E6E-43A2-AC3D-6361DBA8AF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HK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AA199386-516E-42C4-AC4C-4B26C7EFBB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63754B97-6036-479E-8E36-C4EB8749D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5CF7A-80D0-4D32-9BEC-035B95161951}" type="datetimeFigureOut">
              <a:rPr lang="en-HK" smtClean="0"/>
              <a:t>13/6/2019</a:t>
            </a:fld>
            <a:endParaRPr lang="en-HK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8A3D7835-B1CF-42C9-B2A1-140AE76B3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F2EB19-C2DF-4D5D-A5E2-EBEAFEEC1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70C2-2A70-42BA-BE27-AE9DC3626523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280195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7A73D00-41EB-4742-90F9-AE7B44ECE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HK"/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645EA132-BD45-4CA3-AF69-6F03AAEBC7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9E33FC33-5219-4F7D-B3AF-2511066CC5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44EBC302-8AAE-487C-A3A0-FCED54086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5CF7A-80D0-4D32-9BEC-035B95161951}" type="datetimeFigureOut">
              <a:rPr lang="en-HK" smtClean="0"/>
              <a:t>13/6/2019</a:t>
            </a:fld>
            <a:endParaRPr lang="en-HK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2A88EBC-F856-47D9-BEBC-AF0E7AFCB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C991E7A-B40B-47B7-B287-DCF61D8DE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70C2-2A70-42BA-BE27-AE9DC3626523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651228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109B5EB0-1BD3-4CAE-A86E-67A2F8751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HK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ECBCDA66-8AC0-451E-A36A-50F7D24177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HK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170E6EA-26A8-4B24-9057-9CB76EDB69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5CF7A-80D0-4D32-9BEC-035B95161951}" type="datetimeFigureOut">
              <a:rPr lang="en-HK" smtClean="0"/>
              <a:t>13/6/2019</a:t>
            </a:fld>
            <a:endParaRPr lang="en-HK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3064C55-C5D9-4B16-AD75-3354903063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BA582B-2C37-45A9-891F-E838315D06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C70C2-2A70-42BA-BE27-AE9DC3626523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247407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6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11" Type="http://schemas.openxmlformats.org/officeDocument/2006/relationships/image" Target="../media/image26.png"/><Relationship Id="rId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openxmlformats.org/officeDocument/2006/relationships/image" Target="../media/image20.png"/><Relationship Id="rId9" Type="http://schemas.openxmlformats.org/officeDocument/2006/relationships/image" Target="../media/image2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7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360.png"/><Relationship Id="rId4" Type="http://schemas.openxmlformats.org/officeDocument/2006/relationships/image" Target="../media/image300.png"/><Relationship Id="rId9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6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60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0.png"/><Relationship Id="rId5" Type="http://schemas.openxmlformats.org/officeDocument/2006/relationships/image" Target="../media/image160.png"/><Relationship Id="rId4" Type="http://schemas.openxmlformats.org/officeDocument/2006/relationships/image" Target="../media/image6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33BE034-32E9-45D0-923B-4EBD06B146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500" dirty="0"/>
              <a:t>Testing Quantum Calculations with Measurements on Radioactive Molecular Hydrogen </a:t>
            </a:r>
            <a:r>
              <a:rPr lang="en-US" sz="4500" dirty="0" err="1"/>
              <a:t>Isotopologues</a:t>
            </a:r>
            <a:endParaRPr lang="en-HK" sz="4500" baseline="-25000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CEEFF81E-00E6-4604-8013-CB1A9019E4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K.F. Lai</a:t>
            </a:r>
          </a:p>
          <a:p>
            <a:r>
              <a:rPr lang="pl-PL" dirty="0"/>
              <a:t>P. Czachorowski, </a:t>
            </a:r>
            <a:r>
              <a:rPr lang="de-DE" dirty="0"/>
              <a:t>M. Schlösser</a:t>
            </a:r>
            <a:r>
              <a:rPr lang="pl-PL" dirty="0"/>
              <a:t>, M. Puchalski,</a:t>
            </a:r>
          </a:p>
          <a:p>
            <a:r>
              <a:rPr lang="en-HK" dirty="0"/>
              <a:t>J. </a:t>
            </a:r>
            <a:r>
              <a:rPr lang="en-HK" dirty="0" err="1"/>
              <a:t>Komasa</a:t>
            </a:r>
            <a:r>
              <a:rPr lang="en-HK" dirty="0"/>
              <a:t>, K. </a:t>
            </a:r>
            <a:r>
              <a:rPr lang="en-HK" dirty="0" err="1"/>
              <a:t>Pachucki</a:t>
            </a:r>
            <a:r>
              <a:rPr lang="en-HK" dirty="0"/>
              <a:t>, W. </a:t>
            </a:r>
            <a:r>
              <a:rPr lang="en-HK" dirty="0" err="1"/>
              <a:t>Ubachs</a:t>
            </a:r>
            <a:r>
              <a:rPr lang="en-HK" dirty="0"/>
              <a:t>, and E. J. </a:t>
            </a:r>
            <a:r>
              <a:rPr lang="en-HK" dirty="0" err="1"/>
              <a:t>Salumbides</a:t>
            </a:r>
            <a:endParaRPr lang="en-HK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78469BEF-D005-437E-973F-4E11CFF619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615" y="5552768"/>
            <a:ext cx="1728600" cy="1015267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491DD53D-C484-4FD6-AB40-6F12DBC2AA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6200" y="5880920"/>
            <a:ext cx="1599600" cy="426800"/>
          </a:xfrm>
          <a:prstGeom prst="rect">
            <a:avLst/>
          </a:prstGeom>
        </p:spPr>
      </p:pic>
      <p:pic>
        <p:nvPicPr>
          <p:cNvPr id="1030" name="Picture 6" descr="ç¸éåç">
            <a:extLst>
              <a:ext uri="{FF2B5EF4-FFF2-40B4-BE49-F238E27FC236}">
                <a16:creationId xmlns:a16="http://schemas.microsoft.com/office/drawing/2014/main" id="{4031DF0E-E334-425A-962A-5995AA3EEA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34865" b="3465"/>
          <a:stretch/>
        </p:blipFill>
        <p:spPr bwMode="auto">
          <a:xfrm>
            <a:off x="10544779" y="5768047"/>
            <a:ext cx="1232606" cy="555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955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D723025-5490-4011-8B30-074444B8D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K" dirty="0"/>
              <a:t>Experimental Setup</a:t>
            </a:r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0DEB0208-4660-4353-8BE2-23F10D874673}"/>
              </a:ext>
            </a:extLst>
          </p:cNvPr>
          <p:cNvGrpSpPr/>
          <p:nvPr/>
        </p:nvGrpSpPr>
        <p:grpSpPr>
          <a:xfrm>
            <a:off x="4469672" y="1403710"/>
            <a:ext cx="7274342" cy="5239468"/>
            <a:chOff x="2812807" y="6370135"/>
            <a:chExt cx="4912540" cy="3215500"/>
          </a:xfrm>
        </p:grpSpPr>
        <p:grpSp>
          <p:nvGrpSpPr>
            <p:cNvPr id="8" name="群組 7">
              <a:extLst>
                <a:ext uri="{FF2B5EF4-FFF2-40B4-BE49-F238E27FC236}">
                  <a16:creationId xmlns:a16="http://schemas.microsoft.com/office/drawing/2014/main" id="{543B434C-FD5B-4659-87DF-AB5A37A0671D}"/>
                </a:ext>
              </a:extLst>
            </p:cNvPr>
            <p:cNvGrpSpPr/>
            <p:nvPr/>
          </p:nvGrpSpPr>
          <p:grpSpPr>
            <a:xfrm>
              <a:off x="2812807" y="6370135"/>
              <a:ext cx="4912540" cy="3215500"/>
              <a:chOff x="5357427" y="6522850"/>
              <a:chExt cx="4912540" cy="3215500"/>
            </a:xfrm>
          </p:grpSpPr>
          <p:grpSp>
            <p:nvGrpSpPr>
              <p:cNvPr id="13" name="群組 12">
                <a:extLst>
                  <a:ext uri="{FF2B5EF4-FFF2-40B4-BE49-F238E27FC236}">
                    <a16:creationId xmlns:a16="http://schemas.microsoft.com/office/drawing/2014/main" id="{FE927BCC-FB00-4ED6-BBDC-9503A28D7391}"/>
                  </a:ext>
                </a:extLst>
              </p:cNvPr>
              <p:cNvGrpSpPr/>
              <p:nvPr/>
            </p:nvGrpSpPr>
            <p:grpSpPr>
              <a:xfrm>
                <a:off x="5357427" y="6522850"/>
                <a:ext cx="4912540" cy="3215500"/>
                <a:chOff x="5357427" y="6522850"/>
                <a:chExt cx="4912540" cy="3215500"/>
              </a:xfrm>
            </p:grpSpPr>
            <p:sp>
              <p:nvSpPr>
                <p:cNvPr id="15" name="文字方塊 14">
                  <a:extLst>
                    <a:ext uri="{FF2B5EF4-FFF2-40B4-BE49-F238E27FC236}">
                      <a16:creationId xmlns:a16="http://schemas.microsoft.com/office/drawing/2014/main" id="{96E9A2CC-2E79-4400-A792-29CF6F68C289}"/>
                    </a:ext>
                  </a:extLst>
                </p:cNvPr>
                <p:cNvSpPr txBox="1"/>
                <p:nvPr/>
              </p:nvSpPr>
              <p:spPr>
                <a:xfrm>
                  <a:off x="5357427" y="9219886"/>
                  <a:ext cx="681955" cy="283327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softEdge rad="0"/>
                </a:effectLst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sz="1200" b="1" dirty="0"/>
                    <a:t>Stabilized </a:t>
                  </a:r>
                  <a:r>
                    <a:rPr lang="en-US" sz="1200" b="1" dirty="0" err="1"/>
                    <a:t>HeNe</a:t>
                  </a:r>
                  <a:r>
                    <a:rPr lang="en-US" sz="1200" b="1" dirty="0"/>
                    <a:t> laser</a:t>
                  </a:r>
                  <a:endParaRPr lang="en-HK" sz="1200" b="1" dirty="0"/>
                </a:p>
              </p:txBody>
            </p:sp>
            <p:grpSp>
              <p:nvGrpSpPr>
                <p:cNvPr id="16" name="群組 15">
                  <a:extLst>
                    <a:ext uri="{FF2B5EF4-FFF2-40B4-BE49-F238E27FC236}">
                      <a16:creationId xmlns:a16="http://schemas.microsoft.com/office/drawing/2014/main" id="{2F6B1523-620E-4B43-80A9-C0B787011823}"/>
                    </a:ext>
                  </a:extLst>
                </p:cNvPr>
                <p:cNvGrpSpPr/>
                <p:nvPr/>
              </p:nvGrpSpPr>
              <p:grpSpPr>
                <a:xfrm>
                  <a:off x="5385903" y="6522850"/>
                  <a:ext cx="4884064" cy="3215500"/>
                  <a:chOff x="5385903" y="6522850"/>
                  <a:chExt cx="4884064" cy="3215500"/>
                </a:xfrm>
              </p:grpSpPr>
              <p:cxnSp>
                <p:nvCxnSpPr>
                  <p:cNvPr id="17" name="直線單箭頭接點 16">
                    <a:extLst>
                      <a:ext uri="{FF2B5EF4-FFF2-40B4-BE49-F238E27FC236}">
                        <a16:creationId xmlns:a16="http://schemas.microsoft.com/office/drawing/2014/main" id="{4CCD00FF-8425-4A19-B05E-6CEACE77993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019663" y="7533040"/>
                    <a:ext cx="199177" cy="467091"/>
                  </a:xfrm>
                  <a:prstGeom prst="straightConnector1">
                    <a:avLst/>
                  </a:prstGeom>
                  <a:ln w="19050">
                    <a:solidFill>
                      <a:srgbClr val="FF0066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18" name="圖片 17">
                    <a:extLst>
                      <a:ext uri="{FF2B5EF4-FFF2-40B4-BE49-F238E27FC236}">
                        <a16:creationId xmlns:a16="http://schemas.microsoft.com/office/drawing/2014/main" id="{5154FA8F-194E-4B4F-923F-CFDFB544F9C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6053956" y="9271415"/>
                    <a:ext cx="149192" cy="149192"/>
                  </a:xfrm>
                  <a:prstGeom prst="rect">
                    <a:avLst/>
                  </a:prstGeom>
                </p:spPr>
              </p:pic>
              <p:cxnSp>
                <p:nvCxnSpPr>
                  <p:cNvPr id="19" name="直線接點 18">
                    <a:extLst>
                      <a:ext uri="{FF2B5EF4-FFF2-40B4-BE49-F238E27FC236}">
                        <a16:creationId xmlns:a16="http://schemas.microsoft.com/office/drawing/2014/main" id="{B169CCB6-FB3E-4AEF-8D15-DD9553E42E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132274" y="9348282"/>
                    <a:ext cx="1069862" cy="7128"/>
                  </a:xfrm>
                  <a:prstGeom prst="line">
                    <a:avLst/>
                  </a:prstGeom>
                  <a:ln>
                    <a:solidFill>
                      <a:srgbClr val="FF0066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文字方塊 19">
                    <a:extLst>
                      <a:ext uri="{FF2B5EF4-FFF2-40B4-BE49-F238E27FC236}">
                        <a16:creationId xmlns:a16="http://schemas.microsoft.com/office/drawing/2014/main" id="{0E3F51C0-D7D0-45DB-A32C-F1A3429853D2}"/>
                      </a:ext>
                    </a:extLst>
                  </p:cNvPr>
                  <p:cNvSpPr txBox="1"/>
                  <p:nvPr/>
                </p:nvSpPr>
                <p:spPr>
                  <a:xfrm>
                    <a:off x="5500629" y="6903794"/>
                    <a:ext cx="888999" cy="283327"/>
                  </a:xfrm>
                  <a:prstGeom prst="rect">
                    <a:avLst/>
                  </a:prstGeom>
                  <a:noFill/>
                  <a:ln w="9525" cap="rnd"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en-US" sz="1200" dirty="0">
                        <a:solidFill>
                          <a:schemeClr val="bg1">
                            <a:lumMod val="85000"/>
                          </a:schemeClr>
                        </a:solidFill>
                      </a:rPr>
                      <a:t>Seeded pulsed Nd-YAG (532nm)</a:t>
                    </a:r>
                    <a:endParaRPr lang="en-HK" sz="1200" dirty="0">
                      <a:solidFill>
                        <a:schemeClr val="bg1">
                          <a:lumMod val="85000"/>
                        </a:schemeClr>
                      </a:solidFill>
                    </a:endParaRPr>
                  </a:p>
                </p:txBody>
              </p:sp>
              <p:sp>
                <p:nvSpPr>
                  <p:cNvPr id="21" name="文字方塊 20">
                    <a:extLst>
                      <a:ext uri="{FF2B5EF4-FFF2-40B4-BE49-F238E27FC236}">
                        <a16:creationId xmlns:a16="http://schemas.microsoft.com/office/drawing/2014/main" id="{49378296-8970-4FEC-BFBB-188435964AC2}"/>
                      </a:ext>
                    </a:extLst>
                  </p:cNvPr>
                  <p:cNvSpPr txBox="1"/>
                  <p:nvPr/>
                </p:nvSpPr>
                <p:spPr>
                  <a:xfrm>
                    <a:off x="6313137" y="7405758"/>
                    <a:ext cx="888999" cy="28332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Pulsed dye amplifier</a:t>
                    </a:r>
                    <a:endParaRPr lang="en-HK" sz="1200" b="1" dirty="0">
                      <a:solidFill>
                        <a:srgbClr val="FF0000"/>
                      </a:solidFill>
                    </a:endParaRPr>
                  </a:p>
                </p:txBody>
              </p:sp>
              <p:pic>
                <p:nvPicPr>
                  <p:cNvPr id="23" name="圖片 22">
                    <a:extLst>
                      <a:ext uri="{FF2B5EF4-FFF2-40B4-BE49-F238E27FC236}">
                        <a16:creationId xmlns:a16="http://schemas.microsoft.com/office/drawing/2014/main" id="{0C09910D-DF62-474B-B97D-6857A457E12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2155827">
                    <a:off x="6938272" y="6939594"/>
                    <a:ext cx="93174" cy="255376"/>
                  </a:xfrm>
                  <a:prstGeom prst="rect">
                    <a:avLst/>
                  </a:prstGeom>
                </p:spPr>
              </p:pic>
              <p:cxnSp>
                <p:nvCxnSpPr>
                  <p:cNvPr id="24" name="直線接點 23">
                    <a:extLst>
                      <a:ext uri="{FF2B5EF4-FFF2-40B4-BE49-F238E27FC236}">
                        <a16:creationId xmlns:a16="http://schemas.microsoft.com/office/drawing/2014/main" id="{D49D07B0-9FFF-4240-AD7D-B6E881A3A4C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6945761" y="6685153"/>
                    <a:ext cx="1" cy="360303"/>
                  </a:xfrm>
                  <a:prstGeom prst="line">
                    <a:avLst/>
                  </a:prstGeom>
                  <a:ln w="635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6" name="文字方塊 25">
                    <a:extLst>
                      <a:ext uri="{FF2B5EF4-FFF2-40B4-BE49-F238E27FC236}">
                        <a16:creationId xmlns:a16="http://schemas.microsoft.com/office/drawing/2014/main" id="{82BB72D3-5A13-416C-987D-4FE7B924E505}"/>
                      </a:ext>
                    </a:extLst>
                  </p:cNvPr>
                  <p:cNvSpPr txBox="1"/>
                  <p:nvPr/>
                </p:nvSpPr>
                <p:spPr>
                  <a:xfrm>
                    <a:off x="5705019" y="6579970"/>
                    <a:ext cx="690648" cy="169996"/>
                  </a:xfrm>
                  <a:prstGeom prst="rect">
                    <a:avLst/>
                  </a:prstGeom>
                  <a:ln w="9525" cap="rnd"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r>
                      <a:rPr lang="en-US" sz="1200" dirty="0" err="1">
                        <a:solidFill>
                          <a:schemeClr val="bg1">
                            <a:lumMod val="85000"/>
                          </a:schemeClr>
                        </a:solidFill>
                      </a:rPr>
                      <a:t>Wavemeter</a:t>
                    </a:r>
                    <a:endParaRPr lang="en-HK" sz="1200" dirty="0">
                      <a:solidFill>
                        <a:schemeClr val="bg1">
                          <a:lumMod val="85000"/>
                        </a:schemeClr>
                      </a:solidFill>
                    </a:endParaRPr>
                  </a:p>
                </p:txBody>
              </p:sp>
              <p:pic>
                <p:nvPicPr>
                  <p:cNvPr id="27" name="圖片 26">
                    <a:extLst>
                      <a:ext uri="{FF2B5EF4-FFF2-40B4-BE49-F238E27FC236}">
                        <a16:creationId xmlns:a16="http://schemas.microsoft.com/office/drawing/2014/main" id="{9184FD50-E571-4BD3-9D77-9625F5B8F1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9082175">
                    <a:off x="6934657" y="6522850"/>
                    <a:ext cx="91445" cy="248649"/>
                  </a:xfrm>
                  <a:prstGeom prst="rect">
                    <a:avLst/>
                  </a:prstGeom>
                </p:spPr>
              </p:pic>
              <p:pic>
                <p:nvPicPr>
                  <p:cNvPr id="28" name="圖片 27">
                    <a:extLst>
                      <a:ext uri="{FF2B5EF4-FFF2-40B4-BE49-F238E27FC236}">
                        <a16:creationId xmlns:a16="http://schemas.microsoft.com/office/drawing/2014/main" id="{6D322A05-FC00-4DF1-838A-6B324B723CD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9082175">
                    <a:off x="7798031" y="6881259"/>
                    <a:ext cx="91445" cy="248649"/>
                  </a:xfrm>
                  <a:prstGeom prst="rect">
                    <a:avLst/>
                  </a:prstGeom>
                </p:spPr>
              </p:pic>
              <p:cxnSp>
                <p:nvCxnSpPr>
                  <p:cNvPr id="29" name="直線單箭頭接點 28">
                    <a:extLst>
                      <a:ext uri="{FF2B5EF4-FFF2-40B4-BE49-F238E27FC236}">
                        <a16:creationId xmlns:a16="http://schemas.microsoft.com/office/drawing/2014/main" id="{5F2F0EE7-A952-442F-9E74-CC85C66FB2C6}"/>
                      </a:ext>
                    </a:extLst>
                  </p:cNvPr>
                  <p:cNvCxnSpPr>
                    <a:cxnSpLocks/>
                    <a:endCxn id="76" idx="3"/>
                  </p:cNvCxnSpPr>
                  <p:nvPr/>
                </p:nvCxnSpPr>
                <p:spPr>
                  <a:xfrm>
                    <a:off x="7811055" y="7048598"/>
                    <a:ext cx="3870" cy="473451"/>
                  </a:xfrm>
                  <a:prstGeom prst="straightConnector1">
                    <a:avLst/>
                  </a:prstGeom>
                  <a:ln w="19050">
                    <a:solidFill>
                      <a:schemeClr val="bg1">
                        <a:lumMod val="85000"/>
                      </a:schemeClr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文字方塊 29">
                    <a:extLst>
                      <a:ext uri="{FF2B5EF4-FFF2-40B4-BE49-F238E27FC236}">
                        <a16:creationId xmlns:a16="http://schemas.microsoft.com/office/drawing/2014/main" id="{CB9113A4-0811-4A3F-A799-92845DDD1795}"/>
                      </a:ext>
                    </a:extLst>
                  </p:cNvPr>
                  <p:cNvSpPr txBox="1"/>
                  <p:nvPr/>
                </p:nvSpPr>
                <p:spPr>
                  <a:xfrm>
                    <a:off x="5385903" y="7387537"/>
                    <a:ext cx="599415" cy="28332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CW ring dye laser</a:t>
                    </a:r>
                    <a:endParaRPr lang="en-HK" sz="1200" b="1" dirty="0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31" name="直線接點 30">
                    <a:extLst>
                      <a:ext uri="{FF2B5EF4-FFF2-40B4-BE49-F238E27FC236}">
                        <a16:creationId xmlns:a16="http://schemas.microsoft.com/office/drawing/2014/main" id="{C8D406F9-977E-4FC8-A305-B8624EE1BDEB}"/>
                      </a:ext>
                    </a:extLst>
                  </p:cNvPr>
                  <p:cNvCxnSpPr/>
                  <p:nvPr/>
                </p:nvCxnSpPr>
                <p:spPr>
                  <a:xfrm>
                    <a:off x="5939330" y="7546927"/>
                    <a:ext cx="517496" cy="0"/>
                  </a:xfrm>
                  <a:prstGeom prst="line">
                    <a:avLst/>
                  </a:prstGeom>
                  <a:ln>
                    <a:solidFill>
                      <a:srgbClr val="FF0066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32" name="圖片 31">
                    <a:extLst>
                      <a:ext uri="{FF2B5EF4-FFF2-40B4-BE49-F238E27FC236}">
                        <a16:creationId xmlns:a16="http://schemas.microsoft.com/office/drawing/2014/main" id="{F265AD88-E16D-4377-9EA0-15A9426DD4F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19332643">
                    <a:off x="6137514" y="7412848"/>
                    <a:ext cx="93174" cy="255376"/>
                  </a:xfrm>
                  <a:prstGeom prst="rect">
                    <a:avLst/>
                  </a:prstGeom>
                </p:spPr>
              </p:pic>
              <p:cxnSp>
                <p:nvCxnSpPr>
                  <p:cNvPr id="33" name="直線接點 32">
                    <a:extLst>
                      <a:ext uri="{FF2B5EF4-FFF2-40B4-BE49-F238E27FC236}">
                        <a16:creationId xmlns:a16="http://schemas.microsoft.com/office/drawing/2014/main" id="{F84D9D3B-C6D3-4448-BAD3-9384439CE562}"/>
                      </a:ext>
                    </a:extLst>
                  </p:cNvPr>
                  <p:cNvCxnSpPr>
                    <a:cxnSpLocks/>
                    <a:stCxn id="32" idx="1"/>
                  </p:cNvCxnSpPr>
                  <p:nvPr/>
                </p:nvCxnSpPr>
                <p:spPr>
                  <a:xfrm flipH="1">
                    <a:off x="6137194" y="7569083"/>
                    <a:ext cx="10091" cy="1792466"/>
                  </a:xfrm>
                  <a:prstGeom prst="line">
                    <a:avLst/>
                  </a:prstGeom>
                  <a:ln>
                    <a:solidFill>
                      <a:srgbClr val="FF006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34" name="圖片 33">
                    <a:extLst>
                      <a:ext uri="{FF2B5EF4-FFF2-40B4-BE49-F238E27FC236}">
                        <a16:creationId xmlns:a16="http://schemas.microsoft.com/office/drawing/2014/main" id="{A1D8D43D-BA9D-4B2C-B0FF-9A32A82FBF1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19332643">
                    <a:off x="6090804" y="8070507"/>
                    <a:ext cx="93174" cy="255376"/>
                  </a:xfrm>
                  <a:prstGeom prst="rect">
                    <a:avLst/>
                  </a:prstGeom>
                </p:spPr>
              </p:pic>
              <p:cxnSp>
                <p:nvCxnSpPr>
                  <p:cNvPr id="35" name="直線接點 34">
                    <a:extLst>
                      <a:ext uri="{FF2B5EF4-FFF2-40B4-BE49-F238E27FC236}">
                        <a16:creationId xmlns:a16="http://schemas.microsoft.com/office/drawing/2014/main" id="{19633878-522A-4AB4-843D-7136A5DF4B1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137392" y="8129857"/>
                    <a:ext cx="696143" cy="0"/>
                  </a:xfrm>
                  <a:prstGeom prst="line">
                    <a:avLst/>
                  </a:prstGeom>
                  <a:ln>
                    <a:solidFill>
                      <a:srgbClr val="FF0066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直線接點 35">
                    <a:extLst>
                      <a:ext uri="{FF2B5EF4-FFF2-40B4-BE49-F238E27FC236}">
                        <a16:creationId xmlns:a16="http://schemas.microsoft.com/office/drawing/2014/main" id="{DE29CFBC-BEA7-4BFE-B2B7-D7B98BDC5272}"/>
                      </a:ext>
                    </a:extLst>
                  </p:cNvPr>
                  <p:cNvCxnSpPr>
                    <a:cxnSpLocks/>
                    <a:stCxn id="75" idx="1"/>
                    <a:endCxn id="38" idx="3"/>
                  </p:cNvCxnSpPr>
                  <p:nvPr/>
                </p:nvCxnSpPr>
                <p:spPr>
                  <a:xfrm flipH="1">
                    <a:off x="7222070" y="7538806"/>
                    <a:ext cx="9528" cy="562233"/>
                  </a:xfrm>
                  <a:prstGeom prst="line">
                    <a:avLst/>
                  </a:prstGeom>
                  <a:ln>
                    <a:solidFill>
                      <a:srgbClr val="FF0066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直線接點 36">
                    <a:extLst>
                      <a:ext uri="{FF2B5EF4-FFF2-40B4-BE49-F238E27FC236}">
                        <a16:creationId xmlns:a16="http://schemas.microsoft.com/office/drawing/2014/main" id="{6AA229EC-EA64-4E10-819C-A29C76077B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828417" y="8129586"/>
                    <a:ext cx="854748" cy="0"/>
                  </a:xfrm>
                  <a:prstGeom prst="line">
                    <a:avLst/>
                  </a:prstGeom>
                  <a:ln>
                    <a:solidFill>
                      <a:srgbClr val="FF0066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38" name="圖片 37">
                    <a:extLst>
                      <a:ext uri="{FF2B5EF4-FFF2-40B4-BE49-F238E27FC236}">
                        <a16:creationId xmlns:a16="http://schemas.microsoft.com/office/drawing/2014/main" id="{65DE7E92-95EE-4D06-ACFE-1FF8873C84A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19332643">
                    <a:off x="7138667" y="8001898"/>
                    <a:ext cx="93174" cy="255376"/>
                  </a:xfrm>
                  <a:prstGeom prst="rect">
                    <a:avLst/>
                  </a:prstGeom>
                </p:spPr>
              </p:pic>
              <p:sp>
                <p:nvSpPr>
                  <p:cNvPr id="39" name="文字方塊 38">
                    <a:extLst>
                      <a:ext uri="{FF2B5EF4-FFF2-40B4-BE49-F238E27FC236}">
                        <a16:creationId xmlns:a16="http://schemas.microsoft.com/office/drawing/2014/main" id="{B6E4E3B0-4FB3-458D-984F-2A5E995EA7B4}"/>
                      </a:ext>
                    </a:extLst>
                  </p:cNvPr>
                  <p:cNvSpPr txBox="1"/>
                  <p:nvPr/>
                </p:nvSpPr>
                <p:spPr>
                  <a:xfrm>
                    <a:off x="7567428" y="8034612"/>
                    <a:ext cx="888999" cy="16999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en-US" sz="1200" b="1" dirty="0"/>
                      <a:t>Chirp analysis</a:t>
                    </a:r>
                    <a:endParaRPr lang="en-HK" sz="1200" b="1" dirty="0"/>
                  </a:p>
                </p:txBody>
              </p:sp>
              <p:pic>
                <p:nvPicPr>
                  <p:cNvPr id="40" name="圖片 39">
                    <a:extLst>
                      <a:ext uri="{FF2B5EF4-FFF2-40B4-BE49-F238E27FC236}">
                        <a16:creationId xmlns:a16="http://schemas.microsoft.com/office/drawing/2014/main" id="{6E76F99B-3718-4377-9AC9-35BA9FEE345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19332643">
                    <a:off x="6082186" y="8753232"/>
                    <a:ext cx="93174" cy="255376"/>
                  </a:xfrm>
                  <a:prstGeom prst="rect">
                    <a:avLst/>
                  </a:prstGeom>
                </p:spPr>
              </p:pic>
              <p:cxnSp>
                <p:nvCxnSpPr>
                  <p:cNvPr id="41" name="直線接點 40">
                    <a:extLst>
                      <a:ext uri="{FF2B5EF4-FFF2-40B4-BE49-F238E27FC236}">
                        <a16:creationId xmlns:a16="http://schemas.microsoft.com/office/drawing/2014/main" id="{1DC4B54C-E5DC-49FF-97F3-507BF4E5B4E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147285" y="8839280"/>
                    <a:ext cx="453908" cy="0"/>
                  </a:xfrm>
                  <a:prstGeom prst="line">
                    <a:avLst/>
                  </a:prstGeom>
                  <a:ln>
                    <a:solidFill>
                      <a:srgbClr val="FF0066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2" name="文字方塊 41">
                    <a:extLst>
                      <a:ext uri="{FF2B5EF4-FFF2-40B4-BE49-F238E27FC236}">
                        <a16:creationId xmlns:a16="http://schemas.microsoft.com/office/drawing/2014/main" id="{4D3401E4-D477-484D-B491-0F93D96FF558}"/>
                      </a:ext>
                    </a:extLst>
                  </p:cNvPr>
                  <p:cNvSpPr txBox="1"/>
                  <p:nvPr/>
                </p:nvSpPr>
                <p:spPr>
                  <a:xfrm>
                    <a:off x="6568264" y="8767503"/>
                    <a:ext cx="665874" cy="16999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en-US" sz="1200" b="1" dirty="0">
                        <a:solidFill>
                          <a:schemeClr val="tx1"/>
                        </a:solidFill>
                      </a:rPr>
                      <a:t>I</a:t>
                    </a:r>
                    <a:r>
                      <a:rPr lang="en-US" sz="1200" b="1" baseline="-25000" dirty="0">
                        <a:solidFill>
                          <a:schemeClr val="tx1"/>
                        </a:solidFill>
                      </a:rPr>
                      <a:t>2</a:t>
                    </a:r>
                    <a:r>
                      <a:rPr lang="en-US" sz="1200" b="1" dirty="0">
                        <a:solidFill>
                          <a:schemeClr val="tx1"/>
                        </a:solidFill>
                      </a:rPr>
                      <a:t> saturation</a:t>
                    </a:r>
                    <a:endParaRPr lang="en-HK" sz="1200" b="1" dirty="0">
                      <a:solidFill>
                        <a:schemeClr val="tx1"/>
                      </a:solidFill>
                    </a:endParaRPr>
                  </a:p>
                </p:txBody>
              </p:sp>
              <p:pic>
                <p:nvPicPr>
                  <p:cNvPr id="43" name="圖片 42">
                    <a:extLst>
                      <a:ext uri="{FF2B5EF4-FFF2-40B4-BE49-F238E27FC236}">
                        <a16:creationId xmlns:a16="http://schemas.microsoft.com/office/drawing/2014/main" id="{1747AAE5-FE38-4E66-93C0-71924A383D2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6863250" y="9259774"/>
                    <a:ext cx="117044" cy="190099"/>
                  </a:xfrm>
                  <a:prstGeom prst="rect">
                    <a:avLst/>
                  </a:prstGeom>
                </p:spPr>
              </p:pic>
              <p:pic>
                <p:nvPicPr>
                  <p:cNvPr id="44" name="圖片 43">
                    <a:extLst>
                      <a:ext uri="{FF2B5EF4-FFF2-40B4-BE49-F238E27FC236}">
                        <a16:creationId xmlns:a16="http://schemas.microsoft.com/office/drawing/2014/main" id="{F67A22B3-40F6-4B4E-B9A1-3420A0D70B4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 rot="10800000">
                    <a:off x="6366915" y="9245502"/>
                    <a:ext cx="77081" cy="207147"/>
                  </a:xfrm>
                  <a:prstGeom prst="rect">
                    <a:avLst/>
                  </a:prstGeom>
                </p:spPr>
              </p:pic>
              <p:pic>
                <p:nvPicPr>
                  <p:cNvPr id="45" name="圖片 44">
                    <a:extLst>
                      <a:ext uri="{FF2B5EF4-FFF2-40B4-BE49-F238E27FC236}">
                        <a16:creationId xmlns:a16="http://schemas.microsoft.com/office/drawing/2014/main" id="{99C84997-12D9-4234-B794-E063F98D1E2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7205581" y="9269502"/>
                    <a:ext cx="124830" cy="178985"/>
                  </a:xfrm>
                  <a:prstGeom prst="rect">
                    <a:avLst/>
                  </a:prstGeom>
                </p:spPr>
              </p:pic>
              <p:sp>
                <p:nvSpPr>
                  <p:cNvPr id="46" name="文字方塊 45">
                    <a:extLst>
                      <a:ext uri="{FF2B5EF4-FFF2-40B4-BE49-F238E27FC236}">
                        <a16:creationId xmlns:a16="http://schemas.microsoft.com/office/drawing/2014/main" id="{C13FAF27-1379-48E7-A4D0-6B68005AA4A1}"/>
                      </a:ext>
                    </a:extLst>
                  </p:cNvPr>
                  <p:cNvSpPr txBox="1"/>
                  <p:nvPr/>
                </p:nvSpPr>
                <p:spPr>
                  <a:xfrm>
                    <a:off x="6208510" y="9455023"/>
                    <a:ext cx="888999" cy="28332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b="1" dirty="0">
                        <a:solidFill>
                          <a:schemeClr val="tx1"/>
                        </a:solidFill>
                      </a:rPr>
                      <a:t>Reference etalon</a:t>
                    </a:r>
                  </a:p>
                  <a:p>
                    <a:pPr algn="ctr"/>
                    <a:r>
                      <a:rPr lang="en-US" sz="1200" b="1" dirty="0">
                        <a:solidFill>
                          <a:schemeClr val="tx1"/>
                        </a:solidFill>
                      </a:rPr>
                      <a:t>FSR ~ 150 MHz</a:t>
                    </a:r>
                    <a:endParaRPr lang="en-HK" sz="1200" b="1" dirty="0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47" name="直線接點 46">
                    <a:extLst>
                      <a:ext uri="{FF2B5EF4-FFF2-40B4-BE49-F238E27FC236}">
                        <a16:creationId xmlns:a16="http://schemas.microsoft.com/office/drawing/2014/main" id="{8AABB485-4B2A-4298-9222-7F0DE0928C9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59437" y="9352092"/>
                    <a:ext cx="173740" cy="0"/>
                  </a:xfrm>
                  <a:prstGeom prst="line">
                    <a:avLst/>
                  </a:prstGeom>
                  <a:ln>
                    <a:solidFill>
                      <a:srgbClr val="FF0066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直線單箭頭接點 48">
                    <a:extLst>
                      <a:ext uri="{FF2B5EF4-FFF2-40B4-BE49-F238E27FC236}">
                        <a16:creationId xmlns:a16="http://schemas.microsoft.com/office/drawing/2014/main" id="{912B3E25-F224-48A6-98D4-AD75CFF486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811055" y="7533038"/>
                    <a:ext cx="2193887" cy="5768"/>
                  </a:xfrm>
                  <a:prstGeom prst="straightConnector1">
                    <a:avLst/>
                  </a:prstGeom>
                  <a:ln w="19050">
                    <a:solidFill>
                      <a:schemeClr val="bg1">
                        <a:lumMod val="85000"/>
                      </a:schemeClr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50" name="圖片 49">
                    <a:extLst>
                      <a:ext uri="{FF2B5EF4-FFF2-40B4-BE49-F238E27FC236}">
                        <a16:creationId xmlns:a16="http://schemas.microsoft.com/office/drawing/2014/main" id="{3D5F9186-F292-4BE1-A0C9-B9E741DD46A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8481949" y="7375756"/>
                    <a:ext cx="117348" cy="297181"/>
                  </a:xfrm>
                  <a:prstGeom prst="rect">
                    <a:avLst/>
                  </a:prstGeom>
                </p:spPr>
              </p:pic>
              <p:pic>
                <p:nvPicPr>
                  <p:cNvPr id="51" name="圖片 50">
                    <a:extLst>
                      <a:ext uri="{FF2B5EF4-FFF2-40B4-BE49-F238E27FC236}">
                        <a16:creationId xmlns:a16="http://schemas.microsoft.com/office/drawing/2014/main" id="{87EA0A38-FCD8-4D9F-9700-934B919D133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9524640" y="7364958"/>
                    <a:ext cx="117348" cy="297181"/>
                  </a:xfrm>
                  <a:prstGeom prst="rect">
                    <a:avLst/>
                  </a:prstGeom>
                </p:spPr>
              </p:pic>
              <p:sp>
                <p:nvSpPr>
                  <p:cNvPr id="52" name="矩形 51">
                    <a:extLst>
                      <a:ext uri="{FF2B5EF4-FFF2-40B4-BE49-F238E27FC236}">
                        <a16:creationId xmlns:a16="http://schemas.microsoft.com/office/drawing/2014/main" id="{5D283215-0665-4736-8F85-3F190CEA1453}"/>
                      </a:ext>
                    </a:extLst>
                  </p:cNvPr>
                  <p:cNvSpPr/>
                  <p:nvPr/>
                </p:nvSpPr>
                <p:spPr>
                  <a:xfrm>
                    <a:off x="8782327" y="7386006"/>
                    <a:ext cx="559793" cy="276133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/>
                  </a:p>
                </p:txBody>
              </p:sp>
              <p:sp>
                <p:nvSpPr>
                  <p:cNvPr id="53" name="文字方塊 52">
                    <a:extLst>
                      <a:ext uri="{FF2B5EF4-FFF2-40B4-BE49-F238E27FC236}">
                        <a16:creationId xmlns:a16="http://schemas.microsoft.com/office/drawing/2014/main" id="{EC19DCFB-8309-428A-8ED4-ED612008A091}"/>
                      </a:ext>
                    </a:extLst>
                  </p:cNvPr>
                  <p:cNvSpPr txBox="1"/>
                  <p:nvPr/>
                </p:nvSpPr>
                <p:spPr>
                  <a:xfrm>
                    <a:off x="8634675" y="7178417"/>
                    <a:ext cx="888999" cy="16999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en-US" sz="1200" dirty="0">
                        <a:solidFill>
                          <a:schemeClr val="tx1"/>
                        </a:solidFill>
                      </a:rPr>
                      <a:t>Gas cell</a:t>
                    </a:r>
                    <a:endParaRPr lang="en-HK" sz="1200" dirty="0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54" name="群組 53">
                    <a:extLst>
                      <a:ext uri="{FF2B5EF4-FFF2-40B4-BE49-F238E27FC236}">
                        <a16:creationId xmlns:a16="http://schemas.microsoft.com/office/drawing/2014/main" id="{C2B844B9-3E8F-448D-8656-F6DE456DB1C7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9849369" y="7355138"/>
                    <a:ext cx="327660" cy="333821"/>
                    <a:chOff x="9395460" y="6600800"/>
                    <a:chExt cx="327660" cy="333821"/>
                  </a:xfrm>
                </p:grpSpPr>
                <p:cxnSp>
                  <p:nvCxnSpPr>
                    <p:cNvPr id="83" name="直線接點 82">
                      <a:extLst>
                        <a:ext uri="{FF2B5EF4-FFF2-40B4-BE49-F238E27FC236}">
                          <a16:creationId xmlns:a16="http://schemas.microsoft.com/office/drawing/2014/main" id="{9AF66DC8-7F61-4A5F-B822-E2BB332113D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395460" y="6602730"/>
                      <a:ext cx="327660" cy="0"/>
                    </a:xfrm>
                    <a:prstGeom prst="line">
                      <a:avLst/>
                    </a:prstGeom>
                    <a:ln w="31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4" name="直線接點 83">
                      <a:extLst>
                        <a:ext uri="{FF2B5EF4-FFF2-40B4-BE49-F238E27FC236}">
                          <a16:creationId xmlns:a16="http://schemas.microsoft.com/office/drawing/2014/main" id="{30AB300F-2770-40FD-A03C-4341DE21389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9395460" y="6600800"/>
                      <a:ext cx="0" cy="333821"/>
                    </a:xfrm>
                    <a:prstGeom prst="line">
                      <a:avLst/>
                    </a:prstGeom>
                    <a:ln w="31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5" name="直線接點 84">
                      <a:extLst>
                        <a:ext uri="{FF2B5EF4-FFF2-40B4-BE49-F238E27FC236}">
                          <a16:creationId xmlns:a16="http://schemas.microsoft.com/office/drawing/2014/main" id="{47709693-912D-49CC-86E6-C2560510BD18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9395460" y="6600800"/>
                      <a:ext cx="327660" cy="333821"/>
                    </a:xfrm>
                    <a:prstGeom prst="line">
                      <a:avLst/>
                    </a:prstGeom>
                    <a:ln w="31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55" name="直線單箭頭接點 54">
                    <a:extLst>
                      <a:ext uri="{FF2B5EF4-FFF2-40B4-BE49-F238E27FC236}">
                        <a16:creationId xmlns:a16="http://schemas.microsoft.com/office/drawing/2014/main" id="{148C8712-441E-4FB5-A289-A4FED9C4616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010295" y="7528077"/>
                    <a:ext cx="182620" cy="791122"/>
                  </a:xfrm>
                  <a:prstGeom prst="straightConnector1">
                    <a:avLst/>
                  </a:prstGeom>
                  <a:ln w="19050">
                    <a:solidFill>
                      <a:schemeClr val="bg1">
                        <a:lumMod val="85000"/>
                      </a:schemeClr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6" name="群組 55">
                    <a:extLst>
                      <a:ext uri="{FF2B5EF4-FFF2-40B4-BE49-F238E27FC236}">
                        <a16:creationId xmlns:a16="http://schemas.microsoft.com/office/drawing/2014/main" id="{4170CF84-90D4-4BA1-8B83-A23A4C9EC2A8}"/>
                      </a:ext>
                    </a:extLst>
                  </p:cNvPr>
                  <p:cNvGrpSpPr/>
                  <p:nvPr/>
                </p:nvGrpSpPr>
                <p:grpSpPr>
                  <a:xfrm rot="20776837">
                    <a:off x="10156994" y="8232573"/>
                    <a:ext cx="71465" cy="131201"/>
                    <a:chOff x="9846288" y="8279531"/>
                    <a:chExt cx="138797" cy="380599"/>
                  </a:xfrm>
                </p:grpSpPr>
                <p:cxnSp>
                  <p:nvCxnSpPr>
                    <p:cNvPr id="80" name="直線接點 79">
                      <a:extLst>
                        <a:ext uri="{FF2B5EF4-FFF2-40B4-BE49-F238E27FC236}">
                          <a16:creationId xmlns:a16="http://schemas.microsoft.com/office/drawing/2014/main" id="{09D6C32F-637E-4A65-B1C7-C86541FA5B5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9846288" y="8279531"/>
                      <a:ext cx="0" cy="380599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1" name="直線接點 80">
                      <a:extLst>
                        <a:ext uri="{FF2B5EF4-FFF2-40B4-BE49-F238E27FC236}">
                          <a16:creationId xmlns:a16="http://schemas.microsoft.com/office/drawing/2014/main" id="{70F1B6F4-C2AD-4933-9DAA-E14797774FE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846288" y="8660130"/>
                      <a:ext cx="138797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2" name="直線接點 81">
                      <a:extLst>
                        <a:ext uri="{FF2B5EF4-FFF2-40B4-BE49-F238E27FC236}">
                          <a16:creationId xmlns:a16="http://schemas.microsoft.com/office/drawing/2014/main" id="{09E07E80-5DE5-4908-8655-F5C67F6ED6A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9982523" y="8279531"/>
                      <a:ext cx="0" cy="380599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7" name="群組 56">
                    <a:extLst>
                      <a:ext uri="{FF2B5EF4-FFF2-40B4-BE49-F238E27FC236}">
                        <a16:creationId xmlns:a16="http://schemas.microsoft.com/office/drawing/2014/main" id="{AEA8A491-F72C-4CED-B861-9A6699E6F9BD}"/>
                      </a:ext>
                    </a:extLst>
                  </p:cNvPr>
                  <p:cNvGrpSpPr/>
                  <p:nvPr/>
                </p:nvGrpSpPr>
                <p:grpSpPr>
                  <a:xfrm rot="20195782">
                    <a:off x="10176595" y="7902834"/>
                    <a:ext cx="71465" cy="131201"/>
                    <a:chOff x="9846288" y="8279531"/>
                    <a:chExt cx="138797" cy="380599"/>
                  </a:xfrm>
                </p:grpSpPr>
                <p:cxnSp>
                  <p:nvCxnSpPr>
                    <p:cNvPr id="77" name="直線接點 76">
                      <a:extLst>
                        <a:ext uri="{FF2B5EF4-FFF2-40B4-BE49-F238E27FC236}">
                          <a16:creationId xmlns:a16="http://schemas.microsoft.com/office/drawing/2014/main" id="{B13F8289-EBB7-4359-BDB4-E5C50B032DB8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9846288" y="8279531"/>
                      <a:ext cx="0" cy="380599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8" name="直線接點 77">
                      <a:extLst>
                        <a:ext uri="{FF2B5EF4-FFF2-40B4-BE49-F238E27FC236}">
                          <a16:creationId xmlns:a16="http://schemas.microsoft.com/office/drawing/2014/main" id="{FC1D916F-468E-4BFF-B219-D5F061EF4F5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846288" y="8660130"/>
                      <a:ext cx="138797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" name="直線接點 78">
                      <a:extLst>
                        <a:ext uri="{FF2B5EF4-FFF2-40B4-BE49-F238E27FC236}">
                          <a16:creationId xmlns:a16="http://schemas.microsoft.com/office/drawing/2014/main" id="{191AD31B-5551-4BD4-8A0F-343B7FE0EC1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9982523" y="8279531"/>
                      <a:ext cx="0" cy="380599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58" name="直線單箭頭接點 57">
                    <a:extLst>
                      <a:ext uri="{FF2B5EF4-FFF2-40B4-BE49-F238E27FC236}">
                        <a16:creationId xmlns:a16="http://schemas.microsoft.com/office/drawing/2014/main" id="{7E78FCA8-29B7-47FB-B1D7-69F81770CF6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010296" y="7546927"/>
                    <a:ext cx="1003" cy="869155"/>
                  </a:xfrm>
                  <a:prstGeom prst="straightConnector1">
                    <a:avLst/>
                  </a:prstGeom>
                  <a:ln w="3175">
                    <a:solidFill>
                      <a:schemeClr val="bg1">
                        <a:lumMod val="85000"/>
                      </a:schemeClr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直線接點 58">
                    <a:extLst>
                      <a:ext uri="{FF2B5EF4-FFF2-40B4-BE49-F238E27FC236}">
                        <a16:creationId xmlns:a16="http://schemas.microsoft.com/office/drawing/2014/main" id="{94811996-DB0E-4B9B-AC83-B1604253B46B}"/>
                      </a:ext>
                    </a:extLst>
                  </p:cNvPr>
                  <p:cNvCxnSpPr/>
                  <p:nvPr/>
                </p:nvCxnSpPr>
                <p:spPr>
                  <a:xfrm>
                    <a:off x="9845040" y="8893837"/>
                    <a:ext cx="326261" cy="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直線單箭頭接點 59">
                    <a:extLst>
                      <a:ext uri="{FF2B5EF4-FFF2-40B4-BE49-F238E27FC236}">
                        <a16:creationId xmlns:a16="http://schemas.microsoft.com/office/drawing/2014/main" id="{FDFDA05D-F535-4A77-B9CC-D5C0313D8B9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010166" y="8388498"/>
                    <a:ext cx="0" cy="611439"/>
                  </a:xfrm>
                  <a:prstGeom prst="straightConnector1">
                    <a:avLst/>
                  </a:prstGeom>
                  <a:ln w="3175">
                    <a:solidFill>
                      <a:schemeClr val="bg1">
                        <a:lumMod val="85000"/>
                      </a:schemeClr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1" name="文字方塊 60">
                    <a:extLst>
                      <a:ext uri="{FF2B5EF4-FFF2-40B4-BE49-F238E27FC236}">
                        <a16:creationId xmlns:a16="http://schemas.microsoft.com/office/drawing/2014/main" id="{5BD93288-F5AF-42F1-AA6A-49F14BFFF631}"/>
                      </a:ext>
                    </a:extLst>
                  </p:cNvPr>
                  <p:cNvSpPr txBox="1"/>
                  <p:nvPr/>
                </p:nvSpPr>
                <p:spPr>
                  <a:xfrm>
                    <a:off x="9756447" y="9033767"/>
                    <a:ext cx="513520" cy="16999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en-US" sz="1200" dirty="0">
                        <a:solidFill>
                          <a:schemeClr val="bg1">
                            <a:lumMod val="85000"/>
                          </a:schemeClr>
                        </a:solidFill>
                      </a:rPr>
                      <a:t>PMT</a:t>
                    </a:r>
                    <a:endParaRPr lang="en-HK" sz="1200" dirty="0">
                      <a:solidFill>
                        <a:schemeClr val="bg1">
                          <a:lumMod val="85000"/>
                        </a:schemeClr>
                      </a:solidFill>
                    </a:endParaRPr>
                  </a:p>
                </p:txBody>
              </p:sp>
              <p:sp>
                <p:nvSpPr>
                  <p:cNvPr id="62" name="文字方塊 61">
                    <a:extLst>
                      <a:ext uri="{FF2B5EF4-FFF2-40B4-BE49-F238E27FC236}">
                        <a16:creationId xmlns:a16="http://schemas.microsoft.com/office/drawing/2014/main" id="{E23AABBE-EFBF-47CF-ADF5-96F119B638A7}"/>
                      </a:ext>
                    </a:extLst>
                  </p:cNvPr>
                  <p:cNvSpPr txBox="1"/>
                  <p:nvPr/>
                </p:nvSpPr>
                <p:spPr>
                  <a:xfrm>
                    <a:off x="9209584" y="8749521"/>
                    <a:ext cx="613734" cy="28332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en-US" sz="1200" dirty="0">
                        <a:solidFill>
                          <a:schemeClr val="bg1">
                            <a:lumMod val="85000"/>
                          </a:schemeClr>
                        </a:solidFill>
                      </a:rPr>
                      <a:t>Bandpass filter</a:t>
                    </a:r>
                    <a:endParaRPr lang="en-HK" sz="1200" dirty="0">
                      <a:solidFill>
                        <a:schemeClr val="bg1">
                          <a:lumMod val="85000"/>
                        </a:schemeClr>
                      </a:solidFill>
                    </a:endParaRPr>
                  </a:p>
                </p:txBody>
              </p:sp>
              <p:sp>
                <p:nvSpPr>
                  <p:cNvPr id="63" name="文字方塊 62">
                    <a:extLst>
                      <a:ext uri="{FF2B5EF4-FFF2-40B4-BE49-F238E27FC236}">
                        <a16:creationId xmlns:a16="http://schemas.microsoft.com/office/drawing/2014/main" id="{D2015E2E-F728-42BE-AF8B-1BB86C0671EC}"/>
                      </a:ext>
                    </a:extLst>
                  </p:cNvPr>
                  <p:cNvSpPr txBox="1"/>
                  <p:nvPr/>
                </p:nvSpPr>
                <p:spPr>
                  <a:xfrm>
                    <a:off x="8100617" y="7686649"/>
                    <a:ext cx="888999" cy="28332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>
                        <a:solidFill>
                          <a:schemeClr val="tx1"/>
                        </a:solidFill>
                      </a:rPr>
                      <a:t>Lens 1 </a:t>
                    </a:r>
                  </a:p>
                  <a:p>
                    <a:pPr algn="ctr"/>
                    <a:r>
                      <a:rPr lang="en-US" sz="1200" dirty="0">
                        <a:solidFill>
                          <a:schemeClr val="tx1"/>
                        </a:solidFill>
                      </a:rPr>
                      <a:t>f = 20cm</a:t>
                    </a:r>
                    <a:endParaRPr lang="en-HK" sz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4" name="文字方塊 63">
                    <a:extLst>
                      <a:ext uri="{FF2B5EF4-FFF2-40B4-BE49-F238E27FC236}">
                        <a16:creationId xmlns:a16="http://schemas.microsoft.com/office/drawing/2014/main" id="{AE5DE9D3-AE7A-4095-AA19-D130F9B70FBC}"/>
                      </a:ext>
                    </a:extLst>
                  </p:cNvPr>
                  <p:cNvSpPr txBox="1"/>
                  <p:nvPr/>
                </p:nvSpPr>
                <p:spPr>
                  <a:xfrm>
                    <a:off x="9125980" y="7686217"/>
                    <a:ext cx="888999" cy="28332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>
                        <a:solidFill>
                          <a:schemeClr val="tx1"/>
                        </a:solidFill>
                      </a:rPr>
                      <a:t>Lens 2 </a:t>
                    </a:r>
                  </a:p>
                  <a:p>
                    <a:pPr algn="ctr"/>
                    <a:r>
                      <a:rPr lang="en-US" sz="1200" dirty="0">
                        <a:solidFill>
                          <a:schemeClr val="tx1"/>
                        </a:solidFill>
                      </a:rPr>
                      <a:t>f = 10cm</a:t>
                    </a:r>
                    <a:endParaRPr lang="en-HK" sz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6" name="矩形: 圓角 65">
                    <a:extLst>
                      <a:ext uri="{FF2B5EF4-FFF2-40B4-BE49-F238E27FC236}">
                        <a16:creationId xmlns:a16="http://schemas.microsoft.com/office/drawing/2014/main" id="{9619DA13-2543-4A1A-AE74-8E5D9F7FAB3C}"/>
                      </a:ext>
                    </a:extLst>
                  </p:cNvPr>
                  <p:cNvSpPr/>
                  <p:nvPr/>
                </p:nvSpPr>
                <p:spPr>
                  <a:xfrm>
                    <a:off x="9845040" y="9011043"/>
                    <a:ext cx="326257" cy="214591"/>
                  </a:xfrm>
                  <a:prstGeom prst="roundRect">
                    <a:avLst/>
                  </a:prstGeom>
                  <a:noFill/>
                  <a:ln w="3175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>
                      <a:solidFill>
                        <a:schemeClr val="bg1">
                          <a:lumMod val="85000"/>
                        </a:schemeClr>
                      </a:solidFill>
                    </a:endParaRPr>
                  </a:p>
                </p:txBody>
              </p:sp>
              <p:sp>
                <p:nvSpPr>
                  <p:cNvPr id="67" name="矩形: 圓角 66">
                    <a:extLst>
                      <a:ext uri="{FF2B5EF4-FFF2-40B4-BE49-F238E27FC236}">
                        <a16:creationId xmlns:a16="http://schemas.microsoft.com/office/drawing/2014/main" id="{5CD82C99-6BF7-437F-84E8-C0FFE1F2044B}"/>
                      </a:ext>
                    </a:extLst>
                  </p:cNvPr>
                  <p:cNvSpPr/>
                  <p:nvPr/>
                </p:nvSpPr>
                <p:spPr>
                  <a:xfrm>
                    <a:off x="9261992" y="8745956"/>
                    <a:ext cx="500485" cy="298486"/>
                  </a:xfrm>
                  <a:prstGeom prst="roundRect">
                    <a:avLst/>
                  </a:prstGeom>
                  <a:noFill/>
                  <a:ln w="3175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>
                      <a:solidFill>
                        <a:schemeClr val="bg1">
                          <a:lumMod val="85000"/>
                        </a:schemeClr>
                      </a:solidFill>
                    </a:endParaRPr>
                  </a:p>
                </p:txBody>
              </p:sp>
              <p:sp>
                <p:nvSpPr>
                  <p:cNvPr id="68" name="矩形: 圓角 67">
                    <a:extLst>
                      <a:ext uri="{FF2B5EF4-FFF2-40B4-BE49-F238E27FC236}">
                        <a16:creationId xmlns:a16="http://schemas.microsoft.com/office/drawing/2014/main" id="{C9FE8562-8020-4F9F-B1D4-3AB80CF70E88}"/>
                      </a:ext>
                    </a:extLst>
                  </p:cNvPr>
                  <p:cNvSpPr/>
                  <p:nvPr/>
                </p:nvSpPr>
                <p:spPr>
                  <a:xfrm>
                    <a:off x="5410459" y="9224415"/>
                    <a:ext cx="544827" cy="273247"/>
                  </a:xfrm>
                  <a:prstGeom prst="round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/>
                  </a:p>
                </p:txBody>
              </p:sp>
              <p:sp>
                <p:nvSpPr>
                  <p:cNvPr id="69" name="矩形: 圓角 68">
                    <a:extLst>
                      <a:ext uri="{FF2B5EF4-FFF2-40B4-BE49-F238E27FC236}">
                        <a16:creationId xmlns:a16="http://schemas.microsoft.com/office/drawing/2014/main" id="{426A5BBA-9A44-4E9B-84F3-B63A9C05E609}"/>
                      </a:ext>
                    </a:extLst>
                  </p:cNvPr>
                  <p:cNvSpPr/>
                  <p:nvPr/>
                </p:nvSpPr>
                <p:spPr>
                  <a:xfrm>
                    <a:off x="6631385" y="8731680"/>
                    <a:ext cx="526525" cy="236112"/>
                  </a:xfrm>
                  <a:prstGeom prst="round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/>
                  </a:p>
                </p:txBody>
              </p:sp>
              <p:sp>
                <p:nvSpPr>
                  <p:cNvPr id="70" name="矩形: 圓角 69">
                    <a:extLst>
                      <a:ext uri="{FF2B5EF4-FFF2-40B4-BE49-F238E27FC236}">
                        <a16:creationId xmlns:a16="http://schemas.microsoft.com/office/drawing/2014/main" id="{12D23FB9-1840-4B4C-A415-28A53CDC88A2}"/>
                      </a:ext>
                    </a:extLst>
                  </p:cNvPr>
                  <p:cNvSpPr/>
                  <p:nvPr/>
                </p:nvSpPr>
                <p:spPr>
                  <a:xfrm>
                    <a:off x="7680624" y="8010795"/>
                    <a:ext cx="635236" cy="214591"/>
                  </a:xfrm>
                  <a:prstGeom prst="round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/>
                  </a:p>
                </p:txBody>
              </p:sp>
              <p:sp>
                <p:nvSpPr>
                  <p:cNvPr id="71" name="矩形: 圓角 70">
                    <a:extLst>
                      <a:ext uri="{FF2B5EF4-FFF2-40B4-BE49-F238E27FC236}">
                        <a16:creationId xmlns:a16="http://schemas.microsoft.com/office/drawing/2014/main" id="{46F10250-048D-42F2-9DC9-9C8A2D9EC7DD}"/>
                      </a:ext>
                    </a:extLst>
                  </p:cNvPr>
                  <p:cNvSpPr/>
                  <p:nvPr/>
                </p:nvSpPr>
                <p:spPr>
                  <a:xfrm>
                    <a:off x="8782327" y="7141676"/>
                    <a:ext cx="574179" cy="214591"/>
                  </a:xfrm>
                  <a:prstGeom prst="round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>
                      <a:solidFill>
                        <a:schemeClr val="bg1">
                          <a:lumMod val="85000"/>
                        </a:schemeClr>
                      </a:solidFill>
                    </a:endParaRPr>
                  </a:p>
                </p:txBody>
              </p:sp>
              <p:sp>
                <p:nvSpPr>
                  <p:cNvPr id="72" name="矩形: 圓角 71">
                    <a:extLst>
                      <a:ext uri="{FF2B5EF4-FFF2-40B4-BE49-F238E27FC236}">
                        <a16:creationId xmlns:a16="http://schemas.microsoft.com/office/drawing/2014/main" id="{1D640B66-3AAC-4FDE-8E31-19B41A2607D0}"/>
                      </a:ext>
                    </a:extLst>
                  </p:cNvPr>
                  <p:cNvSpPr/>
                  <p:nvPr/>
                </p:nvSpPr>
                <p:spPr>
                  <a:xfrm>
                    <a:off x="5419427" y="7385358"/>
                    <a:ext cx="513467" cy="301291"/>
                  </a:xfrm>
                  <a:prstGeom prst="round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/>
                  </a:p>
                </p:txBody>
              </p:sp>
              <p:sp>
                <p:nvSpPr>
                  <p:cNvPr id="73" name="矩形: 圓角 72">
                    <a:extLst>
                      <a:ext uri="{FF2B5EF4-FFF2-40B4-BE49-F238E27FC236}">
                        <a16:creationId xmlns:a16="http://schemas.microsoft.com/office/drawing/2014/main" id="{0708B13F-1D86-4209-8EFE-F80D0D4D27E9}"/>
                      </a:ext>
                    </a:extLst>
                  </p:cNvPr>
                  <p:cNvSpPr/>
                  <p:nvPr/>
                </p:nvSpPr>
                <p:spPr>
                  <a:xfrm>
                    <a:off x="5547579" y="6892377"/>
                    <a:ext cx="777888" cy="312401"/>
                  </a:xfrm>
                  <a:prstGeom prst="round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>
                      <a:solidFill>
                        <a:schemeClr val="bg1">
                          <a:lumMod val="85000"/>
                        </a:schemeClr>
                      </a:solidFill>
                    </a:endParaRPr>
                  </a:p>
                </p:txBody>
              </p:sp>
              <p:sp>
                <p:nvSpPr>
                  <p:cNvPr id="74" name="矩形: 圓角 73">
                    <a:extLst>
                      <a:ext uri="{FF2B5EF4-FFF2-40B4-BE49-F238E27FC236}">
                        <a16:creationId xmlns:a16="http://schemas.microsoft.com/office/drawing/2014/main" id="{F3B40A80-A9F8-471B-BE90-37CD0D5871C0}"/>
                      </a:ext>
                    </a:extLst>
                  </p:cNvPr>
                  <p:cNvSpPr/>
                  <p:nvPr/>
                </p:nvSpPr>
                <p:spPr>
                  <a:xfrm>
                    <a:off x="5677994" y="6557773"/>
                    <a:ext cx="649489" cy="214591"/>
                  </a:xfrm>
                  <a:prstGeom prst="round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>
                      <a:solidFill>
                        <a:schemeClr val="bg1">
                          <a:lumMod val="85000"/>
                        </a:schemeClr>
                      </a:solidFill>
                    </a:endParaRPr>
                  </a:p>
                </p:txBody>
              </p:sp>
              <p:pic>
                <p:nvPicPr>
                  <p:cNvPr id="75" name="圖片 74">
                    <a:extLst>
                      <a:ext uri="{FF2B5EF4-FFF2-40B4-BE49-F238E27FC236}">
                        <a16:creationId xmlns:a16="http://schemas.microsoft.com/office/drawing/2014/main" id="{7F925D0E-A426-4F2E-9595-1C291F362C3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19332643">
                    <a:off x="7221827" y="7382571"/>
                    <a:ext cx="93174" cy="255376"/>
                  </a:xfrm>
                  <a:prstGeom prst="rect">
                    <a:avLst/>
                  </a:prstGeom>
                </p:spPr>
              </p:pic>
              <p:pic>
                <p:nvPicPr>
                  <p:cNvPr id="76" name="圖片 75">
                    <a:extLst>
                      <a:ext uri="{FF2B5EF4-FFF2-40B4-BE49-F238E27FC236}">
                        <a16:creationId xmlns:a16="http://schemas.microsoft.com/office/drawing/2014/main" id="{B8714EDF-8F65-4195-AB22-193C16375DC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19332643">
                    <a:off x="7731522" y="7422908"/>
                    <a:ext cx="93174" cy="255376"/>
                  </a:xfrm>
                  <a:prstGeom prst="rect">
                    <a:avLst/>
                  </a:prstGeom>
                </p:spPr>
              </p:pic>
              <p:cxnSp>
                <p:nvCxnSpPr>
                  <p:cNvPr id="25" name="直線接點 24">
                    <a:extLst>
                      <a:ext uri="{FF2B5EF4-FFF2-40B4-BE49-F238E27FC236}">
                        <a16:creationId xmlns:a16="http://schemas.microsoft.com/office/drawing/2014/main" id="{CA0FC10A-1F71-44A3-B66F-E4CD67EF2CDF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329340" y="6685153"/>
                    <a:ext cx="616421" cy="0"/>
                  </a:xfrm>
                  <a:prstGeom prst="line">
                    <a:avLst/>
                  </a:prstGeom>
                  <a:ln w="6350">
                    <a:solidFill>
                      <a:schemeClr val="bg1">
                        <a:lumMod val="85000"/>
                      </a:schemeClr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直線單箭頭接點 21">
                    <a:extLst>
                      <a:ext uri="{FF2B5EF4-FFF2-40B4-BE49-F238E27FC236}">
                        <a16:creationId xmlns:a16="http://schemas.microsoft.com/office/drawing/2014/main" id="{D57592AD-B140-4CC4-9970-8FCB502A2C5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329337" y="7051449"/>
                    <a:ext cx="1481718" cy="4375"/>
                  </a:xfrm>
                  <a:prstGeom prst="straightConnector1">
                    <a:avLst/>
                  </a:prstGeom>
                  <a:ln w="19050">
                    <a:solidFill>
                      <a:schemeClr val="bg1">
                        <a:lumMod val="85000"/>
                      </a:schemeClr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直線單箭頭接點 47">
                    <a:extLst>
                      <a:ext uri="{FF2B5EF4-FFF2-40B4-BE49-F238E27FC236}">
                        <a16:creationId xmlns:a16="http://schemas.microsoft.com/office/drawing/2014/main" id="{9B9EF72E-7E3F-4B26-B423-50025C5D07C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097509" y="7541789"/>
                    <a:ext cx="2915690" cy="0"/>
                  </a:xfrm>
                  <a:prstGeom prst="straightConnector1">
                    <a:avLst/>
                  </a:prstGeom>
                  <a:ln w="19050">
                    <a:solidFill>
                      <a:srgbClr val="FF0066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4" name="矩形: 圓角 13">
                <a:extLst>
                  <a:ext uri="{FF2B5EF4-FFF2-40B4-BE49-F238E27FC236}">
                    <a16:creationId xmlns:a16="http://schemas.microsoft.com/office/drawing/2014/main" id="{BBBE8A82-90E3-49CE-A27C-76A0B24F9E7A}"/>
                  </a:ext>
                </a:extLst>
              </p:cNvPr>
              <p:cNvSpPr/>
              <p:nvPr/>
            </p:nvSpPr>
            <p:spPr>
              <a:xfrm>
                <a:off x="6478519" y="7375779"/>
                <a:ext cx="580260" cy="335342"/>
              </a:xfrm>
              <a:prstGeom prst="round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HK" sz="1200"/>
              </a:p>
            </p:txBody>
          </p:sp>
        </p:grpSp>
        <p:sp>
          <p:nvSpPr>
            <p:cNvPr id="5" name="文字方塊 4">
              <a:extLst>
                <a:ext uri="{FF2B5EF4-FFF2-40B4-BE49-F238E27FC236}">
                  <a16:creationId xmlns:a16="http://schemas.microsoft.com/office/drawing/2014/main" id="{001A2D4B-A0BF-4146-BAF5-870086698162}"/>
                </a:ext>
              </a:extLst>
            </p:cNvPr>
            <p:cNvSpPr txBox="1"/>
            <p:nvPr/>
          </p:nvSpPr>
          <p:spPr>
            <a:xfrm>
              <a:off x="7151319" y="8159866"/>
              <a:ext cx="260028" cy="169996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l-GR" sz="1200" i="1" dirty="0">
                  <a:solidFill>
                    <a:schemeClr val="bg1">
                      <a:lumMod val="85000"/>
                    </a:schemeClr>
                  </a:solidFill>
                </a:rPr>
                <a:t>ω</a:t>
              </a:r>
              <a:r>
                <a:rPr lang="en-US" sz="1200" i="1" baseline="-25000" dirty="0">
                  <a:solidFill>
                    <a:schemeClr val="bg1">
                      <a:lumMod val="85000"/>
                    </a:schemeClr>
                  </a:solidFill>
                </a:rPr>
                <a:t>as</a:t>
              </a:r>
              <a:endParaRPr lang="en-HK" sz="1200" i="1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6" name="文字方塊 5">
              <a:extLst>
                <a:ext uri="{FF2B5EF4-FFF2-40B4-BE49-F238E27FC236}">
                  <a16:creationId xmlns:a16="http://schemas.microsoft.com/office/drawing/2014/main" id="{5438E3B9-B665-438E-A72B-73BC1437C77F}"/>
                </a:ext>
              </a:extLst>
            </p:cNvPr>
            <p:cNvSpPr txBox="1"/>
            <p:nvPr/>
          </p:nvSpPr>
          <p:spPr>
            <a:xfrm>
              <a:off x="4886277" y="6908123"/>
              <a:ext cx="232964" cy="169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200" i="1" dirty="0">
                  <a:solidFill>
                    <a:schemeClr val="bg1">
                      <a:lumMod val="85000"/>
                    </a:schemeClr>
                  </a:solidFill>
                </a:rPr>
                <a:t>ω</a:t>
              </a:r>
              <a:r>
                <a:rPr lang="en-US" sz="1200" i="1" baseline="-25000" dirty="0">
                  <a:solidFill>
                    <a:schemeClr val="bg1">
                      <a:lumMod val="85000"/>
                    </a:schemeClr>
                  </a:solidFill>
                </a:rPr>
                <a:t>p</a:t>
              </a:r>
              <a:endParaRPr lang="en-HK" sz="1200" i="1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7" name="文字方塊 6">
              <a:extLst>
                <a:ext uri="{FF2B5EF4-FFF2-40B4-BE49-F238E27FC236}">
                  <a16:creationId xmlns:a16="http://schemas.microsoft.com/office/drawing/2014/main" id="{A576E096-AD01-4F23-8CE4-FD4DAEFCF370}"/>
                </a:ext>
              </a:extLst>
            </p:cNvPr>
            <p:cNvSpPr txBox="1"/>
            <p:nvPr/>
          </p:nvSpPr>
          <p:spPr>
            <a:xfrm>
              <a:off x="4884396" y="7384895"/>
              <a:ext cx="224304" cy="169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200" i="1" dirty="0">
                  <a:solidFill>
                    <a:srgbClr val="FF0000"/>
                  </a:solidFill>
                </a:rPr>
                <a:t>ω</a:t>
              </a:r>
              <a:r>
                <a:rPr lang="en-US" sz="1200" i="1" baseline="-25000" dirty="0">
                  <a:solidFill>
                    <a:srgbClr val="FF0000"/>
                  </a:solidFill>
                </a:rPr>
                <a:t>s</a:t>
              </a:r>
              <a:endParaRPr lang="en-HK" sz="1200" i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05" name="圖片 104">
            <a:extLst>
              <a:ext uri="{FF2B5EF4-FFF2-40B4-BE49-F238E27FC236}">
                <a16:creationId xmlns:a16="http://schemas.microsoft.com/office/drawing/2014/main" id="{BCE5A932-AA84-40A5-8C3D-0C7D7FF7B7A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3277"/>
          <a:stretch/>
        </p:blipFill>
        <p:spPr>
          <a:xfrm>
            <a:off x="9253424" y="304027"/>
            <a:ext cx="1507846" cy="1944593"/>
          </a:xfrm>
          <a:prstGeom prst="rect">
            <a:avLst/>
          </a:prstGeom>
        </p:spPr>
      </p:pic>
      <p:grpSp>
        <p:nvGrpSpPr>
          <p:cNvPr id="106" name="群組 105">
            <a:extLst>
              <a:ext uri="{FF2B5EF4-FFF2-40B4-BE49-F238E27FC236}">
                <a16:creationId xmlns:a16="http://schemas.microsoft.com/office/drawing/2014/main" id="{340FA13D-F7EF-4C1B-8945-20CC4AF1EB43}"/>
              </a:ext>
            </a:extLst>
          </p:cNvPr>
          <p:cNvGrpSpPr/>
          <p:nvPr/>
        </p:nvGrpSpPr>
        <p:grpSpPr>
          <a:xfrm>
            <a:off x="662031" y="1597374"/>
            <a:ext cx="3949125" cy="2509064"/>
            <a:chOff x="1153749" y="7655841"/>
            <a:chExt cx="1659936" cy="1054635"/>
          </a:xfrm>
        </p:grpSpPr>
        <p:grpSp>
          <p:nvGrpSpPr>
            <p:cNvPr id="108" name="群組 107">
              <a:extLst>
                <a:ext uri="{FF2B5EF4-FFF2-40B4-BE49-F238E27FC236}">
                  <a16:creationId xmlns:a16="http://schemas.microsoft.com/office/drawing/2014/main" id="{39ED327F-AEC3-4A73-AF24-E046567B0E9B}"/>
                </a:ext>
              </a:extLst>
            </p:cNvPr>
            <p:cNvGrpSpPr/>
            <p:nvPr/>
          </p:nvGrpSpPr>
          <p:grpSpPr>
            <a:xfrm>
              <a:off x="1322953" y="7655841"/>
              <a:ext cx="1490732" cy="978811"/>
              <a:chOff x="715632" y="7471154"/>
              <a:chExt cx="2077068" cy="1323239"/>
            </a:xfrm>
          </p:grpSpPr>
          <p:grpSp>
            <p:nvGrpSpPr>
              <p:cNvPr id="114" name="群組 113">
                <a:extLst>
                  <a:ext uri="{FF2B5EF4-FFF2-40B4-BE49-F238E27FC236}">
                    <a16:creationId xmlns:a16="http://schemas.microsoft.com/office/drawing/2014/main" id="{2AA6A67C-39CE-4C7F-A863-2CF7B59479C9}"/>
                  </a:ext>
                </a:extLst>
              </p:cNvPr>
              <p:cNvGrpSpPr/>
              <p:nvPr/>
            </p:nvGrpSpPr>
            <p:grpSpPr>
              <a:xfrm>
                <a:off x="715632" y="7471154"/>
                <a:ext cx="1447127" cy="1236272"/>
                <a:chOff x="841248" y="7184387"/>
                <a:chExt cx="1024128" cy="1692466"/>
              </a:xfrm>
            </p:grpSpPr>
            <p:cxnSp>
              <p:nvCxnSpPr>
                <p:cNvPr id="126" name="直線接點 125">
                  <a:extLst>
                    <a:ext uri="{FF2B5EF4-FFF2-40B4-BE49-F238E27FC236}">
                      <a16:creationId xmlns:a16="http://schemas.microsoft.com/office/drawing/2014/main" id="{E5F3E14A-8D9E-4E44-A603-31504CDBA5F9}"/>
                    </a:ext>
                  </a:extLst>
                </p:cNvPr>
                <p:cNvCxnSpPr/>
                <p:nvPr/>
              </p:nvCxnSpPr>
              <p:spPr>
                <a:xfrm>
                  <a:off x="841248" y="8876853"/>
                  <a:ext cx="102412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直線接點 126">
                  <a:extLst>
                    <a:ext uri="{FF2B5EF4-FFF2-40B4-BE49-F238E27FC236}">
                      <a16:creationId xmlns:a16="http://schemas.microsoft.com/office/drawing/2014/main" id="{B4F8C234-F286-442A-92C6-A266B6570977}"/>
                    </a:ext>
                  </a:extLst>
                </p:cNvPr>
                <p:cNvCxnSpPr/>
                <p:nvPr/>
              </p:nvCxnSpPr>
              <p:spPr>
                <a:xfrm>
                  <a:off x="841248" y="8482835"/>
                  <a:ext cx="102412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直線接點 127">
                  <a:extLst>
                    <a:ext uri="{FF2B5EF4-FFF2-40B4-BE49-F238E27FC236}">
                      <a16:creationId xmlns:a16="http://schemas.microsoft.com/office/drawing/2014/main" id="{BF4D8F55-6960-41D2-A1C6-657EDAE70B54}"/>
                    </a:ext>
                  </a:extLst>
                </p:cNvPr>
                <p:cNvCxnSpPr/>
                <p:nvPr/>
              </p:nvCxnSpPr>
              <p:spPr>
                <a:xfrm>
                  <a:off x="841248" y="7578405"/>
                  <a:ext cx="102412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直線接點 151">
                  <a:extLst>
                    <a:ext uri="{FF2B5EF4-FFF2-40B4-BE49-F238E27FC236}">
                      <a16:creationId xmlns:a16="http://schemas.microsoft.com/office/drawing/2014/main" id="{14BED8A4-7043-4222-8479-4F051B3FF129}"/>
                    </a:ext>
                  </a:extLst>
                </p:cNvPr>
                <p:cNvCxnSpPr/>
                <p:nvPr/>
              </p:nvCxnSpPr>
              <p:spPr>
                <a:xfrm>
                  <a:off x="841248" y="7184387"/>
                  <a:ext cx="102412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5" name="文字方塊 114">
                <a:extLst>
                  <a:ext uri="{FF2B5EF4-FFF2-40B4-BE49-F238E27FC236}">
                    <a16:creationId xmlns:a16="http://schemas.microsoft.com/office/drawing/2014/main" id="{045911BA-5CFB-4A75-A43E-146471A235C5}"/>
                  </a:ext>
                </a:extLst>
              </p:cNvPr>
              <p:cNvSpPr txBox="1"/>
              <p:nvPr/>
            </p:nvSpPr>
            <p:spPr>
              <a:xfrm>
                <a:off x="2212800" y="8333094"/>
                <a:ext cx="417957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>
                    <a:solidFill>
                      <a:schemeClr val="bg1">
                        <a:lumMod val="85000"/>
                      </a:schemeClr>
                    </a:solidFill>
                  </a:rPr>
                  <a:t>v</a:t>
                </a:r>
                <a:r>
                  <a:rPr lang="en-US" sz="1400" dirty="0">
                    <a:solidFill>
                      <a:schemeClr val="bg1">
                        <a:lumMod val="85000"/>
                      </a:schemeClr>
                    </a:solidFill>
                  </a:rPr>
                  <a:t> = 1, </a:t>
                </a:r>
                <a:r>
                  <a:rPr lang="en-US" sz="1400" i="1" dirty="0">
                    <a:solidFill>
                      <a:schemeClr val="bg1">
                        <a:lumMod val="85000"/>
                      </a:schemeClr>
                    </a:solidFill>
                  </a:rPr>
                  <a:t>J’</a:t>
                </a:r>
                <a:endParaRPr lang="en-HK" sz="1400" i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sp>
            <p:nvSpPr>
              <p:cNvPr id="116" name="文字方塊 115">
                <a:extLst>
                  <a:ext uri="{FF2B5EF4-FFF2-40B4-BE49-F238E27FC236}">
                    <a16:creationId xmlns:a16="http://schemas.microsoft.com/office/drawing/2014/main" id="{CCCB2869-C9D9-4C22-AECA-6862411283FE}"/>
                  </a:ext>
                </a:extLst>
              </p:cNvPr>
              <p:cNvSpPr txBox="1"/>
              <p:nvPr/>
            </p:nvSpPr>
            <p:spPr>
              <a:xfrm>
                <a:off x="2217329" y="8619503"/>
                <a:ext cx="435794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>
                    <a:solidFill>
                      <a:schemeClr val="bg1">
                        <a:lumMod val="85000"/>
                      </a:schemeClr>
                    </a:solidFill>
                  </a:rPr>
                  <a:t>v</a:t>
                </a:r>
                <a:r>
                  <a:rPr lang="en-US" sz="1400" dirty="0">
                    <a:solidFill>
                      <a:schemeClr val="bg1">
                        <a:lumMod val="85000"/>
                      </a:schemeClr>
                    </a:solidFill>
                  </a:rPr>
                  <a:t> = 0, </a:t>
                </a:r>
                <a:r>
                  <a:rPr lang="en-US" sz="1400" i="1" dirty="0">
                    <a:solidFill>
                      <a:schemeClr val="bg1">
                        <a:lumMod val="85000"/>
                      </a:schemeClr>
                    </a:solidFill>
                  </a:rPr>
                  <a:t>J</a:t>
                </a:r>
                <a:r>
                  <a:rPr lang="en-US" sz="1400" dirty="0">
                    <a:solidFill>
                      <a:schemeClr val="bg1">
                        <a:lumMod val="85000"/>
                      </a:schemeClr>
                    </a:solidFill>
                  </a:rPr>
                  <a:t>”</a:t>
                </a:r>
                <a:endParaRPr lang="en-HK" sz="1400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sp>
            <p:nvSpPr>
              <p:cNvPr id="117" name="文字方塊 116">
                <a:extLst>
                  <a:ext uri="{FF2B5EF4-FFF2-40B4-BE49-F238E27FC236}">
                    <a16:creationId xmlns:a16="http://schemas.microsoft.com/office/drawing/2014/main" id="{89B05064-8897-4FDF-B292-707AE82CA279}"/>
                  </a:ext>
                </a:extLst>
              </p:cNvPr>
              <p:cNvSpPr txBox="1"/>
              <p:nvPr/>
            </p:nvSpPr>
            <p:spPr>
              <a:xfrm>
                <a:off x="2162423" y="7499063"/>
                <a:ext cx="630277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bg1">
                        <a:lumMod val="85000"/>
                      </a:schemeClr>
                    </a:solidFill>
                  </a:rPr>
                  <a:t>Virtual state</a:t>
                </a:r>
                <a:endParaRPr lang="en-HK" sz="1400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cxnSp>
            <p:nvCxnSpPr>
              <p:cNvPr id="118" name="直線單箭頭接點 117">
                <a:extLst>
                  <a:ext uri="{FF2B5EF4-FFF2-40B4-BE49-F238E27FC236}">
                    <a16:creationId xmlns:a16="http://schemas.microsoft.com/office/drawing/2014/main" id="{3A86ACB4-6460-4456-AF1D-150FC1E4A56A}"/>
                  </a:ext>
                </a:extLst>
              </p:cNvPr>
              <p:cNvCxnSpPr/>
              <p:nvPr/>
            </p:nvCxnSpPr>
            <p:spPr>
              <a:xfrm flipV="1">
                <a:off x="965569" y="7749788"/>
                <a:ext cx="0" cy="957638"/>
              </a:xfrm>
              <a:prstGeom prst="straightConnector1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線單箭頭接點 118">
                <a:extLst>
                  <a:ext uri="{FF2B5EF4-FFF2-40B4-BE49-F238E27FC236}">
                    <a16:creationId xmlns:a16="http://schemas.microsoft.com/office/drawing/2014/main" id="{9205615B-9996-4321-9025-1FED6569C3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94753" y="7758967"/>
                <a:ext cx="0" cy="65602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直線單箭頭接點 119">
                <a:extLst>
                  <a:ext uri="{FF2B5EF4-FFF2-40B4-BE49-F238E27FC236}">
                    <a16:creationId xmlns:a16="http://schemas.microsoft.com/office/drawing/2014/main" id="{F3D9E484-63B5-44AA-BC6A-EBD22C9636A8}"/>
                  </a:ext>
                </a:extLst>
              </p:cNvPr>
              <p:cNvCxnSpPr/>
              <p:nvPr/>
            </p:nvCxnSpPr>
            <p:spPr>
              <a:xfrm flipV="1">
                <a:off x="1636129" y="7471154"/>
                <a:ext cx="0" cy="957638"/>
              </a:xfrm>
              <a:prstGeom prst="straightConnector1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直線單箭頭接點 120">
                <a:extLst>
                  <a:ext uri="{FF2B5EF4-FFF2-40B4-BE49-F238E27FC236}">
                    <a16:creationId xmlns:a16="http://schemas.microsoft.com/office/drawing/2014/main" id="{A3C34930-B43A-4CE5-A6CA-CACAC9D3F826}"/>
                  </a:ext>
                </a:extLst>
              </p:cNvPr>
              <p:cNvCxnSpPr/>
              <p:nvPr/>
            </p:nvCxnSpPr>
            <p:spPr>
              <a:xfrm>
                <a:off x="2014081" y="7471154"/>
                <a:ext cx="0" cy="1236272"/>
              </a:xfrm>
              <a:prstGeom prst="straightConnector1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文字方塊 121">
                <a:extLst>
                  <a:ext uri="{FF2B5EF4-FFF2-40B4-BE49-F238E27FC236}">
                    <a16:creationId xmlns:a16="http://schemas.microsoft.com/office/drawing/2014/main" id="{9ACB8B2E-EAFB-4FFE-A2DE-D1B7F9EC3ED5}"/>
                  </a:ext>
                </a:extLst>
              </p:cNvPr>
              <p:cNvSpPr txBox="1"/>
              <p:nvPr/>
            </p:nvSpPr>
            <p:spPr>
              <a:xfrm>
                <a:off x="779895" y="7965091"/>
                <a:ext cx="217052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i="1" dirty="0">
                    <a:solidFill>
                      <a:schemeClr val="bg1">
                        <a:lumMod val="85000"/>
                      </a:schemeClr>
                    </a:solidFill>
                  </a:rPr>
                  <a:t>ω</a:t>
                </a:r>
                <a:r>
                  <a:rPr lang="en-US" sz="1400" i="1" baseline="-25000" dirty="0">
                    <a:solidFill>
                      <a:schemeClr val="bg1">
                        <a:lumMod val="85000"/>
                      </a:schemeClr>
                    </a:solidFill>
                  </a:rPr>
                  <a:t>p</a:t>
                </a:r>
                <a:endParaRPr lang="en-HK" sz="1400" i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sp>
            <p:nvSpPr>
              <p:cNvPr id="123" name="文字方塊 122">
                <a:extLst>
                  <a:ext uri="{FF2B5EF4-FFF2-40B4-BE49-F238E27FC236}">
                    <a16:creationId xmlns:a16="http://schemas.microsoft.com/office/drawing/2014/main" id="{08B0B272-AEC7-4644-AA27-32C749719456}"/>
                  </a:ext>
                </a:extLst>
              </p:cNvPr>
              <p:cNvSpPr txBox="1"/>
              <p:nvPr/>
            </p:nvSpPr>
            <p:spPr>
              <a:xfrm>
                <a:off x="1460393" y="7965091"/>
                <a:ext cx="217052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i="1" dirty="0">
                    <a:solidFill>
                      <a:schemeClr val="bg1">
                        <a:lumMod val="85000"/>
                      </a:schemeClr>
                    </a:solidFill>
                  </a:rPr>
                  <a:t>ω</a:t>
                </a:r>
                <a:r>
                  <a:rPr lang="en-US" sz="1400" i="1" baseline="-25000" dirty="0">
                    <a:solidFill>
                      <a:schemeClr val="bg1">
                        <a:lumMod val="85000"/>
                      </a:schemeClr>
                    </a:solidFill>
                  </a:rPr>
                  <a:t>p</a:t>
                </a:r>
                <a:endParaRPr lang="en-HK" sz="1400" i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sp>
            <p:nvSpPr>
              <p:cNvPr id="124" name="文字方塊 123">
                <a:extLst>
                  <a:ext uri="{FF2B5EF4-FFF2-40B4-BE49-F238E27FC236}">
                    <a16:creationId xmlns:a16="http://schemas.microsoft.com/office/drawing/2014/main" id="{0B70D745-2E1F-4272-89D8-1AA11F06C011}"/>
                  </a:ext>
                </a:extLst>
              </p:cNvPr>
              <p:cNvSpPr txBox="1"/>
              <p:nvPr/>
            </p:nvSpPr>
            <p:spPr>
              <a:xfrm>
                <a:off x="1123302" y="7958191"/>
                <a:ext cx="208603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i="1" dirty="0">
                    <a:solidFill>
                      <a:srgbClr val="FF0000"/>
                    </a:solidFill>
                  </a:rPr>
                  <a:t>ω</a:t>
                </a:r>
                <a:r>
                  <a:rPr lang="en-US" sz="1400" i="1" baseline="-25000" dirty="0">
                    <a:solidFill>
                      <a:srgbClr val="FF0000"/>
                    </a:solidFill>
                  </a:rPr>
                  <a:t>s</a:t>
                </a:r>
                <a:endParaRPr lang="en-HK" sz="1400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25" name="文字方塊 124">
                <a:extLst>
                  <a:ext uri="{FF2B5EF4-FFF2-40B4-BE49-F238E27FC236}">
                    <a16:creationId xmlns:a16="http://schemas.microsoft.com/office/drawing/2014/main" id="{177F383C-652C-48FB-B637-0900C43358B0}"/>
                  </a:ext>
                </a:extLst>
              </p:cNvPr>
              <p:cNvSpPr txBox="1"/>
              <p:nvPr/>
            </p:nvSpPr>
            <p:spPr>
              <a:xfrm>
                <a:off x="1816015" y="7965091"/>
                <a:ext cx="244278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i="1" dirty="0">
                    <a:solidFill>
                      <a:schemeClr val="bg1">
                        <a:lumMod val="85000"/>
                      </a:schemeClr>
                    </a:solidFill>
                  </a:rPr>
                  <a:t>ω</a:t>
                </a:r>
                <a:r>
                  <a:rPr lang="en-US" sz="1400" i="1" baseline="-25000" dirty="0">
                    <a:solidFill>
                      <a:schemeClr val="bg1">
                        <a:lumMod val="85000"/>
                      </a:schemeClr>
                    </a:solidFill>
                  </a:rPr>
                  <a:t>as</a:t>
                </a:r>
                <a:endParaRPr lang="en-HK" sz="1400" i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p:grpSp>
        <p:sp>
          <p:nvSpPr>
            <p:cNvPr id="110" name="文字方塊 109">
              <a:extLst>
                <a:ext uri="{FF2B5EF4-FFF2-40B4-BE49-F238E27FC236}">
                  <a16:creationId xmlns:a16="http://schemas.microsoft.com/office/drawing/2014/main" id="{1CE7F0AB-6B6B-4869-928B-EA4FA536543E}"/>
                </a:ext>
              </a:extLst>
            </p:cNvPr>
            <p:cNvSpPr txBox="1"/>
            <p:nvPr/>
          </p:nvSpPr>
          <p:spPr>
            <a:xfrm>
              <a:off x="1153749" y="8548651"/>
              <a:ext cx="599415" cy="129368"/>
            </a:xfrm>
            <a:prstGeom prst="rect">
              <a:avLst/>
            </a:prstGeom>
            <a:noFill/>
            <a:ln>
              <a:noFill/>
            </a:ln>
            <a:effectLst>
              <a:softEdge rad="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85000"/>
                    </a:schemeClr>
                  </a:solidFill>
                </a:rPr>
                <a:t>Pump</a:t>
              </a:r>
              <a:endParaRPr lang="en-HK" sz="1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11" name="文字方塊 110">
              <a:extLst>
                <a:ext uri="{FF2B5EF4-FFF2-40B4-BE49-F238E27FC236}">
                  <a16:creationId xmlns:a16="http://schemas.microsoft.com/office/drawing/2014/main" id="{CB958C43-EB25-4EA4-AA1B-A23AD79F936D}"/>
                </a:ext>
              </a:extLst>
            </p:cNvPr>
            <p:cNvSpPr txBox="1"/>
            <p:nvPr/>
          </p:nvSpPr>
          <p:spPr>
            <a:xfrm>
              <a:off x="1438887" y="7687417"/>
              <a:ext cx="599415" cy="129368"/>
            </a:xfrm>
            <a:prstGeom prst="rect">
              <a:avLst/>
            </a:prstGeom>
            <a:noFill/>
            <a:ln>
              <a:noFill/>
            </a:ln>
            <a:effectLst>
              <a:softEdge rad="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Stokes</a:t>
              </a:r>
              <a:endParaRPr lang="en-HK" sz="1400" dirty="0">
                <a:solidFill>
                  <a:srgbClr val="FF0000"/>
                </a:solidFill>
              </a:endParaRPr>
            </a:p>
          </p:txBody>
        </p:sp>
        <p:sp>
          <p:nvSpPr>
            <p:cNvPr id="112" name="文字方塊 111">
              <a:extLst>
                <a:ext uri="{FF2B5EF4-FFF2-40B4-BE49-F238E27FC236}">
                  <a16:creationId xmlns:a16="http://schemas.microsoft.com/office/drawing/2014/main" id="{348840DC-DE25-43AB-80DE-313B86564A5A}"/>
                </a:ext>
              </a:extLst>
            </p:cNvPr>
            <p:cNvSpPr txBox="1"/>
            <p:nvPr/>
          </p:nvSpPr>
          <p:spPr>
            <a:xfrm>
              <a:off x="1955112" y="8581108"/>
              <a:ext cx="599415" cy="129368"/>
            </a:xfrm>
            <a:prstGeom prst="rect">
              <a:avLst/>
            </a:prstGeom>
            <a:noFill/>
            <a:ln>
              <a:noFill/>
            </a:ln>
            <a:effectLst>
              <a:softEdge rad="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85000"/>
                    </a:schemeClr>
                  </a:solidFill>
                </a:rPr>
                <a:t>Anti-Stokes</a:t>
              </a:r>
              <a:endParaRPr lang="en-HK" sz="1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13" name="文字方塊 112">
              <a:extLst>
                <a:ext uri="{FF2B5EF4-FFF2-40B4-BE49-F238E27FC236}">
                  <a16:creationId xmlns:a16="http://schemas.microsoft.com/office/drawing/2014/main" id="{3523889F-55C2-4BAD-9A8D-894ED91ECDF0}"/>
                </a:ext>
              </a:extLst>
            </p:cNvPr>
            <p:cNvSpPr txBox="1"/>
            <p:nvPr/>
          </p:nvSpPr>
          <p:spPr>
            <a:xfrm>
              <a:off x="1673077" y="8371271"/>
              <a:ext cx="599415" cy="129368"/>
            </a:xfrm>
            <a:prstGeom prst="rect">
              <a:avLst/>
            </a:prstGeom>
            <a:noFill/>
            <a:ln>
              <a:noFill/>
            </a:ln>
            <a:effectLst>
              <a:softEdge rad="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85000"/>
                    </a:schemeClr>
                  </a:solidFill>
                </a:rPr>
                <a:t>Pump</a:t>
              </a:r>
              <a:endParaRPr lang="en-HK" sz="1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pic>
        <p:nvPicPr>
          <p:cNvPr id="9" name="圖片 8" descr="一張含有 物件 的圖片&#10;&#10;自動產生的描述">
            <a:extLst>
              <a:ext uri="{FF2B5EF4-FFF2-40B4-BE49-F238E27FC236}">
                <a16:creationId xmlns:a16="http://schemas.microsoft.com/office/drawing/2014/main" id="{478811C7-947E-4885-BB01-6EADA97D68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4033" y="2912232"/>
            <a:ext cx="297181" cy="297181"/>
          </a:xfrm>
          <a:prstGeom prst="rect">
            <a:avLst/>
          </a:prstGeom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39ACB5EB-71C4-4022-91F6-5DE7A39A139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742" y="3805132"/>
            <a:ext cx="542545" cy="336805"/>
          </a:xfrm>
          <a:prstGeom prst="rect">
            <a:avLst/>
          </a:prstGeom>
        </p:spPr>
      </p:pic>
      <p:sp>
        <p:nvSpPr>
          <p:cNvPr id="4" name="文字方塊 3">
            <a:extLst>
              <a:ext uri="{FF2B5EF4-FFF2-40B4-BE49-F238E27FC236}">
                <a16:creationId xmlns:a16="http://schemas.microsoft.com/office/drawing/2014/main" id="{0E513B4C-2A72-4A07-98EB-CFD2AB8849D3}"/>
              </a:ext>
            </a:extLst>
          </p:cNvPr>
          <p:cNvSpPr txBox="1"/>
          <p:nvPr/>
        </p:nvSpPr>
        <p:spPr>
          <a:xfrm>
            <a:off x="981144" y="5086020"/>
            <a:ext cx="36107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Stokes </a:t>
            </a:r>
            <a:r>
              <a:rPr lang="en-US" dirty="0" err="1"/>
              <a:t>cw</a:t>
            </a:r>
            <a:r>
              <a:rPr lang="en-US" dirty="0"/>
              <a:t>-pulse freq. offset</a:t>
            </a:r>
          </a:p>
          <a:p>
            <a:endParaRPr lang="en-US" dirty="0"/>
          </a:p>
          <a:p>
            <a:r>
              <a:rPr lang="en-US" dirty="0"/>
              <a:t>~ </a:t>
            </a:r>
            <a:r>
              <a:rPr lang="en-US" b="1" dirty="0">
                <a:solidFill>
                  <a:srgbClr val="4409FF"/>
                </a:solidFill>
              </a:rPr>
              <a:t>20 (5) </a:t>
            </a:r>
            <a:r>
              <a:rPr lang="en-US" dirty="0"/>
              <a:t>MHz  for DCM dye</a:t>
            </a:r>
          </a:p>
          <a:p>
            <a:r>
              <a:rPr lang="en-US" dirty="0"/>
              <a:t>~ </a:t>
            </a:r>
            <a:r>
              <a:rPr lang="en-US" b="1" dirty="0">
                <a:solidFill>
                  <a:srgbClr val="FF0000"/>
                </a:solidFill>
              </a:rPr>
              <a:t>-30 (5) </a:t>
            </a:r>
            <a:r>
              <a:rPr lang="en-US" dirty="0"/>
              <a:t>MHz for Rh. 101 dye</a:t>
            </a:r>
          </a:p>
        </p:txBody>
      </p:sp>
      <p:sp>
        <p:nvSpPr>
          <p:cNvPr id="109" name="文字方塊 108">
            <a:extLst>
              <a:ext uri="{FF2B5EF4-FFF2-40B4-BE49-F238E27FC236}">
                <a16:creationId xmlns:a16="http://schemas.microsoft.com/office/drawing/2014/main" id="{F8A83B67-0D6C-47F7-9534-DBF6BF148DAC}"/>
              </a:ext>
            </a:extLst>
          </p:cNvPr>
          <p:cNvSpPr txBox="1"/>
          <p:nvPr/>
        </p:nvSpPr>
        <p:spPr>
          <a:xfrm>
            <a:off x="981144" y="4304149"/>
            <a:ext cx="25983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cw</a:t>
            </a:r>
            <a:r>
              <a:rPr lang="en-US" dirty="0"/>
              <a:t> light freq. uncertainty:</a:t>
            </a:r>
          </a:p>
          <a:p>
            <a:r>
              <a:rPr lang="en-US" dirty="0"/>
              <a:t>1 MHz</a:t>
            </a:r>
            <a:endParaRPr lang="en-HK" dirty="0"/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C259AE1C-A292-4522-90B5-E202D27A675B}"/>
              </a:ext>
            </a:extLst>
          </p:cNvPr>
          <p:cNvSpPr txBox="1"/>
          <p:nvPr/>
        </p:nvSpPr>
        <p:spPr>
          <a:xfrm>
            <a:off x="4486994" y="3324503"/>
            <a:ext cx="941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610-620 nm</a:t>
            </a:r>
            <a:endParaRPr lang="en-HK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282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D723025-5490-4011-8B30-074444B8D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K" dirty="0"/>
              <a:t>Experimental Setup</a:t>
            </a:r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0DEB0208-4660-4353-8BE2-23F10D874673}"/>
              </a:ext>
            </a:extLst>
          </p:cNvPr>
          <p:cNvGrpSpPr/>
          <p:nvPr/>
        </p:nvGrpSpPr>
        <p:grpSpPr>
          <a:xfrm>
            <a:off x="4469672" y="1403710"/>
            <a:ext cx="7274342" cy="5239468"/>
            <a:chOff x="2812807" y="6370135"/>
            <a:chExt cx="4912540" cy="3215500"/>
          </a:xfrm>
        </p:grpSpPr>
        <p:grpSp>
          <p:nvGrpSpPr>
            <p:cNvPr id="8" name="群組 7">
              <a:extLst>
                <a:ext uri="{FF2B5EF4-FFF2-40B4-BE49-F238E27FC236}">
                  <a16:creationId xmlns:a16="http://schemas.microsoft.com/office/drawing/2014/main" id="{543B434C-FD5B-4659-87DF-AB5A37A0671D}"/>
                </a:ext>
              </a:extLst>
            </p:cNvPr>
            <p:cNvGrpSpPr/>
            <p:nvPr/>
          </p:nvGrpSpPr>
          <p:grpSpPr>
            <a:xfrm>
              <a:off x="2812807" y="6370135"/>
              <a:ext cx="4912540" cy="3215500"/>
              <a:chOff x="5357427" y="6522850"/>
              <a:chExt cx="4912540" cy="3215500"/>
            </a:xfrm>
          </p:grpSpPr>
          <p:grpSp>
            <p:nvGrpSpPr>
              <p:cNvPr id="13" name="群組 12">
                <a:extLst>
                  <a:ext uri="{FF2B5EF4-FFF2-40B4-BE49-F238E27FC236}">
                    <a16:creationId xmlns:a16="http://schemas.microsoft.com/office/drawing/2014/main" id="{FE927BCC-FB00-4ED6-BBDC-9503A28D7391}"/>
                  </a:ext>
                </a:extLst>
              </p:cNvPr>
              <p:cNvGrpSpPr/>
              <p:nvPr/>
            </p:nvGrpSpPr>
            <p:grpSpPr>
              <a:xfrm>
                <a:off x="5357427" y="6522850"/>
                <a:ext cx="4912540" cy="3215500"/>
                <a:chOff x="5357427" y="6522850"/>
                <a:chExt cx="4912540" cy="3215500"/>
              </a:xfrm>
            </p:grpSpPr>
            <p:sp>
              <p:nvSpPr>
                <p:cNvPr id="15" name="文字方塊 14">
                  <a:extLst>
                    <a:ext uri="{FF2B5EF4-FFF2-40B4-BE49-F238E27FC236}">
                      <a16:creationId xmlns:a16="http://schemas.microsoft.com/office/drawing/2014/main" id="{96E9A2CC-2E79-4400-A792-29CF6F68C289}"/>
                    </a:ext>
                  </a:extLst>
                </p:cNvPr>
                <p:cNvSpPr txBox="1"/>
                <p:nvPr/>
              </p:nvSpPr>
              <p:spPr>
                <a:xfrm>
                  <a:off x="5357427" y="9219886"/>
                  <a:ext cx="681955" cy="283327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softEdge rad="0"/>
                </a:effectLst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sz="1200" dirty="0"/>
                    <a:t>Stabilized </a:t>
                  </a:r>
                  <a:r>
                    <a:rPr lang="en-US" sz="1200" dirty="0" err="1"/>
                    <a:t>HeNe</a:t>
                  </a:r>
                  <a:r>
                    <a:rPr lang="en-US" sz="1200" dirty="0"/>
                    <a:t> laser</a:t>
                  </a:r>
                  <a:endParaRPr lang="en-HK" sz="1200" dirty="0"/>
                </a:p>
              </p:txBody>
            </p:sp>
            <p:grpSp>
              <p:nvGrpSpPr>
                <p:cNvPr id="16" name="群組 15">
                  <a:extLst>
                    <a:ext uri="{FF2B5EF4-FFF2-40B4-BE49-F238E27FC236}">
                      <a16:creationId xmlns:a16="http://schemas.microsoft.com/office/drawing/2014/main" id="{2F6B1523-620E-4B43-80A9-C0B787011823}"/>
                    </a:ext>
                  </a:extLst>
                </p:cNvPr>
                <p:cNvGrpSpPr/>
                <p:nvPr/>
              </p:nvGrpSpPr>
              <p:grpSpPr>
                <a:xfrm>
                  <a:off x="5385903" y="6522850"/>
                  <a:ext cx="4884064" cy="3215500"/>
                  <a:chOff x="5385903" y="6522850"/>
                  <a:chExt cx="4884064" cy="3215500"/>
                </a:xfrm>
              </p:grpSpPr>
              <p:cxnSp>
                <p:nvCxnSpPr>
                  <p:cNvPr id="17" name="直線單箭頭接點 16">
                    <a:extLst>
                      <a:ext uri="{FF2B5EF4-FFF2-40B4-BE49-F238E27FC236}">
                        <a16:creationId xmlns:a16="http://schemas.microsoft.com/office/drawing/2014/main" id="{4CCD00FF-8425-4A19-B05E-6CEACE77993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019663" y="7533040"/>
                    <a:ext cx="199177" cy="467091"/>
                  </a:xfrm>
                  <a:prstGeom prst="straightConnector1">
                    <a:avLst/>
                  </a:prstGeom>
                  <a:ln w="19050">
                    <a:solidFill>
                      <a:srgbClr val="FF0066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18" name="圖片 17">
                    <a:extLst>
                      <a:ext uri="{FF2B5EF4-FFF2-40B4-BE49-F238E27FC236}">
                        <a16:creationId xmlns:a16="http://schemas.microsoft.com/office/drawing/2014/main" id="{5154FA8F-194E-4B4F-923F-CFDFB544F9C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6053956" y="9271415"/>
                    <a:ext cx="149192" cy="149192"/>
                  </a:xfrm>
                  <a:prstGeom prst="rect">
                    <a:avLst/>
                  </a:prstGeom>
                </p:spPr>
              </p:pic>
              <p:cxnSp>
                <p:nvCxnSpPr>
                  <p:cNvPr id="19" name="直線接點 18">
                    <a:extLst>
                      <a:ext uri="{FF2B5EF4-FFF2-40B4-BE49-F238E27FC236}">
                        <a16:creationId xmlns:a16="http://schemas.microsoft.com/office/drawing/2014/main" id="{B169CCB6-FB3E-4AEF-8D15-DD9553E42E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132274" y="9348282"/>
                    <a:ext cx="1069862" cy="7128"/>
                  </a:xfrm>
                  <a:prstGeom prst="line">
                    <a:avLst/>
                  </a:prstGeom>
                  <a:ln>
                    <a:solidFill>
                      <a:srgbClr val="FF0066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文字方塊 19">
                    <a:extLst>
                      <a:ext uri="{FF2B5EF4-FFF2-40B4-BE49-F238E27FC236}">
                        <a16:creationId xmlns:a16="http://schemas.microsoft.com/office/drawing/2014/main" id="{0E3F51C0-D7D0-45DB-A32C-F1A3429853D2}"/>
                      </a:ext>
                    </a:extLst>
                  </p:cNvPr>
                  <p:cNvSpPr txBox="1"/>
                  <p:nvPr/>
                </p:nvSpPr>
                <p:spPr>
                  <a:xfrm>
                    <a:off x="5500629" y="6903794"/>
                    <a:ext cx="888999" cy="283327"/>
                  </a:xfrm>
                  <a:prstGeom prst="rect">
                    <a:avLst/>
                  </a:prstGeom>
                  <a:noFill/>
                  <a:ln w="9525" cap="rnd"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en-US" sz="1200" dirty="0"/>
                      <a:t>Seeded pulsed Nd-YAG (532nm)</a:t>
                    </a:r>
                    <a:endParaRPr lang="en-HK" sz="1200" dirty="0"/>
                  </a:p>
                </p:txBody>
              </p:sp>
              <p:sp>
                <p:nvSpPr>
                  <p:cNvPr id="21" name="文字方塊 20">
                    <a:extLst>
                      <a:ext uri="{FF2B5EF4-FFF2-40B4-BE49-F238E27FC236}">
                        <a16:creationId xmlns:a16="http://schemas.microsoft.com/office/drawing/2014/main" id="{49378296-8970-4FEC-BFBB-188435964AC2}"/>
                      </a:ext>
                    </a:extLst>
                  </p:cNvPr>
                  <p:cNvSpPr txBox="1"/>
                  <p:nvPr/>
                </p:nvSpPr>
                <p:spPr>
                  <a:xfrm>
                    <a:off x="6313137" y="7405758"/>
                    <a:ext cx="888999" cy="28332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en-US" sz="1200" dirty="0"/>
                      <a:t>Pulsed dye amplifier</a:t>
                    </a:r>
                    <a:endParaRPr lang="en-HK" sz="1200" dirty="0"/>
                  </a:p>
                </p:txBody>
              </p:sp>
              <p:pic>
                <p:nvPicPr>
                  <p:cNvPr id="23" name="圖片 22">
                    <a:extLst>
                      <a:ext uri="{FF2B5EF4-FFF2-40B4-BE49-F238E27FC236}">
                        <a16:creationId xmlns:a16="http://schemas.microsoft.com/office/drawing/2014/main" id="{0C09910D-DF62-474B-B97D-6857A457E12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2155827">
                    <a:off x="6938272" y="6939594"/>
                    <a:ext cx="93174" cy="255376"/>
                  </a:xfrm>
                  <a:prstGeom prst="rect">
                    <a:avLst/>
                  </a:prstGeom>
                </p:spPr>
              </p:pic>
              <p:cxnSp>
                <p:nvCxnSpPr>
                  <p:cNvPr id="24" name="直線接點 23">
                    <a:extLst>
                      <a:ext uri="{FF2B5EF4-FFF2-40B4-BE49-F238E27FC236}">
                        <a16:creationId xmlns:a16="http://schemas.microsoft.com/office/drawing/2014/main" id="{D49D07B0-9FFF-4240-AD7D-B6E881A3A4C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6945761" y="6685153"/>
                    <a:ext cx="1" cy="360303"/>
                  </a:xfrm>
                  <a:prstGeom prst="line">
                    <a:avLst/>
                  </a:prstGeom>
                  <a:ln w="6350">
                    <a:solidFill>
                      <a:srgbClr val="00FF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6" name="文字方塊 25">
                    <a:extLst>
                      <a:ext uri="{FF2B5EF4-FFF2-40B4-BE49-F238E27FC236}">
                        <a16:creationId xmlns:a16="http://schemas.microsoft.com/office/drawing/2014/main" id="{82BB72D3-5A13-416C-987D-4FE7B924E505}"/>
                      </a:ext>
                    </a:extLst>
                  </p:cNvPr>
                  <p:cNvSpPr txBox="1"/>
                  <p:nvPr/>
                </p:nvSpPr>
                <p:spPr>
                  <a:xfrm>
                    <a:off x="5705019" y="6579970"/>
                    <a:ext cx="690648" cy="169996"/>
                  </a:xfrm>
                  <a:prstGeom prst="rect">
                    <a:avLst/>
                  </a:prstGeom>
                  <a:ln w="9525" cap="rnd"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r>
                      <a:rPr lang="en-US" sz="1200" dirty="0" err="1"/>
                      <a:t>Wavemeter</a:t>
                    </a:r>
                    <a:endParaRPr lang="en-HK" sz="1200" dirty="0"/>
                  </a:p>
                </p:txBody>
              </p:sp>
              <p:pic>
                <p:nvPicPr>
                  <p:cNvPr id="27" name="圖片 26">
                    <a:extLst>
                      <a:ext uri="{FF2B5EF4-FFF2-40B4-BE49-F238E27FC236}">
                        <a16:creationId xmlns:a16="http://schemas.microsoft.com/office/drawing/2014/main" id="{9184FD50-E571-4BD3-9D77-9625F5B8F1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9082175">
                    <a:off x="6934657" y="6522850"/>
                    <a:ext cx="91445" cy="248649"/>
                  </a:xfrm>
                  <a:prstGeom prst="rect">
                    <a:avLst/>
                  </a:prstGeom>
                </p:spPr>
              </p:pic>
              <p:pic>
                <p:nvPicPr>
                  <p:cNvPr id="28" name="圖片 27">
                    <a:extLst>
                      <a:ext uri="{FF2B5EF4-FFF2-40B4-BE49-F238E27FC236}">
                        <a16:creationId xmlns:a16="http://schemas.microsoft.com/office/drawing/2014/main" id="{6D322A05-FC00-4DF1-838A-6B324B723CD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9082175">
                    <a:off x="7798031" y="6881259"/>
                    <a:ext cx="91445" cy="248649"/>
                  </a:xfrm>
                  <a:prstGeom prst="rect">
                    <a:avLst/>
                  </a:prstGeom>
                </p:spPr>
              </p:pic>
              <p:cxnSp>
                <p:nvCxnSpPr>
                  <p:cNvPr id="29" name="直線單箭頭接點 28">
                    <a:extLst>
                      <a:ext uri="{FF2B5EF4-FFF2-40B4-BE49-F238E27FC236}">
                        <a16:creationId xmlns:a16="http://schemas.microsoft.com/office/drawing/2014/main" id="{5F2F0EE7-A952-442F-9E74-CC85C66FB2C6}"/>
                      </a:ext>
                    </a:extLst>
                  </p:cNvPr>
                  <p:cNvCxnSpPr>
                    <a:cxnSpLocks/>
                    <a:endCxn id="76" idx="3"/>
                  </p:cNvCxnSpPr>
                  <p:nvPr/>
                </p:nvCxnSpPr>
                <p:spPr>
                  <a:xfrm>
                    <a:off x="7811055" y="7048598"/>
                    <a:ext cx="3870" cy="473451"/>
                  </a:xfrm>
                  <a:prstGeom prst="straightConnector1">
                    <a:avLst/>
                  </a:prstGeom>
                  <a:ln w="19050">
                    <a:solidFill>
                      <a:srgbClr val="00FF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文字方塊 29">
                    <a:extLst>
                      <a:ext uri="{FF2B5EF4-FFF2-40B4-BE49-F238E27FC236}">
                        <a16:creationId xmlns:a16="http://schemas.microsoft.com/office/drawing/2014/main" id="{CB9113A4-0811-4A3F-A799-92845DDD1795}"/>
                      </a:ext>
                    </a:extLst>
                  </p:cNvPr>
                  <p:cNvSpPr txBox="1"/>
                  <p:nvPr/>
                </p:nvSpPr>
                <p:spPr>
                  <a:xfrm>
                    <a:off x="5385903" y="7387537"/>
                    <a:ext cx="599415" cy="28332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en-US" sz="1200" dirty="0"/>
                      <a:t>CW ring dye laser</a:t>
                    </a:r>
                    <a:endParaRPr lang="en-HK" sz="1200" dirty="0"/>
                  </a:p>
                </p:txBody>
              </p:sp>
              <p:cxnSp>
                <p:nvCxnSpPr>
                  <p:cNvPr id="31" name="直線接點 30">
                    <a:extLst>
                      <a:ext uri="{FF2B5EF4-FFF2-40B4-BE49-F238E27FC236}">
                        <a16:creationId xmlns:a16="http://schemas.microsoft.com/office/drawing/2014/main" id="{C8D406F9-977E-4FC8-A305-B8624EE1BDEB}"/>
                      </a:ext>
                    </a:extLst>
                  </p:cNvPr>
                  <p:cNvCxnSpPr/>
                  <p:nvPr/>
                </p:nvCxnSpPr>
                <p:spPr>
                  <a:xfrm>
                    <a:off x="5939330" y="7546927"/>
                    <a:ext cx="517496" cy="0"/>
                  </a:xfrm>
                  <a:prstGeom prst="line">
                    <a:avLst/>
                  </a:prstGeom>
                  <a:ln>
                    <a:solidFill>
                      <a:srgbClr val="FF0066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32" name="圖片 31">
                    <a:extLst>
                      <a:ext uri="{FF2B5EF4-FFF2-40B4-BE49-F238E27FC236}">
                        <a16:creationId xmlns:a16="http://schemas.microsoft.com/office/drawing/2014/main" id="{F265AD88-E16D-4377-9EA0-15A9426DD4F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19332643">
                    <a:off x="6137514" y="7412848"/>
                    <a:ext cx="93174" cy="255376"/>
                  </a:xfrm>
                  <a:prstGeom prst="rect">
                    <a:avLst/>
                  </a:prstGeom>
                </p:spPr>
              </p:pic>
              <p:cxnSp>
                <p:nvCxnSpPr>
                  <p:cNvPr id="33" name="直線接點 32">
                    <a:extLst>
                      <a:ext uri="{FF2B5EF4-FFF2-40B4-BE49-F238E27FC236}">
                        <a16:creationId xmlns:a16="http://schemas.microsoft.com/office/drawing/2014/main" id="{F84D9D3B-C6D3-4448-BAD3-9384439CE562}"/>
                      </a:ext>
                    </a:extLst>
                  </p:cNvPr>
                  <p:cNvCxnSpPr>
                    <a:cxnSpLocks/>
                    <a:stCxn id="32" idx="1"/>
                  </p:cNvCxnSpPr>
                  <p:nvPr/>
                </p:nvCxnSpPr>
                <p:spPr>
                  <a:xfrm flipH="1">
                    <a:off x="6137194" y="7569083"/>
                    <a:ext cx="10091" cy="1792466"/>
                  </a:xfrm>
                  <a:prstGeom prst="line">
                    <a:avLst/>
                  </a:prstGeom>
                  <a:ln>
                    <a:solidFill>
                      <a:srgbClr val="FF006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34" name="圖片 33">
                    <a:extLst>
                      <a:ext uri="{FF2B5EF4-FFF2-40B4-BE49-F238E27FC236}">
                        <a16:creationId xmlns:a16="http://schemas.microsoft.com/office/drawing/2014/main" id="{A1D8D43D-BA9D-4B2C-B0FF-9A32A82FBF1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19332643">
                    <a:off x="6090804" y="8070507"/>
                    <a:ext cx="93174" cy="255376"/>
                  </a:xfrm>
                  <a:prstGeom prst="rect">
                    <a:avLst/>
                  </a:prstGeom>
                </p:spPr>
              </p:pic>
              <p:cxnSp>
                <p:nvCxnSpPr>
                  <p:cNvPr id="35" name="直線接點 34">
                    <a:extLst>
                      <a:ext uri="{FF2B5EF4-FFF2-40B4-BE49-F238E27FC236}">
                        <a16:creationId xmlns:a16="http://schemas.microsoft.com/office/drawing/2014/main" id="{19633878-522A-4AB4-843D-7136A5DF4B1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137392" y="8129857"/>
                    <a:ext cx="696143" cy="0"/>
                  </a:xfrm>
                  <a:prstGeom prst="line">
                    <a:avLst/>
                  </a:prstGeom>
                  <a:ln>
                    <a:solidFill>
                      <a:srgbClr val="FF0066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直線接點 35">
                    <a:extLst>
                      <a:ext uri="{FF2B5EF4-FFF2-40B4-BE49-F238E27FC236}">
                        <a16:creationId xmlns:a16="http://schemas.microsoft.com/office/drawing/2014/main" id="{DE29CFBC-BEA7-4BFE-B2B7-D7B98BDC5272}"/>
                      </a:ext>
                    </a:extLst>
                  </p:cNvPr>
                  <p:cNvCxnSpPr>
                    <a:cxnSpLocks/>
                    <a:stCxn id="75" idx="1"/>
                    <a:endCxn id="38" idx="3"/>
                  </p:cNvCxnSpPr>
                  <p:nvPr/>
                </p:nvCxnSpPr>
                <p:spPr>
                  <a:xfrm flipH="1">
                    <a:off x="7222070" y="7538806"/>
                    <a:ext cx="9528" cy="562233"/>
                  </a:xfrm>
                  <a:prstGeom prst="line">
                    <a:avLst/>
                  </a:prstGeom>
                  <a:ln>
                    <a:solidFill>
                      <a:srgbClr val="FF0066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直線接點 36">
                    <a:extLst>
                      <a:ext uri="{FF2B5EF4-FFF2-40B4-BE49-F238E27FC236}">
                        <a16:creationId xmlns:a16="http://schemas.microsoft.com/office/drawing/2014/main" id="{6AA229EC-EA64-4E10-819C-A29C76077B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828417" y="8129586"/>
                    <a:ext cx="854748" cy="0"/>
                  </a:xfrm>
                  <a:prstGeom prst="line">
                    <a:avLst/>
                  </a:prstGeom>
                  <a:ln>
                    <a:solidFill>
                      <a:srgbClr val="FF0066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38" name="圖片 37">
                    <a:extLst>
                      <a:ext uri="{FF2B5EF4-FFF2-40B4-BE49-F238E27FC236}">
                        <a16:creationId xmlns:a16="http://schemas.microsoft.com/office/drawing/2014/main" id="{65DE7E92-95EE-4D06-ACFE-1FF8873C84A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19332643">
                    <a:off x="7138667" y="8001898"/>
                    <a:ext cx="93174" cy="255376"/>
                  </a:xfrm>
                  <a:prstGeom prst="rect">
                    <a:avLst/>
                  </a:prstGeom>
                </p:spPr>
              </p:pic>
              <p:sp>
                <p:nvSpPr>
                  <p:cNvPr id="39" name="文字方塊 38">
                    <a:extLst>
                      <a:ext uri="{FF2B5EF4-FFF2-40B4-BE49-F238E27FC236}">
                        <a16:creationId xmlns:a16="http://schemas.microsoft.com/office/drawing/2014/main" id="{B6E4E3B0-4FB3-458D-984F-2A5E995EA7B4}"/>
                      </a:ext>
                    </a:extLst>
                  </p:cNvPr>
                  <p:cNvSpPr txBox="1"/>
                  <p:nvPr/>
                </p:nvSpPr>
                <p:spPr>
                  <a:xfrm>
                    <a:off x="7567428" y="8034612"/>
                    <a:ext cx="888999" cy="16999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en-US" sz="1200" dirty="0"/>
                      <a:t>Chirp analysis</a:t>
                    </a:r>
                    <a:endParaRPr lang="en-HK" sz="1200" dirty="0"/>
                  </a:p>
                </p:txBody>
              </p:sp>
              <p:pic>
                <p:nvPicPr>
                  <p:cNvPr id="40" name="圖片 39">
                    <a:extLst>
                      <a:ext uri="{FF2B5EF4-FFF2-40B4-BE49-F238E27FC236}">
                        <a16:creationId xmlns:a16="http://schemas.microsoft.com/office/drawing/2014/main" id="{6E76F99B-3718-4377-9AC9-35BA9FEE345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19332643">
                    <a:off x="6082186" y="8753232"/>
                    <a:ext cx="93174" cy="255376"/>
                  </a:xfrm>
                  <a:prstGeom prst="rect">
                    <a:avLst/>
                  </a:prstGeom>
                </p:spPr>
              </p:pic>
              <p:cxnSp>
                <p:nvCxnSpPr>
                  <p:cNvPr id="41" name="直線接點 40">
                    <a:extLst>
                      <a:ext uri="{FF2B5EF4-FFF2-40B4-BE49-F238E27FC236}">
                        <a16:creationId xmlns:a16="http://schemas.microsoft.com/office/drawing/2014/main" id="{1DC4B54C-E5DC-49FF-97F3-507BF4E5B4E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147285" y="8839280"/>
                    <a:ext cx="453908" cy="0"/>
                  </a:xfrm>
                  <a:prstGeom prst="line">
                    <a:avLst/>
                  </a:prstGeom>
                  <a:ln>
                    <a:solidFill>
                      <a:srgbClr val="FF0066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2" name="文字方塊 41">
                    <a:extLst>
                      <a:ext uri="{FF2B5EF4-FFF2-40B4-BE49-F238E27FC236}">
                        <a16:creationId xmlns:a16="http://schemas.microsoft.com/office/drawing/2014/main" id="{4D3401E4-D477-484D-B491-0F93D96FF558}"/>
                      </a:ext>
                    </a:extLst>
                  </p:cNvPr>
                  <p:cNvSpPr txBox="1"/>
                  <p:nvPr/>
                </p:nvSpPr>
                <p:spPr>
                  <a:xfrm>
                    <a:off x="6568264" y="8767503"/>
                    <a:ext cx="665874" cy="16999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en-US" sz="1200" dirty="0">
                        <a:solidFill>
                          <a:schemeClr val="tx1"/>
                        </a:solidFill>
                      </a:rPr>
                      <a:t>I</a:t>
                    </a:r>
                    <a:r>
                      <a:rPr lang="en-US" sz="1200" baseline="-25000" dirty="0">
                        <a:solidFill>
                          <a:schemeClr val="tx1"/>
                        </a:solidFill>
                      </a:rPr>
                      <a:t>2</a:t>
                    </a:r>
                    <a:r>
                      <a:rPr lang="en-US" sz="1200" dirty="0">
                        <a:solidFill>
                          <a:schemeClr val="tx1"/>
                        </a:solidFill>
                      </a:rPr>
                      <a:t> saturation</a:t>
                    </a:r>
                    <a:endParaRPr lang="en-HK" sz="1200" dirty="0">
                      <a:solidFill>
                        <a:schemeClr val="tx1"/>
                      </a:solidFill>
                    </a:endParaRPr>
                  </a:p>
                </p:txBody>
              </p:sp>
              <p:pic>
                <p:nvPicPr>
                  <p:cNvPr id="43" name="圖片 42">
                    <a:extLst>
                      <a:ext uri="{FF2B5EF4-FFF2-40B4-BE49-F238E27FC236}">
                        <a16:creationId xmlns:a16="http://schemas.microsoft.com/office/drawing/2014/main" id="{1747AAE5-FE38-4E66-93C0-71924A383D2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6863250" y="9259774"/>
                    <a:ext cx="117044" cy="190099"/>
                  </a:xfrm>
                  <a:prstGeom prst="rect">
                    <a:avLst/>
                  </a:prstGeom>
                </p:spPr>
              </p:pic>
              <p:pic>
                <p:nvPicPr>
                  <p:cNvPr id="44" name="圖片 43">
                    <a:extLst>
                      <a:ext uri="{FF2B5EF4-FFF2-40B4-BE49-F238E27FC236}">
                        <a16:creationId xmlns:a16="http://schemas.microsoft.com/office/drawing/2014/main" id="{F67A22B3-40F6-4B4E-B9A1-3420A0D70B4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 rot="10800000">
                    <a:off x="6366915" y="9245502"/>
                    <a:ext cx="77081" cy="207147"/>
                  </a:xfrm>
                  <a:prstGeom prst="rect">
                    <a:avLst/>
                  </a:prstGeom>
                </p:spPr>
              </p:pic>
              <p:pic>
                <p:nvPicPr>
                  <p:cNvPr id="45" name="圖片 44">
                    <a:extLst>
                      <a:ext uri="{FF2B5EF4-FFF2-40B4-BE49-F238E27FC236}">
                        <a16:creationId xmlns:a16="http://schemas.microsoft.com/office/drawing/2014/main" id="{99C84997-12D9-4234-B794-E063F98D1E2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7205581" y="9269502"/>
                    <a:ext cx="124830" cy="178985"/>
                  </a:xfrm>
                  <a:prstGeom prst="rect">
                    <a:avLst/>
                  </a:prstGeom>
                </p:spPr>
              </p:pic>
              <p:sp>
                <p:nvSpPr>
                  <p:cNvPr id="46" name="文字方塊 45">
                    <a:extLst>
                      <a:ext uri="{FF2B5EF4-FFF2-40B4-BE49-F238E27FC236}">
                        <a16:creationId xmlns:a16="http://schemas.microsoft.com/office/drawing/2014/main" id="{C13FAF27-1379-48E7-A4D0-6B68005AA4A1}"/>
                      </a:ext>
                    </a:extLst>
                  </p:cNvPr>
                  <p:cNvSpPr txBox="1"/>
                  <p:nvPr/>
                </p:nvSpPr>
                <p:spPr>
                  <a:xfrm>
                    <a:off x="6208510" y="9455023"/>
                    <a:ext cx="888999" cy="28332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>
                        <a:solidFill>
                          <a:schemeClr val="tx1"/>
                        </a:solidFill>
                      </a:rPr>
                      <a:t>Reference etalon</a:t>
                    </a:r>
                  </a:p>
                  <a:p>
                    <a:pPr algn="ctr"/>
                    <a:r>
                      <a:rPr lang="en-US" sz="1200" dirty="0">
                        <a:solidFill>
                          <a:schemeClr val="tx1"/>
                        </a:solidFill>
                      </a:rPr>
                      <a:t>FSR ~ 150 MHz</a:t>
                    </a:r>
                    <a:endParaRPr lang="en-HK" sz="1200" dirty="0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47" name="直線接點 46">
                    <a:extLst>
                      <a:ext uri="{FF2B5EF4-FFF2-40B4-BE49-F238E27FC236}">
                        <a16:creationId xmlns:a16="http://schemas.microsoft.com/office/drawing/2014/main" id="{8AABB485-4B2A-4298-9222-7F0DE0928C9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59437" y="9352092"/>
                    <a:ext cx="173740" cy="0"/>
                  </a:xfrm>
                  <a:prstGeom prst="line">
                    <a:avLst/>
                  </a:prstGeom>
                  <a:ln>
                    <a:solidFill>
                      <a:srgbClr val="FF0066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直線單箭頭接點 47">
                    <a:extLst>
                      <a:ext uri="{FF2B5EF4-FFF2-40B4-BE49-F238E27FC236}">
                        <a16:creationId xmlns:a16="http://schemas.microsoft.com/office/drawing/2014/main" id="{9B9EF72E-7E3F-4B26-B423-50025C5D07C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097509" y="7541789"/>
                    <a:ext cx="2915690" cy="0"/>
                  </a:xfrm>
                  <a:prstGeom prst="straightConnector1">
                    <a:avLst/>
                  </a:prstGeom>
                  <a:ln w="19050">
                    <a:solidFill>
                      <a:srgbClr val="FF0066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直線單箭頭接點 48">
                    <a:extLst>
                      <a:ext uri="{FF2B5EF4-FFF2-40B4-BE49-F238E27FC236}">
                        <a16:creationId xmlns:a16="http://schemas.microsoft.com/office/drawing/2014/main" id="{912B3E25-F224-48A6-98D4-AD75CFF486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811055" y="7533038"/>
                    <a:ext cx="2193887" cy="5768"/>
                  </a:xfrm>
                  <a:prstGeom prst="straightConnector1">
                    <a:avLst/>
                  </a:prstGeom>
                  <a:ln w="19050">
                    <a:solidFill>
                      <a:srgbClr val="00FF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50" name="圖片 49">
                    <a:extLst>
                      <a:ext uri="{FF2B5EF4-FFF2-40B4-BE49-F238E27FC236}">
                        <a16:creationId xmlns:a16="http://schemas.microsoft.com/office/drawing/2014/main" id="{3D5F9186-F292-4BE1-A0C9-B9E741DD46A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8481949" y="7375756"/>
                    <a:ext cx="117348" cy="297181"/>
                  </a:xfrm>
                  <a:prstGeom prst="rect">
                    <a:avLst/>
                  </a:prstGeom>
                </p:spPr>
              </p:pic>
              <p:pic>
                <p:nvPicPr>
                  <p:cNvPr id="51" name="圖片 50">
                    <a:extLst>
                      <a:ext uri="{FF2B5EF4-FFF2-40B4-BE49-F238E27FC236}">
                        <a16:creationId xmlns:a16="http://schemas.microsoft.com/office/drawing/2014/main" id="{87EA0A38-FCD8-4D9F-9700-934B919D133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9524640" y="7364958"/>
                    <a:ext cx="117348" cy="297181"/>
                  </a:xfrm>
                  <a:prstGeom prst="rect">
                    <a:avLst/>
                  </a:prstGeom>
                </p:spPr>
              </p:pic>
              <p:sp>
                <p:nvSpPr>
                  <p:cNvPr id="52" name="矩形 51">
                    <a:extLst>
                      <a:ext uri="{FF2B5EF4-FFF2-40B4-BE49-F238E27FC236}">
                        <a16:creationId xmlns:a16="http://schemas.microsoft.com/office/drawing/2014/main" id="{5D283215-0665-4736-8F85-3F190CEA1453}"/>
                      </a:ext>
                    </a:extLst>
                  </p:cNvPr>
                  <p:cNvSpPr/>
                  <p:nvPr/>
                </p:nvSpPr>
                <p:spPr>
                  <a:xfrm>
                    <a:off x="8782327" y="7386006"/>
                    <a:ext cx="559793" cy="276133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/>
                  </a:p>
                </p:txBody>
              </p:sp>
              <p:sp>
                <p:nvSpPr>
                  <p:cNvPr id="53" name="文字方塊 52">
                    <a:extLst>
                      <a:ext uri="{FF2B5EF4-FFF2-40B4-BE49-F238E27FC236}">
                        <a16:creationId xmlns:a16="http://schemas.microsoft.com/office/drawing/2014/main" id="{EC19DCFB-8309-428A-8ED4-ED612008A091}"/>
                      </a:ext>
                    </a:extLst>
                  </p:cNvPr>
                  <p:cNvSpPr txBox="1"/>
                  <p:nvPr/>
                </p:nvSpPr>
                <p:spPr>
                  <a:xfrm>
                    <a:off x="8634675" y="7178417"/>
                    <a:ext cx="888999" cy="16999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en-US" sz="1200" dirty="0"/>
                      <a:t>Gas cell</a:t>
                    </a:r>
                    <a:endParaRPr lang="en-HK" sz="1200" dirty="0"/>
                  </a:p>
                </p:txBody>
              </p:sp>
              <p:grpSp>
                <p:nvGrpSpPr>
                  <p:cNvPr id="54" name="群組 53">
                    <a:extLst>
                      <a:ext uri="{FF2B5EF4-FFF2-40B4-BE49-F238E27FC236}">
                        <a16:creationId xmlns:a16="http://schemas.microsoft.com/office/drawing/2014/main" id="{C2B844B9-3E8F-448D-8656-F6DE456DB1C7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9849369" y="7355138"/>
                    <a:ext cx="327660" cy="333821"/>
                    <a:chOff x="9395460" y="6600800"/>
                    <a:chExt cx="327660" cy="333821"/>
                  </a:xfrm>
                </p:grpSpPr>
                <p:cxnSp>
                  <p:nvCxnSpPr>
                    <p:cNvPr id="83" name="直線接點 82">
                      <a:extLst>
                        <a:ext uri="{FF2B5EF4-FFF2-40B4-BE49-F238E27FC236}">
                          <a16:creationId xmlns:a16="http://schemas.microsoft.com/office/drawing/2014/main" id="{9AF66DC8-7F61-4A5F-B822-E2BB332113D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395460" y="6602730"/>
                      <a:ext cx="327660" cy="0"/>
                    </a:xfrm>
                    <a:prstGeom prst="line">
                      <a:avLst/>
                    </a:prstGeom>
                    <a:ln w="31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4" name="直線接點 83">
                      <a:extLst>
                        <a:ext uri="{FF2B5EF4-FFF2-40B4-BE49-F238E27FC236}">
                          <a16:creationId xmlns:a16="http://schemas.microsoft.com/office/drawing/2014/main" id="{30AB300F-2770-40FD-A03C-4341DE21389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9395460" y="6600800"/>
                      <a:ext cx="0" cy="333821"/>
                    </a:xfrm>
                    <a:prstGeom prst="line">
                      <a:avLst/>
                    </a:prstGeom>
                    <a:ln w="31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5" name="直線接點 84">
                      <a:extLst>
                        <a:ext uri="{FF2B5EF4-FFF2-40B4-BE49-F238E27FC236}">
                          <a16:creationId xmlns:a16="http://schemas.microsoft.com/office/drawing/2014/main" id="{47709693-912D-49CC-86E6-C2560510BD18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9395460" y="6600800"/>
                      <a:ext cx="327660" cy="333821"/>
                    </a:xfrm>
                    <a:prstGeom prst="line">
                      <a:avLst/>
                    </a:prstGeom>
                    <a:ln w="31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55" name="直線單箭頭接點 54">
                    <a:extLst>
                      <a:ext uri="{FF2B5EF4-FFF2-40B4-BE49-F238E27FC236}">
                        <a16:creationId xmlns:a16="http://schemas.microsoft.com/office/drawing/2014/main" id="{148C8712-441E-4FB5-A289-A4FED9C4616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010295" y="7528077"/>
                    <a:ext cx="182620" cy="791122"/>
                  </a:xfrm>
                  <a:prstGeom prst="straightConnector1">
                    <a:avLst/>
                  </a:prstGeom>
                  <a:ln w="19050">
                    <a:solidFill>
                      <a:srgbClr val="00FF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6" name="群組 55">
                    <a:extLst>
                      <a:ext uri="{FF2B5EF4-FFF2-40B4-BE49-F238E27FC236}">
                        <a16:creationId xmlns:a16="http://schemas.microsoft.com/office/drawing/2014/main" id="{4170CF84-90D4-4BA1-8B83-A23A4C9EC2A8}"/>
                      </a:ext>
                    </a:extLst>
                  </p:cNvPr>
                  <p:cNvGrpSpPr/>
                  <p:nvPr/>
                </p:nvGrpSpPr>
                <p:grpSpPr>
                  <a:xfrm rot="20776837">
                    <a:off x="10156994" y="8232573"/>
                    <a:ext cx="71465" cy="131201"/>
                    <a:chOff x="9846288" y="8279531"/>
                    <a:chExt cx="138797" cy="380599"/>
                  </a:xfrm>
                </p:grpSpPr>
                <p:cxnSp>
                  <p:nvCxnSpPr>
                    <p:cNvPr id="80" name="直線接點 79">
                      <a:extLst>
                        <a:ext uri="{FF2B5EF4-FFF2-40B4-BE49-F238E27FC236}">
                          <a16:creationId xmlns:a16="http://schemas.microsoft.com/office/drawing/2014/main" id="{09D6C32F-637E-4A65-B1C7-C86541FA5B5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9846288" y="8279531"/>
                      <a:ext cx="0" cy="380599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1" name="直線接點 80">
                      <a:extLst>
                        <a:ext uri="{FF2B5EF4-FFF2-40B4-BE49-F238E27FC236}">
                          <a16:creationId xmlns:a16="http://schemas.microsoft.com/office/drawing/2014/main" id="{70F1B6F4-C2AD-4933-9DAA-E14797774FE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846288" y="8660130"/>
                      <a:ext cx="138797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2" name="直線接點 81">
                      <a:extLst>
                        <a:ext uri="{FF2B5EF4-FFF2-40B4-BE49-F238E27FC236}">
                          <a16:creationId xmlns:a16="http://schemas.microsoft.com/office/drawing/2014/main" id="{09E07E80-5DE5-4908-8655-F5C67F6ED6A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9982523" y="8279531"/>
                      <a:ext cx="0" cy="380599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7" name="群組 56">
                    <a:extLst>
                      <a:ext uri="{FF2B5EF4-FFF2-40B4-BE49-F238E27FC236}">
                        <a16:creationId xmlns:a16="http://schemas.microsoft.com/office/drawing/2014/main" id="{AEA8A491-F72C-4CED-B861-9A6699E6F9BD}"/>
                      </a:ext>
                    </a:extLst>
                  </p:cNvPr>
                  <p:cNvGrpSpPr/>
                  <p:nvPr/>
                </p:nvGrpSpPr>
                <p:grpSpPr>
                  <a:xfrm rot="20195782">
                    <a:off x="10176595" y="7902834"/>
                    <a:ext cx="71465" cy="131201"/>
                    <a:chOff x="9846288" y="8279531"/>
                    <a:chExt cx="138797" cy="380599"/>
                  </a:xfrm>
                </p:grpSpPr>
                <p:cxnSp>
                  <p:nvCxnSpPr>
                    <p:cNvPr id="77" name="直線接點 76">
                      <a:extLst>
                        <a:ext uri="{FF2B5EF4-FFF2-40B4-BE49-F238E27FC236}">
                          <a16:creationId xmlns:a16="http://schemas.microsoft.com/office/drawing/2014/main" id="{B13F8289-EBB7-4359-BDB4-E5C50B032DB8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9846288" y="8279531"/>
                      <a:ext cx="0" cy="380599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8" name="直線接點 77">
                      <a:extLst>
                        <a:ext uri="{FF2B5EF4-FFF2-40B4-BE49-F238E27FC236}">
                          <a16:creationId xmlns:a16="http://schemas.microsoft.com/office/drawing/2014/main" id="{FC1D916F-468E-4BFF-B219-D5F061EF4F5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846288" y="8660130"/>
                      <a:ext cx="138797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" name="直線接點 78">
                      <a:extLst>
                        <a:ext uri="{FF2B5EF4-FFF2-40B4-BE49-F238E27FC236}">
                          <a16:creationId xmlns:a16="http://schemas.microsoft.com/office/drawing/2014/main" id="{191AD31B-5551-4BD4-8A0F-343B7FE0EC1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9982523" y="8279531"/>
                      <a:ext cx="0" cy="380599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58" name="直線單箭頭接點 57">
                    <a:extLst>
                      <a:ext uri="{FF2B5EF4-FFF2-40B4-BE49-F238E27FC236}">
                        <a16:creationId xmlns:a16="http://schemas.microsoft.com/office/drawing/2014/main" id="{7E78FCA8-29B7-47FB-B1D7-69F81770CF6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010296" y="7546927"/>
                    <a:ext cx="1003" cy="869155"/>
                  </a:xfrm>
                  <a:prstGeom prst="straightConnector1">
                    <a:avLst/>
                  </a:prstGeom>
                  <a:ln w="3175">
                    <a:solidFill>
                      <a:srgbClr val="0000FF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直線接點 58">
                    <a:extLst>
                      <a:ext uri="{FF2B5EF4-FFF2-40B4-BE49-F238E27FC236}">
                        <a16:creationId xmlns:a16="http://schemas.microsoft.com/office/drawing/2014/main" id="{94811996-DB0E-4B9B-AC83-B1604253B46B}"/>
                      </a:ext>
                    </a:extLst>
                  </p:cNvPr>
                  <p:cNvCxnSpPr/>
                  <p:nvPr/>
                </p:nvCxnSpPr>
                <p:spPr>
                  <a:xfrm>
                    <a:off x="9845040" y="8893837"/>
                    <a:ext cx="326261" cy="0"/>
                  </a:xfrm>
                  <a:prstGeom prst="line">
                    <a:avLst/>
                  </a:prstGeom>
                  <a:ln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直線單箭頭接點 59">
                    <a:extLst>
                      <a:ext uri="{FF2B5EF4-FFF2-40B4-BE49-F238E27FC236}">
                        <a16:creationId xmlns:a16="http://schemas.microsoft.com/office/drawing/2014/main" id="{FDFDA05D-F535-4A77-B9CC-D5C0313D8B9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010166" y="8388498"/>
                    <a:ext cx="0" cy="611439"/>
                  </a:xfrm>
                  <a:prstGeom prst="straightConnector1">
                    <a:avLst/>
                  </a:prstGeom>
                  <a:ln w="3175">
                    <a:solidFill>
                      <a:srgbClr val="0000FF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1" name="文字方塊 60">
                    <a:extLst>
                      <a:ext uri="{FF2B5EF4-FFF2-40B4-BE49-F238E27FC236}">
                        <a16:creationId xmlns:a16="http://schemas.microsoft.com/office/drawing/2014/main" id="{5BD93288-F5AF-42F1-AA6A-49F14BFFF631}"/>
                      </a:ext>
                    </a:extLst>
                  </p:cNvPr>
                  <p:cNvSpPr txBox="1"/>
                  <p:nvPr/>
                </p:nvSpPr>
                <p:spPr>
                  <a:xfrm>
                    <a:off x="9756447" y="9033767"/>
                    <a:ext cx="513520" cy="16999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en-US" sz="1200" dirty="0"/>
                      <a:t>PMT</a:t>
                    </a:r>
                    <a:endParaRPr lang="en-HK" sz="1200" dirty="0"/>
                  </a:p>
                </p:txBody>
              </p:sp>
              <p:sp>
                <p:nvSpPr>
                  <p:cNvPr id="62" name="文字方塊 61">
                    <a:extLst>
                      <a:ext uri="{FF2B5EF4-FFF2-40B4-BE49-F238E27FC236}">
                        <a16:creationId xmlns:a16="http://schemas.microsoft.com/office/drawing/2014/main" id="{E23AABBE-EFBF-47CF-ADF5-96F119B638A7}"/>
                      </a:ext>
                    </a:extLst>
                  </p:cNvPr>
                  <p:cNvSpPr txBox="1"/>
                  <p:nvPr/>
                </p:nvSpPr>
                <p:spPr>
                  <a:xfrm>
                    <a:off x="9209584" y="8749521"/>
                    <a:ext cx="613734" cy="28332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en-US" sz="1200" dirty="0"/>
                      <a:t>Bandpass filter</a:t>
                    </a:r>
                    <a:endParaRPr lang="en-HK" sz="1200" dirty="0"/>
                  </a:p>
                </p:txBody>
              </p:sp>
              <p:sp>
                <p:nvSpPr>
                  <p:cNvPr id="63" name="文字方塊 62">
                    <a:extLst>
                      <a:ext uri="{FF2B5EF4-FFF2-40B4-BE49-F238E27FC236}">
                        <a16:creationId xmlns:a16="http://schemas.microsoft.com/office/drawing/2014/main" id="{D2015E2E-F728-42BE-AF8B-1BB86C0671EC}"/>
                      </a:ext>
                    </a:extLst>
                  </p:cNvPr>
                  <p:cNvSpPr txBox="1"/>
                  <p:nvPr/>
                </p:nvSpPr>
                <p:spPr>
                  <a:xfrm>
                    <a:off x="8100617" y="7686649"/>
                    <a:ext cx="888999" cy="28332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/>
                      <a:t>Lens 1 </a:t>
                    </a:r>
                  </a:p>
                  <a:p>
                    <a:pPr algn="ctr"/>
                    <a:r>
                      <a:rPr lang="en-US" sz="1200" dirty="0"/>
                      <a:t>f = 20cm</a:t>
                    </a:r>
                    <a:endParaRPr lang="en-HK" sz="1200" dirty="0"/>
                  </a:p>
                </p:txBody>
              </p:sp>
              <p:sp>
                <p:nvSpPr>
                  <p:cNvPr id="64" name="文字方塊 63">
                    <a:extLst>
                      <a:ext uri="{FF2B5EF4-FFF2-40B4-BE49-F238E27FC236}">
                        <a16:creationId xmlns:a16="http://schemas.microsoft.com/office/drawing/2014/main" id="{AE5DE9D3-AE7A-4095-AA19-D130F9B70FBC}"/>
                      </a:ext>
                    </a:extLst>
                  </p:cNvPr>
                  <p:cNvSpPr txBox="1"/>
                  <p:nvPr/>
                </p:nvSpPr>
                <p:spPr>
                  <a:xfrm>
                    <a:off x="9125980" y="7686217"/>
                    <a:ext cx="888999" cy="28332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/>
                      <a:t>Lens 2 </a:t>
                    </a:r>
                  </a:p>
                  <a:p>
                    <a:pPr algn="ctr"/>
                    <a:r>
                      <a:rPr lang="en-US" sz="1200" dirty="0"/>
                      <a:t>f = 10cm</a:t>
                    </a:r>
                    <a:endParaRPr lang="en-HK" sz="1200" dirty="0"/>
                  </a:p>
                </p:txBody>
              </p:sp>
              <p:sp>
                <p:nvSpPr>
                  <p:cNvPr id="66" name="矩形: 圓角 65">
                    <a:extLst>
                      <a:ext uri="{FF2B5EF4-FFF2-40B4-BE49-F238E27FC236}">
                        <a16:creationId xmlns:a16="http://schemas.microsoft.com/office/drawing/2014/main" id="{9619DA13-2543-4A1A-AE74-8E5D9F7FAB3C}"/>
                      </a:ext>
                    </a:extLst>
                  </p:cNvPr>
                  <p:cNvSpPr/>
                  <p:nvPr/>
                </p:nvSpPr>
                <p:spPr>
                  <a:xfrm>
                    <a:off x="9845040" y="9011043"/>
                    <a:ext cx="326257" cy="214591"/>
                  </a:xfrm>
                  <a:prstGeom prst="round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/>
                  </a:p>
                </p:txBody>
              </p:sp>
              <p:sp>
                <p:nvSpPr>
                  <p:cNvPr id="67" name="矩形: 圓角 66">
                    <a:extLst>
                      <a:ext uri="{FF2B5EF4-FFF2-40B4-BE49-F238E27FC236}">
                        <a16:creationId xmlns:a16="http://schemas.microsoft.com/office/drawing/2014/main" id="{5CD82C99-6BF7-437F-84E8-C0FFE1F2044B}"/>
                      </a:ext>
                    </a:extLst>
                  </p:cNvPr>
                  <p:cNvSpPr/>
                  <p:nvPr/>
                </p:nvSpPr>
                <p:spPr>
                  <a:xfrm>
                    <a:off x="9261992" y="8745956"/>
                    <a:ext cx="500485" cy="298486"/>
                  </a:xfrm>
                  <a:prstGeom prst="round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/>
                  </a:p>
                </p:txBody>
              </p:sp>
              <p:sp>
                <p:nvSpPr>
                  <p:cNvPr id="68" name="矩形: 圓角 67">
                    <a:extLst>
                      <a:ext uri="{FF2B5EF4-FFF2-40B4-BE49-F238E27FC236}">
                        <a16:creationId xmlns:a16="http://schemas.microsoft.com/office/drawing/2014/main" id="{C9FE8562-8020-4F9F-B1D4-3AB80CF70E88}"/>
                      </a:ext>
                    </a:extLst>
                  </p:cNvPr>
                  <p:cNvSpPr/>
                  <p:nvPr/>
                </p:nvSpPr>
                <p:spPr>
                  <a:xfrm>
                    <a:off x="5410459" y="9224415"/>
                    <a:ext cx="544827" cy="273247"/>
                  </a:xfrm>
                  <a:prstGeom prst="round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/>
                  </a:p>
                </p:txBody>
              </p:sp>
              <p:sp>
                <p:nvSpPr>
                  <p:cNvPr id="69" name="矩形: 圓角 68">
                    <a:extLst>
                      <a:ext uri="{FF2B5EF4-FFF2-40B4-BE49-F238E27FC236}">
                        <a16:creationId xmlns:a16="http://schemas.microsoft.com/office/drawing/2014/main" id="{426A5BBA-9A44-4E9B-84F3-B63A9C05E609}"/>
                      </a:ext>
                    </a:extLst>
                  </p:cNvPr>
                  <p:cNvSpPr/>
                  <p:nvPr/>
                </p:nvSpPr>
                <p:spPr>
                  <a:xfrm>
                    <a:off x="6631385" y="8731680"/>
                    <a:ext cx="526525" cy="236112"/>
                  </a:xfrm>
                  <a:prstGeom prst="round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/>
                  </a:p>
                </p:txBody>
              </p:sp>
              <p:sp>
                <p:nvSpPr>
                  <p:cNvPr id="70" name="矩形: 圓角 69">
                    <a:extLst>
                      <a:ext uri="{FF2B5EF4-FFF2-40B4-BE49-F238E27FC236}">
                        <a16:creationId xmlns:a16="http://schemas.microsoft.com/office/drawing/2014/main" id="{12D23FB9-1840-4B4C-A415-28A53CDC88A2}"/>
                      </a:ext>
                    </a:extLst>
                  </p:cNvPr>
                  <p:cNvSpPr/>
                  <p:nvPr/>
                </p:nvSpPr>
                <p:spPr>
                  <a:xfrm>
                    <a:off x="7680624" y="8010795"/>
                    <a:ext cx="635236" cy="214591"/>
                  </a:xfrm>
                  <a:prstGeom prst="round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/>
                  </a:p>
                </p:txBody>
              </p:sp>
              <p:sp>
                <p:nvSpPr>
                  <p:cNvPr id="71" name="矩形: 圓角 70">
                    <a:extLst>
                      <a:ext uri="{FF2B5EF4-FFF2-40B4-BE49-F238E27FC236}">
                        <a16:creationId xmlns:a16="http://schemas.microsoft.com/office/drawing/2014/main" id="{46F10250-048D-42F2-9DC9-9C8A2D9EC7DD}"/>
                      </a:ext>
                    </a:extLst>
                  </p:cNvPr>
                  <p:cNvSpPr/>
                  <p:nvPr/>
                </p:nvSpPr>
                <p:spPr>
                  <a:xfrm>
                    <a:off x="8782327" y="7141676"/>
                    <a:ext cx="574179" cy="214591"/>
                  </a:xfrm>
                  <a:prstGeom prst="round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/>
                  </a:p>
                </p:txBody>
              </p:sp>
              <p:sp>
                <p:nvSpPr>
                  <p:cNvPr id="72" name="矩形: 圓角 71">
                    <a:extLst>
                      <a:ext uri="{FF2B5EF4-FFF2-40B4-BE49-F238E27FC236}">
                        <a16:creationId xmlns:a16="http://schemas.microsoft.com/office/drawing/2014/main" id="{1D640B66-3AAC-4FDE-8E31-19B41A2607D0}"/>
                      </a:ext>
                    </a:extLst>
                  </p:cNvPr>
                  <p:cNvSpPr/>
                  <p:nvPr/>
                </p:nvSpPr>
                <p:spPr>
                  <a:xfrm>
                    <a:off x="5419427" y="7385358"/>
                    <a:ext cx="513467" cy="301291"/>
                  </a:xfrm>
                  <a:prstGeom prst="round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/>
                  </a:p>
                </p:txBody>
              </p:sp>
              <p:sp>
                <p:nvSpPr>
                  <p:cNvPr id="73" name="矩形: 圓角 72">
                    <a:extLst>
                      <a:ext uri="{FF2B5EF4-FFF2-40B4-BE49-F238E27FC236}">
                        <a16:creationId xmlns:a16="http://schemas.microsoft.com/office/drawing/2014/main" id="{0708B13F-1D86-4209-8EFE-F80D0D4D27E9}"/>
                      </a:ext>
                    </a:extLst>
                  </p:cNvPr>
                  <p:cNvSpPr/>
                  <p:nvPr/>
                </p:nvSpPr>
                <p:spPr>
                  <a:xfrm>
                    <a:off x="5547579" y="6892377"/>
                    <a:ext cx="777888" cy="312401"/>
                  </a:xfrm>
                  <a:prstGeom prst="round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/>
                  </a:p>
                </p:txBody>
              </p:sp>
              <p:sp>
                <p:nvSpPr>
                  <p:cNvPr id="74" name="矩形: 圓角 73">
                    <a:extLst>
                      <a:ext uri="{FF2B5EF4-FFF2-40B4-BE49-F238E27FC236}">
                        <a16:creationId xmlns:a16="http://schemas.microsoft.com/office/drawing/2014/main" id="{F3B40A80-A9F8-471B-BE90-37CD0D5871C0}"/>
                      </a:ext>
                    </a:extLst>
                  </p:cNvPr>
                  <p:cNvSpPr/>
                  <p:nvPr/>
                </p:nvSpPr>
                <p:spPr>
                  <a:xfrm>
                    <a:off x="5677994" y="6557773"/>
                    <a:ext cx="649489" cy="214591"/>
                  </a:xfrm>
                  <a:prstGeom prst="round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/>
                  </a:p>
                </p:txBody>
              </p:sp>
              <p:pic>
                <p:nvPicPr>
                  <p:cNvPr id="75" name="圖片 74">
                    <a:extLst>
                      <a:ext uri="{FF2B5EF4-FFF2-40B4-BE49-F238E27FC236}">
                        <a16:creationId xmlns:a16="http://schemas.microsoft.com/office/drawing/2014/main" id="{7F925D0E-A426-4F2E-9595-1C291F362C3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19332643">
                    <a:off x="7221827" y="7382571"/>
                    <a:ext cx="93174" cy="255376"/>
                  </a:xfrm>
                  <a:prstGeom prst="rect">
                    <a:avLst/>
                  </a:prstGeom>
                </p:spPr>
              </p:pic>
              <p:pic>
                <p:nvPicPr>
                  <p:cNvPr id="76" name="圖片 75">
                    <a:extLst>
                      <a:ext uri="{FF2B5EF4-FFF2-40B4-BE49-F238E27FC236}">
                        <a16:creationId xmlns:a16="http://schemas.microsoft.com/office/drawing/2014/main" id="{B8714EDF-8F65-4195-AB22-193C16375DC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19332643">
                    <a:off x="7731522" y="7422908"/>
                    <a:ext cx="93174" cy="255376"/>
                  </a:xfrm>
                  <a:prstGeom prst="rect">
                    <a:avLst/>
                  </a:prstGeom>
                </p:spPr>
              </p:pic>
              <p:cxnSp>
                <p:nvCxnSpPr>
                  <p:cNvPr id="25" name="直線接點 24">
                    <a:extLst>
                      <a:ext uri="{FF2B5EF4-FFF2-40B4-BE49-F238E27FC236}">
                        <a16:creationId xmlns:a16="http://schemas.microsoft.com/office/drawing/2014/main" id="{CA0FC10A-1F71-44A3-B66F-E4CD67EF2CDF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329340" y="6685153"/>
                    <a:ext cx="616421" cy="0"/>
                  </a:xfrm>
                  <a:prstGeom prst="line">
                    <a:avLst/>
                  </a:prstGeom>
                  <a:ln w="6350">
                    <a:solidFill>
                      <a:srgbClr val="00FF0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直線單箭頭接點 21">
                    <a:extLst>
                      <a:ext uri="{FF2B5EF4-FFF2-40B4-BE49-F238E27FC236}">
                        <a16:creationId xmlns:a16="http://schemas.microsoft.com/office/drawing/2014/main" id="{D57592AD-B140-4CC4-9970-8FCB502A2C5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329337" y="7051449"/>
                    <a:ext cx="1481718" cy="4375"/>
                  </a:xfrm>
                  <a:prstGeom prst="straightConnector1">
                    <a:avLst/>
                  </a:prstGeom>
                  <a:ln w="19050">
                    <a:solidFill>
                      <a:srgbClr val="00FF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4" name="矩形: 圓角 13">
                <a:extLst>
                  <a:ext uri="{FF2B5EF4-FFF2-40B4-BE49-F238E27FC236}">
                    <a16:creationId xmlns:a16="http://schemas.microsoft.com/office/drawing/2014/main" id="{BBBE8A82-90E3-49CE-A27C-76A0B24F9E7A}"/>
                  </a:ext>
                </a:extLst>
              </p:cNvPr>
              <p:cNvSpPr/>
              <p:nvPr/>
            </p:nvSpPr>
            <p:spPr>
              <a:xfrm>
                <a:off x="6478519" y="7375779"/>
                <a:ext cx="580260" cy="335342"/>
              </a:xfrm>
              <a:prstGeom prst="round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HK" sz="1200"/>
              </a:p>
            </p:txBody>
          </p:sp>
        </p:grpSp>
        <p:sp>
          <p:nvSpPr>
            <p:cNvPr id="5" name="文字方塊 4">
              <a:extLst>
                <a:ext uri="{FF2B5EF4-FFF2-40B4-BE49-F238E27FC236}">
                  <a16:creationId xmlns:a16="http://schemas.microsoft.com/office/drawing/2014/main" id="{001A2D4B-A0BF-4146-BAF5-870086698162}"/>
                </a:ext>
              </a:extLst>
            </p:cNvPr>
            <p:cNvSpPr txBox="1"/>
            <p:nvPr/>
          </p:nvSpPr>
          <p:spPr>
            <a:xfrm>
              <a:off x="7151319" y="8159866"/>
              <a:ext cx="260028" cy="169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200" i="1" dirty="0">
                  <a:solidFill>
                    <a:srgbClr val="0000FF"/>
                  </a:solidFill>
                </a:rPr>
                <a:t>ω</a:t>
              </a:r>
              <a:r>
                <a:rPr lang="en-US" sz="1200" i="1" baseline="-25000" dirty="0">
                  <a:solidFill>
                    <a:srgbClr val="0000FF"/>
                  </a:solidFill>
                </a:rPr>
                <a:t>as</a:t>
              </a:r>
              <a:endParaRPr lang="en-HK" sz="1200" i="1" dirty="0">
                <a:solidFill>
                  <a:srgbClr val="0000FF"/>
                </a:solidFill>
              </a:endParaRPr>
            </a:p>
          </p:txBody>
        </p:sp>
        <p:sp>
          <p:nvSpPr>
            <p:cNvPr id="6" name="文字方塊 5">
              <a:extLst>
                <a:ext uri="{FF2B5EF4-FFF2-40B4-BE49-F238E27FC236}">
                  <a16:creationId xmlns:a16="http://schemas.microsoft.com/office/drawing/2014/main" id="{5438E3B9-B665-438E-A72B-73BC1437C77F}"/>
                </a:ext>
              </a:extLst>
            </p:cNvPr>
            <p:cNvSpPr txBox="1"/>
            <p:nvPr/>
          </p:nvSpPr>
          <p:spPr>
            <a:xfrm>
              <a:off x="4886277" y="6908123"/>
              <a:ext cx="232964" cy="169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200" i="1" dirty="0">
                  <a:solidFill>
                    <a:srgbClr val="00B050"/>
                  </a:solidFill>
                </a:rPr>
                <a:t>ω</a:t>
              </a:r>
              <a:r>
                <a:rPr lang="en-US" sz="1200" i="1" baseline="-25000" dirty="0">
                  <a:solidFill>
                    <a:srgbClr val="00B050"/>
                  </a:solidFill>
                </a:rPr>
                <a:t>p</a:t>
              </a:r>
              <a:endParaRPr lang="en-HK" sz="1200" i="1" dirty="0">
                <a:solidFill>
                  <a:srgbClr val="00B050"/>
                </a:solidFill>
              </a:endParaRPr>
            </a:p>
          </p:txBody>
        </p:sp>
        <p:sp>
          <p:nvSpPr>
            <p:cNvPr id="7" name="文字方塊 6">
              <a:extLst>
                <a:ext uri="{FF2B5EF4-FFF2-40B4-BE49-F238E27FC236}">
                  <a16:creationId xmlns:a16="http://schemas.microsoft.com/office/drawing/2014/main" id="{A576E096-AD01-4F23-8CE4-FD4DAEFCF370}"/>
                </a:ext>
              </a:extLst>
            </p:cNvPr>
            <p:cNvSpPr txBox="1"/>
            <p:nvPr/>
          </p:nvSpPr>
          <p:spPr>
            <a:xfrm>
              <a:off x="4884396" y="7384895"/>
              <a:ext cx="224304" cy="169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200" i="1" dirty="0">
                  <a:solidFill>
                    <a:srgbClr val="FF0000"/>
                  </a:solidFill>
                </a:rPr>
                <a:t>ω</a:t>
              </a:r>
              <a:r>
                <a:rPr lang="en-US" sz="1200" i="1" baseline="-25000" dirty="0">
                  <a:solidFill>
                    <a:srgbClr val="FF0000"/>
                  </a:solidFill>
                </a:rPr>
                <a:t>s</a:t>
              </a:r>
              <a:endParaRPr lang="en-HK" sz="1200" i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05" name="圖片 104">
            <a:extLst>
              <a:ext uri="{FF2B5EF4-FFF2-40B4-BE49-F238E27FC236}">
                <a16:creationId xmlns:a16="http://schemas.microsoft.com/office/drawing/2014/main" id="{BCE5A932-AA84-40A5-8C3D-0C7D7FF7B7A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3277"/>
          <a:stretch/>
        </p:blipFill>
        <p:spPr>
          <a:xfrm>
            <a:off x="9253424" y="304027"/>
            <a:ext cx="1507846" cy="1944593"/>
          </a:xfrm>
          <a:prstGeom prst="rect">
            <a:avLst/>
          </a:prstGeom>
        </p:spPr>
      </p:pic>
      <p:pic>
        <p:nvPicPr>
          <p:cNvPr id="107" name="圖片 106">
            <a:extLst>
              <a:ext uri="{FF2B5EF4-FFF2-40B4-BE49-F238E27FC236}">
                <a16:creationId xmlns:a16="http://schemas.microsoft.com/office/drawing/2014/main" id="{6FCD6C61-EBB5-406A-8083-D114ECCB46A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6431" y="4227944"/>
            <a:ext cx="3340065" cy="2396988"/>
          </a:xfrm>
          <a:prstGeom prst="rect">
            <a:avLst/>
          </a:prstGeom>
        </p:spPr>
      </p:pic>
      <p:grpSp>
        <p:nvGrpSpPr>
          <p:cNvPr id="106" name="群組 105">
            <a:extLst>
              <a:ext uri="{FF2B5EF4-FFF2-40B4-BE49-F238E27FC236}">
                <a16:creationId xmlns:a16="http://schemas.microsoft.com/office/drawing/2014/main" id="{340FA13D-F7EF-4C1B-8945-20CC4AF1EB43}"/>
              </a:ext>
            </a:extLst>
          </p:cNvPr>
          <p:cNvGrpSpPr/>
          <p:nvPr/>
        </p:nvGrpSpPr>
        <p:grpSpPr>
          <a:xfrm>
            <a:off x="662031" y="1597375"/>
            <a:ext cx="3949125" cy="2509064"/>
            <a:chOff x="1153749" y="7655841"/>
            <a:chExt cx="1659936" cy="1054635"/>
          </a:xfrm>
        </p:grpSpPr>
        <p:grpSp>
          <p:nvGrpSpPr>
            <p:cNvPr id="108" name="群組 107">
              <a:extLst>
                <a:ext uri="{FF2B5EF4-FFF2-40B4-BE49-F238E27FC236}">
                  <a16:creationId xmlns:a16="http://schemas.microsoft.com/office/drawing/2014/main" id="{39ED327F-AEC3-4A73-AF24-E046567B0E9B}"/>
                </a:ext>
              </a:extLst>
            </p:cNvPr>
            <p:cNvGrpSpPr/>
            <p:nvPr/>
          </p:nvGrpSpPr>
          <p:grpSpPr>
            <a:xfrm>
              <a:off x="1322953" y="7655841"/>
              <a:ext cx="1490732" cy="978811"/>
              <a:chOff x="715632" y="7471154"/>
              <a:chExt cx="2077068" cy="1323239"/>
            </a:xfrm>
          </p:grpSpPr>
          <p:grpSp>
            <p:nvGrpSpPr>
              <p:cNvPr id="114" name="群組 113">
                <a:extLst>
                  <a:ext uri="{FF2B5EF4-FFF2-40B4-BE49-F238E27FC236}">
                    <a16:creationId xmlns:a16="http://schemas.microsoft.com/office/drawing/2014/main" id="{2AA6A67C-39CE-4C7F-A863-2CF7B59479C9}"/>
                  </a:ext>
                </a:extLst>
              </p:cNvPr>
              <p:cNvGrpSpPr/>
              <p:nvPr/>
            </p:nvGrpSpPr>
            <p:grpSpPr>
              <a:xfrm>
                <a:off x="715632" y="7471154"/>
                <a:ext cx="1447127" cy="1236272"/>
                <a:chOff x="841248" y="7184387"/>
                <a:chExt cx="1024128" cy="1692466"/>
              </a:xfrm>
            </p:grpSpPr>
            <p:cxnSp>
              <p:nvCxnSpPr>
                <p:cNvPr id="126" name="直線接點 125">
                  <a:extLst>
                    <a:ext uri="{FF2B5EF4-FFF2-40B4-BE49-F238E27FC236}">
                      <a16:creationId xmlns:a16="http://schemas.microsoft.com/office/drawing/2014/main" id="{E5F3E14A-8D9E-4E44-A603-31504CDBA5F9}"/>
                    </a:ext>
                  </a:extLst>
                </p:cNvPr>
                <p:cNvCxnSpPr/>
                <p:nvPr/>
              </p:nvCxnSpPr>
              <p:spPr>
                <a:xfrm>
                  <a:off x="841248" y="8876853"/>
                  <a:ext cx="102412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直線接點 126">
                  <a:extLst>
                    <a:ext uri="{FF2B5EF4-FFF2-40B4-BE49-F238E27FC236}">
                      <a16:creationId xmlns:a16="http://schemas.microsoft.com/office/drawing/2014/main" id="{B4F8C234-F286-442A-92C6-A266B6570977}"/>
                    </a:ext>
                  </a:extLst>
                </p:cNvPr>
                <p:cNvCxnSpPr/>
                <p:nvPr/>
              </p:nvCxnSpPr>
              <p:spPr>
                <a:xfrm>
                  <a:off x="841248" y="8482835"/>
                  <a:ext cx="102412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直線接點 127">
                  <a:extLst>
                    <a:ext uri="{FF2B5EF4-FFF2-40B4-BE49-F238E27FC236}">
                      <a16:creationId xmlns:a16="http://schemas.microsoft.com/office/drawing/2014/main" id="{BF4D8F55-6960-41D2-A1C6-657EDAE70B54}"/>
                    </a:ext>
                  </a:extLst>
                </p:cNvPr>
                <p:cNvCxnSpPr/>
                <p:nvPr/>
              </p:nvCxnSpPr>
              <p:spPr>
                <a:xfrm>
                  <a:off x="841248" y="7578405"/>
                  <a:ext cx="102412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直線接點 151">
                  <a:extLst>
                    <a:ext uri="{FF2B5EF4-FFF2-40B4-BE49-F238E27FC236}">
                      <a16:creationId xmlns:a16="http://schemas.microsoft.com/office/drawing/2014/main" id="{14BED8A4-7043-4222-8479-4F051B3FF129}"/>
                    </a:ext>
                  </a:extLst>
                </p:cNvPr>
                <p:cNvCxnSpPr/>
                <p:nvPr/>
              </p:nvCxnSpPr>
              <p:spPr>
                <a:xfrm>
                  <a:off x="841248" y="7184387"/>
                  <a:ext cx="102412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5" name="文字方塊 114">
                <a:extLst>
                  <a:ext uri="{FF2B5EF4-FFF2-40B4-BE49-F238E27FC236}">
                    <a16:creationId xmlns:a16="http://schemas.microsoft.com/office/drawing/2014/main" id="{045911BA-5CFB-4A75-A43E-146471A235C5}"/>
                  </a:ext>
                </a:extLst>
              </p:cNvPr>
              <p:cNvSpPr txBox="1"/>
              <p:nvPr/>
            </p:nvSpPr>
            <p:spPr>
              <a:xfrm>
                <a:off x="2212800" y="8333094"/>
                <a:ext cx="391670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/>
                  <a:t>v</a:t>
                </a:r>
                <a:r>
                  <a:rPr lang="en-US" sz="1400" dirty="0"/>
                  <a:t> = 1, </a:t>
                </a:r>
                <a:r>
                  <a:rPr lang="en-US" sz="1400" i="1" dirty="0"/>
                  <a:t>J</a:t>
                </a:r>
                <a:endParaRPr lang="en-HK" sz="1400" i="1" dirty="0"/>
              </a:p>
            </p:txBody>
          </p:sp>
          <p:sp>
            <p:nvSpPr>
              <p:cNvPr id="116" name="文字方塊 115">
                <a:extLst>
                  <a:ext uri="{FF2B5EF4-FFF2-40B4-BE49-F238E27FC236}">
                    <a16:creationId xmlns:a16="http://schemas.microsoft.com/office/drawing/2014/main" id="{CCCB2869-C9D9-4C22-AECA-6862411283FE}"/>
                  </a:ext>
                </a:extLst>
              </p:cNvPr>
              <p:cNvSpPr txBox="1"/>
              <p:nvPr/>
            </p:nvSpPr>
            <p:spPr>
              <a:xfrm>
                <a:off x="2217329" y="8619503"/>
                <a:ext cx="391670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/>
                  <a:t>v</a:t>
                </a:r>
                <a:r>
                  <a:rPr lang="en-US" sz="1400" dirty="0"/>
                  <a:t> = 0, </a:t>
                </a:r>
                <a:r>
                  <a:rPr lang="en-US" sz="1400" i="1" dirty="0"/>
                  <a:t>J</a:t>
                </a:r>
                <a:endParaRPr lang="en-HK" sz="1400" dirty="0"/>
              </a:p>
            </p:txBody>
          </p:sp>
          <p:sp>
            <p:nvSpPr>
              <p:cNvPr id="117" name="文字方塊 116">
                <a:extLst>
                  <a:ext uri="{FF2B5EF4-FFF2-40B4-BE49-F238E27FC236}">
                    <a16:creationId xmlns:a16="http://schemas.microsoft.com/office/drawing/2014/main" id="{89B05064-8897-4FDF-B292-707AE82CA279}"/>
                  </a:ext>
                </a:extLst>
              </p:cNvPr>
              <p:cNvSpPr txBox="1"/>
              <p:nvPr/>
            </p:nvSpPr>
            <p:spPr>
              <a:xfrm>
                <a:off x="2162423" y="7499063"/>
                <a:ext cx="630277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Virtual state</a:t>
                </a:r>
                <a:endParaRPr lang="en-HK" sz="1400" dirty="0"/>
              </a:p>
            </p:txBody>
          </p:sp>
          <p:cxnSp>
            <p:nvCxnSpPr>
              <p:cNvPr id="118" name="直線單箭頭接點 117">
                <a:extLst>
                  <a:ext uri="{FF2B5EF4-FFF2-40B4-BE49-F238E27FC236}">
                    <a16:creationId xmlns:a16="http://schemas.microsoft.com/office/drawing/2014/main" id="{3A86ACB4-6460-4456-AF1D-150FC1E4A56A}"/>
                  </a:ext>
                </a:extLst>
              </p:cNvPr>
              <p:cNvCxnSpPr/>
              <p:nvPr/>
            </p:nvCxnSpPr>
            <p:spPr>
              <a:xfrm flipV="1">
                <a:off x="965569" y="7749788"/>
                <a:ext cx="0" cy="957638"/>
              </a:xfrm>
              <a:prstGeom prst="straightConnector1">
                <a:avLst/>
              </a:prstGeom>
              <a:ln w="28575">
                <a:solidFill>
                  <a:srgbClr val="00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線單箭頭接點 118">
                <a:extLst>
                  <a:ext uri="{FF2B5EF4-FFF2-40B4-BE49-F238E27FC236}">
                    <a16:creationId xmlns:a16="http://schemas.microsoft.com/office/drawing/2014/main" id="{9205615B-9996-4321-9025-1FED6569C3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94753" y="7758967"/>
                <a:ext cx="0" cy="65602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直線單箭頭接點 119">
                <a:extLst>
                  <a:ext uri="{FF2B5EF4-FFF2-40B4-BE49-F238E27FC236}">
                    <a16:creationId xmlns:a16="http://schemas.microsoft.com/office/drawing/2014/main" id="{F3D9E484-63B5-44AA-BC6A-EBD22C9636A8}"/>
                  </a:ext>
                </a:extLst>
              </p:cNvPr>
              <p:cNvCxnSpPr/>
              <p:nvPr/>
            </p:nvCxnSpPr>
            <p:spPr>
              <a:xfrm flipV="1">
                <a:off x="1636129" y="7471154"/>
                <a:ext cx="0" cy="957638"/>
              </a:xfrm>
              <a:prstGeom prst="straightConnector1">
                <a:avLst/>
              </a:prstGeom>
              <a:ln w="28575">
                <a:solidFill>
                  <a:srgbClr val="00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直線單箭頭接點 120">
                <a:extLst>
                  <a:ext uri="{FF2B5EF4-FFF2-40B4-BE49-F238E27FC236}">
                    <a16:creationId xmlns:a16="http://schemas.microsoft.com/office/drawing/2014/main" id="{A3C34930-B43A-4CE5-A6CA-CACAC9D3F826}"/>
                  </a:ext>
                </a:extLst>
              </p:cNvPr>
              <p:cNvCxnSpPr/>
              <p:nvPr/>
            </p:nvCxnSpPr>
            <p:spPr>
              <a:xfrm>
                <a:off x="2014081" y="7471154"/>
                <a:ext cx="0" cy="1236272"/>
              </a:xfrm>
              <a:prstGeom prst="straightConnector1">
                <a:avLst/>
              </a:prstGeom>
              <a:ln w="28575">
                <a:solidFill>
                  <a:srgbClr val="0000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文字方塊 121">
                <a:extLst>
                  <a:ext uri="{FF2B5EF4-FFF2-40B4-BE49-F238E27FC236}">
                    <a16:creationId xmlns:a16="http://schemas.microsoft.com/office/drawing/2014/main" id="{9ACB8B2E-EAFB-4FFE-A2DE-D1B7F9EC3ED5}"/>
                  </a:ext>
                </a:extLst>
              </p:cNvPr>
              <p:cNvSpPr txBox="1"/>
              <p:nvPr/>
            </p:nvSpPr>
            <p:spPr>
              <a:xfrm>
                <a:off x="779895" y="7965091"/>
                <a:ext cx="217052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i="1" dirty="0">
                    <a:solidFill>
                      <a:srgbClr val="00B050"/>
                    </a:solidFill>
                  </a:rPr>
                  <a:t>ω</a:t>
                </a:r>
                <a:r>
                  <a:rPr lang="en-US" sz="1400" i="1" baseline="-25000" dirty="0">
                    <a:solidFill>
                      <a:srgbClr val="00B050"/>
                    </a:solidFill>
                  </a:rPr>
                  <a:t>p</a:t>
                </a:r>
                <a:endParaRPr lang="en-HK" sz="1400" i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123" name="文字方塊 122">
                <a:extLst>
                  <a:ext uri="{FF2B5EF4-FFF2-40B4-BE49-F238E27FC236}">
                    <a16:creationId xmlns:a16="http://schemas.microsoft.com/office/drawing/2014/main" id="{08B0B272-AEC7-4644-AA27-32C749719456}"/>
                  </a:ext>
                </a:extLst>
              </p:cNvPr>
              <p:cNvSpPr txBox="1"/>
              <p:nvPr/>
            </p:nvSpPr>
            <p:spPr>
              <a:xfrm>
                <a:off x="1460393" y="7965091"/>
                <a:ext cx="217052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i="1" dirty="0">
                    <a:solidFill>
                      <a:srgbClr val="00B050"/>
                    </a:solidFill>
                  </a:rPr>
                  <a:t>ω</a:t>
                </a:r>
                <a:r>
                  <a:rPr lang="en-US" sz="1400" i="1" baseline="-25000" dirty="0">
                    <a:solidFill>
                      <a:srgbClr val="00B050"/>
                    </a:solidFill>
                  </a:rPr>
                  <a:t>p</a:t>
                </a:r>
                <a:endParaRPr lang="en-HK" sz="1400" i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124" name="文字方塊 123">
                <a:extLst>
                  <a:ext uri="{FF2B5EF4-FFF2-40B4-BE49-F238E27FC236}">
                    <a16:creationId xmlns:a16="http://schemas.microsoft.com/office/drawing/2014/main" id="{0B70D745-2E1F-4272-89D8-1AA11F06C011}"/>
                  </a:ext>
                </a:extLst>
              </p:cNvPr>
              <p:cNvSpPr txBox="1"/>
              <p:nvPr/>
            </p:nvSpPr>
            <p:spPr>
              <a:xfrm>
                <a:off x="1123302" y="7958191"/>
                <a:ext cx="208603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i="1" dirty="0">
                    <a:solidFill>
                      <a:srgbClr val="FF0000"/>
                    </a:solidFill>
                  </a:rPr>
                  <a:t>ω</a:t>
                </a:r>
                <a:r>
                  <a:rPr lang="en-US" sz="1400" i="1" baseline="-25000" dirty="0">
                    <a:solidFill>
                      <a:srgbClr val="FF0000"/>
                    </a:solidFill>
                  </a:rPr>
                  <a:t>s</a:t>
                </a:r>
                <a:endParaRPr lang="en-HK" sz="1400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25" name="文字方塊 124">
                <a:extLst>
                  <a:ext uri="{FF2B5EF4-FFF2-40B4-BE49-F238E27FC236}">
                    <a16:creationId xmlns:a16="http://schemas.microsoft.com/office/drawing/2014/main" id="{177F383C-652C-48FB-B637-0900C43358B0}"/>
                  </a:ext>
                </a:extLst>
              </p:cNvPr>
              <p:cNvSpPr txBox="1"/>
              <p:nvPr/>
            </p:nvSpPr>
            <p:spPr>
              <a:xfrm>
                <a:off x="1816015" y="7965091"/>
                <a:ext cx="244278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i="1" dirty="0">
                    <a:solidFill>
                      <a:srgbClr val="0000FF"/>
                    </a:solidFill>
                  </a:rPr>
                  <a:t>ω</a:t>
                </a:r>
                <a:r>
                  <a:rPr lang="en-US" sz="1400" i="1" baseline="-25000" dirty="0">
                    <a:solidFill>
                      <a:srgbClr val="0000FF"/>
                    </a:solidFill>
                  </a:rPr>
                  <a:t>as</a:t>
                </a:r>
                <a:endParaRPr lang="en-HK" sz="1400" i="1" dirty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110" name="文字方塊 109">
              <a:extLst>
                <a:ext uri="{FF2B5EF4-FFF2-40B4-BE49-F238E27FC236}">
                  <a16:creationId xmlns:a16="http://schemas.microsoft.com/office/drawing/2014/main" id="{1CE7F0AB-6B6B-4869-928B-EA4FA536543E}"/>
                </a:ext>
              </a:extLst>
            </p:cNvPr>
            <p:cNvSpPr txBox="1"/>
            <p:nvPr/>
          </p:nvSpPr>
          <p:spPr>
            <a:xfrm>
              <a:off x="1153749" y="8548651"/>
              <a:ext cx="599415" cy="129368"/>
            </a:xfrm>
            <a:prstGeom prst="rect">
              <a:avLst/>
            </a:prstGeom>
            <a:noFill/>
            <a:ln>
              <a:noFill/>
            </a:ln>
            <a:effectLst>
              <a:softEdge rad="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9242"/>
                  </a:solidFill>
                </a:rPr>
                <a:t>Pump</a:t>
              </a:r>
              <a:endParaRPr lang="en-HK" sz="1400" dirty="0">
                <a:solidFill>
                  <a:srgbClr val="009242"/>
                </a:solidFill>
              </a:endParaRPr>
            </a:p>
          </p:txBody>
        </p:sp>
        <p:sp>
          <p:nvSpPr>
            <p:cNvPr id="111" name="文字方塊 110">
              <a:extLst>
                <a:ext uri="{FF2B5EF4-FFF2-40B4-BE49-F238E27FC236}">
                  <a16:creationId xmlns:a16="http://schemas.microsoft.com/office/drawing/2014/main" id="{CB958C43-EB25-4EA4-AA1B-A23AD79F936D}"/>
                </a:ext>
              </a:extLst>
            </p:cNvPr>
            <p:cNvSpPr txBox="1"/>
            <p:nvPr/>
          </p:nvSpPr>
          <p:spPr>
            <a:xfrm>
              <a:off x="1438887" y="7687417"/>
              <a:ext cx="599415" cy="129368"/>
            </a:xfrm>
            <a:prstGeom prst="rect">
              <a:avLst/>
            </a:prstGeom>
            <a:noFill/>
            <a:ln>
              <a:noFill/>
            </a:ln>
            <a:effectLst>
              <a:softEdge rad="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Stokes</a:t>
              </a:r>
              <a:endParaRPr lang="en-HK" sz="1400" dirty="0">
                <a:solidFill>
                  <a:srgbClr val="FF0000"/>
                </a:solidFill>
              </a:endParaRPr>
            </a:p>
          </p:txBody>
        </p:sp>
        <p:sp>
          <p:nvSpPr>
            <p:cNvPr id="112" name="文字方塊 111">
              <a:extLst>
                <a:ext uri="{FF2B5EF4-FFF2-40B4-BE49-F238E27FC236}">
                  <a16:creationId xmlns:a16="http://schemas.microsoft.com/office/drawing/2014/main" id="{348840DC-DE25-43AB-80DE-313B86564A5A}"/>
                </a:ext>
              </a:extLst>
            </p:cNvPr>
            <p:cNvSpPr txBox="1"/>
            <p:nvPr/>
          </p:nvSpPr>
          <p:spPr>
            <a:xfrm>
              <a:off x="1955112" y="8581108"/>
              <a:ext cx="599415" cy="129368"/>
            </a:xfrm>
            <a:prstGeom prst="rect">
              <a:avLst/>
            </a:prstGeom>
            <a:noFill/>
            <a:ln>
              <a:noFill/>
            </a:ln>
            <a:effectLst>
              <a:softEdge rad="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00FF"/>
                  </a:solidFill>
                </a:rPr>
                <a:t>Anti-Stokes</a:t>
              </a:r>
              <a:endParaRPr lang="en-HK" sz="1400" dirty="0">
                <a:solidFill>
                  <a:srgbClr val="0000FF"/>
                </a:solidFill>
              </a:endParaRPr>
            </a:p>
          </p:txBody>
        </p:sp>
        <p:sp>
          <p:nvSpPr>
            <p:cNvPr id="113" name="文字方塊 112">
              <a:extLst>
                <a:ext uri="{FF2B5EF4-FFF2-40B4-BE49-F238E27FC236}">
                  <a16:creationId xmlns:a16="http://schemas.microsoft.com/office/drawing/2014/main" id="{3523889F-55C2-4BAD-9A8D-894ED91ECDF0}"/>
                </a:ext>
              </a:extLst>
            </p:cNvPr>
            <p:cNvSpPr txBox="1"/>
            <p:nvPr/>
          </p:nvSpPr>
          <p:spPr>
            <a:xfrm>
              <a:off x="1673077" y="8371271"/>
              <a:ext cx="599415" cy="129368"/>
            </a:xfrm>
            <a:prstGeom prst="rect">
              <a:avLst/>
            </a:prstGeom>
            <a:noFill/>
            <a:ln>
              <a:noFill/>
            </a:ln>
            <a:effectLst>
              <a:softEdge rad="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9242"/>
                  </a:solidFill>
                </a:rPr>
                <a:t>Pump</a:t>
              </a:r>
              <a:endParaRPr lang="en-HK" sz="1400" dirty="0">
                <a:solidFill>
                  <a:srgbClr val="009242"/>
                </a:solidFill>
              </a:endParaRPr>
            </a:p>
          </p:txBody>
        </p:sp>
      </p:grpSp>
      <p:pic>
        <p:nvPicPr>
          <p:cNvPr id="9" name="圖片 8" descr="一張含有 物件 的圖片&#10;&#10;自動產生的描述">
            <a:extLst>
              <a:ext uri="{FF2B5EF4-FFF2-40B4-BE49-F238E27FC236}">
                <a16:creationId xmlns:a16="http://schemas.microsoft.com/office/drawing/2014/main" id="{478811C7-947E-4885-BB01-6EADA97D68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4033" y="2912232"/>
            <a:ext cx="297181" cy="297181"/>
          </a:xfrm>
          <a:prstGeom prst="rect">
            <a:avLst/>
          </a:prstGeom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39ACB5EB-71C4-4022-91F6-5DE7A39A139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742" y="3805132"/>
            <a:ext cx="542545" cy="33680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BF8C7DA9-29D2-4198-955B-CA01683AC724}"/>
                  </a:ext>
                </a:extLst>
              </p:cNvPr>
              <p:cNvSpPr/>
              <p:nvPr/>
            </p:nvSpPr>
            <p:spPr>
              <a:xfrm>
                <a:off x="173324" y="4857914"/>
                <a:ext cx="1634102" cy="3907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FF006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66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66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HK" dirty="0"/>
              </a:p>
            </p:txBody>
          </p:sp>
        </mc:Choice>
        <mc:Fallback xmlns="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BF8C7DA9-29D2-4198-955B-CA01683AC7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324" y="4857914"/>
                <a:ext cx="1634102" cy="390748"/>
              </a:xfrm>
              <a:prstGeom prst="rect">
                <a:avLst/>
              </a:prstGeom>
              <a:blipFill>
                <a:blip r:embed="rId12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H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64035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群組 9">
            <a:extLst>
              <a:ext uri="{FF2B5EF4-FFF2-40B4-BE49-F238E27FC236}">
                <a16:creationId xmlns:a16="http://schemas.microsoft.com/office/drawing/2014/main" id="{5F4FF90C-1772-4B4C-B4E9-244FD46ADC65}"/>
              </a:ext>
            </a:extLst>
          </p:cNvPr>
          <p:cNvGrpSpPr/>
          <p:nvPr/>
        </p:nvGrpSpPr>
        <p:grpSpPr>
          <a:xfrm>
            <a:off x="5800759" y="1786152"/>
            <a:ext cx="4275630" cy="3825564"/>
            <a:chOff x="5816390" y="2448381"/>
            <a:chExt cx="4275630" cy="3825564"/>
          </a:xfrm>
        </p:grpSpPr>
        <p:pic>
          <p:nvPicPr>
            <p:cNvPr id="7" name="圖片 6">
              <a:extLst>
                <a:ext uri="{FF2B5EF4-FFF2-40B4-BE49-F238E27FC236}">
                  <a16:creationId xmlns:a16="http://schemas.microsoft.com/office/drawing/2014/main" id="{2C96A537-9CF1-4F7A-8AD3-8BF2EEE32A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16390" y="2448381"/>
              <a:ext cx="4275630" cy="3825564"/>
            </a:xfrm>
            <a:prstGeom prst="rect">
              <a:avLst/>
            </a:prstGeom>
          </p:spPr>
        </p:pic>
        <p:sp>
          <p:nvSpPr>
            <p:cNvPr id="5" name="文字方塊 4">
              <a:extLst>
                <a:ext uri="{FF2B5EF4-FFF2-40B4-BE49-F238E27FC236}">
                  <a16:creationId xmlns:a16="http://schemas.microsoft.com/office/drawing/2014/main" id="{D8B46FB4-605D-4629-B186-F7CA186A66CD}"/>
                </a:ext>
              </a:extLst>
            </p:cNvPr>
            <p:cNvSpPr txBox="1"/>
            <p:nvPr/>
          </p:nvSpPr>
          <p:spPr>
            <a:xfrm>
              <a:off x="7954205" y="2953128"/>
              <a:ext cx="13147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Ion Detection</a:t>
              </a:r>
              <a:endParaRPr lang="en-HK" sz="1600" dirty="0"/>
            </a:p>
          </p:txBody>
        </p:sp>
      </p:grpSp>
      <p:sp>
        <p:nvSpPr>
          <p:cNvPr id="2" name="標題 1">
            <a:extLst>
              <a:ext uri="{FF2B5EF4-FFF2-40B4-BE49-F238E27FC236}">
                <a16:creationId xmlns:a16="http://schemas.microsoft.com/office/drawing/2014/main" id="{B9E7C714-832C-43AF-9D52-6859ED317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Benchmark: D</a:t>
            </a:r>
            <a:r>
              <a:rPr lang="en-US" baseline="-25000" dirty="0"/>
              <a:t>2</a:t>
            </a:r>
            <a:r>
              <a:rPr lang="en-US" dirty="0"/>
              <a:t> Q-branch</a:t>
            </a:r>
            <a:endParaRPr lang="en-HK" dirty="0"/>
          </a:p>
        </p:txBody>
      </p:sp>
      <p:grpSp>
        <p:nvGrpSpPr>
          <p:cNvPr id="13" name="群組 12">
            <a:extLst>
              <a:ext uri="{FF2B5EF4-FFF2-40B4-BE49-F238E27FC236}">
                <a16:creationId xmlns:a16="http://schemas.microsoft.com/office/drawing/2014/main" id="{9B1B6BBC-52E8-439F-BB7C-3FA0E339CA9F}"/>
              </a:ext>
            </a:extLst>
          </p:cNvPr>
          <p:cNvGrpSpPr/>
          <p:nvPr/>
        </p:nvGrpSpPr>
        <p:grpSpPr>
          <a:xfrm>
            <a:off x="9758289" y="2806921"/>
            <a:ext cx="2433711" cy="1879728"/>
            <a:chOff x="9175237" y="551489"/>
            <a:chExt cx="2433711" cy="1879728"/>
          </a:xfrm>
        </p:grpSpPr>
        <p:pic>
          <p:nvPicPr>
            <p:cNvPr id="9" name="圖片 8">
              <a:extLst>
                <a:ext uri="{FF2B5EF4-FFF2-40B4-BE49-F238E27FC236}">
                  <a16:creationId xmlns:a16="http://schemas.microsoft.com/office/drawing/2014/main" id="{30AC8357-768B-4C2A-85D6-24006999C1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577" b="16857"/>
            <a:stretch/>
          </p:blipFill>
          <p:spPr>
            <a:xfrm>
              <a:off x="9175237" y="551489"/>
              <a:ext cx="2433711" cy="1879728"/>
            </a:xfrm>
            <a:prstGeom prst="rect">
              <a:avLst/>
            </a:prstGeom>
          </p:spPr>
        </p:pic>
        <p:cxnSp>
          <p:nvCxnSpPr>
            <p:cNvPr id="11" name="直線單箭頭接點 10">
              <a:extLst>
                <a:ext uri="{FF2B5EF4-FFF2-40B4-BE49-F238E27FC236}">
                  <a16:creationId xmlns:a16="http://schemas.microsoft.com/office/drawing/2014/main" id="{9F8D5E47-23A2-4E7E-B88A-E18015EB4823}"/>
                </a:ext>
              </a:extLst>
            </p:cNvPr>
            <p:cNvCxnSpPr/>
            <p:nvPr/>
          </p:nvCxnSpPr>
          <p:spPr>
            <a:xfrm>
              <a:off x="9756397" y="1501629"/>
              <a:ext cx="95634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字方塊 11">
              <a:extLst>
                <a:ext uri="{FF2B5EF4-FFF2-40B4-BE49-F238E27FC236}">
                  <a16:creationId xmlns:a16="http://schemas.microsoft.com/office/drawing/2014/main" id="{E232E919-F6CA-4075-8F5C-09DA0316ECEC}"/>
                </a:ext>
              </a:extLst>
            </p:cNvPr>
            <p:cNvSpPr txBox="1"/>
            <p:nvPr/>
          </p:nvSpPr>
          <p:spPr>
            <a:xfrm>
              <a:off x="9921340" y="1552188"/>
              <a:ext cx="6655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60 MHz</a:t>
              </a:r>
              <a:endParaRPr lang="en-HK" sz="1200" dirty="0"/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A3875CAF-67F9-4944-AA57-8B1198E85B6C}"/>
              </a:ext>
            </a:extLst>
          </p:cNvPr>
          <p:cNvSpPr txBox="1"/>
          <p:nvPr/>
        </p:nvSpPr>
        <p:spPr>
          <a:xfrm>
            <a:off x="6438534" y="1197945"/>
            <a:ext cx="566078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Fundamental band (v = 1 </a:t>
            </a:r>
            <a:r>
              <a:rPr lang="en-US" dirty="0">
                <a:sym typeface="Wingdings" panose="05000000000000000000" pitchFamily="2" charset="2"/>
              </a:rPr>
              <a:t> 0) with molecular beam setup </a:t>
            </a:r>
            <a:endParaRPr lang="en-US" dirty="0"/>
          </a:p>
          <a:p>
            <a:r>
              <a:rPr lang="fr-FR" sz="1200" dirty="0"/>
              <a:t>G. D. Dickenson et al., PRL 110, 193601 (2013) </a:t>
            </a:r>
            <a:endParaRPr lang="en-US" sz="1200" dirty="0"/>
          </a:p>
        </p:txBody>
      </p:sp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50EA80D1-C3F8-480B-8E9A-927594C629E7}"/>
              </a:ext>
            </a:extLst>
          </p:cNvPr>
          <p:cNvCxnSpPr/>
          <p:nvPr/>
        </p:nvCxnSpPr>
        <p:spPr>
          <a:xfrm>
            <a:off x="5990059" y="1631965"/>
            <a:ext cx="0" cy="4995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群組 5">
            <a:extLst>
              <a:ext uri="{FF2B5EF4-FFF2-40B4-BE49-F238E27FC236}">
                <a16:creationId xmlns:a16="http://schemas.microsoft.com/office/drawing/2014/main" id="{F01C7B3F-ADAB-4F2A-8797-E440BC44D5D3}"/>
              </a:ext>
            </a:extLst>
          </p:cNvPr>
          <p:cNvGrpSpPr/>
          <p:nvPr/>
        </p:nvGrpSpPr>
        <p:grpSpPr>
          <a:xfrm>
            <a:off x="881785" y="2181673"/>
            <a:ext cx="4533028" cy="3760573"/>
            <a:chOff x="792680" y="1331175"/>
            <a:chExt cx="3343532" cy="2773774"/>
          </a:xfrm>
        </p:grpSpPr>
        <p:pic>
          <p:nvPicPr>
            <p:cNvPr id="18" name="圖片 17">
              <a:extLst>
                <a:ext uri="{FF2B5EF4-FFF2-40B4-BE49-F238E27FC236}">
                  <a16:creationId xmlns:a16="http://schemas.microsoft.com/office/drawing/2014/main" id="{AD719001-9403-4D37-9398-C4316C727E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868" t="11253"/>
            <a:stretch/>
          </p:blipFill>
          <p:spPr>
            <a:xfrm>
              <a:off x="792680" y="1331175"/>
              <a:ext cx="3343532" cy="2773774"/>
            </a:xfrm>
            <a:prstGeom prst="rect">
              <a:avLst/>
            </a:prstGeom>
          </p:spPr>
        </p:pic>
        <p:sp>
          <p:nvSpPr>
            <p:cNvPr id="19" name="文字方塊 18">
              <a:extLst>
                <a:ext uri="{FF2B5EF4-FFF2-40B4-BE49-F238E27FC236}">
                  <a16:creationId xmlns:a16="http://schemas.microsoft.com/office/drawing/2014/main" id="{57AFB59B-71BC-468D-BEAC-484572D2E02D}"/>
                </a:ext>
              </a:extLst>
            </p:cNvPr>
            <p:cNvSpPr txBox="1"/>
            <p:nvPr/>
          </p:nvSpPr>
          <p:spPr>
            <a:xfrm>
              <a:off x="792680" y="1839260"/>
              <a:ext cx="19245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</a:t>
              </a:r>
              <a:r>
                <a:rPr lang="en-US" baseline="-25000" dirty="0"/>
                <a:t>2</a:t>
              </a:r>
              <a:r>
                <a:rPr lang="en-US" dirty="0"/>
                <a:t> Q(2)</a:t>
              </a:r>
            </a:p>
            <a:p>
              <a:r>
                <a:rPr lang="en-US" dirty="0"/>
                <a:t>~ 8 mbar in DT cell</a:t>
              </a:r>
              <a:endParaRPr lang="en-HK" dirty="0"/>
            </a:p>
          </p:txBody>
        </p:sp>
        <p:cxnSp>
          <p:nvCxnSpPr>
            <p:cNvPr id="21" name="直線單箭頭接點 20">
              <a:extLst>
                <a:ext uri="{FF2B5EF4-FFF2-40B4-BE49-F238E27FC236}">
                  <a16:creationId xmlns:a16="http://schemas.microsoft.com/office/drawing/2014/main" id="{F218B242-F92A-4768-8BA6-DC616E839691}"/>
                </a:ext>
              </a:extLst>
            </p:cNvPr>
            <p:cNvCxnSpPr/>
            <p:nvPr/>
          </p:nvCxnSpPr>
          <p:spPr>
            <a:xfrm>
              <a:off x="2835479" y="2650921"/>
              <a:ext cx="44461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字方塊 21">
              <a:extLst>
                <a:ext uri="{FF2B5EF4-FFF2-40B4-BE49-F238E27FC236}">
                  <a16:creationId xmlns:a16="http://schemas.microsoft.com/office/drawing/2014/main" id="{DCC77C0B-7850-475F-A201-1008FA2A4DC0}"/>
                </a:ext>
              </a:extLst>
            </p:cNvPr>
            <p:cNvSpPr txBox="1"/>
            <p:nvPr/>
          </p:nvSpPr>
          <p:spPr>
            <a:xfrm>
              <a:off x="2776838" y="2874569"/>
              <a:ext cx="7441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700 MHz</a:t>
              </a:r>
              <a:endParaRPr lang="en-HK" sz="1200" dirty="0"/>
            </a:p>
          </p:txBody>
        </p:sp>
      </p:grp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5C03E6FD-C1C4-4F22-BCF5-4A7E1B8F47ED}"/>
              </a:ext>
            </a:extLst>
          </p:cNvPr>
          <p:cNvSpPr txBox="1"/>
          <p:nvPr/>
        </p:nvSpPr>
        <p:spPr>
          <a:xfrm>
            <a:off x="8095289" y="5854729"/>
            <a:ext cx="25042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Uncertainty D</a:t>
            </a:r>
            <a:r>
              <a:rPr lang="en-US" baseline="-25000" dirty="0"/>
              <a:t>2 </a:t>
            </a:r>
            <a:r>
              <a:rPr lang="en-US" dirty="0"/>
              <a:t>Q-branch</a:t>
            </a:r>
          </a:p>
          <a:p>
            <a:pPr algn="r"/>
            <a:r>
              <a:rPr lang="en-US" b="1" dirty="0"/>
              <a:t>4.5 MHz / 1.5 x 10</a:t>
            </a:r>
            <a:r>
              <a:rPr lang="en-US" b="1" baseline="30000" dirty="0"/>
              <a:t>-4</a:t>
            </a:r>
            <a:r>
              <a:rPr lang="en-US" b="1" dirty="0"/>
              <a:t> cm</a:t>
            </a:r>
            <a:r>
              <a:rPr lang="en-US" b="1" baseline="30000" dirty="0"/>
              <a:t>-1</a:t>
            </a:r>
            <a:endParaRPr lang="en-HK" b="1" dirty="0"/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D741EA28-0284-428A-88D6-66EAC1FEBBF4}"/>
              </a:ext>
            </a:extLst>
          </p:cNvPr>
          <p:cNvSpPr txBox="1"/>
          <p:nvPr/>
        </p:nvSpPr>
        <p:spPr>
          <a:xfrm>
            <a:off x="2129668" y="1505787"/>
            <a:ext cx="2312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Preparation of DT</a:t>
            </a:r>
          </a:p>
          <a:p>
            <a:r>
              <a:rPr lang="en-US" dirty="0"/>
              <a:t>D</a:t>
            </a:r>
            <a:r>
              <a:rPr lang="en-US" baseline="-25000" dirty="0"/>
              <a:t>2</a:t>
            </a:r>
            <a:r>
              <a:rPr lang="en-US" dirty="0"/>
              <a:t> +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T</a:t>
            </a:r>
            <a:r>
              <a:rPr lang="en-US" baseline="-25000" dirty="0">
                <a:solidFill>
                  <a:schemeClr val="bg2">
                    <a:lumMod val="75000"/>
                  </a:schemeClr>
                </a:solidFill>
              </a:rPr>
              <a:t>2</a:t>
            </a:r>
            <a:r>
              <a:rPr lang="en-US" baseline="-25000" dirty="0"/>
              <a:t> </a:t>
            </a:r>
            <a:r>
              <a:rPr lang="en-US" dirty="0">
                <a:sym typeface="Wingdings" panose="05000000000000000000" pitchFamily="2" charset="2"/>
              </a:rPr>
              <a:t> D</a:t>
            </a:r>
            <a:r>
              <a:rPr lang="en-US" baseline="-25000" dirty="0">
                <a:sym typeface="Wingdings" panose="05000000000000000000" pitchFamily="2" charset="2"/>
              </a:rPr>
              <a:t>2</a:t>
            </a:r>
            <a:r>
              <a:rPr lang="en-US" dirty="0">
                <a:sym typeface="Wingdings" panose="05000000000000000000" pitchFamily="2" charset="2"/>
              </a:rPr>
              <a:t> +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  <a:sym typeface="Wingdings" panose="05000000000000000000" pitchFamily="2" charset="2"/>
              </a:rPr>
              <a:t>DT</a:t>
            </a:r>
            <a:r>
              <a:rPr lang="en-US" dirty="0">
                <a:sym typeface="Wingdings" panose="05000000000000000000" pitchFamily="2" charset="2"/>
              </a:rPr>
              <a:t> +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T</a:t>
            </a:r>
            <a:r>
              <a:rPr lang="en-US" baseline="-25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2</a:t>
            </a:r>
            <a:r>
              <a:rPr lang="en-US" dirty="0">
                <a:sym typeface="Wingdings" panose="05000000000000000000" pitchFamily="2" charset="2"/>
              </a:rPr>
              <a:t> </a:t>
            </a:r>
            <a:endParaRPr lang="en-HK" dirty="0"/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AF3C33C5-7DF7-41E0-ACEF-C00E2CFAC296}"/>
              </a:ext>
            </a:extLst>
          </p:cNvPr>
          <p:cNvSpPr txBox="1"/>
          <p:nvPr/>
        </p:nvSpPr>
        <p:spPr>
          <a:xfrm>
            <a:off x="2186410" y="2152118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  :  1</a:t>
            </a:r>
            <a:endParaRPr lang="en-HK" dirty="0"/>
          </a:p>
        </p:txBody>
      </p:sp>
    </p:spTree>
    <p:extLst>
      <p:ext uri="{BB962C8B-B14F-4D97-AF65-F5344CB8AC3E}">
        <p14:creationId xmlns:p14="http://schemas.microsoft.com/office/powerpoint/2010/main" val="3849908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群組 23">
            <a:extLst>
              <a:ext uri="{FF2B5EF4-FFF2-40B4-BE49-F238E27FC236}">
                <a16:creationId xmlns:a16="http://schemas.microsoft.com/office/drawing/2014/main" id="{B943D4E7-8F70-41D2-AD37-E4C71E669D40}"/>
              </a:ext>
            </a:extLst>
          </p:cNvPr>
          <p:cNvGrpSpPr/>
          <p:nvPr/>
        </p:nvGrpSpPr>
        <p:grpSpPr>
          <a:xfrm>
            <a:off x="6201085" y="2214245"/>
            <a:ext cx="5839381" cy="4242602"/>
            <a:chOff x="4595763" y="2475105"/>
            <a:chExt cx="4001795" cy="2907504"/>
          </a:xfrm>
        </p:grpSpPr>
        <p:pic>
          <p:nvPicPr>
            <p:cNvPr id="25" name="圖片 24">
              <a:extLst>
                <a:ext uri="{FF2B5EF4-FFF2-40B4-BE49-F238E27FC236}">
                  <a16:creationId xmlns:a16="http://schemas.microsoft.com/office/drawing/2014/main" id="{79DB18AC-4295-4DB7-A271-4141FD0090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95763" y="2475105"/>
              <a:ext cx="4001795" cy="2907504"/>
            </a:xfrm>
            <a:prstGeom prst="rect">
              <a:avLst/>
            </a:prstGeom>
          </p:spPr>
        </p:pic>
        <p:sp>
          <p:nvSpPr>
            <p:cNvPr id="26" name="文字方塊 25">
              <a:extLst>
                <a:ext uri="{FF2B5EF4-FFF2-40B4-BE49-F238E27FC236}">
                  <a16:creationId xmlns:a16="http://schemas.microsoft.com/office/drawing/2014/main" id="{6E3D21C3-5B48-4E2B-AD01-F3802687D9EB}"/>
                </a:ext>
              </a:extLst>
            </p:cNvPr>
            <p:cNvSpPr txBox="1"/>
            <p:nvPr/>
          </p:nvSpPr>
          <p:spPr>
            <a:xfrm>
              <a:off x="6278703" y="2856723"/>
              <a:ext cx="1426893" cy="3163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200" dirty="0">
                  <a:solidFill>
                    <a:srgbClr val="FF0000"/>
                  </a:solidFill>
                </a:rPr>
                <a:t>Δ</a:t>
              </a:r>
              <a:r>
                <a:rPr lang="en-US" sz="1200" dirty="0"/>
                <a:t> Molecular beam experiment</a:t>
              </a:r>
            </a:p>
            <a:p>
              <a:r>
                <a:rPr lang="el-GR" sz="1200" dirty="0">
                  <a:solidFill>
                    <a:srgbClr val="4409FF"/>
                  </a:solidFill>
                </a:rPr>
                <a:t>●</a:t>
              </a:r>
              <a:r>
                <a:rPr lang="en-US" sz="1200" dirty="0"/>
                <a:t> This work</a:t>
              </a:r>
              <a:endParaRPr lang="en-HK" sz="1200" dirty="0"/>
            </a:p>
          </p:txBody>
        </p:sp>
      </p:grpSp>
      <p:sp>
        <p:nvSpPr>
          <p:cNvPr id="2" name="標題 1">
            <a:extLst>
              <a:ext uri="{FF2B5EF4-FFF2-40B4-BE49-F238E27FC236}">
                <a16:creationId xmlns:a16="http://schemas.microsoft.com/office/drawing/2014/main" id="{B9E7C714-832C-43AF-9D52-6859ED317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Benchmark: D</a:t>
            </a:r>
            <a:r>
              <a:rPr lang="en-US" baseline="-25000" dirty="0"/>
              <a:t>2</a:t>
            </a:r>
            <a:r>
              <a:rPr lang="en-US" dirty="0"/>
              <a:t> Q-branch</a:t>
            </a:r>
            <a:endParaRPr lang="en-HK" dirty="0"/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63C3E41B-65A9-44F9-9580-1F0CC77B4E76}"/>
              </a:ext>
            </a:extLst>
          </p:cNvPr>
          <p:cNvSpPr txBox="1"/>
          <p:nvPr/>
        </p:nvSpPr>
        <p:spPr>
          <a:xfrm>
            <a:off x="2202589" y="1912604"/>
            <a:ext cx="3382070" cy="465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2</a:t>
            </a:r>
            <a:r>
              <a:rPr lang="en-US" dirty="0"/>
              <a:t> Q(2) ac-Stark analysis</a:t>
            </a:r>
            <a:endParaRPr lang="en-HK" dirty="0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BCD3DB3D-0BAF-454F-B135-0CC9132765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4328" y="244273"/>
            <a:ext cx="4022085" cy="1901114"/>
          </a:xfrm>
          <a:prstGeom prst="rect">
            <a:avLst/>
          </a:prstGeom>
        </p:spPr>
      </p:pic>
      <p:pic>
        <p:nvPicPr>
          <p:cNvPr id="4" name="圖片 3">
            <a:extLst>
              <a:ext uri="{FF2B5EF4-FFF2-40B4-BE49-F238E27FC236}">
                <a16:creationId xmlns:a16="http://schemas.microsoft.com/office/drawing/2014/main" id="{4AB86750-6EFB-4279-A9BA-C11E6D8350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2600086"/>
            <a:ext cx="5560983" cy="3669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661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96687FB3-A604-46AA-A7E4-D79C0DEB0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with old results</a:t>
            </a:r>
            <a:endParaRPr lang="en-HK" dirty="0"/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C9F1A1D5-7F04-47F9-9E9E-000266E1EF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3101" y="1756314"/>
            <a:ext cx="8096250" cy="448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457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>
            <a:extLst>
              <a:ext uri="{FF2B5EF4-FFF2-40B4-BE49-F238E27FC236}">
                <a16:creationId xmlns:a16="http://schemas.microsoft.com/office/drawing/2014/main" id="{F7E29248-87D6-412B-9376-399C598561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" y="1952466"/>
            <a:ext cx="11306175" cy="4838700"/>
          </a:xfrm>
          <a:prstGeom prst="rect">
            <a:avLst/>
          </a:prstGeom>
        </p:spPr>
      </p:pic>
      <p:sp>
        <p:nvSpPr>
          <p:cNvPr id="4" name="標題 3">
            <a:extLst>
              <a:ext uri="{FF2B5EF4-FFF2-40B4-BE49-F238E27FC236}">
                <a16:creationId xmlns:a16="http://schemas.microsoft.com/office/drawing/2014/main" id="{96687FB3-A604-46AA-A7E4-D79C0DEB0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with calculation</a:t>
            </a:r>
            <a:endParaRPr lang="en-HK" dirty="0"/>
          </a:p>
        </p:txBody>
      </p:sp>
    </p:spTree>
    <p:extLst>
      <p:ext uri="{BB962C8B-B14F-4D97-AF65-F5344CB8AC3E}">
        <p14:creationId xmlns:p14="http://schemas.microsoft.com/office/powerpoint/2010/main" val="24472329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96687FB3-A604-46AA-A7E4-D79C0DEB0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with calculation</a:t>
            </a:r>
            <a:endParaRPr lang="en-HK" dirty="0"/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4CA1A09D-279E-419A-AE34-C16184324C22}"/>
              </a:ext>
            </a:extLst>
          </p:cNvPr>
          <p:cNvGrpSpPr/>
          <p:nvPr/>
        </p:nvGrpSpPr>
        <p:grpSpPr>
          <a:xfrm>
            <a:off x="1822340" y="4122995"/>
            <a:ext cx="8312428" cy="2369880"/>
            <a:chOff x="1857311" y="4326838"/>
            <a:chExt cx="8312428" cy="2369880"/>
          </a:xfrm>
        </p:grpSpPr>
        <p:pic>
          <p:nvPicPr>
            <p:cNvPr id="9" name="圖片 8">
              <a:extLst>
                <a:ext uri="{FF2B5EF4-FFF2-40B4-BE49-F238E27FC236}">
                  <a16:creationId xmlns:a16="http://schemas.microsoft.com/office/drawing/2014/main" id="{386A19A1-2AD1-4C8B-936E-FD19B8D5E0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-408"/>
            <a:stretch/>
          </p:blipFill>
          <p:spPr>
            <a:xfrm>
              <a:off x="1857312" y="4326838"/>
              <a:ext cx="8312427" cy="2369880"/>
            </a:xfrm>
            <a:prstGeom prst="rect">
              <a:avLst/>
            </a:prstGeom>
          </p:spPr>
        </p:pic>
        <p:sp>
          <p:nvSpPr>
            <p:cNvPr id="2" name="矩形 1">
              <a:extLst>
                <a:ext uri="{FF2B5EF4-FFF2-40B4-BE49-F238E27FC236}">
                  <a16:creationId xmlns:a16="http://schemas.microsoft.com/office/drawing/2014/main" id="{5640367C-9B02-4A80-9487-C198F552B2EA}"/>
                </a:ext>
              </a:extLst>
            </p:cNvPr>
            <p:cNvSpPr/>
            <p:nvPr/>
          </p:nvSpPr>
          <p:spPr>
            <a:xfrm>
              <a:off x="1857312" y="5226341"/>
              <a:ext cx="8083642" cy="192947"/>
            </a:xfrm>
            <a:prstGeom prst="rect">
              <a:avLst/>
            </a:prstGeom>
            <a:noFill/>
            <a:ln>
              <a:solidFill>
                <a:srgbClr val="440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04CC728B-8C3D-472F-AFFB-4A136840DA0F}"/>
                </a:ext>
              </a:extLst>
            </p:cNvPr>
            <p:cNvSpPr/>
            <p:nvPr/>
          </p:nvSpPr>
          <p:spPr>
            <a:xfrm>
              <a:off x="1857311" y="5597895"/>
              <a:ext cx="8226255" cy="19294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AA5232C7-F40A-4487-9035-5ECA87DBBDCE}"/>
                </a:ext>
              </a:extLst>
            </p:cNvPr>
            <p:cNvSpPr/>
            <p:nvPr/>
          </p:nvSpPr>
          <p:spPr>
            <a:xfrm>
              <a:off x="1857311" y="5973285"/>
              <a:ext cx="8226255" cy="19294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</p:grp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DC640F9D-F521-4195-8352-51E69420D40C}"/>
              </a:ext>
            </a:extLst>
          </p:cNvPr>
          <p:cNvSpPr txBox="1"/>
          <p:nvPr/>
        </p:nvSpPr>
        <p:spPr>
          <a:xfrm>
            <a:off x="6862064" y="1525759"/>
            <a:ext cx="504221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Mainly dominated non-adiabatic contribution of E</a:t>
            </a:r>
            <a:r>
              <a:rPr lang="en-US" baseline="30000" dirty="0"/>
              <a:t>(2)</a:t>
            </a:r>
          </a:p>
          <a:p>
            <a:endParaRPr lang="en-US" dirty="0"/>
          </a:p>
          <a:p>
            <a:r>
              <a:rPr lang="en-US" dirty="0"/>
              <a:t>Possible to do full calculation on E</a:t>
            </a:r>
            <a:r>
              <a:rPr lang="en-US" baseline="30000" dirty="0"/>
              <a:t>(2)</a:t>
            </a:r>
            <a:r>
              <a:rPr lang="en-US" dirty="0"/>
              <a:t> </a:t>
            </a:r>
          </a:p>
          <a:p>
            <a:r>
              <a:rPr lang="en-US" dirty="0"/>
              <a:t>With uncertainty ~ 10</a:t>
            </a:r>
            <a:r>
              <a:rPr lang="en-US" baseline="30000" dirty="0"/>
              <a:t>-8 </a:t>
            </a:r>
            <a:r>
              <a:rPr lang="en-US" dirty="0"/>
              <a:t>cm</a:t>
            </a:r>
            <a:r>
              <a:rPr lang="en-US" baseline="30000" dirty="0"/>
              <a:t>-1</a:t>
            </a:r>
            <a:endParaRPr lang="en-US" dirty="0"/>
          </a:p>
          <a:p>
            <a:endParaRPr lang="en-US" dirty="0"/>
          </a:p>
          <a:p>
            <a:r>
              <a:rPr lang="en-US" dirty="0"/>
              <a:t>T</a:t>
            </a:r>
            <a:r>
              <a:rPr lang="en-US" baseline="-25000" dirty="0"/>
              <a:t>2  </a:t>
            </a:r>
            <a:r>
              <a:rPr lang="en-US" dirty="0"/>
              <a:t>Q(1) uncertainty &lt; 10</a:t>
            </a:r>
            <a:r>
              <a:rPr lang="en-US" baseline="30000" dirty="0"/>
              <a:t>-5</a:t>
            </a:r>
            <a:r>
              <a:rPr lang="en-US" dirty="0"/>
              <a:t> cm</a:t>
            </a:r>
            <a:r>
              <a:rPr lang="en-US" baseline="30000" dirty="0"/>
              <a:t>-1</a:t>
            </a:r>
          </a:p>
          <a:p>
            <a:r>
              <a:rPr lang="en-US" dirty="0"/>
              <a:t>&gt; </a:t>
            </a:r>
            <a:r>
              <a:rPr lang="en-US" b="1" dirty="0"/>
              <a:t>10-times</a:t>
            </a:r>
            <a:r>
              <a:rPr lang="en-US" dirty="0"/>
              <a:t> less than our measurement uncertainty</a:t>
            </a:r>
          </a:p>
        </p:txBody>
      </p:sp>
      <p:pic>
        <p:nvPicPr>
          <p:cNvPr id="13" name="圖片 12">
            <a:extLst>
              <a:ext uri="{FF2B5EF4-FFF2-40B4-BE49-F238E27FC236}">
                <a16:creationId xmlns:a16="http://schemas.microsoft.com/office/drawing/2014/main" id="{4066A8F3-F89A-4155-B19F-6727C1C685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075" y="1367130"/>
            <a:ext cx="6226245" cy="2664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1516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7864658-42A4-4362-8BAC-9328D1A30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Doppler-limited measurement</a:t>
            </a:r>
            <a:endParaRPr lang="en-HK" dirty="0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3B1DE98D-0F5C-4E1B-B88D-5F37C26F58CE}"/>
              </a:ext>
            </a:extLst>
          </p:cNvPr>
          <p:cNvSpPr txBox="1"/>
          <p:nvPr/>
        </p:nvSpPr>
        <p:spPr>
          <a:xfrm>
            <a:off x="5573155" y="1519895"/>
            <a:ext cx="492987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Molecular beam CARS (not for tritiated species)</a:t>
            </a:r>
          </a:p>
          <a:p>
            <a:pPr algn="ctr"/>
            <a:r>
              <a:rPr lang="en-US" dirty="0"/>
              <a:t>~100 MHz (laser bandwidth of current setup)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Cooling sample cell with pre-cooled air</a:t>
            </a:r>
          </a:p>
          <a:p>
            <a:pPr algn="ctr"/>
            <a:r>
              <a:rPr lang="en-US" dirty="0"/>
              <a:t>300 K </a:t>
            </a:r>
            <a:r>
              <a:rPr lang="en-US" dirty="0">
                <a:sym typeface="Wingdings" panose="05000000000000000000" pitchFamily="2" charset="2"/>
              </a:rPr>
              <a:t> ~ 100 K</a:t>
            </a:r>
          </a:p>
          <a:p>
            <a:pPr algn="ctr"/>
            <a:r>
              <a:rPr lang="en-HK" dirty="0"/>
              <a:t>450 MHz </a:t>
            </a:r>
            <a:r>
              <a:rPr lang="en-HK" dirty="0">
                <a:sym typeface="Wingdings" panose="05000000000000000000" pitchFamily="2" charset="2"/>
              </a:rPr>
              <a:t> ~250 MHz</a:t>
            </a:r>
          </a:p>
          <a:p>
            <a:pPr algn="ctr"/>
            <a:endParaRPr lang="en-HK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HK" dirty="0">
                <a:sym typeface="Wingdings" panose="05000000000000000000" pitchFamily="2" charset="2"/>
              </a:rPr>
              <a:t>Saturation CARS</a:t>
            </a:r>
            <a:endParaRPr lang="en-HK" dirty="0"/>
          </a:p>
        </p:txBody>
      </p:sp>
      <p:graphicFrame>
        <p:nvGraphicFramePr>
          <p:cNvPr id="14" name="表格 13">
            <a:extLst>
              <a:ext uri="{FF2B5EF4-FFF2-40B4-BE49-F238E27FC236}">
                <a16:creationId xmlns:a16="http://schemas.microsoft.com/office/drawing/2014/main" id="{9FFED6A4-8EB5-4C18-B688-272D37BA2A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960165"/>
              </p:ext>
            </p:extLst>
          </p:nvPr>
        </p:nvGraphicFramePr>
        <p:xfrm>
          <a:off x="1425772" y="1760834"/>
          <a:ext cx="3207919" cy="212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0370">
                  <a:extLst>
                    <a:ext uri="{9D8B030D-6E8A-4147-A177-3AD203B41FA5}">
                      <a16:colId xmlns:a16="http://schemas.microsoft.com/office/drawing/2014/main" val="831002750"/>
                    </a:ext>
                  </a:extLst>
                </a:gridCol>
                <a:gridCol w="2247549">
                  <a:extLst>
                    <a:ext uri="{9D8B030D-6E8A-4147-A177-3AD203B41FA5}">
                      <a16:colId xmlns:a16="http://schemas.microsoft.com/office/drawing/2014/main" val="4271507574"/>
                    </a:ext>
                  </a:extLst>
                </a:gridCol>
              </a:tblGrid>
              <a:tr h="490716"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/>
                        <a:t>Q-branch</a:t>
                      </a:r>
                      <a:r>
                        <a:rPr lang="en-US" dirty="0"/>
                        <a:t> Doppler Width @ room temp</a:t>
                      </a:r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6428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D</a:t>
                      </a:r>
                      <a:r>
                        <a:rPr lang="en-US" baseline="-25000" dirty="0"/>
                        <a:t>2</a:t>
                      </a:r>
                      <a:endParaRPr lang="en-HK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550 MHz</a:t>
                      </a:r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1331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HT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630 MHz</a:t>
                      </a:r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3730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DT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450 MHz</a:t>
                      </a:r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17146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T</a:t>
                      </a:r>
                      <a:r>
                        <a:rPr lang="en-US" baseline="-25000" dirty="0"/>
                        <a:t>2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370 MHz</a:t>
                      </a:r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188732"/>
                  </a:ext>
                </a:extLst>
              </a:tr>
            </a:tbl>
          </a:graphicData>
        </a:graphic>
      </p:graphicFrame>
      <p:grpSp>
        <p:nvGrpSpPr>
          <p:cNvPr id="22" name="群組 21">
            <a:extLst>
              <a:ext uri="{FF2B5EF4-FFF2-40B4-BE49-F238E27FC236}">
                <a16:creationId xmlns:a16="http://schemas.microsoft.com/office/drawing/2014/main" id="{C78D0733-28B5-4A15-8A96-BDA3ED725D12}"/>
              </a:ext>
            </a:extLst>
          </p:cNvPr>
          <p:cNvGrpSpPr/>
          <p:nvPr/>
        </p:nvGrpSpPr>
        <p:grpSpPr>
          <a:xfrm>
            <a:off x="6096000" y="3488046"/>
            <a:ext cx="4293419" cy="3227633"/>
            <a:chOff x="6096000" y="3488046"/>
            <a:chExt cx="4293419" cy="3227633"/>
          </a:xfrm>
        </p:grpSpPr>
        <p:pic>
          <p:nvPicPr>
            <p:cNvPr id="16" name="圖片 15">
              <a:extLst>
                <a:ext uri="{FF2B5EF4-FFF2-40B4-BE49-F238E27FC236}">
                  <a16:creationId xmlns:a16="http://schemas.microsoft.com/office/drawing/2014/main" id="{EB0C61E4-F8BE-4F81-936E-F70CC7B47C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6000" y="3914156"/>
              <a:ext cx="4293419" cy="2801523"/>
            </a:xfrm>
            <a:prstGeom prst="rect">
              <a:avLst/>
            </a:prstGeom>
          </p:spPr>
        </p:pic>
        <p:cxnSp>
          <p:nvCxnSpPr>
            <p:cNvPr id="7" name="直線接點 6">
              <a:extLst>
                <a:ext uri="{FF2B5EF4-FFF2-40B4-BE49-F238E27FC236}">
                  <a16:creationId xmlns:a16="http://schemas.microsoft.com/office/drawing/2014/main" id="{B9951EBC-F265-4FB1-B55A-27A5F99086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09776" y="3828219"/>
              <a:ext cx="0" cy="8780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接點 16">
              <a:extLst>
                <a:ext uri="{FF2B5EF4-FFF2-40B4-BE49-F238E27FC236}">
                  <a16:creationId xmlns:a16="http://schemas.microsoft.com/office/drawing/2014/main" id="{1D47299E-8B69-4C7F-BF4F-49BF0D0861A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37677" y="3828219"/>
              <a:ext cx="0" cy="8780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文字方塊 18">
              <a:extLst>
                <a:ext uri="{FF2B5EF4-FFF2-40B4-BE49-F238E27FC236}">
                  <a16:creationId xmlns:a16="http://schemas.microsoft.com/office/drawing/2014/main" id="{4955B023-1704-464C-A7CB-1153CD2EF16F}"/>
                </a:ext>
              </a:extLst>
            </p:cNvPr>
            <p:cNvSpPr txBox="1"/>
            <p:nvPr/>
          </p:nvSpPr>
          <p:spPr>
            <a:xfrm>
              <a:off x="8641061" y="3488046"/>
              <a:ext cx="965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~ 300 MHz</a:t>
              </a:r>
              <a:endParaRPr lang="en-HK" sz="1400" dirty="0"/>
            </a:p>
          </p:txBody>
        </p:sp>
        <p:cxnSp>
          <p:nvCxnSpPr>
            <p:cNvPr id="21" name="直線單箭頭接點 20">
              <a:extLst>
                <a:ext uri="{FF2B5EF4-FFF2-40B4-BE49-F238E27FC236}">
                  <a16:creationId xmlns:a16="http://schemas.microsoft.com/office/drawing/2014/main" id="{EE16B1D3-CEB2-47AD-BE5F-2317B09C81EF}"/>
                </a:ext>
              </a:extLst>
            </p:cNvPr>
            <p:cNvCxnSpPr/>
            <p:nvPr/>
          </p:nvCxnSpPr>
          <p:spPr>
            <a:xfrm>
              <a:off x="9009776" y="3838236"/>
              <a:ext cx="227901" cy="0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群組 22">
            <a:extLst>
              <a:ext uri="{FF2B5EF4-FFF2-40B4-BE49-F238E27FC236}">
                <a16:creationId xmlns:a16="http://schemas.microsoft.com/office/drawing/2014/main" id="{CB34310F-3939-48A2-B169-A12833F7D6B6}"/>
              </a:ext>
            </a:extLst>
          </p:cNvPr>
          <p:cNvGrpSpPr/>
          <p:nvPr/>
        </p:nvGrpSpPr>
        <p:grpSpPr>
          <a:xfrm>
            <a:off x="1249217" y="4126691"/>
            <a:ext cx="3155222" cy="2588988"/>
            <a:chOff x="4820693" y="3444690"/>
            <a:chExt cx="3929896" cy="3224640"/>
          </a:xfrm>
        </p:grpSpPr>
        <p:pic>
          <p:nvPicPr>
            <p:cNvPr id="24" name="圖片 23">
              <a:extLst>
                <a:ext uri="{FF2B5EF4-FFF2-40B4-BE49-F238E27FC236}">
                  <a16:creationId xmlns:a16="http://schemas.microsoft.com/office/drawing/2014/main" id="{62C191FC-1423-44C6-BE7D-9D588F4157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20693" y="3444690"/>
              <a:ext cx="3929896" cy="3224640"/>
            </a:xfrm>
            <a:prstGeom prst="rect">
              <a:avLst/>
            </a:prstGeom>
          </p:spPr>
        </p:pic>
        <p:sp>
          <p:nvSpPr>
            <p:cNvPr id="25" name="文字方塊 24">
              <a:extLst>
                <a:ext uri="{FF2B5EF4-FFF2-40B4-BE49-F238E27FC236}">
                  <a16:creationId xmlns:a16="http://schemas.microsoft.com/office/drawing/2014/main" id="{850AADFA-4169-48C5-9BA2-D28A7545AA91}"/>
                </a:ext>
              </a:extLst>
            </p:cNvPr>
            <p:cNvSpPr txBox="1"/>
            <p:nvPr/>
          </p:nvSpPr>
          <p:spPr>
            <a:xfrm>
              <a:off x="5150166" y="3911940"/>
              <a:ext cx="8418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</a:t>
              </a:r>
              <a:r>
                <a:rPr lang="en-US" baseline="-25000" dirty="0"/>
                <a:t>2</a:t>
              </a:r>
              <a:r>
                <a:rPr lang="en-US" dirty="0"/>
                <a:t> Q(1)</a:t>
              </a:r>
              <a:endParaRPr lang="en-HK" dirty="0"/>
            </a:p>
          </p:txBody>
        </p:sp>
        <p:cxnSp>
          <p:nvCxnSpPr>
            <p:cNvPr id="26" name="直線單箭頭接點 25">
              <a:extLst>
                <a:ext uri="{FF2B5EF4-FFF2-40B4-BE49-F238E27FC236}">
                  <a16:creationId xmlns:a16="http://schemas.microsoft.com/office/drawing/2014/main" id="{5C1EAD3F-0A24-4E8B-AB9A-8C91559ED997}"/>
                </a:ext>
              </a:extLst>
            </p:cNvPr>
            <p:cNvCxnSpPr/>
            <p:nvPr/>
          </p:nvCxnSpPr>
          <p:spPr>
            <a:xfrm>
              <a:off x="6610525" y="4983061"/>
              <a:ext cx="855677" cy="0"/>
            </a:xfrm>
            <a:prstGeom prst="straightConnector1">
              <a:avLst/>
            </a:prstGeom>
            <a:ln>
              <a:solidFill>
                <a:srgbClr val="0013C8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字方塊 26">
              <a:extLst>
                <a:ext uri="{FF2B5EF4-FFF2-40B4-BE49-F238E27FC236}">
                  <a16:creationId xmlns:a16="http://schemas.microsoft.com/office/drawing/2014/main" id="{C32F8B9D-6592-49B7-8DB3-1E9FB65B7F08}"/>
                </a:ext>
              </a:extLst>
            </p:cNvPr>
            <p:cNvSpPr txBox="1"/>
            <p:nvPr/>
          </p:nvSpPr>
          <p:spPr>
            <a:xfrm>
              <a:off x="6412711" y="5272197"/>
              <a:ext cx="10214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450 MHz</a:t>
              </a:r>
              <a:endParaRPr lang="en-HK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>
                <a:extLst>
                  <a:ext uri="{FF2B5EF4-FFF2-40B4-BE49-F238E27FC236}">
                    <a16:creationId xmlns:a16="http://schemas.microsoft.com/office/drawing/2014/main" id="{47A6489F-0F32-42EC-807A-B6E5FC83F5BC}"/>
                  </a:ext>
                </a:extLst>
              </p:cNvPr>
              <p:cNvSpPr/>
              <p:nvPr/>
            </p:nvSpPr>
            <p:spPr>
              <a:xfrm>
                <a:off x="10108074" y="2526460"/>
                <a:ext cx="1812932" cy="6379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200" b="0" i="0" smtClean="0">
                          <a:latin typeface="Cambria Math" panose="02040503050406030204" pitchFamily="18" charset="0"/>
                        </a:rPr>
                        <m:t>FWHM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2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sz="1200" b="1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1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  <m:func>
                                <m:func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200"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func>
                            </m:num>
                            <m:den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HK" sz="1200" dirty="0"/>
              </a:p>
            </p:txBody>
          </p:sp>
        </mc:Choice>
        <mc:Fallback xmlns="">
          <p:sp>
            <p:nvSpPr>
              <p:cNvPr id="3" name="矩形 2">
                <a:extLst>
                  <a:ext uri="{FF2B5EF4-FFF2-40B4-BE49-F238E27FC236}">
                    <a16:creationId xmlns:a16="http://schemas.microsoft.com/office/drawing/2014/main" id="{47A6489F-0F32-42EC-807A-B6E5FC83F5B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8074" y="2526460"/>
                <a:ext cx="1812932" cy="63799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H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24991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C157521-ECBE-497A-BADE-FF734958D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Saturation of CARS profile</a:t>
            </a:r>
            <a:endParaRPr lang="en-HK" dirty="0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1956FC9A-96C5-4AE2-B4D3-FA713D60C806}"/>
              </a:ext>
            </a:extLst>
          </p:cNvPr>
          <p:cNvSpPr txBox="1"/>
          <p:nvPr/>
        </p:nvSpPr>
        <p:spPr>
          <a:xfrm>
            <a:off x="1157577" y="4504430"/>
            <a:ext cx="57699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Saturation in upper level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Interference coherence (Q</a:t>
            </a:r>
            <a:r>
              <a:rPr lang="en-US" baseline="-25000" dirty="0"/>
              <a:t>i</a:t>
            </a:r>
            <a:r>
              <a:rPr lang="en-US" dirty="0"/>
              <a:t>) by different velocity classes</a:t>
            </a:r>
            <a:endParaRPr lang="en-HK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文字方塊 30">
                <a:extLst>
                  <a:ext uri="{FF2B5EF4-FFF2-40B4-BE49-F238E27FC236}">
                    <a16:creationId xmlns:a16="http://schemas.microsoft.com/office/drawing/2014/main" id="{DDD8C66C-2029-41BB-BC19-BA45E3AF0102}"/>
                  </a:ext>
                </a:extLst>
              </p:cNvPr>
              <p:cNvSpPr txBox="1"/>
              <p:nvPr/>
            </p:nvSpPr>
            <p:spPr>
              <a:xfrm>
                <a:off x="2118655" y="5679470"/>
                <a:ext cx="2152576" cy="7043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/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  <m:d>
                                    <m:d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𝜕𝛼</m:t>
                                          </m:r>
                                        </m:num>
                                        <m:den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𝜕</m:t>
                                          </m:r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𝑞</m:t>
                                          </m:r>
                                        </m:den>
                                      </m:f>
                                    </m:e>
                                  </m:d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6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𝑸</m:t>
                                      </m:r>
                                    </m:e>
                                    <m:sub>
                                      <m:r>
                                        <a:rPr lang="en-US" sz="16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𝒊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</m:d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HK" sz="1600" dirty="0"/>
              </a:p>
            </p:txBody>
          </p:sp>
        </mc:Choice>
        <mc:Fallback xmlns="">
          <p:sp>
            <p:nvSpPr>
              <p:cNvPr id="31" name="文字方塊 30">
                <a:extLst>
                  <a:ext uri="{FF2B5EF4-FFF2-40B4-BE49-F238E27FC236}">
                    <a16:creationId xmlns:a16="http://schemas.microsoft.com/office/drawing/2014/main" id="{DDD8C66C-2029-41BB-BC19-BA45E3AF01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8655" y="5679470"/>
                <a:ext cx="2152576" cy="70436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HK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" name="圖片 32">
            <a:extLst>
              <a:ext uri="{FF2B5EF4-FFF2-40B4-BE49-F238E27FC236}">
                <a16:creationId xmlns:a16="http://schemas.microsoft.com/office/drawing/2014/main" id="{72D26D7D-E837-4697-ADDF-B298FF92C2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2503" y="526136"/>
            <a:ext cx="3364602" cy="5857694"/>
          </a:xfrm>
          <a:prstGeom prst="rect">
            <a:avLst/>
          </a:prstGeom>
        </p:spPr>
      </p:pic>
      <p:pic>
        <p:nvPicPr>
          <p:cNvPr id="3" name="圖片 2">
            <a:extLst>
              <a:ext uri="{FF2B5EF4-FFF2-40B4-BE49-F238E27FC236}">
                <a16:creationId xmlns:a16="http://schemas.microsoft.com/office/drawing/2014/main" id="{DEDFC973-9631-4669-B8E7-A7475C94E84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1289"/>
          <a:stretch/>
        </p:blipFill>
        <p:spPr>
          <a:xfrm>
            <a:off x="535952" y="1437458"/>
            <a:ext cx="5699340" cy="2635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8304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C157521-ECBE-497A-BADE-FF734958D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Saturation of CARS profile</a:t>
            </a:r>
            <a:endParaRPr lang="en-HK" dirty="0"/>
          </a:p>
        </p:txBody>
      </p:sp>
      <p:pic>
        <p:nvPicPr>
          <p:cNvPr id="34" name="圖片 33">
            <a:extLst>
              <a:ext uri="{FF2B5EF4-FFF2-40B4-BE49-F238E27FC236}">
                <a16:creationId xmlns:a16="http://schemas.microsoft.com/office/drawing/2014/main" id="{40EE2964-F9F4-42E7-99B0-1ECF8739C7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3547" y="1794510"/>
            <a:ext cx="3313854" cy="4698365"/>
          </a:xfrm>
          <a:prstGeom prst="rect">
            <a:avLst/>
          </a:prstGeom>
        </p:spPr>
      </p:pic>
      <p:sp>
        <p:nvSpPr>
          <p:cNvPr id="35" name="文字方塊 34">
            <a:extLst>
              <a:ext uri="{FF2B5EF4-FFF2-40B4-BE49-F238E27FC236}">
                <a16:creationId xmlns:a16="http://schemas.microsoft.com/office/drawing/2014/main" id="{3D420BED-367F-4BAC-8E61-9900EAA2C752}"/>
              </a:ext>
            </a:extLst>
          </p:cNvPr>
          <p:cNvSpPr txBox="1"/>
          <p:nvPr/>
        </p:nvSpPr>
        <p:spPr>
          <a:xfrm>
            <a:off x="624095" y="3975804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2</a:t>
            </a:r>
            <a:r>
              <a:rPr lang="en-US" dirty="0"/>
              <a:t> Q(2)</a:t>
            </a: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05996277-60B7-46FE-8F64-21D8D8231BAE}"/>
              </a:ext>
            </a:extLst>
          </p:cNvPr>
          <p:cNvSpPr txBox="1"/>
          <p:nvPr/>
        </p:nvSpPr>
        <p:spPr>
          <a:xfrm>
            <a:off x="5704048" y="4818394"/>
            <a:ext cx="5998950" cy="1711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Unexpected ac-stark shift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Doppler profile getting more asymmetric at high energy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Position of saturation dip is not centered at Doppler profile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Need full understanding about the saturated profile</a:t>
            </a:r>
            <a:endParaRPr lang="en-HK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F06A55C4-87AF-4F50-B361-097A30BC94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5867" y="143895"/>
            <a:ext cx="3421609" cy="4658801"/>
          </a:xfrm>
          <a:prstGeom prst="rect">
            <a:avLst/>
          </a:prstGeom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8C4AF6BF-3B45-4659-B472-163E5B9F52F8}"/>
              </a:ext>
            </a:extLst>
          </p:cNvPr>
          <p:cNvSpPr txBox="1"/>
          <p:nvPr/>
        </p:nvSpPr>
        <p:spPr>
          <a:xfrm>
            <a:off x="6372704" y="2288629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baseline="-25000" dirty="0"/>
              <a:t>2</a:t>
            </a:r>
            <a:r>
              <a:rPr lang="en-US" dirty="0"/>
              <a:t> Q(1)</a:t>
            </a:r>
          </a:p>
        </p:txBody>
      </p:sp>
    </p:spTree>
    <p:extLst>
      <p:ext uri="{BB962C8B-B14F-4D97-AF65-F5344CB8AC3E}">
        <p14:creationId xmlns:p14="http://schemas.microsoft.com/office/powerpoint/2010/main" val="227109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D044F7B-74C0-4CC6-B548-9C5146A4A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baseline="-25000" dirty="0"/>
              <a:t>2</a:t>
            </a:r>
            <a:r>
              <a:rPr lang="en-US" dirty="0"/>
              <a:t> and </a:t>
            </a:r>
            <a:r>
              <a:rPr lang="en-US" dirty="0" err="1"/>
              <a:t>Isotopologues</a:t>
            </a:r>
            <a:r>
              <a:rPr lang="en-US" dirty="0"/>
              <a:t> as Benchmark Molecule</a:t>
            </a:r>
            <a:endParaRPr lang="en-HK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023F57-94D1-4A2C-AFD9-A23AED586D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236" y="2488652"/>
            <a:ext cx="4260804" cy="2963911"/>
          </a:xfrm>
        </p:spPr>
        <p:txBody>
          <a:bodyPr>
            <a:normAutofit/>
          </a:bodyPr>
          <a:lstStyle/>
          <a:p>
            <a:r>
              <a:rPr lang="en-US" sz="2000" dirty="0"/>
              <a:t>Simplest neutral molecule</a:t>
            </a:r>
          </a:p>
          <a:p>
            <a:endParaRPr lang="en-US" sz="2000" dirty="0"/>
          </a:p>
          <a:p>
            <a:r>
              <a:rPr lang="en-US" sz="2000" dirty="0"/>
              <a:t>Internal nuclear motion </a:t>
            </a:r>
          </a:p>
          <a:p>
            <a:pPr lvl="1"/>
            <a:r>
              <a:rPr lang="en-US" sz="2000" dirty="0"/>
              <a:t>Numerous transition available to test calculation</a:t>
            </a:r>
          </a:p>
          <a:p>
            <a:pPr lvl="1"/>
            <a:endParaRPr lang="en-US" sz="1600" dirty="0"/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9ACC9D06-F362-46DF-8B08-F5E48CD801CD}"/>
              </a:ext>
            </a:extLst>
          </p:cNvPr>
          <p:cNvGrpSpPr/>
          <p:nvPr/>
        </p:nvGrpSpPr>
        <p:grpSpPr>
          <a:xfrm>
            <a:off x="5100757" y="1474716"/>
            <a:ext cx="7426523" cy="4815859"/>
            <a:chOff x="4765477" y="1393436"/>
            <a:chExt cx="7426523" cy="4815859"/>
          </a:xfrm>
        </p:grpSpPr>
        <p:pic>
          <p:nvPicPr>
            <p:cNvPr id="9" name="圖片 8">
              <a:extLst>
                <a:ext uri="{FF2B5EF4-FFF2-40B4-BE49-F238E27FC236}">
                  <a16:creationId xmlns:a16="http://schemas.microsoft.com/office/drawing/2014/main" id="{5CD09D1C-6729-4009-A521-A49CA24D43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65477" y="1393436"/>
              <a:ext cx="7042257" cy="4624251"/>
            </a:xfrm>
            <a:prstGeom prst="rect">
              <a:avLst/>
            </a:prstGeom>
          </p:spPr>
        </p:pic>
        <p:sp>
          <p:nvSpPr>
            <p:cNvPr id="5" name="文字方塊 4">
              <a:extLst>
                <a:ext uri="{FF2B5EF4-FFF2-40B4-BE49-F238E27FC236}">
                  <a16:creationId xmlns:a16="http://schemas.microsoft.com/office/drawing/2014/main" id="{96823DC6-A615-46EC-A25C-A7A3F5803696}"/>
                </a:ext>
              </a:extLst>
            </p:cNvPr>
            <p:cNvSpPr txBox="1"/>
            <p:nvPr/>
          </p:nvSpPr>
          <p:spPr>
            <a:xfrm>
              <a:off x="8644401" y="1746535"/>
              <a:ext cx="3547599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Dissociation energy D</a:t>
              </a:r>
              <a:r>
                <a:rPr lang="en-US" baseline="-25000" dirty="0"/>
                <a:t>0</a:t>
              </a:r>
              <a:r>
                <a:rPr lang="en-US" dirty="0"/>
                <a:t>(J=1) of H</a:t>
              </a:r>
              <a:r>
                <a:rPr lang="en-US" baseline="-25000" dirty="0"/>
                <a:t>2</a:t>
              </a:r>
              <a:endParaRPr lang="en-US" dirty="0"/>
            </a:p>
            <a:p>
              <a:r>
                <a:rPr lang="en-HK" sz="1200" dirty="0"/>
                <a:t>C. Cheng et al. PRL 121, 013001 (2018)</a:t>
              </a:r>
              <a:endParaRPr lang="en-US" sz="1200" dirty="0"/>
            </a:p>
            <a:p>
              <a:endParaRPr lang="en-US" dirty="0"/>
            </a:p>
            <a:p>
              <a:r>
                <a:rPr lang="en-US" dirty="0"/>
                <a:t>H</a:t>
              </a:r>
              <a:r>
                <a:rPr lang="en-US" baseline="-25000" dirty="0"/>
                <a:t>2</a:t>
              </a:r>
              <a:r>
                <a:rPr lang="en-US" dirty="0"/>
                <a:t> High rotational state</a:t>
              </a:r>
            </a:p>
            <a:p>
              <a:r>
                <a:rPr lang="en-US" dirty="0"/>
                <a:t>v = 0, J = 0-16</a:t>
              </a:r>
            </a:p>
            <a:p>
              <a:r>
                <a:rPr lang="en-HK" sz="1200" dirty="0"/>
                <a:t>E.J. </a:t>
              </a:r>
              <a:r>
                <a:rPr lang="en-HK" sz="1200" dirty="0" err="1"/>
                <a:t>Salumbides</a:t>
              </a:r>
              <a:r>
                <a:rPr lang="en-HK" sz="1200" dirty="0"/>
                <a:t> et al., PRL 107, 043005 (2011)</a:t>
              </a:r>
              <a:endParaRPr lang="en-US" sz="1200" dirty="0"/>
            </a:p>
            <a:p>
              <a:endParaRPr lang="en-US" dirty="0"/>
            </a:p>
            <a:p>
              <a:r>
                <a:rPr lang="en-US" dirty="0"/>
                <a:t>H</a:t>
              </a:r>
              <a:r>
                <a:rPr lang="en-US" baseline="-25000" dirty="0"/>
                <a:t>2</a:t>
              </a:r>
              <a:r>
                <a:rPr lang="en-US" dirty="0"/>
                <a:t> High vibrational state</a:t>
              </a:r>
            </a:p>
            <a:p>
              <a:r>
                <a:rPr lang="en-US" dirty="0"/>
                <a:t>v = 10-12</a:t>
              </a:r>
            </a:p>
            <a:p>
              <a:r>
                <a:rPr lang="en-HK" sz="1200" dirty="0"/>
                <a:t>M.L. </a:t>
              </a:r>
              <a:r>
                <a:rPr lang="en-HK" sz="1200" dirty="0" err="1"/>
                <a:t>Niu</a:t>
              </a:r>
              <a:r>
                <a:rPr lang="en-HK" sz="1200" dirty="0"/>
                <a:t> et al. JCP 143, 081102 (2015)</a:t>
              </a:r>
              <a:endParaRPr lang="en-US" sz="1200" dirty="0"/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1B92B09D-DEBA-4E71-97CE-F5D71482CFF1}"/>
                </a:ext>
              </a:extLst>
            </p:cNvPr>
            <p:cNvSpPr/>
            <p:nvPr/>
          </p:nvSpPr>
          <p:spPr>
            <a:xfrm>
              <a:off x="8644401" y="4424191"/>
              <a:ext cx="3045323" cy="1785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dirty="0">
                  <a:solidFill>
                    <a:prstClr val="black"/>
                  </a:solidFill>
                </a:rPr>
                <a:t>H</a:t>
              </a:r>
              <a:r>
                <a:rPr lang="en-US" baseline="-25000" dirty="0">
                  <a:solidFill>
                    <a:prstClr val="black"/>
                  </a:solidFill>
                </a:rPr>
                <a:t>2</a:t>
              </a:r>
              <a:r>
                <a:rPr lang="en-US" dirty="0">
                  <a:solidFill>
                    <a:prstClr val="black"/>
                  </a:solidFill>
                </a:rPr>
                <a:t> HD and D</a:t>
              </a:r>
              <a:r>
                <a:rPr lang="en-US" baseline="-25000" dirty="0">
                  <a:solidFill>
                    <a:prstClr val="black"/>
                  </a:solidFill>
                </a:rPr>
                <a:t>2</a:t>
              </a:r>
              <a:endParaRPr lang="en-US" dirty="0">
                <a:solidFill>
                  <a:prstClr val="black"/>
                </a:solidFill>
              </a:endParaRPr>
            </a:p>
            <a:p>
              <a:pPr lvl="0"/>
              <a:r>
                <a:rPr lang="en-US" dirty="0">
                  <a:solidFill>
                    <a:prstClr val="black"/>
                  </a:solidFill>
                </a:rPr>
                <a:t>Fundamental band (v = 1 </a:t>
              </a:r>
              <a:r>
                <a:rPr lang="en-US" dirty="0">
                  <a:solidFill>
                    <a:prstClr val="black"/>
                  </a:solidFill>
                  <a:sym typeface="Wingdings" panose="05000000000000000000" pitchFamily="2" charset="2"/>
                </a:rPr>
                <a:t> 0)</a:t>
              </a:r>
              <a:endParaRPr lang="en-US" dirty="0">
                <a:solidFill>
                  <a:prstClr val="black"/>
                </a:solidFill>
              </a:endParaRPr>
            </a:p>
            <a:p>
              <a:pPr lvl="0"/>
              <a:r>
                <a:rPr lang="fr-FR" sz="1200" dirty="0">
                  <a:solidFill>
                    <a:prstClr val="black"/>
                  </a:solidFill>
                </a:rPr>
                <a:t>G. D. Dickenson et al., PRL 110, 193601 (2013)</a:t>
              </a:r>
            </a:p>
            <a:p>
              <a:pPr lvl="0"/>
              <a:endParaRPr lang="fr-FR" sz="1400" dirty="0">
                <a:solidFill>
                  <a:prstClr val="black"/>
                </a:solidFill>
              </a:endParaRPr>
            </a:p>
            <a:p>
              <a:pPr lvl="0"/>
              <a:r>
                <a:rPr lang="en-US" dirty="0">
                  <a:solidFill>
                    <a:prstClr val="black"/>
                  </a:solidFill>
                </a:rPr>
                <a:t>HD</a:t>
              </a:r>
            </a:p>
            <a:p>
              <a:pPr lvl="0"/>
              <a:r>
                <a:rPr lang="en-US" dirty="0">
                  <a:solidFill>
                    <a:prstClr val="black"/>
                  </a:solidFill>
                </a:rPr>
                <a:t>First Overtone (v = 2 </a:t>
              </a:r>
              <a:r>
                <a:rPr lang="en-US" dirty="0">
                  <a:solidFill>
                    <a:prstClr val="black"/>
                  </a:solidFill>
                  <a:sym typeface="Wingdings" panose="05000000000000000000" pitchFamily="2" charset="2"/>
                </a:rPr>
                <a:t> 0)</a:t>
              </a:r>
              <a:endParaRPr lang="en-US" dirty="0">
                <a:solidFill>
                  <a:prstClr val="black"/>
                </a:solidFill>
              </a:endParaRPr>
            </a:p>
            <a:p>
              <a:pPr lvl="0"/>
              <a:r>
                <a:rPr lang="en-HK" sz="1200" dirty="0">
                  <a:solidFill>
                    <a:prstClr val="black"/>
                  </a:solidFill>
                </a:rPr>
                <a:t>F.M.J. </a:t>
              </a:r>
              <a:r>
                <a:rPr lang="en-HK" sz="1200" dirty="0" err="1">
                  <a:solidFill>
                    <a:prstClr val="black"/>
                  </a:solidFill>
                </a:rPr>
                <a:t>Cozijn</a:t>
              </a:r>
              <a:r>
                <a:rPr lang="en-HK" sz="1200" dirty="0">
                  <a:solidFill>
                    <a:prstClr val="black"/>
                  </a:solidFill>
                </a:rPr>
                <a:t> et al., PRL 120, 153002 (2018)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cxnSp>
          <p:nvCxnSpPr>
            <p:cNvPr id="11" name="直線接點 10">
              <a:extLst>
                <a:ext uri="{FF2B5EF4-FFF2-40B4-BE49-F238E27FC236}">
                  <a16:creationId xmlns:a16="http://schemas.microsoft.com/office/drawing/2014/main" id="{45D01385-9FE6-485D-8508-71E9A2932659}"/>
                </a:ext>
              </a:extLst>
            </p:cNvPr>
            <p:cNvCxnSpPr/>
            <p:nvPr/>
          </p:nvCxnSpPr>
          <p:spPr>
            <a:xfrm>
              <a:off x="7769963" y="1527461"/>
              <a:ext cx="0" cy="4188822"/>
            </a:xfrm>
            <a:prstGeom prst="line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52C1B9DB-58BF-4E68-A1AB-3104F70AB6D7}"/>
                </a:ext>
              </a:extLst>
            </p:cNvPr>
            <p:cNvSpPr/>
            <p:nvPr/>
          </p:nvSpPr>
          <p:spPr>
            <a:xfrm>
              <a:off x="7818681" y="3444215"/>
              <a:ext cx="40588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D</a:t>
              </a:r>
              <a:r>
                <a:rPr lang="en-US" baseline="-25000" dirty="0"/>
                <a:t>0</a:t>
              </a:r>
              <a:endParaRPr lang="en-HK" dirty="0"/>
            </a:p>
          </p:txBody>
        </p:sp>
        <p:sp>
          <p:nvSpPr>
            <p:cNvPr id="14" name="文字方塊 13">
              <a:extLst>
                <a:ext uri="{FF2B5EF4-FFF2-40B4-BE49-F238E27FC236}">
                  <a16:creationId xmlns:a16="http://schemas.microsoft.com/office/drawing/2014/main" id="{A70F789B-B889-4ECD-A4E6-A2F5A7898F33}"/>
                </a:ext>
              </a:extLst>
            </p:cNvPr>
            <p:cNvSpPr txBox="1"/>
            <p:nvPr/>
          </p:nvSpPr>
          <p:spPr>
            <a:xfrm>
              <a:off x="6367215" y="5531342"/>
              <a:ext cx="6270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HK" dirty="0"/>
                <a:t>v = 0</a:t>
              </a:r>
            </a:p>
          </p:txBody>
        </p:sp>
        <p:sp>
          <p:nvSpPr>
            <p:cNvPr id="15" name="文字方塊 14">
              <a:extLst>
                <a:ext uri="{FF2B5EF4-FFF2-40B4-BE49-F238E27FC236}">
                  <a16:creationId xmlns:a16="http://schemas.microsoft.com/office/drawing/2014/main" id="{667CB62B-FC27-4AB0-ABEA-021033274A34}"/>
                </a:ext>
              </a:extLst>
            </p:cNvPr>
            <p:cNvSpPr txBox="1"/>
            <p:nvPr/>
          </p:nvSpPr>
          <p:spPr>
            <a:xfrm>
              <a:off x="6509484" y="5031000"/>
              <a:ext cx="6270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HK" dirty="0"/>
                <a:t>v = 1</a:t>
              </a:r>
            </a:p>
          </p:txBody>
        </p:sp>
        <p:sp>
          <p:nvSpPr>
            <p:cNvPr id="16" name="文字方塊 15">
              <a:extLst>
                <a:ext uri="{FF2B5EF4-FFF2-40B4-BE49-F238E27FC236}">
                  <a16:creationId xmlns:a16="http://schemas.microsoft.com/office/drawing/2014/main" id="{63748AF0-3FED-455C-9D20-2F5D9F95824E}"/>
                </a:ext>
              </a:extLst>
            </p:cNvPr>
            <p:cNvSpPr txBox="1"/>
            <p:nvPr/>
          </p:nvSpPr>
          <p:spPr>
            <a:xfrm>
              <a:off x="6616021" y="4578626"/>
              <a:ext cx="6270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HK" dirty="0"/>
                <a:t>v = 2</a:t>
              </a:r>
            </a:p>
          </p:txBody>
        </p:sp>
        <p:sp>
          <p:nvSpPr>
            <p:cNvPr id="17" name="文字方塊 16">
              <a:extLst>
                <a:ext uri="{FF2B5EF4-FFF2-40B4-BE49-F238E27FC236}">
                  <a16:creationId xmlns:a16="http://schemas.microsoft.com/office/drawing/2014/main" id="{CFCCF221-B41D-494F-BDE7-264E2BB79AF4}"/>
                </a:ext>
              </a:extLst>
            </p:cNvPr>
            <p:cNvSpPr txBox="1"/>
            <p:nvPr/>
          </p:nvSpPr>
          <p:spPr>
            <a:xfrm>
              <a:off x="5671699" y="5228402"/>
              <a:ext cx="596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HK" dirty="0"/>
                <a:t>J = 4</a:t>
              </a:r>
            </a:p>
          </p:txBody>
        </p:sp>
        <p:sp>
          <p:nvSpPr>
            <p:cNvPr id="18" name="文字方塊 17">
              <a:extLst>
                <a:ext uri="{FF2B5EF4-FFF2-40B4-BE49-F238E27FC236}">
                  <a16:creationId xmlns:a16="http://schemas.microsoft.com/office/drawing/2014/main" id="{2F10CD60-BA7C-471B-815A-1BFEE70341B7}"/>
                </a:ext>
              </a:extLst>
            </p:cNvPr>
            <p:cNvSpPr txBox="1"/>
            <p:nvPr/>
          </p:nvSpPr>
          <p:spPr>
            <a:xfrm>
              <a:off x="5622981" y="4808450"/>
              <a:ext cx="596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HK" dirty="0"/>
                <a:t>J = 8</a:t>
              </a:r>
            </a:p>
          </p:txBody>
        </p:sp>
        <p:sp>
          <p:nvSpPr>
            <p:cNvPr id="19" name="文字方塊 18">
              <a:extLst>
                <a:ext uri="{FF2B5EF4-FFF2-40B4-BE49-F238E27FC236}">
                  <a16:creationId xmlns:a16="http://schemas.microsoft.com/office/drawing/2014/main" id="{6872AE4F-8EF7-4A78-92E8-69069F28560C}"/>
                </a:ext>
              </a:extLst>
            </p:cNvPr>
            <p:cNvSpPr txBox="1"/>
            <p:nvPr/>
          </p:nvSpPr>
          <p:spPr>
            <a:xfrm>
              <a:off x="5575980" y="4337877"/>
              <a:ext cx="7136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HK" dirty="0"/>
                <a:t>J = 12</a:t>
              </a:r>
            </a:p>
          </p:txBody>
        </p:sp>
        <p:sp>
          <p:nvSpPr>
            <p:cNvPr id="20" name="文字方塊 19">
              <a:extLst>
                <a:ext uri="{FF2B5EF4-FFF2-40B4-BE49-F238E27FC236}">
                  <a16:creationId xmlns:a16="http://schemas.microsoft.com/office/drawing/2014/main" id="{A876DFE7-4ABC-4FB1-BFF1-5818B3C446DD}"/>
                </a:ext>
              </a:extLst>
            </p:cNvPr>
            <p:cNvSpPr txBox="1"/>
            <p:nvPr/>
          </p:nvSpPr>
          <p:spPr>
            <a:xfrm>
              <a:off x="5554680" y="3733513"/>
              <a:ext cx="7136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HK" dirty="0"/>
                <a:t>J = 16</a:t>
              </a:r>
            </a:p>
          </p:txBody>
        </p:sp>
        <p:sp>
          <p:nvSpPr>
            <p:cNvPr id="21" name="文字方塊 20">
              <a:extLst>
                <a:ext uri="{FF2B5EF4-FFF2-40B4-BE49-F238E27FC236}">
                  <a16:creationId xmlns:a16="http://schemas.microsoft.com/office/drawing/2014/main" id="{D0064AD6-E4C5-4611-ADD6-483DD569F143}"/>
                </a:ext>
              </a:extLst>
            </p:cNvPr>
            <p:cNvSpPr txBox="1"/>
            <p:nvPr/>
          </p:nvSpPr>
          <p:spPr>
            <a:xfrm>
              <a:off x="4765477" y="1741308"/>
              <a:ext cx="10486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HK" dirty="0"/>
                <a:t>v = 10-12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87098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68F0E49-417E-405A-942D-D48F2F32B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Pure Rotational Transition</a:t>
            </a:r>
            <a:endParaRPr lang="en-HK" dirty="0"/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6EB8DAC0-1941-4ED1-8D4B-FF1FEEBBB1B0}"/>
              </a:ext>
            </a:extLst>
          </p:cNvPr>
          <p:cNvGrpSpPr/>
          <p:nvPr/>
        </p:nvGrpSpPr>
        <p:grpSpPr>
          <a:xfrm>
            <a:off x="662031" y="1597377"/>
            <a:ext cx="3949125" cy="2823612"/>
            <a:chOff x="1153749" y="7655842"/>
            <a:chExt cx="1659936" cy="1186849"/>
          </a:xfrm>
        </p:grpSpPr>
        <p:grpSp>
          <p:nvGrpSpPr>
            <p:cNvPr id="4" name="群組 3">
              <a:extLst>
                <a:ext uri="{FF2B5EF4-FFF2-40B4-BE49-F238E27FC236}">
                  <a16:creationId xmlns:a16="http://schemas.microsoft.com/office/drawing/2014/main" id="{74E165AD-C77E-409D-BE73-A5E6D19A120A}"/>
                </a:ext>
              </a:extLst>
            </p:cNvPr>
            <p:cNvGrpSpPr/>
            <p:nvPr/>
          </p:nvGrpSpPr>
          <p:grpSpPr>
            <a:xfrm>
              <a:off x="1322953" y="7655842"/>
              <a:ext cx="1490732" cy="991748"/>
              <a:chOff x="715632" y="7471154"/>
              <a:chExt cx="2077068" cy="1340728"/>
            </a:xfrm>
          </p:grpSpPr>
          <p:grpSp>
            <p:nvGrpSpPr>
              <p:cNvPr id="10" name="群組 9">
                <a:extLst>
                  <a:ext uri="{FF2B5EF4-FFF2-40B4-BE49-F238E27FC236}">
                    <a16:creationId xmlns:a16="http://schemas.microsoft.com/office/drawing/2014/main" id="{90DAECFB-08A0-4ABF-A573-424867094313}"/>
                  </a:ext>
                </a:extLst>
              </p:cNvPr>
              <p:cNvGrpSpPr/>
              <p:nvPr/>
            </p:nvGrpSpPr>
            <p:grpSpPr>
              <a:xfrm>
                <a:off x="715632" y="7471154"/>
                <a:ext cx="1447127" cy="1236272"/>
                <a:chOff x="841248" y="7184387"/>
                <a:chExt cx="1024128" cy="1692466"/>
              </a:xfrm>
            </p:grpSpPr>
            <p:cxnSp>
              <p:nvCxnSpPr>
                <p:cNvPr id="22" name="直線接點 21">
                  <a:extLst>
                    <a:ext uri="{FF2B5EF4-FFF2-40B4-BE49-F238E27FC236}">
                      <a16:creationId xmlns:a16="http://schemas.microsoft.com/office/drawing/2014/main" id="{2C6D9A93-5E9A-469E-9AD1-225171ABD04F}"/>
                    </a:ext>
                  </a:extLst>
                </p:cNvPr>
                <p:cNvCxnSpPr/>
                <p:nvPr/>
              </p:nvCxnSpPr>
              <p:spPr>
                <a:xfrm>
                  <a:off x="841248" y="8876853"/>
                  <a:ext cx="102412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線接點 22">
                  <a:extLst>
                    <a:ext uri="{FF2B5EF4-FFF2-40B4-BE49-F238E27FC236}">
                      <a16:creationId xmlns:a16="http://schemas.microsoft.com/office/drawing/2014/main" id="{73A184EB-D8F7-4E9B-8519-9144743E2DF3}"/>
                    </a:ext>
                  </a:extLst>
                </p:cNvPr>
                <p:cNvCxnSpPr/>
                <p:nvPr/>
              </p:nvCxnSpPr>
              <p:spPr>
                <a:xfrm>
                  <a:off x="841248" y="8482835"/>
                  <a:ext cx="102412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直線接點 23">
                  <a:extLst>
                    <a:ext uri="{FF2B5EF4-FFF2-40B4-BE49-F238E27FC236}">
                      <a16:creationId xmlns:a16="http://schemas.microsoft.com/office/drawing/2014/main" id="{DBACFC87-AE36-45DA-A205-9B879889D625}"/>
                    </a:ext>
                  </a:extLst>
                </p:cNvPr>
                <p:cNvCxnSpPr/>
                <p:nvPr/>
              </p:nvCxnSpPr>
              <p:spPr>
                <a:xfrm>
                  <a:off x="841248" y="7578405"/>
                  <a:ext cx="102412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線接點 24">
                  <a:extLst>
                    <a:ext uri="{FF2B5EF4-FFF2-40B4-BE49-F238E27FC236}">
                      <a16:creationId xmlns:a16="http://schemas.microsoft.com/office/drawing/2014/main" id="{8E1DC8C1-E3D4-4E94-B251-D23DEBC8783E}"/>
                    </a:ext>
                  </a:extLst>
                </p:cNvPr>
                <p:cNvCxnSpPr/>
                <p:nvPr/>
              </p:nvCxnSpPr>
              <p:spPr>
                <a:xfrm>
                  <a:off x="841248" y="7184387"/>
                  <a:ext cx="102412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文字方塊 10">
                <a:extLst>
                  <a:ext uri="{FF2B5EF4-FFF2-40B4-BE49-F238E27FC236}">
                    <a16:creationId xmlns:a16="http://schemas.microsoft.com/office/drawing/2014/main" id="{D266B671-787E-42A1-B756-D2074ED33B23}"/>
                  </a:ext>
                </a:extLst>
              </p:cNvPr>
              <p:cNvSpPr txBox="1"/>
              <p:nvPr/>
            </p:nvSpPr>
            <p:spPr>
              <a:xfrm>
                <a:off x="2212800" y="8333094"/>
                <a:ext cx="554084" cy="1923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i="1" dirty="0"/>
                  <a:t>v</a:t>
                </a:r>
                <a:r>
                  <a:rPr lang="en-US" sz="1600" dirty="0"/>
                  <a:t> = 0, </a:t>
                </a:r>
                <a:r>
                  <a:rPr lang="en-US" sz="1600" i="1" dirty="0"/>
                  <a:t>J+2</a:t>
                </a:r>
                <a:endParaRPr lang="en-HK" sz="1600" i="1" dirty="0"/>
              </a:p>
            </p:txBody>
          </p:sp>
          <p:sp>
            <p:nvSpPr>
              <p:cNvPr id="12" name="文字方塊 11">
                <a:extLst>
                  <a:ext uri="{FF2B5EF4-FFF2-40B4-BE49-F238E27FC236}">
                    <a16:creationId xmlns:a16="http://schemas.microsoft.com/office/drawing/2014/main" id="{DF39DC6C-D7F1-424E-91F1-B070B7F7255C}"/>
                  </a:ext>
                </a:extLst>
              </p:cNvPr>
              <p:cNvSpPr txBox="1"/>
              <p:nvPr/>
            </p:nvSpPr>
            <p:spPr>
              <a:xfrm>
                <a:off x="2217329" y="8619503"/>
                <a:ext cx="432977" cy="1923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i="1" dirty="0"/>
                  <a:t>v</a:t>
                </a:r>
                <a:r>
                  <a:rPr lang="en-US" sz="1600" dirty="0"/>
                  <a:t> = 0, </a:t>
                </a:r>
                <a:r>
                  <a:rPr lang="en-US" sz="1600" i="1" dirty="0"/>
                  <a:t>J</a:t>
                </a:r>
                <a:endParaRPr lang="en-HK" sz="1600" dirty="0"/>
              </a:p>
            </p:txBody>
          </p:sp>
          <p:sp>
            <p:nvSpPr>
              <p:cNvPr id="13" name="文字方塊 12">
                <a:extLst>
                  <a:ext uri="{FF2B5EF4-FFF2-40B4-BE49-F238E27FC236}">
                    <a16:creationId xmlns:a16="http://schemas.microsoft.com/office/drawing/2014/main" id="{E570E538-E182-4ED4-87DC-9AAAF18DEC9E}"/>
                  </a:ext>
                </a:extLst>
              </p:cNvPr>
              <p:cNvSpPr txBox="1"/>
              <p:nvPr/>
            </p:nvSpPr>
            <p:spPr>
              <a:xfrm>
                <a:off x="2162423" y="7499063"/>
                <a:ext cx="630277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Virtual state</a:t>
                </a:r>
                <a:endParaRPr lang="en-HK" sz="1400" dirty="0"/>
              </a:p>
            </p:txBody>
          </p:sp>
          <p:cxnSp>
            <p:nvCxnSpPr>
              <p:cNvPr id="14" name="直線單箭頭接點 13">
                <a:extLst>
                  <a:ext uri="{FF2B5EF4-FFF2-40B4-BE49-F238E27FC236}">
                    <a16:creationId xmlns:a16="http://schemas.microsoft.com/office/drawing/2014/main" id="{DE555859-6B24-4723-95B5-13D85A7DCE03}"/>
                  </a:ext>
                </a:extLst>
              </p:cNvPr>
              <p:cNvCxnSpPr/>
              <p:nvPr/>
            </p:nvCxnSpPr>
            <p:spPr>
              <a:xfrm flipV="1">
                <a:off x="965569" y="7749788"/>
                <a:ext cx="0" cy="95763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單箭頭接點 14">
                <a:extLst>
                  <a:ext uri="{FF2B5EF4-FFF2-40B4-BE49-F238E27FC236}">
                    <a16:creationId xmlns:a16="http://schemas.microsoft.com/office/drawing/2014/main" id="{E122CE5F-7914-45CC-9930-B58C560070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94753" y="7758967"/>
                <a:ext cx="0" cy="65602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單箭頭接點 15">
                <a:extLst>
                  <a:ext uri="{FF2B5EF4-FFF2-40B4-BE49-F238E27FC236}">
                    <a16:creationId xmlns:a16="http://schemas.microsoft.com/office/drawing/2014/main" id="{91545B4B-4AF1-40B7-AD09-FF04530F1C4A}"/>
                  </a:ext>
                </a:extLst>
              </p:cNvPr>
              <p:cNvCxnSpPr/>
              <p:nvPr/>
            </p:nvCxnSpPr>
            <p:spPr>
              <a:xfrm flipV="1">
                <a:off x="1636129" y="7471154"/>
                <a:ext cx="0" cy="95763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單箭頭接點 16">
                <a:extLst>
                  <a:ext uri="{FF2B5EF4-FFF2-40B4-BE49-F238E27FC236}">
                    <a16:creationId xmlns:a16="http://schemas.microsoft.com/office/drawing/2014/main" id="{973D3DFF-77B9-4671-8A60-2EB97F854CCF}"/>
                  </a:ext>
                </a:extLst>
              </p:cNvPr>
              <p:cNvCxnSpPr/>
              <p:nvPr/>
            </p:nvCxnSpPr>
            <p:spPr>
              <a:xfrm>
                <a:off x="2014081" y="7471154"/>
                <a:ext cx="0" cy="123627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文字方塊 17">
                <a:extLst>
                  <a:ext uri="{FF2B5EF4-FFF2-40B4-BE49-F238E27FC236}">
                    <a16:creationId xmlns:a16="http://schemas.microsoft.com/office/drawing/2014/main" id="{A5F8E4FB-55CF-4C46-AC28-125F890865CB}"/>
                  </a:ext>
                </a:extLst>
              </p:cNvPr>
              <p:cNvSpPr txBox="1"/>
              <p:nvPr/>
            </p:nvSpPr>
            <p:spPr>
              <a:xfrm>
                <a:off x="779895" y="7965091"/>
                <a:ext cx="217052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i="1" dirty="0">
                    <a:solidFill>
                      <a:srgbClr val="FF0000"/>
                    </a:solidFill>
                  </a:rPr>
                  <a:t>ω</a:t>
                </a:r>
                <a:r>
                  <a:rPr lang="en-US" sz="1400" i="1" baseline="-25000" dirty="0">
                    <a:solidFill>
                      <a:srgbClr val="FF0000"/>
                    </a:solidFill>
                  </a:rPr>
                  <a:t>p</a:t>
                </a:r>
                <a:endParaRPr lang="en-HK" sz="1400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9" name="文字方塊 18">
                <a:extLst>
                  <a:ext uri="{FF2B5EF4-FFF2-40B4-BE49-F238E27FC236}">
                    <a16:creationId xmlns:a16="http://schemas.microsoft.com/office/drawing/2014/main" id="{E3371BAF-13ED-4F9B-A048-A6F8791AD72A}"/>
                  </a:ext>
                </a:extLst>
              </p:cNvPr>
              <p:cNvSpPr txBox="1"/>
              <p:nvPr/>
            </p:nvSpPr>
            <p:spPr>
              <a:xfrm>
                <a:off x="1460393" y="7965091"/>
                <a:ext cx="217052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i="1" dirty="0">
                    <a:solidFill>
                      <a:srgbClr val="FF0000"/>
                    </a:solidFill>
                  </a:rPr>
                  <a:t>ω</a:t>
                </a:r>
                <a:r>
                  <a:rPr lang="en-US" sz="1400" i="1" baseline="-25000" dirty="0">
                    <a:solidFill>
                      <a:srgbClr val="FF0000"/>
                    </a:solidFill>
                  </a:rPr>
                  <a:t>p</a:t>
                </a:r>
                <a:endParaRPr lang="en-HK" sz="1400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0" name="文字方塊 19">
                <a:extLst>
                  <a:ext uri="{FF2B5EF4-FFF2-40B4-BE49-F238E27FC236}">
                    <a16:creationId xmlns:a16="http://schemas.microsoft.com/office/drawing/2014/main" id="{B6E5F790-07B5-4607-AD5F-B6F9F9EE8EC1}"/>
                  </a:ext>
                </a:extLst>
              </p:cNvPr>
              <p:cNvSpPr txBox="1"/>
              <p:nvPr/>
            </p:nvSpPr>
            <p:spPr>
              <a:xfrm>
                <a:off x="1123302" y="7958191"/>
                <a:ext cx="208603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i="1" dirty="0">
                    <a:solidFill>
                      <a:srgbClr val="FF0000"/>
                    </a:solidFill>
                  </a:rPr>
                  <a:t>ω</a:t>
                </a:r>
                <a:r>
                  <a:rPr lang="en-US" sz="1400" i="1" baseline="-25000" dirty="0">
                    <a:solidFill>
                      <a:srgbClr val="FF0000"/>
                    </a:solidFill>
                  </a:rPr>
                  <a:t>s</a:t>
                </a:r>
                <a:endParaRPr lang="en-HK" sz="1400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1" name="文字方塊 20">
                <a:extLst>
                  <a:ext uri="{FF2B5EF4-FFF2-40B4-BE49-F238E27FC236}">
                    <a16:creationId xmlns:a16="http://schemas.microsoft.com/office/drawing/2014/main" id="{16D86C87-42E5-4707-8750-BE0FFB450A0C}"/>
                  </a:ext>
                </a:extLst>
              </p:cNvPr>
              <p:cNvSpPr txBox="1"/>
              <p:nvPr/>
            </p:nvSpPr>
            <p:spPr>
              <a:xfrm>
                <a:off x="1816015" y="7965091"/>
                <a:ext cx="244278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i="1" dirty="0">
                    <a:solidFill>
                      <a:srgbClr val="FF0000"/>
                    </a:solidFill>
                  </a:rPr>
                  <a:t>ω</a:t>
                </a:r>
                <a:r>
                  <a:rPr lang="en-US" sz="1400" i="1" baseline="-25000" dirty="0">
                    <a:solidFill>
                      <a:srgbClr val="FF0000"/>
                    </a:solidFill>
                  </a:rPr>
                  <a:t>as</a:t>
                </a:r>
                <a:endParaRPr lang="en-HK" sz="1400" i="1" dirty="0">
                  <a:solidFill>
                    <a:srgbClr val="FF0000"/>
                  </a:solidFill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矩形 4">
                  <a:extLst>
                    <a:ext uri="{FF2B5EF4-FFF2-40B4-BE49-F238E27FC236}">
                      <a16:creationId xmlns:a16="http://schemas.microsoft.com/office/drawing/2014/main" id="{4B87FE7E-78D4-4BAF-A958-C6283126AD9B}"/>
                    </a:ext>
                  </a:extLst>
                </p:cNvPr>
                <p:cNvSpPr/>
                <p:nvPr/>
              </p:nvSpPr>
              <p:spPr>
                <a:xfrm>
                  <a:off x="1592970" y="8706343"/>
                  <a:ext cx="614766" cy="13634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𝑎𝑠</m:t>
                            </m:r>
                          </m:sub>
                        </m:sSub>
                        <m:r>
                          <a:rPr lang="en-US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=2</m:t>
                        </m:r>
                        <m:sSub>
                          <m:sSubPr>
                            <m:ctrlP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oMath>
                    </m:oMathPara>
                  </a14:m>
                  <a:endParaRPr lang="en-US" sz="1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5" name="矩形 4">
                  <a:extLst>
                    <a:ext uri="{FF2B5EF4-FFF2-40B4-BE49-F238E27FC236}">
                      <a16:creationId xmlns:a16="http://schemas.microsoft.com/office/drawing/2014/main" id="{4B87FE7E-78D4-4BAF-A958-C6283126AD9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92970" y="8706343"/>
                  <a:ext cx="614766" cy="136348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HK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文字方塊 5">
              <a:extLst>
                <a:ext uri="{FF2B5EF4-FFF2-40B4-BE49-F238E27FC236}">
                  <a16:creationId xmlns:a16="http://schemas.microsoft.com/office/drawing/2014/main" id="{2E6C2E13-FD54-4E70-A4F5-B804B1D14D80}"/>
                </a:ext>
              </a:extLst>
            </p:cNvPr>
            <p:cNvSpPr txBox="1"/>
            <p:nvPr/>
          </p:nvSpPr>
          <p:spPr>
            <a:xfrm>
              <a:off x="1153749" y="8548651"/>
              <a:ext cx="599415" cy="129368"/>
            </a:xfrm>
            <a:prstGeom prst="rect">
              <a:avLst/>
            </a:prstGeom>
            <a:noFill/>
            <a:ln>
              <a:noFill/>
            </a:ln>
            <a:effectLst>
              <a:softEdge rad="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Pump</a:t>
              </a:r>
              <a:endParaRPr lang="en-HK" sz="1400" dirty="0">
                <a:solidFill>
                  <a:srgbClr val="FF0000"/>
                </a:solidFill>
              </a:endParaRPr>
            </a:p>
          </p:txBody>
        </p:sp>
        <p:sp>
          <p:nvSpPr>
            <p:cNvPr id="7" name="文字方塊 6">
              <a:extLst>
                <a:ext uri="{FF2B5EF4-FFF2-40B4-BE49-F238E27FC236}">
                  <a16:creationId xmlns:a16="http://schemas.microsoft.com/office/drawing/2014/main" id="{1214F20F-6ADE-40B9-A2D0-1372BD603E96}"/>
                </a:ext>
              </a:extLst>
            </p:cNvPr>
            <p:cNvSpPr txBox="1"/>
            <p:nvPr/>
          </p:nvSpPr>
          <p:spPr>
            <a:xfrm>
              <a:off x="1438887" y="7687417"/>
              <a:ext cx="599415" cy="129368"/>
            </a:xfrm>
            <a:prstGeom prst="rect">
              <a:avLst/>
            </a:prstGeom>
            <a:noFill/>
            <a:ln>
              <a:noFill/>
            </a:ln>
            <a:effectLst>
              <a:softEdge rad="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Stokes</a:t>
              </a:r>
              <a:endParaRPr lang="en-HK" sz="1400" dirty="0">
                <a:solidFill>
                  <a:srgbClr val="FF0000"/>
                </a:solidFill>
              </a:endParaRPr>
            </a:p>
          </p:txBody>
        </p:sp>
        <p:sp>
          <p:nvSpPr>
            <p:cNvPr id="8" name="文字方塊 7">
              <a:extLst>
                <a:ext uri="{FF2B5EF4-FFF2-40B4-BE49-F238E27FC236}">
                  <a16:creationId xmlns:a16="http://schemas.microsoft.com/office/drawing/2014/main" id="{70D8F79E-AAAF-43C6-8380-A536C2726DC1}"/>
                </a:ext>
              </a:extLst>
            </p:cNvPr>
            <p:cNvSpPr txBox="1"/>
            <p:nvPr/>
          </p:nvSpPr>
          <p:spPr>
            <a:xfrm>
              <a:off x="1955112" y="8581108"/>
              <a:ext cx="599415" cy="129368"/>
            </a:xfrm>
            <a:prstGeom prst="rect">
              <a:avLst/>
            </a:prstGeom>
            <a:noFill/>
            <a:ln>
              <a:noFill/>
            </a:ln>
            <a:effectLst>
              <a:softEdge rad="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Anti-Stokes</a:t>
              </a:r>
              <a:endParaRPr lang="en-HK" sz="1400" dirty="0">
                <a:solidFill>
                  <a:srgbClr val="FF0000"/>
                </a:solidFill>
              </a:endParaRPr>
            </a:p>
          </p:txBody>
        </p:sp>
        <p:sp>
          <p:nvSpPr>
            <p:cNvPr id="9" name="文字方塊 8">
              <a:extLst>
                <a:ext uri="{FF2B5EF4-FFF2-40B4-BE49-F238E27FC236}">
                  <a16:creationId xmlns:a16="http://schemas.microsoft.com/office/drawing/2014/main" id="{EC336294-43DD-4596-8DC9-855FC7CF992C}"/>
                </a:ext>
              </a:extLst>
            </p:cNvPr>
            <p:cNvSpPr txBox="1"/>
            <p:nvPr/>
          </p:nvSpPr>
          <p:spPr>
            <a:xfrm>
              <a:off x="1673077" y="8371271"/>
              <a:ext cx="591702" cy="129368"/>
            </a:xfrm>
            <a:prstGeom prst="rect">
              <a:avLst/>
            </a:prstGeom>
            <a:noFill/>
            <a:ln>
              <a:noFill/>
            </a:ln>
            <a:effectLst>
              <a:softEdge rad="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Pump</a:t>
              </a:r>
              <a:endParaRPr lang="en-HK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742A7FBC-329C-4079-B691-30E86E379F0D}"/>
              </a:ext>
            </a:extLst>
          </p:cNvPr>
          <p:cNvSpPr txBox="1"/>
          <p:nvPr/>
        </p:nvSpPr>
        <p:spPr>
          <a:xfrm>
            <a:off x="4546962" y="3286771"/>
            <a:ext cx="8254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S-branch</a:t>
            </a:r>
          </a:p>
          <a:p>
            <a:r>
              <a:rPr lang="el-GR" sz="1400" dirty="0"/>
              <a:t>Δ</a:t>
            </a:r>
            <a:r>
              <a:rPr lang="en-US" sz="1400" dirty="0"/>
              <a:t>J = 2</a:t>
            </a:r>
            <a:endParaRPr lang="en-HK" sz="1400" dirty="0"/>
          </a:p>
        </p:txBody>
      </p:sp>
      <p:graphicFrame>
        <p:nvGraphicFramePr>
          <p:cNvPr id="33" name="表格 32">
            <a:extLst>
              <a:ext uri="{FF2B5EF4-FFF2-40B4-BE49-F238E27FC236}">
                <a16:creationId xmlns:a16="http://schemas.microsoft.com/office/drawing/2014/main" id="{3366F501-E11D-408E-B33B-54007191DA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5024141"/>
              </p:ext>
            </p:extLst>
          </p:nvPr>
        </p:nvGraphicFramePr>
        <p:xfrm>
          <a:off x="5808774" y="1597377"/>
          <a:ext cx="4879805" cy="212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9031">
                  <a:extLst>
                    <a:ext uri="{9D8B030D-6E8A-4147-A177-3AD203B41FA5}">
                      <a16:colId xmlns:a16="http://schemas.microsoft.com/office/drawing/2014/main" val="831002750"/>
                    </a:ext>
                  </a:extLst>
                </a:gridCol>
                <a:gridCol w="2010387">
                  <a:extLst>
                    <a:ext uri="{9D8B030D-6E8A-4147-A177-3AD203B41FA5}">
                      <a16:colId xmlns:a16="http://schemas.microsoft.com/office/drawing/2014/main" val="4271507574"/>
                    </a:ext>
                  </a:extLst>
                </a:gridCol>
                <a:gridCol w="2010387">
                  <a:extLst>
                    <a:ext uri="{9D8B030D-6E8A-4147-A177-3AD203B41FA5}">
                      <a16:colId xmlns:a16="http://schemas.microsoft.com/office/drawing/2014/main" val="2936562938"/>
                    </a:ext>
                  </a:extLst>
                </a:gridCol>
              </a:tblGrid>
              <a:tr h="490716"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/>
                        <a:t>S(0)</a:t>
                      </a:r>
                      <a:r>
                        <a:rPr lang="en-US" dirty="0"/>
                        <a:t> Doppler Width</a:t>
                      </a:r>
                    </a:p>
                    <a:p>
                      <a:r>
                        <a:rPr lang="en-US" dirty="0"/>
                        <a:t>@ room temp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Expected linewidth</a:t>
                      </a:r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6428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D</a:t>
                      </a:r>
                      <a:r>
                        <a:rPr lang="en-US" baseline="-25000" dirty="0"/>
                        <a:t>2</a:t>
                      </a:r>
                      <a:endParaRPr lang="en-HK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33 MHz</a:t>
                      </a:r>
                      <a:endParaRPr lang="en-HK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&lt;100 MHz</a:t>
                      </a:r>
                    </a:p>
                    <a:p>
                      <a:pPr algn="ctr"/>
                      <a:r>
                        <a:rPr lang="en-US" dirty="0"/>
                        <a:t>(depending on laser bandwidth)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1331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HT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44 MHz</a:t>
                      </a:r>
                      <a:endParaRPr lang="en-HK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3730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DT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27 MHz</a:t>
                      </a:r>
                      <a:endParaRPr lang="en-HK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17146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T</a:t>
                      </a:r>
                      <a:r>
                        <a:rPr lang="en-US" baseline="-25000" dirty="0"/>
                        <a:t>2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22 MHz</a:t>
                      </a:r>
                      <a:endParaRPr lang="en-HK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188732"/>
                  </a:ext>
                </a:extLst>
              </a:tr>
            </a:tbl>
          </a:graphicData>
        </a:graphic>
      </p:graphicFrame>
      <p:sp>
        <p:nvSpPr>
          <p:cNvPr id="36" name="右大括弧 35">
            <a:extLst>
              <a:ext uri="{FF2B5EF4-FFF2-40B4-BE49-F238E27FC236}">
                <a16:creationId xmlns:a16="http://schemas.microsoft.com/office/drawing/2014/main" id="{A968A5D3-F687-4446-8785-4489E4B4C33B}"/>
              </a:ext>
            </a:extLst>
          </p:cNvPr>
          <p:cNvSpPr/>
          <p:nvPr/>
        </p:nvSpPr>
        <p:spPr>
          <a:xfrm rot="10800000">
            <a:off x="956893" y="3248947"/>
            <a:ext cx="86797" cy="54028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矩形 36">
                <a:extLst>
                  <a:ext uri="{FF2B5EF4-FFF2-40B4-BE49-F238E27FC236}">
                    <a16:creationId xmlns:a16="http://schemas.microsoft.com/office/drawing/2014/main" id="{AE7CFDB6-5C13-4BEC-AFD8-4BA4FBF21491}"/>
                  </a:ext>
                </a:extLst>
              </p:cNvPr>
              <p:cNvSpPr/>
              <p:nvPr/>
            </p:nvSpPr>
            <p:spPr>
              <a:xfrm>
                <a:off x="405542" y="3308253"/>
                <a:ext cx="53245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HK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7" name="矩形 36">
                <a:extLst>
                  <a:ext uri="{FF2B5EF4-FFF2-40B4-BE49-F238E27FC236}">
                    <a16:creationId xmlns:a16="http://schemas.microsoft.com/office/drawing/2014/main" id="{AE7CFDB6-5C13-4BEC-AFD8-4BA4FBF214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542" y="3308253"/>
                <a:ext cx="532453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H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矩形 37">
                <a:extLst>
                  <a:ext uri="{FF2B5EF4-FFF2-40B4-BE49-F238E27FC236}">
                    <a16:creationId xmlns:a16="http://schemas.microsoft.com/office/drawing/2014/main" id="{586D0267-851B-4787-9F05-F0D5DC2BC9C8}"/>
                  </a:ext>
                </a:extLst>
              </p:cNvPr>
              <p:cNvSpPr/>
              <p:nvPr/>
            </p:nvSpPr>
            <p:spPr>
              <a:xfrm>
                <a:off x="1408616" y="4583155"/>
                <a:ext cx="21723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T</a:t>
                </a:r>
                <a:r>
                  <a:rPr lang="en-US" baseline="-25000" dirty="0"/>
                  <a:t>2</a:t>
                </a:r>
                <a:r>
                  <a:rPr lang="en-US" dirty="0"/>
                  <a:t> S(0)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HK" dirty="0">
                    <a:solidFill>
                      <a:schemeClr val="tx1"/>
                    </a:solidFill>
                  </a:rPr>
                  <a:t> ~ 120 cm</a:t>
                </a:r>
                <a:r>
                  <a:rPr lang="en-HK" baseline="30000" dirty="0">
                    <a:solidFill>
                      <a:schemeClr val="tx1"/>
                    </a:solidFill>
                  </a:rPr>
                  <a:t>-1</a:t>
                </a:r>
                <a:endParaRPr lang="en-HK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8" name="矩形 37">
                <a:extLst>
                  <a:ext uri="{FF2B5EF4-FFF2-40B4-BE49-F238E27FC236}">
                    <a16:creationId xmlns:a16="http://schemas.microsoft.com/office/drawing/2014/main" id="{586D0267-851B-4787-9F05-F0D5DC2BC9C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8616" y="4583155"/>
                <a:ext cx="2172326" cy="369332"/>
              </a:xfrm>
              <a:prstGeom prst="rect">
                <a:avLst/>
              </a:prstGeom>
              <a:blipFill>
                <a:blip r:embed="rId4"/>
                <a:stretch>
                  <a:fillRect l="-2247" t="-10000" b="-26667"/>
                </a:stretch>
              </a:blipFill>
            </p:spPr>
            <p:txBody>
              <a:bodyPr/>
              <a:lstStyle/>
              <a:p>
                <a:r>
                  <a:rPr lang="en-H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文字方塊 38">
            <a:extLst>
              <a:ext uri="{FF2B5EF4-FFF2-40B4-BE49-F238E27FC236}">
                <a16:creationId xmlns:a16="http://schemas.microsoft.com/office/drawing/2014/main" id="{248193C2-79E4-48CE-9A24-803ACAD6762A}"/>
              </a:ext>
            </a:extLst>
          </p:cNvPr>
          <p:cNvSpPr txBox="1"/>
          <p:nvPr/>
        </p:nvSpPr>
        <p:spPr>
          <a:xfrm>
            <a:off x="1218374" y="5000144"/>
            <a:ext cx="32381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Requiring </a:t>
            </a:r>
            <a:r>
              <a:rPr lang="en-US" b="1" dirty="0"/>
              <a:t>2</a:t>
            </a:r>
            <a:r>
              <a:rPr lang="en-US" dirty="0"/>
              <a:t> laser sources working at </a:t>
            </a:r>
            <a:r>
              <a:rPr lang="en-US" b="1" dirty="0"/>
              <a:t>similar freq</a:t>
            </a:r>
            <a:r>
              <a:rPr lang="en-US" dirty="0"/>
              <a:t>.</a:t>
            </a:r>
          </a:p>
          <a:p>
            <a:r>
              <a:rPr lang="en-US" dirty="0"/>
              <a:t>+</a:t>
            </a:r>
          </a:p>
          <a:p>
            <a:r>
              <a:rPr lang="en-US" b="1" dirty="0"/>
              <a:t>Separate</a:t>
            </a:r>
            <a:r>
              <a:rPr lang="en-US" dirty="0"/>
              <a:t> anti-Stokes for detection</a:t>
            </a:r>
            <a:endParaRPr lang="en-HK" dirty="0"/>
          </a:p>
        </p:txBody>
      </p:sp>
      <p:pic>
        <p:nvPicPr>
          <p:cNvPr id="27" name="圖片 26">
            <a:extLst>
              <a:ext uri="{FF2B5EF4-FFF2-40B4-BE49-F238E27FC236}">
                <a16:creationId xmlns:a16="http://schemas.microsoft.com/office/drawing/2014/main" id="{E83CFECC-719E-4107-B32D-C7DA86D444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2381" y="3947844"/>
            <a:ext cx="6582331" cy="2866380"/>
          </a:xfrm>
          <a:prstGeom prst="rect">
            <a:avLst/>
          </a:prstGeom>
        </p:spPr>
      </p:pic>
      <p:sp>
        <p:nvSpPr>
          <p:cNvPr id="34" name="文字方塊 33">
            <a:extLst>
              <a:ext uri="{FF2B5EF4-FFF2-40B4-BE49-F238E27FC236}">
                <a16:creationId xmlns:a16="http://schemas.microsoft.com/office/drawing/2014/main" id="{59EE2FF5-B06F-4583-8FA0-B16C7526D52B}"/>
              </a:ext>
            </a:extLst>
          </p:cNvPr>
          <p:cNvSpPr txBox="1"/>
          <p:nvPr/>
        </p:nvSpPr>
        <p:spPr>
          <a:xfrm>
            <a:off x="3360577" y="6215876"/>
            <a:ext cx="21918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H.G.M. Edwards et al. J. Chem. Sot. Faraday Trans. II 74, 1203-</a:t>
            </a:r>
          </a:p>
          <a:p>
            <a:r>
              <a:rPr lang="en-HK" sz="1000" dirty="0"/>
              <a:t>1207 (1978).</a:t>
            </a:r>
          </a:p>
        </p:txBody>
      </p:sp>
    </p:spTree>
    <p:extLst>
      <p:ext uri="{BB962C8B-B14F-4D97-AF65-F5344CB8AC3E}">
        <p14:creationId xmlns:p14="http://schemas.microsoft.com/office/powerpoint/2010/main" val="13577937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B839029-7884-456C-9579-640BE78E2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&amp; Outlook</a:t>
            </a:r>
            <a:endParaRPr lang="en-HK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71F20E5-929D-4A05-BDDC-4158A4B5E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7511"/>
            <a:ext cx="9740317" cy="4351338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D</a:t>
            </a:r>
            <a:r>
              <a:rPr lang="en-US" baseline="-25000" dirty="0"/>
              <a:t>2</a:t>
            </a:r>
            <a:r>
              <a:rPr lang="en-US" dirty="0"/>
              <a:t> Q(0)-Q(2) show good agreement with molecular beam experiment</a:t>
            </a:r>
          </a:p>
          <a:p>
            <a:pPr>
              <a:lnSpc>
                <a:spcPct val="150000"/>
              </a:lnSpc>
            </a:pPr>
            <a:r>
              <a:rPr lang="en-US" dirty="0"/>
              <a:t>T</a:t>
            </a:r>
            <a:r>
              <a:rPr lang="en-US" baseline="-25000" dirty="0"/>
              <a:t>2 </a:t>
            </a:r>
            <a:r>
              <a:rPr lang="en-US" dirty="0"/>
              <a:t>and DT Q(0)-Q(5) have been measured with </a:t>
            </a:r>
            <a:r>
              <a:rPr lang="en-US" b="1" dirty="0">
                <a:solidFill>
                  <a:srgbClr val="FF0000"/>
                </a:solidFill>
              </a:rPr>
              <a:t>12 MHz uncertainty</a:t>
            </a:r>
          </a:p>
          <a:p>
            <a:pPr>
              <a:lnSpc>
                <a:spcPct val="150000"/>
              </a:lnSpc>
            </a:pPr>
            <a:r>
              <a:rPr lang="en-US" dirty="0"/>
              <a:t>All of them have good agreement with latest calculated value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HK" dirty="0"/>
              <a:t>Move on to last </a:t>
            </a:r>
            <a:r>
              <a:rPr lang="en-HK" dirty="0" err="1"/>
              <a:t>isotopologue</a:t>
            </a:r>
            <a:r>
              <a:rPr lang="en-HK" dirty="0"/>
              <a:t> HT</a:t>
            </a:r>
          </a:p>
        </p:txBody>
      </p:sp>
    </p:spTree>
    <p:extLst>
      <p:ext uri="{BB962C8B-B14F-4D97-AF65-F5344CB8AC3E}">
        <p14:creationId xmlns:p14="http://schemas.microsoft.com/office/powerpoint/2010/main" val="37226658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C2D9272-3F46-4CC3-A43D-2E9EFDFCB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</a:t>
            </a:r>
            <a:endParaRPr lang="en-HK" dirty="0"/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822283FB-0A0C-4797-9625-507BC51E103A}"/>
              </a:ext>
            </a:extLst>
          </p:cNvPr>
          <p:cNvSpPr txBox="1"/>
          <p:nvPr/>
        </p:nvSpPr>
        <p:spPr>
          <a:xfrm>
            <a:off x="1487065" y="2629724"/>
            <a:ext cx="888499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HK" sz="2400" dirty="0"/>
              <a:t>T. Madhu </a:t>
            </a:r>
            <a:r>
              <a:rPr lang="en-HK" sz="2400" dirty="0" err="1"/>
              <a:t>Trivikram</a:t>
            </a:r>
            <a:r>
              <a:rPr lang="en-HK" sz="2400" dirty="0"/>
              <a:t>, </a:t>
            </a:r>
            <a:r>
              <a:rPr lang="en-HK" sz="2400" dirty="0" err="1"/>
              <a:t>Meissa</a:t>
            </a:r>
            <a:r>
              <a:rPr lang="en-HK" sz="2400" dirty="0"/>
              <a:t> Diouf, </a:t>
            </a:r>
            <a:r>
              <a:rPr lang="en-HK" sz="2400" dirty="0" err="1"/>
              <a:t>Edcel</a:t>
            </a:r>
            <a:r>
              <a:rPr lang="en-HK" sz="2400" dirty="0"/>
              <a:t> </a:t>
            </a:r>
            <a:r>
              <a:rPr lang="en-HK" sz="2400" dirty="0" err="1"/>
              <a:t>Salumbides</a:t>
            </a:r>
            <a:r>
              <a:rPr lang="en-HK" sz="2400" dirty="0"/>
              <a:t> and Wim </a:t>
            </a:r>
            <a:r>
              <a:rPr lang="en-HK" sz="2400" dirty="0" err="1"/>
              <a:t>Ubachs</a:t>
            </a:r>
            <a:r>
              <a:rPr lang="en-HK" sz="2400" dirty="0"/>
              <a:t> </a:t>
            </a:r>
          </a:p>
          <a:p>
            <a:pPr algn="ctr"/>
            <a:r>
              <a:rPr lang="en-HK" sz="2400" dirty="0" err="1"/>
              <a:t>LaserLab</a:t>
            </a:r>
            <a:r>
              <a:rPr lang="en-HK" sz="2400" dirty="0"/>
              <a:t>, VU </a:t>
            </a:r>
            <a:r>
              <a:rPr lang="en-HK" sz="2400" dirty="0" err="1"/>
              <a:t>Amserdam</a:t>
            </a:r>
            <a:r>
              <a:rPr lang="en-HK" sz="2400" dirty="0"/>
              <a:t> </a:t>
            </a:r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R</a:t>
            </a:r>
            <a:r>
              <a:rPr lang="en-HK" sz="2400" dirty="0" err="1"/>
              <a:t>ob</a:t>
            </a:r>
            <a:r>
              <a:rPr lang="en-HK" sz="2400" dirty="0"/>
              <a:t> </a:t>
            </a:r>
            <a:r>
              <a:rPr lang="en-HK" sz="2400" dirty="0" err="1"/>
              <a:t>Kortekass</a:t>
            </a:r>
            <a:endParaRPr lang="en-HK" sz="2400" dirty="0"/>
          </a:p>
          <a:p>
            <a:pPr algn="ctr"/>
            <a:r>
              <a:rPr lang="en-US" sz="2400" dirty="0"/>
              <a:t>Technical help</a:t>
            </a:r>
            <a:endParaRPr lang="en-HK" sz="2400" dirty="0"/>
          </a:p>
        </p:txBody>
      </p:sp>
    </p:spTree>
    <p:extLst>
      <p:ext uri="{BB962C8B-B14F-4D97-AF65-F5344CB8AC3E}">
        <p14:creationId xmlns:p14="http://schemas.microsoft.com/office/powerpoint/2010/main" val="33352432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08FFD50-2F81-411C-8A57-7D64EE705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AC-Stark shift</a:t>
            </a:r>
            <a:endParaRPr lang="en-HK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字方塊 7">
                <a:extLst>
                  <a:ext uri="{FF2B5EF4-FFF2-40B4-BE49-F238E27FC236}">
                    <a16:creationId xmlns:a16="http://schemas.microsoft.com/office/drawing/2014/main" id="{4D5E26E4-4581-46E9-AEFF-41CE38D9CB86}"/>
                  </a:ext>
                </a:extLst>
              </p:cNvPr>
              <p:cNvSpPr txBox="1"/>
              <p:nvPr/>
            </p:nvSpPr>
            <p:spPr>
              <a:xfrm>
                <a:off x="1641810" y="1690688"/>
                <a:ext cx="2570319" cy="702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𝜈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924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924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9242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9242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924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9242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9242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924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9242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9242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</m:oMath>
                  </m:oMathPara>
                </a14:m>
                <a:endParaRPr lang="en-HK" dirty="0"/>
              </a:p>
            </p:txBody>
          </p:sp>
        </mc:Choice>
        <mc:Fallback xmlns="">
          <p:sp>
            <p:nvSpPr>
              <p:cNvPr id="8" name="文字方塊 7">
                <a:extLst>
                  <a:ext uri="{FF2B5EF4-FFF2-40B4-BE49-F238E27FC236}">
                    <a16:creationId xmlns:a16="http://schemas.microsoft.com/office/drawing/2014/main" id="{4D5E26E4-4581-46E9-AEFF-41CE38D9CB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1810" y="1690688"/>
                <a:ext cx="2570319" cy="70262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H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1D8B264A-9856-4C30-AC00-E4FF1D359FAB}"/>
                  </a:ext>
                </a:extLst>
              </p:cNvPr>
              <p:cNvSpPr/>
              <p:nvPr/>
            </p:nvSpPr>
            <p:spPr>
              <a:xfrm>
                <a:off x="4790879" y="1846628"/>
                <a:ext cx="1005147" cy="3907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924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9242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9242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≅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</m:oMath>
                  </m:oMathPara>
                </a14:m>
                <a:endParaRPr lang="en-HK" dirty="0"/>
              </a:p>
            </p:txBody>
          </p:sp>
        </mc:Choice>
        <mc:Fallback xmlns="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1D8B264A-9856-4C30-AC00-E4FF1D359F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0879" y="1846628"/>
                <a:ext cx="1005147" cy="390748"/>
              </a:xfrm>
              <a:prstGeom prst="rect">
                <a:avLst/>
              </a:prstGeom>
              <a:blipFill>
                <a:blip r:embed="rId5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n-HK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圖片 9">
            <a:extLst>
              <a:ext uri="{FF2B5EF4-FFF2-40B4-BE49-F238E27FC236}">
                <a16:creationId xmlns:a16="http://schemas.microsoft.com/office/drawing/2014/main" id="{89B3C2CB-71D9-4302-937D-66EC1FD207B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7552" r="51554" b="20089"/>
          <a:stretch/>
        </p:blipFill>
        <p:spPr>
          <a:xfrm>
            <a:off x="7282111" y="0"/>
            <a:ext cx="4170053" cy="3867376"/>
          </a:xfrm>
          <a:prstGeom prst="rect">
            <a:avLst/>
          </a:prstGeom>
        </p:spPr>
      </p:pic>
      <p:sp>
        <p:nvSpPr>
          <p:cNvPr id="17" name="右大括弧 16">
            <a:extLst>
              <a:ext uri="{FF2B5EF4-FFF2-40B4-BE49-F238E27FC236}">
                <a16:creationId xmlns:a16="http://schemas.microsoft.com/office/drawing/2014/main" id="{4E086686-995A-4D20-87E3-743E4094AD47}"/>
              </a:ext>
            </a:extLst>
          </p:cNvPr>
          <p:cNvSpPr/>
          <p:nvPr/>
        </p:nvSpPr>
        <p:spPr>
          <a:xfrm>
            <a:off x="5054214" y="4090803"/>
            <a:ext cx="159391" cy="114090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grpSp>
        <p:nvGrpSpPr>
          <p:cNvPr id="18" name="群組 17">
            <a:extLst>
              <a:ext uri="{FF2B5EF4-FFF2-40B4-BE49-F238E27FC236}">
                <a16:creationId xmlns:a16="http://schemas.microsoft.com/office/drawing/2014/main" id="{7B27D8E3-4B5C-479B-8296-6BE80373B77F}"/>
              </a:ext>
            </a:extLst>
          </p:cNvPr>
          <p:cNvGrpSpPr/>
          <p:nvPr/>
        </p:nvGrpSpPr>
        <p:grpSpPr>
          <a:xfrm>
            <a:off x="769182" y="3308766"/>
            <a:ext cx="5818940" cy="3028842"/>
            <a:chOff x="838200" y="2875672"/>
            <a:chExt cx="5818940" cy="3028842"/>
          </a:xfrm>
        </p:grpSpPr>
        <p:pic>
          <p:nvPicPr>
            <p:cNvPr id="20" name="圖片 19">
              <a:extLst>
                <a:ext uri="{FF2B5EF4-FFF2-40B4-BE49-F238E27FC236}">
                  <a16:creationId xmlns:a16="http://schemas.microsoft.com/office/drawing/2014/main" id="{1F61EA94-EC19-47B1-82C1-2B0EDA07B4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49814"/>
            <a:stretch/>
          </p:blipFill>
          <p:spPr>
            <a:xfrm>
              <a:off x="838200" y="2875672"/>
              <a:ext cx="5818940" cy="3028842"/>
            </a:xfrm>
            <a:prstGeom prst="rect">
              <a:avLst/>
            </a:prstGeom>
          </p:spPr>
        </p:pic>
        <p:pic>
          <p:nvPicPr>
            <p:cNvPr id="21" name="圖片 20">
              <a:extLst>
                <a:ext uri="{FF2B5EF4-FFF2-40B4-BE49-F238E27FC236}">
                  <a16:creationId xmlns:a16="http://schemas.microsoft.com/office/drawing/2014/main" id="{56496B88-10CD-4C54-864C-7DB028EA90D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5400000">
              <a:off x="1360238" y="4526611"/>
              <a:ext cx="493458" cy="670028"/>
            </a:xfrm>
            <a:prstGeom prst="rect">
              <a:avLst/>
            </a:prstGeom>
          </p:spPr>
        </p:pic>
      </p:grpSp>
      <p:grpSp>
        <p:nvGrpSpPr>
          <p:cNvPr id="6" name="群組 5">
            <a:extLst>
              <a:ext uri="{FF2B5EF4-FFF2-40B4-BE49-F238E27FC236}">
                <a16:creationId xmlns:a16="http://schemas.microsoft.com/office/drawing/2014/main" id="{6E19D811-F789-4F32-BBA7-61EC672ECEB2}"/>
              </a:ext>
            </a:extLst>
          </p:cNvPr>
          <p:cNvGrpSpPr/>
          <p:nvPr/>
        </p:nvGrpSpPr>
        <p:grpSpPr>
          <a:xfrm>
            <a:off x="7497898" y="3946612"/>
            <a:ext cx="3709133" cy="2696213"/>
            <a:chOff x="5796026" y="2013176"/>
            <a:chExt cx="6307963" cy="4585334"/>
          </a:xfrm>
        </p:grpSpPr>
        <p:pic>
          <p:nvPicPr>
            <p:cNvPr id="4" name="圖片 3">
              <a:extLst>
                <a:ext uri="{FF2B5EF4-FFF2-40B4-BE49-F238E27FC236}">
                  <a16:creationId xmlns:a16="http://schemas.microsoft.com/office/drawing/2014/main" id="{1C294F61-4E8E-4ED7-9DB0-B8B3C25E87E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796026" y="2013176"/>
              <a:ext cx="6057900" cy="4438650"/>
            </a:xfrm>
            <a:prstGeom prst="rect">
              <a:avLst/>
            </a:prstGeom>
          </p:spPr>
        </p:pic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BD871841-8643-4B21-B092-7BECB2F04BEF}"/>
                </a:ext>
              </a:extLst>
            </p:cNvPr>
            <p:cNvSpPr/>
            <p:nvPr/>
          </p:nvSpPr>
          <p:spPr>
            <a:xfrm>
              <a:off x="11386031" y="2751589"/>
              <a:ext cx="717958" cy="37412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70C14202-4DD4-426C-B045-C6E9CB15B5EB}"/>
                </a:ext>
              </a:extLst>
            </p:cNvPr>
            <p:cNvSpPr/>
            <p:nvPr/>
          </p:nvSpPr>
          <p:spPr>
            <a:xfrm rot="5400000">
              <a:off x="8771245" y="3515830"/>
              <a:ext cx="407435" cy="57579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id="{0779D05A-4A0B-4FF1-AD6D-8DD75715C6C4}"/>
              </a:ext>
            </a:extLst>
          </p:cNvPr>
          <p:cNvSpPr/>
          <p:nvPr/>
        </p:nvSpPr>
        <p:spPr>
          <a:xfrm>
            <a:off x="5303155" y="3244334"/>
            <a:ext cx="1585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Doppler width </a:t>
            </a:r>
            <a:endParaRPr lang="en-HK" dirty="0"/>
          </a:p>
        </p:txBody>
      </p:sp>
    </p:spTree>
    <p:extLst>
      <p:ext uri="{BB962C8B-B14F-4D97-AF65-F5344CB8AC3E}">
        <p14:creationId xmlns:p14="http://schemas.microsoft.com/office/powerpoint/2010/main" val="38791234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>
            <a:extLst>
              <a:ext uri="{FF2B5EF4-FFF2-40B4-BE49-F238E27FC236}">
                <a16:creationId xmlns:a16="http://schemas.microsoft.com/office/drawing/2014/main" id="{F7E29248-87D6-412B-9376-399C598561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" y="1952466"/>
            <a:ext cx="11306175" cy="4838700"/>
          </a:xfrm>
          <a:prstGeom prst="rect">
            <a:avLst/>
          </a:prstGeom>
        </p:spPr>
      </p:pic>
      <p:sp>
        <p:nvSpPr>
          <p:cNvPr id="4" name="標題 3">
            <a:extLst>
              <a:ext uri="{FF2B5EF4-FFF2-40B4-BE49-F238E27FC236}">
                <a16:creationId xmlns:a16="http://schemas.microsoft.com/office/drawing/2014/main" id="{96687FB3-A604-46AA-A7E4-D79C0DEB0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with calculation</a:t>
            </a:r>
            <a:endParaRPr lang="en-HK" dirty="0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768D8426-5946-427A-9F7B-CE93DB1B63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9495" y="143606"/>
            <a:ext cx="4022085" cy="1901114"/>
          </a:xfrm>
          <a:prstGeom prst="rect">
            <a:avLst/>
          </a:prstGeom>
        </p:spPr>
      </p:pic>
      <p:sp>
        <p:nvSpPr>
          <p:cNvPr id="2" name="文字方塊 1">
            <a:extLst>
              <a:ext uri="{FF2B5EF4-FFF2-40B4-BE49-F238E27FC236}">
                <a16:creationId xmlns:a16="http://schemas.microsoft.com/office/drawing/2014/main" id="{44CEC21B-499F-44B1-A785-4C4653C14E7B}"/>
              </a:ext>
            </a:extLst>
          </p:cNvPr>
          <p:cNvSpPr txBox="1"/>
          <p:nvPr/>
        </p:nvSpPr>
        <p:spPr>
          <a:xfrm>
            <a:off x="4051882" y="2961314"/>
            <a:ext cx="473139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Mean difference: </a:t>
            </a:r>
          </a:p>
          <a:p>
            <a:r>
              <a:rPr lang="en-US" sz="4000" dirty="0">
                <a:solidFill>
                  <a:srgbClr val="FF0000"/>
                </a:solidFill>
              </a:rPr>
              <a:t>6 MHz/ 2 x 10</a:t>
            </a:r>
            <a:r>
              <a:rPr lang="en-US" sz="4000" baseline="30000" dirty="0">
                <a:solidFill>
                  <a:srgbClr val="FF0000"/>
                </a:solidFill>
              </a:rPr>
              <a:t>-4</a:t>
            </a:r>
            <a:r>
              <a:rPr lang="en-US" sz="4000" dirty="0">
                <a:solidFill>
                  <a:srgbClr val="FF0000"/>
                </a:solidFill>
              </a:rPr>
              <a:t> cm</a:t>
            </a:r>
            <a:r>
              <a:rPr lang="en-US" sz="4000" baseline="30000" dirty="0">
                <a:solidFill>
                  <a:srgbClr val="FF0000"/>
                </a:solidFill>
              </a:rPr>
              <a:t>-1</a:t>
            </a:r>
            <a:r>
              <a:rPr lang="en-US" sz="4000" dirty="0">
                <a:solidFill>
                  <a:srgbClr val="FF0000"/>
                </a:solidFill>
              </a:rPr>
              <a:t> </a:t>
            </a:r>
            <a:endParaRPr lang="en-HK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4725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7864658-42A4-4362-8BAC-9328D1A30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Pump Frequency Calibration</a:t>
            </a:r>
            <a:endParaRPr lang="en-HK" dirty="0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F6A94F87-9B1C-4DD2-BA19-F4859186B8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1072" y="2206486"/>
            <a:ext cx="2986480" cy="2265272"/>
          </a:xfrm>
          <a:prstGeom prst="rect">
            <a:avLst/>
          </a:prstGeom>
        </p:spPr>
      </p:pic>
      <p:sp>
        <p:nvSpPr>
          <p:cNvPr id="11" name="文字方塊 10">
            <a:extLst>
              <a:ext uri="{FF2B5EF4-FFF2-40B4-BE49-F238E27FC236}">
                <a16:creationId xmlns:a16="http://schemas.microsoft.com/office/drawing/2014/main" id="{BA7167E9-6FAA-4C66-B97B-2FC4D68A5808}"/>
              </a:ext>
            </a:extLst>
          </p:cNvPr>
          <p:cNvSpPr txBox="1"/>
          <p:nvPr/>
        </p:nvSpPr>
        <p:spPr>
          <a:xfrm>
            <a:off x="3581309" y="4717979"/>
            <a:ext cx="56760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 Finesse WS-U </a:t>
            </a:r>
            <a:r>
              <a:rPr lang="en-US" dirty="0" err="1"/>
              <a:t>wavemeter</a:t>
            </a:r>
            <a:endParaRPr lang="en-US" dirty="0"/>
          </a:p>
          <a:p>
            <a:r>
              <a:rPr lang="en-US" dirty="0"/>
              <a:t>Drift rate: </a:t>
            </a:r>
          </a:p>
          <a:p>
            <a:r>
              <a:rPr lang="en-US" dirty="0"/>
              <a:t>0.1 MHz/ </a:t>
            </a:r>
            <a:r>
              <a:rPr lang="en-US" dirty="0" err="1"/>
              <a:t>hr</a:t>
            </a:r>
            <a:r>
              <a:rPr lang="en-US" dirty="0"/>
              <a:t> (from </a:t>
            </a:r>
            <a:r>
              <a:rPr lang="en-US" dirty="0" err="1"/>
              <a:t>Stellmer</a:t>
            </a:r>
            <a:r>
              <a:rPr lang="en-US" dirty="0"/>
              <a:t>)</a:t>
            </a:r>
          </a:p>
          <a:p>
            <a:r>
              <a:rPr lang="en-US" dirty="0"/>
              <a:t>0.3 MHz /</a:t>
            </a:r>
            <a:r>
              <a:rPr lang="en-US" dirty="0" err="1"/>
              <a:t>hr</a:t>
            </a:r>
            <a:r>
              <a:rPr lang="en-US" dirty="0"/>
              <a:t> (measured from comb-locked </a:t>
            </a:r>
            <a:r>
              <a:rPr lang="en-US" dirty="0" err="1"/>
              <a:t>Ti</a:t>
            </a:r>
            <a:r>
              <a:rPr lang="en-US" dirty="0"/>
              <a:t>-Sa)</a:t>
            </a:r>
            <a:endParaRPr lang="en-HK" dirty="0"/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2A6AE25A-D5F1-469E-B6B1-50842E4A251E}"/>
              </a:ext>
            </a:extLst>
          </p:cNvPr>
          <p:cNvSpPr txBox="1"/>
          <p:nvPr/>
        </p:nvSpPr>
        <p:spPr>
          <a:xfrm>
            <a:off x="3352101" y="4471758"/>
            <a:ext cx="2769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S. </a:t>
            </a:r>
            <a:r>
              <a:rPr lang="en-HK" sz="1000" dirty="0" err="1"/>
              <a:t>Stellmer</a:t>
            </a:r>
            <a:r>
              <a:rPr lang="en-HK" sz="1000" dirty="0"/>
              <a:t> et al. Phys. Rev. A </a:t>
            </a:r>
            <a:r>
              <a:rPr lang="en-HK" sz="1000" b="1" dirty="0"/>
              <a:t>90</a:t>
            </a:r>
            <a:r>
              <a:rPr lang="en-HK" sz="1000" dirty="0"/>
              <a:t>, 022512 (2014)</a:t>
            </a: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27678DC8-F48E-4745-ACA2-7E150CF9B0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999" y="2140021"/>
            <a:ext cx="3212193" cy="2577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8774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34D446B-0D5C-49E3-9384-D6AEA8F59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artefacts of CARS profile</a:t>
            </a:r>
            <a:endParaRPr lang="en-HK" dirty="0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EF72ADAE-2B3D-4D97-882E-5369976A3A84}"/>
              </a:ext>
            </a:extLst>
          </p:cNvPr>
          <p:cNvSpPr txBox="1"/>
          <p:nvPr/>
        </p:nvSpPr>
        <p:spPr>
          <a:xfrm>
            <a:off x="1393538" y="1690688"/>
            <a:ext cx="4057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</a:t>
            </a:r>
            <a:r>
              <a:rPr lang="en-US" baseline="-25000" dirty="0" err="1"/>
              <a:t>J</a:t>
            </a:r>
            <a:r>
              <a:rPr lang="en-US" dirty="0"/>
              <a:t> splitting at high power</a:t>
            </a:r>
          </a:p>
          <a:p>
            <a:r>
              <a:rPr lang="en-US" dirty="0"/>
              <a:t>Non-resonant background interference</a:t>
            </a:r>
            <a:r>
              <a:rPr lang="en-HK" dirty="0"/>
              <a:t> </a:t>
            </a:r>
            <a:r>
              <a:rPr lang="en-US" dirty="0"/>
              <a:t> </a:t>
            </a:r>
            <a:endParaRPr lang="en-HK" dirty="0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2D68E106-60A7-48D9-8126-76CE947454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5995" y="830156"/>
            <a:ext cx="3787124" cy="3082985"/>
          </a:xfrm>
          <a:prstGeom prst="rect">
            <a:avLst/>
          </a:prstGeom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1606E076-820B-404D-A47E-5B22BFA5F12E}"/>
              </a:ext>
            </a:extLst>
          </p:cNvPr>
          <p:cNvSpPr txBox="1"/>
          <p:nvPr/>
        </p:nvSpPr>
        <p:spPr>
          <a:xfrm>
            <a:off x="8426786" y="658574"/>
            <a:ext cx="2661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DT Q(6) at different power</a:t>
            </a:r>
            <a:endParaRPr lang="en-HK" dirty="0"/>
          </a:p>
        </p:txBody>
      </p:sp>
      <p:pic>
        <p:nvPicPr>
          <p:cNvPr id="11" name="圖片 10">
            <a:extLst>
              <a:ext uri="{FF2B5EF4-FFF2-40B4-BE49-F238E27FC236}">
                <a16:creationId xmlns:a16="http://schemas.microsoft.com/office/drawing/2014/main" id="{77CD7C57-9BF5-42DD-8361-FDC1A2FEE8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6906" y="4084723"/>
            <a:ext cx="3150378" cy="2573687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E28C02BC-E89F-4652-9A4F-3F2D6A4270E3}"/>
              </a:ext>
            </a:extLst>
          </p:cNvPr>
          <p:cNvSpPr/>
          <p:nvPr/>
        </p:nvSpPr>
        <p:spPr>
          <a:xfrm>
            <a:off x="8300951" y="4328811"/>
            <a:ext cx="956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DT Q(7) </a:t>
            </a:r>
            <a:endParaRPr lang="en-HK" dirty="0"/>
          </a:p>
        </p:txBody>
      </p:sp>
      <p:pic>
        <p:nvPicPr>
          <p:cNvPr id="14" name="圖片 13">
            <a:extLst>
              <a:ext uri="{FF2B5EF4-FFF2-40B4-BE49-F238E27FC236}">
                <a16:creationId xmlns:a16="http://schemas.microsoft.com/office/drawing/2014/main" id="{17294279-FFC1-41BA-98A3-6F2C629E92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1747" y="2543230"/>
            <a:ext cx="4978605" cy="3082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6359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4E2598-1F5F-4D36-86CC-F3CADEF55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Collisional shift</a:t>
            </a:r>
            <a:endParaRPr lang="en-HK" dirty="0"/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3FF84E14-54F2-480C-8FD2-E74D0CEA04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711850"/>
              </p:ext>
            </p:extLst>
          </p:nvPr>
        </p:nvGraphicFramePr>
        <p:xfrm>
          <a:off x="630262" y="2106585"/>
          <a:ext cx="4419136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04784">
                  <a:extLst>
                    <a:ext uri="{9D8B030D-6E8A-4147-A177-3AD203B41FA5}">
                      <a16:colId xmlns:a16="http://schemas.microsoft.com/office/drawing/2014/main" val="806397929"/>
                    </a:ext>
                  </a:extLst>
                </a:gridCol>
                <a:gridCol w="1104784">
                  <a:extLst>
                    <a:ext uri="{9D8B030D-6E8A-4147-A177-3AD203B41FA5}">
                      <a16:colId xmlns:a16="http://schemas.microsoft.com/office/drawing/2014/main" val="2678271432"/>
                    </a:ext>
                  </a:extLst>
                </a:gridCol>
                <a:gridCol w="1104784">
                  <a:extLst>
                    <a:ext uri="{9D8B030D-6E8A-4147-A177-3AD203B41FA5}">
                      <a16:colId xmlns:a16="http://schemas.microsoft.com/office/drawing/2014/main" val="2678896858"/>
                    </a:ext>
                  </a:extLst>
                </a:gridCol>
                <a:gridCol w="1104784">
                  <a:extLst>
                    <a:ext uri="{9D8B030D-6E8A-4147-A177-3AD203B41FA5}">
                      <a16:colId xmlns:a16="http://schemas.microsoft.com/office/drawing/2014/main" val="488946078"/>
                    </a:ext>
                  </a:extLst>
                </a:gridCol>
              </a:tblGrid>
              <a:tr h="331391"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Q(0)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Q(1)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Q(2)</a:t>
                      </a:r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7749759"/>
                  </a:ext>
                </a:extLst>
              </a:tr>
              <a:tr h="331391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H</a:t>
                      </a:r>
                      <a:r>
                        <a:rPr lang="en-US" baseline="-25000" dirty="0"/>
                        <a:t>2</a:t>
                      </a:r>
                      <a:r>
                        <a:rPr lang="en-US" baseline="30000" dirty="0"/>
                        <a:t>a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-2.28(6)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-3.38(5)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-2.05(6)</a:t>
                      </a:r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127482"/>
                  </a:ext>
                </a:extLst>
              </a:tr>
              <a:tr h="331391">
                <a:tc>
                  <a:txBody>
                    <a:bodyPr/>
                    <a:lstStyle/>
                    <a:p>
                      <a:pPr algn="r"/>
                      <a:r>
                        <a:rPr lang="en-US" dirty="0" err="1"/>
                        <a:t>HD</a:t>
                      </a:r>
                      <a:r>
                        <a:rPr lang="en-US" baseline="30000" dirty="0" err="1"/>
                        <a:t>b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-4.9(2)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-4.3(2)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-3.9(2)</a:t>
                      </a:r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247501"/>
                  </a:ext>
                </a:extLst>
              </a:tr>
              <a:tr h="331391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D</a:t>
                      </a:r>
                      <a:r>
                        <a:rPr lang="en-US" baseline="-25000" dirty="0"/>
                        <a:t>2</a:t>
                      </a:r>
                      <a:r>
                        <a:rPr lang="en-US" baseline="30000" dirty="0"/>
                        <a:t>c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-1.9(1)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-1.9(1)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-1.8(1)</a:t>
                      </a:r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6358192"/>
                  </a:ext>
                </a:extLst>
              </a:tr>
            </a:tbl>
          </a:graphicData>
        </a:graphic>
      </p:graphicFrame>
      <p:sp>
        <p:nvSpPr>
          <p:cNvPr id="8" name="矩形 7">
            <a:extLst>
              <a:ext uri="{FF2B5EF4-FFF2-40B4-BE49-F238E27FC236}">
                <a16:creationId xmlns:a16="http://schemas.microsoft.com/office/drawing/2014/main" id="{2E4FC8D4-C6DA-4C3A-A1D7-65521C5AF423}"/>
              </a:ext>
            </a:extLst>
          </p:cNvPr>
          <p:cNvSpPr/>
          <p:nvPr/>
        </p:nvSpPr>
        <p:spPr>
          <a:xfrm>
            <a:off x="1242624" y="3766243"/>
            <a:ext cx="337005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/>
          </a:p>
          <a:p>
            <a:r>
              <a:rPr lang="en-US" sz="1000" baseline="30000" dirty="0"/>
              <a:t>a </a:t>
            </a:r>
            <a:r>
              <a:rPr lang="en-US" sz="1000" dirty="0"/>
              <a:t>Larry A. </a:t>
            </a:r>
            <a:r>
              <a:rPr lang="en-US" sz="1000" dirty="0" err="1"/>
              <a:t>Rahn</a:t>
            </a:r>
            <a:r>
              <a:rPr lang="en-US" sz="1000" dirty="0"/>
              <a:t> et al. Phys. Rev. A </a:t>
            </a:r>
            <a:r>
              <a:rPr lang="en-US" sz="1000" b="1" dirty="0"/>
              <a:t>41</a:t>
            </a:r>
            <a:r>
              <a:rPr lang="en-US" sz="1000" dirty="0"/>
              <a:t>, 3698 (1990)</a:t>
            </a:r>
          </a:p>
          <a:p>
            <a:r>
              <a:rPr lang="en-US" sz="1000" baseline="30000" dirty="0"/>
              <a:t>b </a:t>
            </a:r>
            <a:r>
              <a:rPr lang="en-US" sz="1000" dirty="0"/>
              <a:t>G.J. </a:t>
            </a:r>
            <a:r>
              <a:rPr lang="en-US" sz="1000" dirty="0" err="1"/>
              <a:t>Rosasco</a:t>
            </a:r>
            <a:r>
              <a:rPr lang="en-US" sz="1000" dirty="0"/>
              <a:t> et al. </a:t>
            </a:r>
            <a:r>
              <a:rPr lang="en-US" sz="1000" i="1" dirty="0"/>
              <a:t>J. Chem. Phys.</a:t>
            </a:r>
            <a:r>
              <a:rPr lang="en-US" sz="1000" dirty="0"/>
              <a:t> </a:t>
            </a:r>
            <a:r>
              <a:rPr lang="en-US" sz="1000" b="1" dirty="0"/>
              <a:t>90</a:t>
            </a:r>
            <a:r>
              <a:rPr lang="en-US" sz="1000" dirty="0"/>
              <a:t>, 2115 (1989)</a:t>
            </a:r>
          </a:p>
          <a:p>
            <a:r>
              <a:rPr lang="en-US" sz="1000" baseline="30000" dirty="0"/>
              <a:t>c </a:t>
            </a:r>
            <a:r>
              <a:rPr lang="en-US" sz="1000" dirty="0"/>
              <a:t>G.J. </a:t>
            </a:r>
            <a:r>
              <a:rPr lang="en-US" sz="1000" dirty="0" err="1"/>
              <a:t>Rosasco</a:t>
            </a:r>
            <a:r>
              <a:rPr lang="en-US" sz="1000" dirty="0"/>
              <a:t> et al. </a:t>
            </a:r>
            <a:r>
              <a:rPr lang="en-US" sz="1000" i="1" dirty="0"/>
              <a:t>J. Chem. Phys.</a:t>
            </a:r>
            <a:r>
              <a:rPr lang="en-US" sz="1000" dirty="0"/>
              <a:t> </a:t>
            </a:r>
            <a:r>
              <a:rPr lang="en-US" sz="1000" b="1" dirty="0"/>
              <a:t>94</a:t>
            </a:r>
            <a:r>
              <a:rPr lang="en-US" sz="1000" dirty="0"/>
              <a:t>, 7625 (1991) </a:t>
            </a:r>
            <a:endParaRPr lang="en-HK" sz="1000" baseline="30000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434DD240-9281-4C43-8BDD-AB6B9F5DD15E}"/>
              </a:ext>
            </a:extLst>
          </p:cNvPr>
          <p:cNvSpPr/>
          <p:nvPr/>
        </p:nvSpPr>
        <p:spPr>
          <a:xfrm>
            <a:off x="1292267" y="3627744"/>
            <a:ext cx="16353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Units in 10</a:t>
            </a:r>
            <a:r>
              <a:rPr lang="en-US" sz="1200" baseline="30000" dirty="0"/>
              <a:t>-6</a:t>
            </a:r>
            <a:r>
              <a:rPr lang="en-US" sz="1200" dirty="0"/>
              <a:t> cm</a:t>
            </a:r>
            <a:r>
              <a:rPr lang="en-US" sz="1200" baseline="30000" dirty="0"/>
              <a:t>-1</a:t>
            </a:r>
            <a:r>
              <a:rPr lang="en-US" sz="1200" dirty="0"/>
              <a:t>/</a:t>
            </a:r>
            <a:r>
              <a:rPr lang="en-US" sz="1200" dirty="0" err="1"/>
              <a:t>mabr</a:t>
            </a:r>
            <a:endParaRPr lang="en-US" sz="1200" dirty="0"/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01160810-81A7-4FC2-8CFA-A6334270FBA7}"/>
              </a:ext>
            </a:extLst>
          </p:cNvPr>
          <p:cNvSpPr txBox="1"/>
          <p:nvPr/>
        </p:nvSpPr>
        <p:spPr>
          <a:xfrm>
            <a:off x="3312318" y="4915514"/>
            <a:ext cx="296587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DT cell, </a:t>
            </a:r>
          </a:p>
          <a:p>
            <a:r>
              <a:rPr lang="en-US" dirty="0"/>
              <a:t>D</a:t>
            </a:r>
            <a:r>
              <a:rPr lang="en-US" baseline="-25000" dirty="0"/>
              <a:t>2</a:t>
            </a:r>
            <a:r>
              <a:rPr lang="en-US" dirty="0"/>
              <a:t> pressure ~ 8 mbar</a:t>
            </a:r>
          </a:p>
          <a:p>
            <a:r>
              <a:rPr lang="en-US" dirty="0"/>
              <a:t>DT pressure ~ 4 mbar</a:t>
            </a:r>
          </a:p>
          <a:p>
            <a:endParaRPr lang="en-US" dirty="0"/>
          </a:p>
          <a:p>
            <a:r>
              <a:rPr lang="en-US" dirty="0"/>
              <a:t>Collisional shift ~ </a:t>
            </a:r>
            <a:r>
              <a:rPr lang="en-US" b="1" dirty="0"/>
              <a:t>3 x 10</a:t>
            </a:r>
            <a:r>
              <a:rPr lang="en-US" b="1" baseline="30000" dirty="0"/>
              <a:t>-5</a:t>
            </a:r>
            <a:r>
              <a:rPr lang="en-US" b="1" dirty="0"/>
              <a:t> cm</a:t>
            </a:r>
            <a:r>
              <a:rPr lang="en-US" b="1" baseline="30000" dirty="0"/>
              <a:t>-1</a:t>
            </a:r>
            <a:endParaRPr lang="en-HK" b="1" dirty="0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AB498727-2B42-479E-88DC-E97997E8705F}"/>
              </a:ext>
            </a:extLst>
          </p:cNvPr>
          <p:cNvSpPr txBox="1"/>
          <p:nvPr/>
        </p:nvSpPr>
        <p:spPr>
          <a:xfrm>
            <a:off x="1292267" y="1690688"/>
            <a:ext cx="4071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Collisional shift coefficient from literature</a:t>
            </a:r>
            <a:endParaRPr lang="en-HK" dirty="0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6EF2D7BF-5DFD-4D6F-8358-BAF296707AC4}"/>
              </a:ext>
            </a:extLst>
          </p:cNvPr>
          <p:cNvSpPr txBox="1"/>
          <p:nvPr/>
        </p:nvSpPr>
        <p:spPr>
          <a:xfrm>
            <a:off x="6278195" y="4898736"/>
            <a:ext cx="301877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T</a:t>
            </a:r>
            <a:r>
              <a:rPr lang="en-US" baseline="-25000" dirty="0"/>
              <a:t>2</a:t>
            </a:r>
            <a:r>
              <a:rPr lang="en-US" dirty="0"/>
              <a:t> cell,</a:t>
            </a:r>
          </a:p>
          <a:p>
            <a:endParaRPr lang="en-US" dirty="0"/>
          </a:p>
          <a:p>
            <a:r>
              <a:rPr lang="en-US" dirty="0"/>
              <a:t>T</a:t>
            </a:r>
            <a:r>
              <a:rPr lang="en-US" baseline="-25000" dirty="0"/>
              <a:t>2</a:t>
            </a:r>
            <a:r>
              <a:rPr lang="en-US" dirty="0"/>
              <a:t> pressure ~ 2.5 mbar</a:t>
            </a:r>
          </a:p>
          <a:p>
            <a:endParaRPr lang="en-US" dirty="0"/>
          </a:p>
          <a:p>
            <a:r>
              <a:rPr lang="en-US" dirty="0"/>
              <a:t> Collisional shift &lt; </a:t>
            </a:r>
            <a:r>
              <a:rPr lang="en-US" b="1" dirty="0"/>
              <a:t>1 x 10</a:t>
            </a:r>
            <a:r>
              <a:rPr lang="en-US" b="1" baseline="30000" dirty="0"/>
              <a:t>-6</a:t>
            </a:r>
            <a:r>
              <a:rPr lang="en-US" b="1" dirty="0"/>
              <a:t> cm</a:t>
            </a:r>
            <a:r>
              <a:rPr lang="en-US" b="1" baseline="30000" dirty="0"/>
              <a:t>-1</a:t>
            </a:r>
            <a:endParaRPr lang="en-HK" b="1" dirty="0"/>
          </a:p>
        </p:txBody>
      </p:sp>
      <p:pic>
        <p:nvPicPr>
          <p:cNvPr id="12" name="圖片 11">
            <a:extLst>
              <a:ext uri="{FF2B5EF4-FFF2-40B4-BE49-F238E27FC236}">
                <a16:creationId xmlns:a16="http://schemas.microsoft.com/office/drawing/2014/main" id="{689909AE-2A3D-4FF9-8683-0FDAF4E33A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5116" y="1186829"/>
            <a:ext cx="4668684" cy="3502914"/>
          </a:xfrm>
          <a:prstGeom prst="rect">
            <a:avLst/>
          </a:prstGeom>
        </p:spPr>
      </p:pic>
      <p:sp>
        <p:nvSpPr>
          <p:cNvPr id="15" name="文字方塊 14">
            <a:extLst>
              <a:ext uri="{FF2B5EF4-FFF2-40B4-BE49-F238E27FC236}">
                <a16:creationId xmlns:a16="http://schemas.microsoft.com/office/drawing/2014/main" id="{2C0B377C-7EBB-476A-B14B-EDBE6638004C}"/>
              </a:ext>
            </a:extLst>
          </p:cNvPr>
          <p:cNvSpPr txBox="1"/>
          <p:nvPr/>
        </p:nvSpPr>
        <p:spPr>
          <a:xfrm>
            <a:off x="7267466" y="897667"/>
            <a:ext cx="3926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Preliminary pressure studies on D</a:t>
            </a:r>
            <a:r>
              <a:rPr lang="en-US" baseline="-25000" dirty="0"/>
              <a:t>2</a:t>
            </a:r>
            <a:r>
              <a:rPr lang="en-US" dirty="0"/>
              <a:t> Q(2)</a:t>
            </a:r>
            <a:endParaRPr lang="en-HK" dirty="0"/>
          </a:p>
        </p:txBody>
      </p:sp>
    </p:spTree>
    <p:extLst>
      <p:ext uri="{BB962C8B-B14F-4D97-AF65-F5344CB8AC3E}">
        <p14:creationId xmlns:p14="http://schemas.microsoft.com/office/powerpoint/2010/main" val="36040274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9C753A-6E78-4E63-9CAE-A7064F589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Revisit T</a:t>
            </a:r>
            <a:r>
              <a:rPr lang="en-US" baseline="-25000" dirty="0"/>
              <a:t>2</a:t>
            </a:r>
            <a:r>
              <a:rPr lang="en-US" dirty="0"/>
              <a:t> Q-branch</a:t>
            </a:r>
            <a:endParaRPr lang="en-HK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4D8F787E-39FF-4D26-9C03-7F3E239432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8245" y="1406105"/>
            <a:ext cx="6475370" cy="5080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4443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9C753A-6E78-4E63-9CAE-A7064F589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Biased Revisit of </a:t>
            </a:r>
            <a:br>
              <a:rPr lang="en-US" dirty="0"/>
            </a:br>
            <a:r>
              <a:rPr lang="en-US" dirty="0"/>
              <a:t>T</a:t>
            </a:r>
            <a:r>
              <a:rPr lang="en-US" baseline="-25000" dirty="0"/>
              <a:t>2</a:t>
            </a:r>
            <a:r>
              <a:rPr lang="en-US" dirty="0"/>
              <a:t> Q-branch</a:t>
            </a:r>
            <a:endParaRPr lang="en-HK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4D8F787E-39FF-4D26-9C03-7F3E239432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365" y="1979518"/>
            <a:ext cx="5080436" cy="3986262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D94F969C-3239-4472-B66B-1C2DDC9E34F3}"/>
              </a:ext>
            </a:extLst>
          </p:cNvPr>
          <p:cNvSpPr txBox="1"/>
          <p:nvPr/>
        </p:nvSpPr>
        <p:spPr>
          <a:xfrm>
            <a:off x="7478406" y="4438916"/>
            <a:ext cx="31053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Etalon FSR changed within same day </a:t>
            </a:r>
          </a:p>
          <a:p>
            <a:r>
              <a:rPr lang="en-US" dirty="0"/>
              <a:t>Q(3) ~42 FSR away from I</a:t>
            </a:r>
            <a:r>
              <a:rPr lang="en-US" baseline="-25000" dirty="0"/>
              <a:t>2</a:t>
            </a:r>
            <a:r>
              <a:rPr lang="en-US" dirty="0"/>
              <a:t> line</a:t>
            </a:r>
          </a:p>
          <a:p>
            <a:r>
              <a:rPr lang="en-US" dirty="0"/>
              <a:t>Q(0) ~20 FSR</a:t>
            </a:r>
          </a:p>
        </p:txBody>
      </p:sp>
      <p:grpSp>
        <p:nvGrpSpPr>
          <p:cNvPr id="32" name="群組 31">
            <a:extLst>
              <a:ext uri="{FF2B5EF4-FFF2-40B4-BE49-F238E27FC236}">
                <a16:creationId xmlns:a16="http://schemas.microsoft.com/office/drawing/2014/main" id="{F46D8A2F-7FDF-4FF9-A2A0-6EB2F1FAA5AD}"/>
              </a:ext>
            </a:extLst>
          </p:cNvPr>
          <p:cNvGrpSpPr/>
          <p:nvPr/>
        </p:nvGrpSpPr>
        <p:grpSpPr>
          <a:xfrm>
            <a:off x="6921753" y="1140798"/>
            <a:ext cx="3744224" cy="2325687"/>
            <a:chOff x="1232535" y="2164080"/>
            <a:chExt cx="3184903" cy="3059113"/>
          </a:xfrm>
        </p:grpSpPr>
        <p:pic>
          <p:nvPicPr>
            <p:cNvPr id="33" name="圖片 32">
              <a:extLst>
                <a:ext uri="{FF2B5EF4-FFF2-40B4-BE49-F238E27FC236}">
                  <a16:creationId xmlns:a16="http://schemas.microsoft.com/office/drawing/2014/main" id="{C43C99ED-A6BD-440F-94C9-234264C68E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32535" y="2164080"/>
              <a:ext cx="3184903" cy="1625601"/>
            </a:xfrm>
            <a:prstGeom prst="rect">
              <a:avLst/>
            </a:prstGeom>
          </p:spPr>
        </p:pic>
        <p:pic>
          <p:nvPicPr>
            <p:cNvPr id="34" name="圖片 33">
              <a:extLst>
                <a:ext uri="{FF2B5EF4-FFF2-40B4-BE49-F238E27FC236}">
                  <a16:creationId xmlns:a16="http://schemas.microsoft.com/office/drawing/2014/main" id="{7D9DA214-E70E-4D37-86B1-38178F1DA4D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89868" y="3789681"/>
              <a:ext cx="2757654" cy="1433512"/>
            </a:xfrm>
            <a:prstGeom prst="rect">
              <a:avLst/>
            </a:prstGeom>
          </p:spPr>
        </p:pic>
        <p:cxnSp>
          <p:nvCxnSpPr>
            <p:cNvPr id="42" name="直線接點 41">
              <a:extLst>
                <a:ext uri="{FF2B5EF4-FFF2-40B4-BE49-F238E27FC236}">
                  <a16:creationId xmlns:a16="http://schemas.microsoft.com/office/drawing/2014/main" id="{C935C1AF-CFC0-43DD-BE83-E0D6F4204459}"/>
                </a:ext>
              </a:extLst>
            </p:cNvPr>
            <p:cNvCxnSpPr>
              <a:cxnSpLocks/>
            </p:cNvCxnSpPr>
            <p:nvPr/>
          </p:nvCxnSpPr>
          <p:spPr>
            <a:xfrm>
              <a:off x="2895321" y="2441196"/>
              <a:ext cx="0" cy="278199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接點 45">
              <a:extLst>
                <a:ext uri="{FF2B5EF4-FFF2-40B4-BE49-F238E27FC236}">
                  <a16:creationId xmlns:a16="http://schemas.microsoft.com/office/drawing/2014/main" id="{4B00C9A0-B1DA-41D8-B062-ECD1AED75205}"/>
                </a:ext>
              </a:extLst>
            </p:cNvPr>
            <p:cNvCxnSpPr>
              <a:cxnSpLocks/>
            </p:cNvCxnSpPr>
            <p:nvPr/>
          </p:nvCxnSpPr>
          <p:spPr>
            <a:xfrm>
              <a:off x="1810659" y="2441196"/>
              <a:ext cx="0" cy="278199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接點 47">
              <a:extLst>
                <a:ext uri="{FF2B5EF4-FFF2-40B4-BE49-F238E27FC236}">
                  <a16:creationId xmlns:a16="http://schemas.microsoft.com/office/drawing/2014/main" id="{376F0AE0-05AD-4D39-841F-F9E56E6FB013}"/>
                </a:ext>
              </a:extLst>
            </p:cNvPr>
            <p:cNvCxnSpPr>
              <a:cxnSpLocks/>
            </p:cNvCxnSpPr>
            <p:nvPr/>
          </p:nvCxnSpPr>
          <p:spPr>
            <a:xfrm>
              <a:off x="3559449" y="2398681"/>
              <a:ext cx="0" cy="278199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66651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>
            <a:extLst>
              <a:ext uri="{FF2B5EF4-FFF2-40B4-BE49-F238E27FC236}">
                <a16:creationId xmlns:a16="http://schemas.microsoft.com/office/drawing/2014/main" id="{7FECD54C-DB9A-4676-8D6F-12BDA460AAB2}"/>
              </a:ext>
            </a:extLst>
          </p:cNvPr>
          <p:cNvSpPr txBox="1"/>
          <p:nvPr/>
        </p:nvSpPr>
        <p:spPr>
          <a:xfrm>
            <a:off x="2541725" y="4714380"/>
            <a:ext cx="1881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</a:t>
            </a:r>
            <a:r>
              <a:rPr lang="en-US" baseline="30000" dirty="0"/>
              <a:t>3</a:t>
            </a:r>
            <a:r>
              <a:rPr lang="en-US" dirty="0"/>
              <a:t>He</a:t>
            </a:r>
            <a:r>
              <a:rPr lang="en-US" baseline="30000" dirty="0"/>
              <a:t>+</a:t>
            </a:r>
            <a:r>
              <a:rPr lang="en-US" dirty="0"/>
              <a:t>      vs       HT</a:t>
            </a:r>
            <a:endParaRPr lang="en-HK" dirty="0"/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928CA63F-69E8-472C-8842-4598ABA93B6D}"/>
              </a:ext>
            </a:extLst>
          </p:cNvPr>
          <p:cNvSpPr txBox="1"/>
          <p:nvPr/>
        </p:nvSpPr>
        <p:spPr>
          <a:xfrm>
            <a:off x="838200" y="1799227"/>
            <a:ext cx="5469315" cy="183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US" dirty="0"/>
              <a:t>Studies on heavier tritium-containing </a:t>
            </a:r>
            <a:r>
              <a:rPr lang="en-US" dirty="0" err="1"/>
              <a:t>isotopologues</a:t>
            </a:r>
            <a:r>
              <a:rPr lang="en-US" dirty="0"/>
              <a:t> doubles the no. candidates </a:t>
            </a:r>
          </a:p>
          <a:p>
            <a:pPr marL="285750" indent="-285750"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US" dirty="0"/>
              <a:t>Non-adiabatic contribution is smaller with larger reduced mass</a:t>
            </a:r>
          </a:p>
          <a:p>
            <a:pPr marL="285750" indent="-285750"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US" dirty="0"/>
              <a:t>Investigate g-u mixing contribution in HT and DT</a:t>
            </a:r>
          </a:p>
        </p:txBody>
      </p:sp>
      <p:grpSp>
        <p:nvGrpSpPr>
          <p:cNvPr id="15" name="群組 14">
            <a:extLst>
              <a:ext uri="{FF2B5EF4-FFF2-40B4-BE49-F238E27FC236}">
                <a16:creationId xmlns:a16="http://schemas.microsoft.com/office/drawing/2014/main" id="{E78928F8-1999-4F79-BE80-D31C89B4E977}"/>
              </a:ext>
            </a:extLst>
          </p:cNvPr>
          <p:cNvGrpSpPr/>
          <p:nvPr/>
        </p:nvGrpSpPr>
        <p:grpSpPr>
          <a:xfrm>
            <a:off x="7554260" y="3526570"/>
            <a:ext cx="4113440" cy="3098313"/>
            <a:chOff x="5416456" y="848485"/>
            <a:chExt cx="4552498" cy="3429019"/>
          </a:xfrm>
        </p:grpSpPr>
        <p:grpSp>
          <p:nvGrpSpPr>
            <p:cNvPr id="9" name="群組 8">
              <a:extLst>
                <a:ext uri="{FF2B5EF4-FFF2-40B4-BE49-F238E27FC236}">
                  <a16:creationId xmlns:a16="http://schemas.microsoft.com/office/drawing/2014/main" id="{AEF8EAFE-181E-48D9-B885-448591906D8E}"/>
                </a:ext>
              </a:extLst>
            </p:cNvPr>
            <p:cNvGrpSpPr/>
            <p:nvPr/>
          </p:nvGrpSpPr>
          <p:grpSpPr>
            <a:xfrm>
              <a:off x="5416456" y="1149486"/>
              <a:ext cx="4552498" cy="3128018"/>
              <a:chOff x="7106415" y="755568"/>
              <a:chExt cx="4552498" cy="3128018"/>
            </a:xfrm>
          </p:grpSpPr>
          <p:grpSp>
            <p:nvGrpSpPr>
              <p:cNvPr id="5" name="群組 4">
                <a:extLst>
                  <a:ext uri="{FF2B5EF4-FFF2-40B4-BE49-F238E27FC236}">
                    <a16:creationId xmlns:a16="http://schemas.microsoft.com/office/drawing/2014/main" id="{EAA299C8-2F13-4BF8-8D3A-078ED6DCF43A}"/>
                  </a:ext>
                </a:extLst>
              </p:cNvPr>
              <p:cNvGrpSpPr/>
              <p:nvPr/>
            </p:nvGrpSpPr>
            <p:grpSpPr>
              <a:xfrm>
                <a:off x="7106415" y="755568"/>
                <a:ext cx="4552498" cy="2827017"/>
                <a:chOff x="6896690" y="646511"/>
                <a:chExt cx="4552498" cy="2827017"/>
              </a:xfrm>
            </p:grpSpPr>
            <p:pic>
              <p:nvPicPr>
                <p:cNvPr id="3" name="圖片 2">
                  <a:extLst>
                    <a:ext uri="{FF2B5EF4-FFF2-40B4-BE49-F238E27FC236}">
                      <a16:creationId xmlns:a16="http://schemas.microsoft.com/office/drawing/2014/main" id="{2970FE08-7B08-4823-B884-3D4CF343E17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6896690" y="646511"/>
                  <a:ext cx="4552498" cy="2827017"/>
                </a:xfrm>
                <a:prstGeom prst="rect">
                  <a:avLst/>
                </a:prstGeom>
              </p:spPr>
            </p:pic>
            <p:cxnSp>
              <p:nvCxnSpPr>
                <p:cNvPr id="6" name="直線接點 5">
                  <a:extLst>
                    <a:ext uri="{FF2B5EF4-FFF2-40B4-BE49-F238E27FC236}">
                      <a16:creationId xmlns:a16="http://schemas.microsoft.com/office/drawing/2014/main" id="{9F41981A-A3AE-4697-930D-7AAE92D16FCA}"/>
                    </a:ext>
                  </a:extLst>
                </p:cNvPr>
                <p:cNvCxnSpPr/>
                <p:nvPr/>
              </p:nvCxnSpPr>
              <p:spPr>
                <a:xfrm flipV="1">
                  <a:off x="8759190" y="2617470"/>
                  <a:ext cx="0" cy="61722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直線接點 6">
                  <a:extLst>
                    <a:ext uri="{FF2B5EF4-FFF2-40B4-BE49-F238E27FC236}">
                      <a16:creationId xmlns:a16="http://schemas.microsoft.com/office/drawing/2014/main" id="{D7B57E19-EE36-4E7F-A7A9-19A5BFD7DF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608820" y="2244090"/>
                  <a:ext cx="0" cy="99441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線接點 9">
                  <a:extLst>
                    <a:ext uri="{FF2B5EF4-FFF2-40B4-BE49-F238E27FC236}">
                      <a16:creationId xmlns:a16="http://schemas.microsoft.com/office/drawing/2014/main" id="{2424AA9C-A0BC-4970-8499-15E78AB862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458200" y="2754630"/>
                  <a:ext cx="0" cy="48006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文字方塊 7">
                <a:extLst>
                  <a:ext uri="{FF2B5EF4-FFF2-40B4-BE49-F238E27FC236}">
                    <a16:creationId xmlns:a16="http://schemas.microsoft.com/office/drawing/2014/main" id="{BC5ECF72-89F9-4DF5-9ED8-487E2ADFF86A}"/>
                  </a:ext>
                </a:extLst>
              </p:cNvPr>
              <p:cNvSpPr txBox="1"/>
              <p:nvPr/>
            </p:nvSpPr>
            <p:spPr>
              <a:xfrm>
                <a:off x="8480213" y="3514254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</a:t>
                </a:r>
                <a:r>
                  <a:rPr lang="en-US" baseline="-25000" dirty="0"/>
                  <a:t>2</a:t>
                </a:r>
                <a:endParaRPr lang="en-HK" dirty="0"/>
              </a:p>
            </p:txBody>
          </p:sp>
          <p:sp>
            <p:nvSpPr>
              <p:cNvPr id="11" name="文字方塊 10">
                <a:extLst>
                  <a:ext uri="{FF2B5EF4-FFF2-40B4-BE49-F238E27FC236}">
                    <a16:creationId xmlns:a16="http://schemas.microsoft.com/office/drawing/2014/main" id="{7834ACD8-73A2-451F-8E55-27595C92D4A7}"/>
                  </a:ext>
                </a:extLst>
              </p:cNvPr>
              <p:cNvSpPr txBox="1"/>
              <p:nvPr/>
            </p:nvSpPr>
            <p:spPr>
              <a:xfrm>
                <a:off x="8750425" y="3514254"/>
                <a:ext cx="4369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DT</a:t>
                </a:r>
                <a:endParaRPr lang="en-HK" dirty="0"/>
              </a:p>
            </p:txBody>
          </p:sp>
          <p:sp>
            <p:nvSpPr>
              <p:cNvPr id="12" name="文字方塊 11">
                <a:extLst>
                  <a:ext uri="{FF2B5EF4-FFF2-40B4-BE49-F238E27FC236}">
                    <a16:creationId xmlns:a16="http://schemas.microsoft.com/office/drawing/2014/main" id="{A9AE0250-2630-45C6-B13C-9D74845ECFE3}"/>
                  </a:ext>
                </a:extLst>
              </p:cNvPr>
              <p:cNvSpPr txBox="1"/>
              <p:nvPr/>
            </p:nvSpPr>
            <p:spPr>
              <a:xfrm>
                <a:off x="9600055" y="3514254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HT</a:t>
                </a:r>
                <a:endParaRPr lang="en-HK" dirty="0"/>
              </a:p>
            </p:txBody>
          </p:sp>
        </p:grpSp>
        <p:sp>
          <p:nvSpPr>
            <p:cNvPr id="14" name="文字方塊 13">
              <a:extLst>
                <a:ext uri="{FF2B5EF4-FFF2-40B4-BE49-F238E27FC236}">
                  <a16:creationId xmlns:a16="http://schemas.microsoft.com/office/drawing/2014/main" id="{E098C633-8400-48E3-8FF0-EEB6BE012A20}"/>
                </a:ext>
              </a:extLst>
            </p:cNvPr>
            <p:cNvSpPr txBox="1"/>
            <p:nvPr/>
          </p:nvSpPr>
          <p:spPr>
            <a:xfrm>
              <a:off x="6147594" y="848485"/>
              <a:ext cx="3433600" cy="4087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Non-adiabatic correction to E</a:t>
              </a:r>
              <a:r>
                <a:rPr lang="en-US" baseline="30000" dirty="0"/>
                <a:t>(4)</a:t>
              </a:r>
              <a:endParaRPr lang="en-HK" dirty="0"/>
            </a:p>
          </p:txBody>
        </p:sp>
      </p:grpSp>
      <p:sp>
        <p:nvSpPr>
          <p:cNvPr id="2" name="標題 1">
            <a:extLst>
              <a:ext uri="{FF2B5EF4-FFF2-40B4-BE49-F238E27FC236}">
                <a16:creationId xmlns:a16="http://schemas.microsoft.com/office/drawing/2014/main" id="{E98BA1A2-D1AB-4193-BEE2-B23DDB790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Heavier Tritiated Species</a:t>
            </a:r>
            <a:endParaRPr lang="en-HK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字方塊 15">
                <a:extLst>
                  <a:ext uri="{FF2B5EF4-FFF2-40B4-BE49-F238E27FC236}">
                    <a16:creationId xmlns:a16="http://schemas.microsoft.com/office/drawing/2014/main" id="{D4416BE1-69F5-44F6-BAF6-D84F71C6A375}"/>
                  </a:ext>
                </a:extLst>
              </p:cNvPr>
              <p:cNvSpPr txBox="1"/>
              <p:nvPr/>
            </p:nvSpPr>
            <p:spPr>
              <a:xfrm>
                <a:off x="7770799" y="398739"/>
                <a:ext cx="3896901" cy="2884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𝑙𝑒𝑣𝑒𝑙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(2)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HK" dirty="0"/>
              </a:p>
            </p:txBody>
          </p:sp>
        </mc:Choice>
        <mc:Fallback xmlns="">
          <p:sp>
            <p:nvSpPr>
              <p:cNvPr id="16" name="文字方塊 15">
                <a:extLst>
                  <a:ext uri="{FF2B5EF4-FFF2-40B4-BE49-F238E27FC236}">
                    <a16:creationId xmlns:a16="http://schemas.microsoft.com/office/drawing/2014/main" id="{D4416BE1-69F5-44F6-BAF6-D84F71C6A3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0799" y="398739"/>
                <a:ext cx="3896901" cy="288477"/>
              </a:xfrm>
              <a:prstGeom prst="rect">
                <a:avLst/>
              </a:prstGeom>
              <a:blipFill>
                <a:blip r:embed="rId3"/>
                <a:stretch>
                  <a:fillRect l="-1095" t="-8333" r="-156" b="-14583"/>
                </a:stretch>
              </a:blipFill>
            </p:spPr>
            <p:txBody>
              <a:bodyPr/>
              <a:lstStyle/>
              <a:p>
                <a:r>
                  <a:rPr lang="en-HK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8" name="群組 47">
            <a:extLst>
              <a:ext uri="{FF2B5EF4-FFF2-40B4-BE49-F238E27FC236}">
                <a16:creationId xmlns:a16="http://schemas.microsoft.com/office/drawing/2014/main" id="{4558853B-3DD4-442C-8109-1278C4C9AF51}"/>
              </a:ext>
            </a:extLst>
          </p:cNvPr>
          <p:cNvGrpSpPr/>
          <p:nvPr/>
        </p:nvGrpSpPr>
        <p:grpSpPr>
          <a:xfrm>
            <a:off x="7662530" y="1255901"/>
            <a:ext cx="1089659" cy="1105396"/>
            <a:chOff x="7662530" y="1255901"/>
            <a:chExt cx="1089659" cy="1105396"/>
          </a:xfrm>
        </p:grpSpPr>
        <p:cxnSp>
          <p:nvCxnSpPr>
            <p:cNvPr id="42" name="接點: 肘形 41">
              <a:extLst>
                <a:ext uri="{FF2B5EF4-FFF2-40B4-BE49-F238E27FC236}">
                  <a16:creationId xmlns:a16="http://schemas.microsoft.com/office/drawing/2014/main" id="{6AF6A22C-1EB5-4AA7-AD99-981188A3CF95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7662530" y="1482543"/>
              <a:ext cx="1089659" cy="878754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接點 46">
              <a:extLst>
                <a:ext uri="{FF2B5EF4-FFF2-40B4-BE49-F238E27FC236}">
                  <a16:creationId xmlns:a16="http://schemas.microsoft.com/office/drawing/2014/main" id="{2DE8A260-1F6F-4753-91F3-4A55708F9B74}"/>
                </a:ext>
              </a:extLst>
            </p:cNvPr>
            <p:cNvCxnSpPr>
              <a:cxnSpLocks/>
            </p:cNvCxnSpPr>
            <p:nvPr/>
          </p:nvCxnSpPr>
          <p:spPr>
            <a:xfrm>
              <a:off x="8752187" y="1255901"/>
              <a:ext cx="0" cy="2266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群組 50">
            <a:extLst>
              <a:ext uri="{FF2B5EF4-FFF2-40B4-BE49-F238E27FC236}">
                <a16:creationId xmlns:a16="http://schemas.microsoft.com/office/drawing/2014/main" id="{2E19EB23-6D58-4C76-BF4C-1B18E8E0707D}"/>
              </a:ext>
            </a:extLst>
          </p:cNvPr>
          <p:cNvGrpSpPr/>
          <p:nvPr/>
        </p:nvGrpSpPr>
        <p:grpSpPr>
          <a:xfrm>
            <a:off x="6719576" y="934846"/>
            <a:ext cx="5675835" cy="2618150"/>
            <a:chOff x="6719576" y="934846"/>
            <a:chExt cx="5675835" cy="2618150"/>
          </a:xfrm>
        </p:grpSpPr>
        <p:grpSp>
          <p:nvGrpSpPr>
            <p:cNvPr id="43" name="群組 42">
              <a:extLst>
                <a:ext uri="{FF2B5EF4-FFF2-40B4-BE49-F238E27FC236}">
                  <a16:creationId xmlns:a16="http://schemas.microsoft.com/office/drawing/2014/main" id="{F665EB72-33B8-4954-A6FF-D75B7A0758E8}"/>
                </a:ext>
              </a:extLst>
            </p:cNvPr>
            <p:cNvGrpSpPr/>
            <p:nvPr/>
          </p:nvGrpSpPr>
          <p:grpSpPr>
            <a:xfrm>
              <a:off x="6719576" y="934846"/>
              <a:ext cx="5675835" cy="2618150"/>
              <a:chOff x="6643046" y="1015194"/>
              <a:chExt cx="5675835" cy="2618150"/>
            </a:xfrm>
          </p:grpSpPr>
          <p:grpSp>
            <p:nvGrpSpPr>
              <p:cNvPr id="35" name="群組 34">
                <a:extLst>
                  <a:ext uri="{FF2B5EF4-FFF2-40B4-BE49-F238E27FC236}">
                    <a16:creationId xmlns:a16="http://schemas.microsoft.com/office/drawing/2014/main" id="{7046156F-068C-4656-A8D0-7E8F5C0208BC}"/>
                  </a:ext>
                </a:extLst>
              </p:cNvPr>
              <p:cNvGrpSpPr/>
              <p:nvPr/>
            </p:nvGrpSpPr>
            <p:grpSpPr>
              <a:xfrm>
                <a:off x="6643046" y="1015194"/>
                <a:ext cx="4150748" cy="2584910"/>
                <a:chOff x="6643046" y="1015194"/>
                <a:chExt cx="4150748" cy="2584910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" name="矩形 16">
                      <a:extLst>
                        <a:ext uri="{FF2B5EF4-FFF2-40B4-BE49-F238E27FC236}">
                          <a16:creationId xmlns:a16="http://schemas.microsoft.com/office/drawing/2014/main" id="{A57BE36E-2EE2-4720-8575-DAE144AFDD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97434" y="1015194"/>
                      <a:ext cx="3096360" cy="380810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(2)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(2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,0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(2,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</m:sSup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(2,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</m:sSup>
                          </m:oMath>
                        </m:oMathPara>
                      </a14:m>
                      <a:endParaRPr lang="en-HK" dirty="0"/>
                    </a:p>
                  </p:txBody>
                </p:sp>
              </mc:Choice>
              <mc:Fallback xmlns="">
                <p:sp>
                  <p:nvSpPr>
                    <p:cNvPr id="17" name="矩形 16">
                      <a:extLst>
                        <a:ext uri="{FF2B5EF4-FFF2-40B4-BE49-F238E27FC236}">
                          <a16:creationId xmlns:a16="http://schemas.microsoft.com/office/drawing/2014/main" id="{A57BE36E-2EE2-4720-8575-DAE144AFDD2A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697434" y="1015194"/>
                      <a:ext cx="3096360" cy="380810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HK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20" name="文字方塊 19">
                  <a:extLst>
                    <a:ext uri="{FF2B5EF4-FFF2-40B4-BE49-F238E27FC236}">
                      <a16:creationId xmlns:a16="http://schemas.microsoft.com/office/drawing/2014/main" id="{61770E28-42E0-4A3E-9A99-C121B1FBF6F7}"/>
                    </a:ext>
                  </a:extLst>
                </p:cNvPr>
                <p:cNvSpPr txBox="1"/>
                <p:nvPr/>
              </p:nvSpPr>
              <p:spPr>
                <a:xfrm>
                  <a:off x="6643046" y="2433256"/>
                  <a:ext cx="188590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/>
                    <a:t>BO energy</a:t>
                  </a:r>
                </a:p>
              </p:txBody>
            </p:sp>
            <p:cxnSp>
              <p:nvCxnSpPr>
                <p:cNvPr id="29" name="直線單箭頭接點 28">
                  <a:extLst>
                    <a:ext uri="{FF2B5EF4-FFF2-40B4-BE49-F238E27FC236}">
                      <a16:creationId xmlns:a16="http://schemas.microsoft.com/office/drawing/2014/main" id="{FC14C930-282A-4E4F-98F3-964CBC21EE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530865" y="1396004"/>
                  <a:ext cx="0" cy="104564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0" name="文字方塊 29">
                      <a:extLst>
                        <a:ext uri="{FF2B5EF4-FFF2-40B4-BE49-F238E27FC236}">
                          <a16:creationId xmlns:a16="http://schemas.microsoft.com/office/drawing/2014/main" id="{7A10F922-6253-4F0F-B391-35303F2EDAA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611365" y="2462100"/>
                      <a:ext cx="1885905" cy="113800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600" dirty="0"/>
                        <a:t>Adiabatic correction</a:t>
                      </a:r>
                    </a:p>
                    <a:p>
                      <a:pPr algn="ctr"/>
                      <a:endParaRPr lang="en-US" sz="1600" dirty="0"/>
                    </a:p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d>
                              <m:d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1" i="1" smtClean="0">
                                            <a:latin typeface="Cambria Math" panose="02040503050406030204" pitchFamily="18" charset="0"/>
                                          </a:rPr>
                                          <m:t>𝒎</m:t>
                                        </m:r>
                                      </m:e>
                                      <m:sub>
                                        <m:r>
                                          <a:rPr lang="en-US" sz="1600" b="1" i="1" smtClean="0">
                                            <a:latin typeface="Cambria Math" panose="02040503050406030204" pitchFamily="18" charset="0"/>
                                          </a:rPr>
                                          <m:t>𝒆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𝝁</m:t>
                                    </m:r>
                                  </m:den>
                                </m:f>
                              </m:e>
                            </m:d>
                          </m:oMath>
                        </m:oMathPara>
                      </a14:m>
                      <a:endParaRPr lang="en-HK" sz="1600" dirty="0"/>
                    </a:p>
                  </p:txBody>
                </p:sp>
              </mc:Choice>
              <mc:Fallback xmlns="">
                <p:sp>
                  <p:nvSpPr>
                    <p:cNvPr id="30" name="文字方塊 29">
                      <a:extLst>
                        <a:ext uri="{FF2B5EF4-FFF2-40B4-BE49-F238E27FC236}">
                          <a16:creationId xmlns:a16="http://schemas.microsoft.com/office/drawing/2014/main" id="{7A10F922-6253-4F0F-B391-35303F2EDAA1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611365" y="2462100"/>
                      <a:ext cx="1885905" cy="1138004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l="-645" t="-1613" r="-323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HK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文字方塊 35">
                    <a:extLst>
                      <a:ext uri="{FF2B5EF4-FFF2-40B4-BE49-F238E27FC236}">
                        <a16:creationId xmlns:a16="http://schemas.microsoft.com/office/drawing/2014/main" id="{C0334B7B-95DD-4E43-9BB4-F48035AD4F44}"/>
                      </a:ext>
                    </a:extLst>
                  </p:cNvPr>
                  <p:cNvSpPr txBox="1"/>
                  <p:nvPr/>
                </p:nvSpPr>
                <p:spPr>
                  <a:xfrm>
                    <a:off x="10432976" y="2446737"/>
                    <a:ext cx="1885905" cy="118660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dirty="0"/>
                      <a:t>Non-adiabatic correction</a:t>
                    </a:r>
                  </a:p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600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600" b="1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b="1" i="1" smtClean="0">
                                              <a:latin typeface="Cambria Math" panose="02040503050406030204" pitchFamily="18" charset="0"/>
                                            </a:rPr>
                                            <m:t>𝒎</m:t>
                                          </m:r>
                                        </m:e>
                                        <m:sub>
                                          <m:r>
                                            <a:rPr lang="en-US" sz="1600" b="1" i="1" smtClean="0">
                                              <a:latin typeface="Cambria Math" panose="02040503050406030204" pitchFamily="18" charset="0"/>
                                            </a:rPr>
                                            <m:t>𝒆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1600" b="1" i="1" smtClean="0">
                                          <a:latin typeface="Cambria Math" panose="02040503050406030204" pitchFamily="18" charset="0"/>
                                        </a:rPr>
                                        <m:t>𝝁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oMath>
                      </m:oMathPara>
                    </a14:m>
                    <a:endParaRPr lang="en-HK" sz="1600" dirty="0"/>
                  </a:p>
                </p:txBody>
              </p:sp>
            </mc:Choice>
            <mc:Fallback xmlns="">
              <p:sp>
                <p:nvSpPr>
                  <p:cNvPr id="36" name="文字方塊 35">
                    <a:extLst>
                      <a:ext uri="{FF2B5EF4-FFF2-40B4-BE49-F238E27FC236}">
                        <a16:creationId xmlns:a16="http://schemas.microsoft.com/office/drawing/2014/main" id="{C0334B7B-95DD-4E43-9BB4-F48035AD4F4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432976" y="2446737"/>
                    <a:ext cx="1885905" cy="1186607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t="-1538"/>
                    </a:stretch>
                  </a:blipFill>
                </p:spPr>
                <p:txBody>
                  <a:bodyPr/>
                  <a:lstStyle/>
                  <a:p>
                    <a:r>
                      <a:rPr lang="en-HK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40" name="接點: 肘形 39">
                <a:extLst>
                  <a:ext uri="{FF2B5EF4-FFF2-40B4-BE49-F238E27FC236}">
                    <a16:creationId xmlns:a16="http://schemas.microsoft.com/office/drawing/2014/main" id="{D6B1BC57-AA7B-44F8-91C2-A39CC21B0777}"/>
                  </a:ext>
                </a:extLst>
              </p:cNvPr>
              <p:cNvCxnSpPr>
                <a:cxnSpLocks/>
                <a:endCxn id="36" idx="0"/>
              </p:cNvCxnSpPr>
              <p:nvPr/>
            </p:nvCxnSpPr>
            <p:spPr>
              <a:xfrm>
                <a:off x="10405925" y="1579847"/>
                <a:ext cx="970004" cy="866890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0" name="直線接點 49">
              <a:extLst>
                <a:ext uri="{FF2B5EF4-FFF2-40B4-BE49-F238E27FC236}">
                  <a16:creationId xmlns:a16="http://schemas.microsoft.com/office/drawing/2014/main" id="{A5DCB2D0-0207-4AB7-93B2-93FC595661E8}"/>
                </a:ext>
              </a:extLst>
            </p:cNvPr>
            <p:cNvCxnSpPr/>
            <p:nvPr/>
          </p:nvCxnSpPr>
          <p:spPr>
            <a:xfrm>
              <a:off x="10486513" y="1255901"/>
              <a:ext cx="0" cy="2475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群組 64">
            <a:extLst>
              <a:ext uri="{FF2B5EF4-FFF2-40B4-BE49-F238E27FC236}">
                <a16:creationId xmlns:a16="http://schemas.microsoft.com/office/drawing/2014/main" id="{F168866E-BF0F-419C-876F-8D184E8E8A64}"/>
              </a:ext>
            </a:extLst>
          </p:cNvPr>
          <p:cNvGrpSpPr/>
          <p:nvPr/>
        </p:nvGrpSpPr>
        <p:grpSpPr>
          <a:xfrm>
            <a:off x="1689894" y="5344851"/>
            <a:ext cx="3818665" cy="933676"/>
            <a:chOff x="838200" y="4689446"/>
            <a:chExt cx="3818665" cy="933676"/>
          </a:xfrm>
        </p:grpSpPr>
        <p:grpSp>
          <p:nvGrpSpPr>
            <p:cNvPr id="60" name="群組 59">
              <a:extLst>
                <a:ext uri="{FF2B5EF4-FFF2-40B4-BE49-F238E27FC236}">
                  <a16:creationId xmlns:a16="http://schemas.microsoft.com/office/drawing/2014/main" id="{2AFB242D-51DD-48D0-A60C-A0F78A07D40D}"/>
                </a:ext>
              </a:extLst>
            </p:cNvPr>
            <p:cNvGrpSpPr/>
            <p:nvPr/>
          </p:nvGrpSpPr>
          <p:grpSpPr>
            <a:xfrm>
              <a:off x="3126770" y="4854984"/>
              <a:ext cx="1442559" cy="586809"/>
              <a:chOff x="3126770" y="4854984"/>
              <a:chExt cx="1442559" cy="586809"/>
            </a:xfrm>
          </p:grpSpPr>
          <p:sp>
            <p:nvSpPr>
              <p:cNvPr id="52" name="橢圓 51">
                <a:extLst>
                  <a:ext uri="{FF2B5EF4-FFF2-40B4-BE49-F238E27FC236}">
                    <a16:creationId xmlns:a16="http://schemas.microsoft.com/office/drawing/2014/main" id="{61FD8F4D-B4FE-46ED-AEC2-F9C5E9B7FD16}"/>
                  </a:ext>
                </a:extLst>
              </p:cNvPr>
              <p:cNvSpPr/>
              <p:nvPr/>
            </p:nvSpPr>
            <p:spPr>
              <a:xfrm>
                <a:off x="3126770" y="4854984"/>
                <a:ext cx="337801" cy="337801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N</a:t>
                </a:r>
                <a:endParaRPr lang="en-HK" dirty="0"/>
              </a:p>
            </p:txBody>
          </p:sp>
          <p:sp>
            <p:nvSpPr>
              <p:cNvPr id="53" name="橢圓 52">
                <a:extLst>
                  <a:ext uri="{FF2B5EF4-FFF2-40B4-BE49-F238E27FC236}">
                    <a16:creationId xmlns:a16="http://schemas.microsoft.com/office/drawing/2014/main" id="{D84FBDB2-EECB-471E-B1B4-D977D4B9CBEA}"/>
                  </a:ext>
                </a:extLst>
              </p:cNvPr>
              <p:cNvSpPr/>
              <p:nvPr/>
            </p:nvSpPr>
            <p:spPr>
              <a:xfrm>
                <a:off x="3238767" y="5103992"/>
                <a:ext cx="337801" cy="337801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N</a:t>
                </a:r>
                <a:endParaRPr lang="en-HK" dirty="0"/>
              </a:p>
            </p:txBody>
          </p:sp>
          <p:sp>
            <p:nvSpPr>
              <p:cNvPr id="57" name="橢圓 56">
                <a:extLst>
                  <a:ext uri="{FF2B5EF4-FFF2-40B4-BE49-F238E27FC236}">
                    <a16:creationId xmlns:a16="http://schemas.microsoft.com/office/drawing/2014/main" id="{478D3465-786E-40C7-B3AA-27658658CB10}"/>
                  </a:ext>
                </a:extLst>
              </p:cNvPr>
              <p:cNvSpPr/>
              <p:nvPr/>
            </p:nvSpPr>
            <p:spPr>
              <a:xfrm>
                <a:off x="3407667" y="4854984"/>
                <a:ext cx="337801" cy="337801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P</a:t>
                </a:r>
                <a:endParaRPr lang="en-HK" dirty="0"/>
              </a:p>
            </p:txBody>
          </p:sp>
          <p:sp>
            <p:nvSpPr>
              <p:cNvPr id="58" name="橢圓 57">
                <a:extLst>
                  <a:ext uri="{FF2B5EF4-FFF2-40B4-BE49-F238E27FC236}">
                    <a16:creationId xmlns:a16="http://schemas.microsoft.com/office/drawing/2014/main" id="{62719C58-7368-444C-B3BF-B9E2D1321C64}"/>
                  </a:ext>
                </a:extLst>
              </p:cNvPr>
              <p:cNvSpPr/>
              <p:nvPr/>
            </p:nvSpPr>
            <p:spPr>
              <a:xfrm>
                <a:off x="4231528" y="4992396"/>
                <a:ext cx="337801" cy="337801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P</a:t>
                </a:r>
                <a:endParaRPr lang="en-HK" dirty="0"/>
              </a:p>
            </p:txBody>
          </p:sp>
        </p:grpSp>
        <p:grpSp>
          <p:nvGrpSpPr>
            <p:cNvPr id="61" name="群組 60">
              <a:extLst>
                <a:ext uri="{FF2B5EF4-FFF2-40B4-BE49-F238E27FC236}">
                  <a16:creationId xmlns:a16="http://schemas.microsoft.com/office/drawing/2014/main" id="{AB3275D7-9CEF-47FF-BE66-107DC1962EE5}"/>
                </a:ext>
              </a:extLst>
            </p:cNvPr>
            <p:cNvGrpSpPr/>
            <p:nvPr/>
          </p:nvGrpSpPr>
          <p:grpSpPr>
            <a:xfrm>
              <a:off x="979561" y="4854984"/>
              <a:ext cx="1463636" cy="586809"/>
              <a:chOff x="979561" y="4854984"/>
              <a:chExt cx="1463636" cy="586809"/>
            </a:xfrm>
          </p:grpSpPr>
          <p:sp>
            <p:nvSpPr>
              <p:cNvPr id="56" name="橢圓 55">
                <a:extLst>
                  <a:ext uri="{FF2B5EF4-FFF2-40B4-BE49-F238E27FC236}">
                    <a16:creationId xmlns:a16="http://schemas.microsoft.com/office/drawing/2014/main" id="{0FC0E319-FA0E-4D7B-A879-8820FD7B7971}"/>
                  </a:ext>
                </a:extLst>
              </p:cNvPr>
              <p:cNvSpPr/>
              <p:nvPr/>
            </p:nvSpPr>
            <p:spPr>
              <a:xfrm>
                <a:off x="1276198" y="4868799"/>
                <a:ext cx="337801" cy="337801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P</a:t>
                </a:r>
                <a:endParaRPr lang="en-HK" dirty="0"/>
              </a:p>
            </p:txBody>
          </p:sp>
          <p:sp>
            <p:nvSpPr>
              <p:cNvPr id="54" name="橢圓 53">
                <a:extLst>
                  <a:ext uri="{FF2B5EF4-FFF2-40B4-BE49-F238E27FC236}">
                    <a16:creationId xmlns:a16="http://schemas.microsoft.com/office/drawing/2014/main" id="{1AE3933E-23FC-4B50-BB7B-A3A79E739A57}"/>
                  </a:ext>
                </a:extLst>
              </p:cNvPr>
              <p:cNvSpPr/>
              <p:nvPr/>
            </p:nvSpPr>
            <p:spPr>
              <a:xfrm>
                <a:off x="979561" y="4854984"/>
                <a:ext cx="337801" cy="337801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N</a:t>
                </a:r>
                <a:endParaRPr lang="en-HK" dirty="0"/>
              </a:p>
            </p:txBody>
          </p:sp>
          <p:sp>
            <p:nvSpPr>
              <p:cNvPr id="55" name="橢圓 54">
                <a:extLst>
                  <a:ext uri="{FF2B5EF4-FFF2-40B4-BE49-F238E27FC236}">
                    <a16:creationId xmlns:a16="http://schemas.microsoft.com/office/drawing/2014/main" id="{01448F09-98F4-451A-9D80-571315A4BAC1}"/>
                  </a:ext>
                </a:extLst>
              </p:cNvPr>
              <p:cNvSpPr/>
              <p:nvPr/>
            </p:nvSpPr>
            <p:spPr>
              <a:xfrm>
                <a:off x="1091558" y="5103992"/>
                <a:ext cx="337801" cy="337801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P</a:t>
                </a:r>
                <a:endParaRPr lang="en-HK" dirty="0"/>
              </a:p>
            </p:txBody>
          </p:sp>
          <p:sp>
            <p:nvSpPr>
              <p:cNvPr id="59" name="橢圓 58">
                <a:extLst>
                  <a:ext uri="{FF2B5EF4-FFF2-40B4-BE49-F238E27FC236}">
                    <a16:creationId xmlns:a16="http://schemas.microsoft.com/office/drawing/2014/main" id="{EC0DD70F-E8F9-4383-8080-A6989418D628}"/>
                  </a:ext>
                </a:extLst>
              </p:cNvPr>
              <p:cNvSpPr/>
              <p:nvPr/>
            </p:nvSpPr>
            <p:spPr>
              <a:xfrm>
                <a:off x="2105396" y="4985425"/>
                <a:ext cx="337801" cy="337801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P</a:t>
                </a:r>
                <a:endParaRPr lang="en-HK" dirty="0"/>
              </a:p>
            </p:txBody>
          </p:sp>
        </p:grpSp>
        <p:sp>
          <p:nvSpPr>
            <p:cNvPr id="62" name="橢圓 61">
              <a:extLst>
                <a:ext uri="{FF2B5EF4-FFF2-40B4-BE49-F238E27FC236}">
                  <a16:creationId xmlns:a16="http://schemas.microsoft.com/office/drawing/2014/main" id="{C4D5EF85-72A8-4F98-9BF8-72743A7F5703}"/>
                </a:ext>
              </a:extLst>
            </p:cNvPr>
            <p:cNvSpPr/>
            <p:nvPr/>
          </p:nvSpPr>
          <p:spPr>
            <a:xfrm>
              <a:off x="838200" y="4689446"/>
              <a:ext cx="1703662" cy="92081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64" name="橢圓 63">
              <a:extLst>
                <a:ext uri="{FF2B5EF4-FFF2-40B4-BE49-F238E27FC236}">
                  <a16:creationId xmlns:a16="http://schemas.microsoft.com/office/drawing/2014/main" id="{5C366CB1-5CDD-43D1-B0AE-6265A5D2151D}"/>
                </a:ext>
              </a:extLst>
            </p:cNvPr>
            <p:cNvSpPr/>
            <p:nvPr/>
          </p:nvSpPr>
          <p:spPr>
            <a:xfrm>
              <a:off x="2953203" y="4702305"/>
              <a:ext cx="1703662" cy="92081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 dirty="0"/>
            </a:p>
          </p:txBody>
        </p:sp>
      </p:grpSp>
      <p:sp>
        <p:nvSpPr>
          <p:cNvPr id="19" name="矩形 18">
            <a:extLst>
              <a:ext uri="{FF2B5EF4-FFF2-40B4-BE49-F238E27FC236}">
                <a16:creationId xmlns:a16="http://schemas.microsoft.com/office/drawing/2014/main" id="{BDD348D9-FA6B-4230-8742-6B2CBFAAA40D}"/>
              </a:ext>
            </a:extLst>
          </p:cNvPr>
          <p:cNvSpPr/>
          <p:nvPr/>
        </p:nvSpPr>
        <p:spPr>
          <a:xfrm>
            <a:off x="9322144" y="6607562"/>
            <a:ext cx="29121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>
                <a:solidFill>
                  <a:prstClr val="black"/>
                </a:solidFill>
              </a:rPr>
              <a:t>M. Puchalski et al., PRL 121, 073001  (2018)</a:t>
            </a:r>
            <a:endParaRPr lang="en-HK" dirty="0"/>
          </a:p>
        </p:txBody>
      </p:sp>
    </p:spTree>
    <p:extLst>
      <p:ext uri="{BB962C8B-B14F-4D97-AF65-F5344CB8AC3E}">
        <p14:creationId xmlns:p14="http://schemas.microsoft.com/office/powerpoint/2010/main" val="3181428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id="{86AC7076-EA08-4C37-AB05-242F1FC268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408"/>
          <a:stretch/>
        </p:blipFill>
        <p:spPr>
          <a:xfrm>
            <a:off x="1241000" y="2292635"/>
            <a:ext cx="10112800" cy="2883168"/>
          </a:xfrm>
          <a:prstGeom prst="rect">
            <a:avLst/>
          </a:prstGeom>
        </p:spPr>
      </p:pic>
      <p:sp>
        <p:nvSpPr>
          <p:cNvPr id="7" name="文字方塊 6">
            <a:extLst>
              <a:ext uri="{FF2B5EF4-FFF2-40B4-BE49-F238E27FC236}">
                <a16:creationId xmlns:a16="http://schemas.microsoft.com/office/drawing/2014/main" id="{9E03D09E-2551-4632-B145-43C439BD10ED}"/>
              </a:ext>
            </a:extLst>
          </p:cNvPr>
          <p:cNvSpPr txBox="1"/>
          <p:nvPr/>
        </p:nvSpPr>
        <p:spPr>
          <a:xfrm>
            <a:off x="1241000" y="1750663"/>
            <a:ext cx="35641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NAPT calculation by P. </a:t>
            </a:r>
            <a:r>
              <a:rPr lang="en-HK" dirty="0" err="1"/>
              <a:t>Czachorowski</a:t>
            </a:r>
            <a:endParaRPr lang="en-US" dirty="0"/>
          </a:p>
          <a:p>
            <a:endParaRPr lang="en-US" dirty="0"/>
          </a:p>
        </p:txBody>
      </p:sp>
      <p:sp>
        <p:nvSpPr>
          <p:cNvPr id="3" name="標題 2">
            <a:extLst>
              <a:ext uri="{FF2B5EF4-FFF2-40B4-BE49-F238E27FC236}">
                <a16:creationId xmlns:a16="http://schemas.microsoft.com/office/drawing/2014/main" id="{5EA0842A-8E2D-4084-9DB0-2EFAFA3AF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Calculation on tritiated species</a:t>
            </a:r>
            <a:endParaRPr lang="en-HK" dirty="0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4AC54523-2E7B-4EE0-8EB2-66E7BBBDF4F7}"/>
              </a:ext>
            </a:extLst>
          </p:cNvPr>
          <p:cNvSpPr/>
          <p:nvPr/>
        </p:nvSpPr>
        <p:spPr>
          <a:xfrm>
            <a:off x="3576570" y="5295199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Uncertainty</a:t>
            </a:r>
            <a:r>
              <a:rPr lang="en-US" b="1" dirty="0"/>
              <a:t> </a:t>
            </a:r>
            <a:r>
              <a:rPr lang="en-US" dirty="0"/>
              <a:t>fundamental band v = 1</a:t>
            </a:r>
            <a:r>
              <a:rPr lang="en-US" dirty="0">
                <a:sym typeface="Wingdings" panose="05000000000000000000" pitchFamily="2" charset="2"/>
              </a:rPr>
              <a:t> </a:t>
            </a:r>
            <a:r>
              <a:rPr lang="en-US" dirty="0"/>
              <a:t>0 </a:t>
            </a:r>
          </a:p>
          <a:p>
            <a:r>
              <a:rPr lang="en-US" b="1" dirty="0"/>
              <a:t>~</a:t>
            </a:r>
            <a:r>
              <a:rPr lang="en-US" b="1" dirty="0">
                <a:solidFill>
                  <a:srgbClr val="FF0000"/>
                </a:solidFill>
              </a:rPr>
              <a:t>10</a:t>
            </a:r>
            <a:r>
              <a:rPr lang="en-US" b="1" baseline="30000" dirty="0">
                <a:solidFill>
                  <a:srgbClr val="FF0000"/>
                </a:solidFill>
              </a:rPr>
              <a:t>-4</a:t>
            </a:r>
            <a:r>
              <a:rPr lang="en-US" dirty="0"/>
              <a:t> cm</a:t>
            </a:r>
            <a:r>
              <a:rPr lang="en-US" baseline="30000" dirty="0"/>
              <a:t>-1 </a:t>
            </a:r>
            <a:r>
              <a:rPr lang="en-US" dirty="0"/>
              <a:t>for DT and HT</a:t>
            </a:r>
          </a:p>
          <a:p>
            <a:r>
              <a:rPr lang="en-US" b="1" dirty="0">
                <a:solidFill>
                  <a:srgbClr val="FF0000"/>
                </a:solidFill>
              </a:rPr>
              <a:t>6 x 10</a:t>
            </a:r>
            <a:r>
              <a:rPr lang="en-US" b="1" baseline="30000" dirty="0">
                <a:solidFill>
                  <a:srgbClr val="FF0000"/>
                </a:solidFill>
              </a:rPr>
              <a:t>-5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cm</a:t>
            </a:r>
            <a:r>
              <a:rPr lang="en-US" baseline="30000" dirty="0"/>
              <a:t>-1 </a:t>
            </a:r>
            <a:r>
              <a:rPr lang="en-US" dirty="0"/>
              <a:t>for T</a:t>
            </a:r>
            <a:r>
              <a:rPr lang="en-US" baseline="-25000" dirty="0"/>
              <a:t>2</a:t>
            </a:r>
            <a:endParaRPr lang="en-US" dirty="0"/>
          </a:p>
          <a:p>
            <a:endParaRPr lang="en-US" dirty="0"/>
          </a:p>
          <a:p>
            <a:r>
              <a:rPr lang="en-US" dirty="0"/>
              <a:t>100-fold improvement to </a:t>
            </a:r>
            <a:r>
              <a:rPr lang="en-HK" dirty="0"/>
              <a:t>C. Schwartz et al. (1987)</a:t>
            </a:r>
          </a:p>
        </p:txBody>
      </p:sp>
    </p:spTree>
    <p:extLst>
      <p:ext uri="{BB962C8B-B14F-4D97-AF65-F5344CB8AC3E}">
        <p14:creationId xmlns:p14="http://schemas.microsoft.com/office/powerpoint/2010/main" val="2388505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>
            <a:extLst>
              <a:ext uri="{FF2B5EF4-FFF2-40B4-BE49-F238E27FC236}">
                <a16:creationId xmlns:a16="http://schemas.microsoft.com/office/drawing/2014/main" id="{35AAA6DF-D859-4905-BFDA-DD98A82585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137" y="1422240"/>
            <a:ext cx="4656446" cy="4168313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A28D14AD-EA1E-40B9-887F-29B4AAE2EF74}"/>
              </a:ext>
            </a:extLst>
          </p:cNvPr>
          <p:cNvSpPr/>
          <p:nvPr/>
        </p:nvSpPr>
        <p:spPr>
          <a:xfrm>
            <a:off x="4615980" y="1943166"/>
            <a:ext cx="364641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Uncertainty of old measurement on vibrational transition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 T</a:t>
            </a:r>
            <a:r>
              <a:rPr lang="en-US" baseline="-25000" dirty="0"/>
              <a:t>2</a:t>
            </a:r>
            <a:r>
              <a:rPr lang="en-US" dirty="0"/>
              <a:t> and DT</a:t>
            </a:r>
          </a:p>
          <a:p>
            <a:pPr algn="ctr"/>
            <a:r>
              <a:rPr lang="en-US" dirty="0"/>
              <a:t>&gt; </a:t>
            </a:r>
            <a:r>
              <a:rPr lang="en-US" b="1" dirty="0">
                <a:solidFill>
                  <a:srgbClr val="FF0000"/>
                </a:solidFill>
              </a:rPr>
              <a:t>5 x 10</a:t>
            </a:r>
            <a:r>
              <a:rPr lang="en-US" b="1" baseline="30000" dirty="0">
                <a:solidFill>
                  <a:srgbClr val="FF0000"/>
                </a:solidFill>
              </a:rPr>
              <a:t>-2</a:t>
            </a:r>
            <a:r>
              <a:rPr lang="en-US" b="1" dirty="0"/>
              <a:t> </a:t>
            </a:r>
            <a:r>
              <a:rPr lang="en-US" dirty="0"/>
              <a:t>cm</a:t>
            </a:r>
            <a:r>
              <a:rPr lang="en-US" baseline="30000" dirty="0"/>
              <a:t>-1</a:t>
            </a:r>
          </a:p>
          <a:p>
            <a:pPr algn="ctr"/>
            <a:endParaRPr lang="en-US" baseline="30000" dirty="0"/>
          </a:p>
          <a:p>
            <a:pPr algn="ctr"/>
            <a:r>
              <a:rPr lang="en-US" dirty="0"/>
              <a:t>HT</a:t>
            </a:r>
          </a:p>
          <a:p>
            <a:pPr algn="ctr"/>
            <a:r>
              <a:rPr lang="en-US" dirty="0"/>
              <a:t>&gt; </a:t>
            </a:r>
            <a:r>
              <a:rPr lang="en-US" b="1" dirty="0">
                <a:solidFill>
                  <a:srgbClr val="FF0000"/>
                </a:solidFill>
              </a:rPr>
              <a:t>5 x 10</a:t>
            </a:r>
            <a:r>
              <a:rPr lang="en-US" b="1" baseline="30000" dirty="0">
                <a:solidFill>
                  <a:srgbClr val="FF0000"/>
                </a:solidFill>
              </a:rPr>
              <a:t>-3</a:t>
            </a:r>
            <a:r>
              <a:rPr lang="en-US" b="1" dirty="0"/>
              <a:t> </a:t>
            </a:r>
            <a:r>
              <a:rPr lang="en-US" dirty="0"/>
              <a:t>cm</a:t>
            </a:r>
            <a:r>
              <a:rPr lang="en-US" baseline="30000" dirty="0"/>
              <a:t>-1</a:t>
            </a:r>
            <a:endParaRPr lang="en-HK" dirty="0"/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BC214218-398F-4BF8-84DF-3E36F5178F18}"/>
              </a:ext>
            </a:extLst>
          </p:cNvPr>
          <p:cNvSpPr txBox="1"/>
          <p:nvPr/>
        </p:nvSpPr>
        <p:spPr>
          <a:xfrm>
            <a:off x="2507971" y="5673518"/>
            <a:ext cx="21918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 J.E. </a:t>
            </a:r>
            <a:r>
              <a:rPr lang="en-HK" sz="1000" dirty="0" err="1"/>
              <a:t>Barefield</a:t>
            </a:r>
            <a:r>
              <a:rPr lang="en-HK" sz="1000" dirty="0"/>
              <a:t> et al. J. Mol. </a:t>
            </a:r>
            <a:r>
              <a:rPr lang="en-HK" sz="1000" dirty="0" err="1"/>
              <a:t>Spectosc</a:t>
            </a:r>
            <a:r>
              <a:rPr lang="en-HK" sz="1000" dirty="0"/>
              <a:t>. 80, 233-236 (1980) </a:t>
            </a:r>
          </a:p>
        </p:txBody>
      </p:sp>
      <p:sp>
        <p:nvSpPr>
          <p:cNvPr id="3" name="標題 2">
            <a:extLst>
              <a:ext uri="{FF2B5EF4-FFF2-40B4-BE49-F238E27FC236}">
                <a16:creationId xmlns:a16="http://schemas.microsoft.com/office/drawing/2014/main" id="{5EA0842A-8E2D-4084-9DB0-2EFAFA3AF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“Recent” experiment on tritiated species</a:t>
            </a:r>
            <a:endParaRPr lang="en-HK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F2BDD2D0-0731-495A-9935-22B73F1B7F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8403" y="1422239"/>
            <a:ext cx="3415726" cy="4651389"/>
          </a:xfrm>
          <a:prstGeom prst="rect">
            <a:avLst/>
          </a:prstGeom>
        </p:spPr>
      </p:pic>
      <p:sp>
        <p:nvSpPr>
          <p:cNvPr id="12" name="文字方塊 11">
            <a:extLst>
              <a:ext uri="{FF2B5EF4-FFF2-40B4-BE49-F238E27FC236}">
                <a16:creationId xmlns:a16="http://schemas.microsoft.com/office/drawing/2014/main" id="{57F87E23-BE0F-4BF1-BB98-666822E04C81}"/>
              </a:ext>
            </a:extLst>
          </p:cNvPr>
          <p:cNvSpPr txBox="1"/>
          <p:nvPr/>
        </p:nvSpPr>
        <p:spPr>
          <a:xfrm>
            <a:off x="9872230" y="6186645"/>
            <a:ext cx="21918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M.C. Chuang et al. J. Mol. </a:t>
            </a:r>
            <a:r>
              <a:rPr lang="en-HK" sz="1000" dirty="0" err="1"/>
              <a:t>Spectosc</a:t>
            </a:r>
            <a:r>
              <a:rPr lang="en-HK" sz="1000" dirty="0"/>
              <a:t>. 121, 380-400 (1987) 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2C01C16-B7FB-48B5-AE11-19741978FE2F}"/>
              </a:ext>
            </a:extLst>
          </p:cNvPr>
          <p:cNvSpPr/>
          <p:nvPr/>
        </p:nvSpPr>
        <p:spPr>
          <a:xfrm>
            <a:off x="4942687" y="4716957"/>
            <a:ext cx="29930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Latest calculation uncertainty </a:t>
            </a:r>
            <a:endParaRPr lang="en-HK" dirty="0"/>
          </a:p>
          <a:p>
            <a:pPr algn="ctr"/>
            <a:r>
              <a:rPr lang="en-US" b="1" dirty="0"/>
              <a:t>&lt; </a:t>
            </a:r>
            <a:r>
              <a:rPr lang="en-US" b="1" dirty="0">
                <a:solidFill>
                  <a:srgbClr val="4409FF"/>
                </a:solidFill>
              </a:rPr>
              <a:t>10</a:t>
            </a:r>
            <a:r>
              <a:rPr lang="en-US" b="1" baseline="30000" dirty="0">
                <a:solidFill>
                  <a:srgbClr val="4409FF"/>
                </a:solidFill>
              </a:rPr>
              <a:t>-4</a:t>
            </a:r>
            <a:r>
              <a:rPr lang="en-US" dirty="0"/>
              <a:t> cm</a:t>
            </a:r>
            <a:r>
              <a:rPr lang="en-US" baseline="30000" dirty="0"/>
              <a:t>-1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935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87D25E2-FF74-4D5B-8756-977D99D91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Experimental challenge</a:t>
            </a:r>
            <a:endParaRPr lang="en-HK" dirty="0"/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4B590B24-DDC3-44D5-BC56-9E22E02E8D8F}"/>
              </a:ext>
            </a:extLst>
          </p:cNvPr>
          <p:cNvSpPr txBox="1"/>
          <p:nvPr/>
        </p:nvSpPr>
        <p:spPr>
          <a:xfrm>
            <a:off x="1039536" y="2118526"/>
            <a:ext cx="5668301" cy="42473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Tritium sample from Tritium laboratory in KIT</a:t>
            </a:r>
          </a:p>
          <a:p>
            <a:pPr algn="ctr">
              <a:spcAft>
                <a:spcPts val="1200"/>
              </a:spcAft>
            </a:pPr>
            <a:r>
              <a:rPr lang="en-US" dirty="0"/>
              <a:t>Legal limit: &lt;1 </a:t>
            </a:r>
            <a:r>
              <a:rPr lang="en-US" dirty="0" err="1"/>
              <a:t>GBq</a:t>
            </a:r>
            <a:r>
              <a:rPr lang="en-US" dirty="0"/>
              <a:t> radioactivity</a:t>
            </a:r>
          </a:p>
          <a:p>
            <a:pPr>
              <a:spcAft>
                <a:spcPts val="1200"/>
              </a:spcAft>
            </a:pPr>
            <a:endParaRPr lang="en-US" dirty="0"/>
          </a:p>
          <a:p>
            <a:pPr algn="ctr">
              <a:spcAft>
                <a:spcPts val="1200"/>
              </a:spcAft>
            </a:pPr>
            <a:r>
              <a:rPr lang="en-US" dirty="0">
                <a:sym typeface="Wingdings" panose="05000000000000000000" pitchFamily="2" charset="2"/>
              </a:rPr>
              <a:t>~ 2.5 mbar T</a:t>
            </a:r>
            <a:r>
              <a:rPr lang="en-US" baseline="-25000" dirty="0">
                <a:sym typeface="Wingdings" panose="05000000000000000000" pitchFamily="2" charset="2"/>
              </a:rPr>
              <a:t>2, </a:t>
            </a:r>
            <a:r>
              <a:rPr lang="en-HK" dirty="0">
                <a:sym typeface="Wingdings" panose="05000000000000000000" pitchFamily="2" charset="2"/>
              </a:rPr>
              <a:t>or</a:t>
            </a:r>
            <a:endParaRPr lang="en-US" dirty="0"/>
          </a:p>
          <a:p>
            <a:pPr algn="ctr">
              <a:spcAft>
                <a:spcPts val="1200"/>
              </a:spcAft>
            </a:pPr>
            <a:r>
              <a:rPr lang="en-US" dirty="0">
                <a:sym typeface="Wingdings" panose="05000000000000000000" pitchFamily="2" charset="2"/>
              </a:rPr>
              <a:t>~ 4 mbar DT,</a:t>
            </a:r>
          </a:p>
          <a:p>
            <a:pPr algn="ctr">
              <a:spcAft>
                <a:spcPts val="1200"/>
              </a:spcAft>
            </a:pPr>
            <a:r>
              <a:rPr lang="en-US" dirty="0">
                <a:sym typeface="Wingdings" panose="05000000000000000000" pitchFamily="2" charset="2"/>
              </a:rPr>
              <a:t>(HT is preparing)</a:t>
            </a:r>
          </a:p>
          <a:p>
            <a:pPr>
              <a:spcAft>
                <a:spcPts val="1200"/>
              </a:spcAft>
            </a:pPr>
            <a:r>
              <a:rPr lang="en-US" dirty="0">
                <a:sym typeface="Wingdings" panose="05000000000000000000" pitchFamily="2" charset="2"/>
              </a:rPr>
              <a:t>in 4 cm</a:t>
            </a:r>
            <a:r>
              <a:rPr lang="en-US" baseline="30000" dirty="0">
                <a:sym typeface="Wingdings" panose="05000000000000000000" pitchFamily="2" charset="2"/>
              </a:rPr>
              <a:t>3</a:t>
            </a:r>
            <a:r>
              <a:rPr lang="en-US" dirty="0">
                <a:sym typeface="Wingdings" panose="05000000000000000000" pitchFamily="2" charset="2"/>
              </a:rPr>
              <a:t> well-sealed gas cell</a:t>
            </a:r>
          </a:p>
          <a:p>
            <a:pPr algn="ctr">
              <a:spcAft>
                <a:spcPts val="1200"/>
              </a:spcAft>
            </a:pPr>
            <a:endParaRPr lang="en-US" dirty="0">
              <a:sym typeface="Wingdings" panose="05000000000000000000" pitchFamily="2" charset="2"/>
            </a:endParaRPr>
          </a:p>
          <a:p>
            <a:pPr algn="ctr">
              <a:spcAft>
                <a:spcPts val="1200"/>
              </a:spcAft>
            </a:pPr>
            <a:r>
              <a:rPr lang="en-US" b="1" dirty="0">
                <a:sym typeface="Wingdings" panose="05000000000000000000" pitchFamily="2" charset="2"/>
              </a:rPr>
              <a:t>Limited methods for measurement</a:t>
            </a:r>
          </a:p>
          <a:p>
            <a:pPr algn="ctr">
              <a:spcAft>
                <a:spcPts val="1200"/>
              </a:spcAft>
            </a:pPr>
            <a:r>
              <a:rPr lang="en-US" b="1" dirty="0">
                <a:sym typeface="Wingdings" panose="05000000000000000000" pitchFamily="2" charset="2"/>
              </a:rPr>
              <a:t>Not feasible </a:t>
            </a:r>
            <a:r>
              <a:rPr lang="en-US" dirty="0">
                <a:sym typeface="Wingdings" panose="05000000000000000000" pitchFamily="2" charset="2"/>
              </a:rPr>
              <a:t>for molecular beam experiment</a:t>
            </a:r>
          </a:p>
        </p:txBody>
      </p:sp>
      <p:pic>
        <p:nvPicPr>
          <p:cNvPr id="5" name="圖片 4" descr="一張含有 室內, 地板, 桌, 坐 的圖片&#10;&#10;自動產生的描述">
            <a:extLst>
              <a:ext uri="{FF2B5EF4-FFF2-40B4-BE49-F238E27FC236}">
                <a16:creationId xmlns:a16="http://schemas.microsoft.com/office/drawing/2014/main" id="{DD72B71E-36D5-44A3-B1EE-ED3FC8BB2C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2377" y="2118526"/>
            <a:ext cx="3250087" cy="4297636"/>
          </a:xfrm>
          <a:prstGeom prst="rect">
            <a:avLst/>
          </a:prstGeom>
        </p:spPr>
      </p:pic>
      <p:pic>
        <p:nvPicPr>
          <p:cNvPr id="6" name="Picture 6" descr="ç¸éåç">
            <a:extLst>
              <a:ext uri="{FF2B5EF4-FFF2-40B4-BE49-F238E27FC236}">
                <a16:creationId xmlns:a16="http://schemas.microsoft.com/office/drawing/2014/main" id="{3B451C9E-2E99-45C2-BE58-8390C81A2F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34865" b="3465"/>
          <a:stretch/>
        </p:blipFill>
        <p:spPr bwMode="auto">
          <a:xfrm>
            <a:off x="5479697" y="2232478"/>
            <a:ext cx="1232606" cy="555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字方塊 3">
                <a:extLst>
                  <a:ext uri="{FF2B5EF4-FFF2-40B4-BE49-F238E27FC236}">
                    <a16:creationId xmlns:a16="http://schemas.microsoft.com/office/drawing/2014/main" id="{86CE2C73-637F-41C6-AA90-61572A5F766D}"/>
                  </a:ext>
                </a:extLst>
              </p:cNvPr>
              <p:cNvSpPr txBox="1"/>
              <p:nvPr/>
            </p:nvSpPr>
            <p:spPr>
              <a:xfrm>
                <a:off x="8132500" y="1176893"/>
                <a:ext cx="2579296" cy="3989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0" dirty="0" smtClean="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i="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i="0" dirty="0" smtClean="0">
                          <a:latin typeface="Cambria Math" panose="02040503050406030204" pitchFamily="18" charset="0"/>
                        </a:rPr>
                        <m:t> </m:t>
                      </m:r>
                      <m:sPre>
                        <m:sPrePr>
                          <m:ctrlPr>
                            <a:rPr lang="en-US" i="1" dirty="0" smtClean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PrePr>
                        <m:sub/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e>
                            <m:sup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sPre>
                      <m:r>
                        <a:rPr lang="en-US" i="0" dirty="0" smtClean="0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 + </m:t>
                      </m:r>
                      <m:sSup>
                        <m:sSupPr>
                          <m:ctrlPr>
                            <a:rPr lang="en-US" b="0" i="1" dirty="0" smtClean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i="0" dirty="0" smtClean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e</m:t>
                          </m:r>
                        </m:e>
                        <m:sup>
                          <m:r>
                            <a:rPr lang="en-US" b="0" i="0" dirty="0" smtClean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−</m:t>
                          </m:r>
                        </m:sup>
                      </m:sSup>
                      <m:r>
                        <a:rPr lang="en-US" i="0" dirty="0" smtClean="0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 +</m:t>
                      </m:r>
                      <m:acc>
                        <m:accPr>
                          <m:chr m:val="̅"/>
                          <m:ctrlPr>
                            <a:rPr lang="en-US" i="1" dirty="0" smtClean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dirty="0" smtClean="0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ν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dirty="0" smtClean="0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e</m:t>
                              </m:r>
                            </m:sub>
                          </m:sSub>
                        </m:e>
                      </m:acc>
                      <m:r>
                        <a:rPr lang="en-US" i="0" dirty="0" smtClean="0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 </m:t>
                      </m:r>
                    </m:oMath>
                  </m:oMathPara>
                </a14:m>
                <a:endParaRPr lang="en-HK" dirty="0"/>
              </a:p>
            </p:txBody>
          </p:sp>
        </mc:Choice>
        <mc:Fallback xmlns="">
          <p:sp>
            <p:nvSpPr>
              <p:cNvPr id="4" name="文字方塊 3">
                <a:extLst>
                  <a:ext uri="{FF2B5EF4-FFF2-40B4-BE49-F238E27FC236}">
                    <a16:creationId xmlns:a16="http://schemas.microsoft.com/office/drawing/2014/main" id="{86CE2C73-637F-41C6-AA90-61572A5F76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2500" y="1176893"/>
                <a:ext cx="2579296" cy="398955"/>
              </a:xfrm>
              <a:prstGeom prst="rect">
                <a:avLst/>
              </a:prstGeom>
              <a:blipFill>
                <a:blip r:embed="rId4"/>
                <a:stretch>
                  <a:fillRect r="-8274"/>
                </a:stretch>
              </a:blipFill>
            </p:spPr>
            <p:txBody>
              <a:bodyPr/>
              <a:lstStyle/>
              <a:p>
                <a:r>
                  <a:rPr lang="en-H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字方塊 6">
            <a:extLst>
              <a:ext uri="{FF2B5EF4-FFF2-40B4-BE49-F238E27FC236}">
                <a16:creationId xmlns:a16="http://schemas.microsoft.com/office/drawing/2014/main" id="{4750EA87-D718-4E86-86CC-4F9541F48246}"/>
              </a:ext>
            </a:extLst>
          </p:cNvPr>
          <p:cNvSpPr txBox="1"/>
          <p:nvPr/>
        </p:nvSpPr>
        <p:spPr>
          <a:xfrm>
            <a:off x="8314762" y="519376"/>
            <a:ext cx="21493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Beta decay of tritium</a:t>
            </a:r>
          </a:p>
          <a:p>
            <a:r>
              <a:rPr lang="en-US" dirty="0"/>
              <a:t>Half-life : 12.3 years</a:t>
            </a:r>
          </a:p>
          <a:p>
            <a:endParaRPr lang="en-HK" dirty="0"/>
          </a:p>
        </p:txBody>
      </p:sp>
    </p:spTree>
    <p:extLst>
      <p:ext uri="{BB962C8B-B14F-4D97-AF65-F5344CB8AC3E}">
        <p14:creationId xmlns:p14="http://schemas.microsoft.com/office/powerpoint/2010/main" val="4208736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68F0E49-417E-405A-942D-D48F2F32B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C</a:t>
            </a:r>
            <a:r>
              <a:rPr lang="en-US" dirty="0"/>
              <a:t>oherent </a:t>
            </a:r>
            <a:r>
              <a:rPr lang="en-US" b="1" dirty="0">
                <a:solidFill>
                  <a:srgbClr val="FF0000"/>
                </a:solidFill>
              </a:rPr>
              <a:t>A</a:t>
            </a:r>
            <a:r>
              <a:rPr lang="en-US" dirty="0"/>
              <a:t>nti-Stokes </a:t>
            </a:r>
            <a:r>
              <a:rPr lang="en-US" b="1" dirty="0">
                <a:solidFill>
                  <a:srgbClr val="FF0000"/>
                </a:solidFill>
              </a:rPr>
              <a:t>R</a:t>
            </a:r>
            <a:r>
              <a:rPr lang="en-US" dirty="0"/>
              <a:t>aman </a:t>
            </a:r>
            <a:r>
              <a:rPr lang="en-US" b="1" dirty="0">
                <a:solidFill>
                  <a:srgbClr val="FF0000"/>
                </a:solidFill>
              </a:rPr>
              <a:t>S</a:t>
            </a:r>
            <a:r>
              <a:rPr lang="en-US" dirty="0"/>
              <a:t>cattering </a:t>
            </a:r>
            <a:endParaRPr lang="en-HK" dirty="0"/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6EB8DAC0-1941-4ED1-8D4B-FF1FEEBBB1B0}"/>
              </a:ext>
            </a:extLst>
          </p:cNvPr>
          <p:cNvGrpSpPr/>
          <p:nvPr/>
        </p:nvGrpSpPr>
        <p:grpSpPr>
          <a:xfrm>
            <a:off x="662031" y="1597377"/>
            <a:ext cx="3949125" cy="3055663"/>
            <a:chOff x="1153749" y="7655842"/>
            <a:chExt cx="1659936" cy="1284387"/>
          </a:xfrm>
        </p:grpSpPr>
        <p:grpSp>
          <p:nvGrpSpPr>
            <p:cNvPr id="4" name="群組 3">
              <a:extLst>
                <a:ext uri="{FF2B5EF4-FFF2-40B4-BE49-F238E27FC236}">
                  <a16:creationId xmlns:a16="http://schemas.microsoft.com/office/drawing/2014/main" id="{74E165AD-C77E-409D-BE73-A5E6D19A120A}"/>
                </a:ext>
              </a:extLst>
            </p:cNvPr>
            <p:cNvGrpSpPr/>
            <p:nvPr/>
          </p:nvGrpSpPr>
          <p:grpSpPr>
            <a:xfrm>
              <a:off x="1322953" y="7655842"/>
              <a:ext cx="1490732" cy="991748"/>
              <a:chOff x="715632" y="7471154"/>
              <a:chExt cx="2077068" cy="1340728"/>
            </a:xfrm>
          </p:grpSpPr>
          <p:grpSp>
            <p:nvGrpSpPr>
              <p:cNvPr id="10" name="群組 9">
                <a:extLst>
                  <a:ext uri="{FF2B5EF4-FFF2-40B4-BE49-F238E27FC236}">
                    <a16:creationId xmlns:a16="http://schemas.microsoft.com/office/drawing/2014/main" id="{90DAECFB-08A0-4ABF-A573-424867094313}"/>
                  </a:ext>
                </a:extLst>
              </p:cNvPr>
              <p:cNvGrpSpPr/>
              <p:nvPr/>
            </p:nvGrpSpPr>
            <p:grpSpPr>
              <a:xfrm>
                <a:off x="715632" y="7471154"/>
                <a:ext cx="1447127" cy="1236272"/>
                <a:chOff x="841248" y="7184387"/>
                <a:chExt cx="1024128" cy="1692466"/>
              </a:xfrm>
            </p:grpSpPr>
            <p:cxnSp>
              <p:nvCxnSpPr>
                <p:cNvPr id="22" name="直線接點 21">
                  <a:extLst>
                    <a:ext uri="{FF2B5EF4-FFF2-40B4-BE49-F238E27FC236}">
                      <a16:creationId xmlns:a16="http://schemas.microsoft.com/office/drawing/2014/main" id="{2C6D9A93-5E9A-469E-9AD1-225171ABD04F}"/>
                    </a:ext>
                  </a:extLst>
                </p:cNvPr>
                <p:cNvCxnSpPr/>
                <p:nvPr/>
              </p:nvCxnSpPr>
              <p:spPr>
                <a:xfrm>
                  <a:off x="841248" y="8876853"/>
                  <a:ext cx="102412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線接點 22">
                  <a:extLst>
                    <a:ext uri="{FF2B5EF4-FFF2-40B4-BE49-F238E27FC236}">
                      <a16:creationId xmlns:a16="http://schemas.microsoft.com/office/drawing/2014/main" id="{73A184EB-D8F7-4E9B-8519-9144743E2DF3}"/>
                    </a:ext>
                  </a:extLst>
                </p:cNvPr>
                <p:cNvCxnSpPr/>
                <p:nvPr/>
              </p:nvCxnSpPr>
              <p:spPr>
                <a:xfrm>
                  <a:off x="841248" y="8482835"/>
                  <a:ext cx="102412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直線接點 23">
                  <a:extLst>
                    <a:ext uri="{FF2B5EF4-FFF2-40B4-BE49-F238E27FC236}">
                      <a16:creationId xmlns:a16="http://schemas.microsoft.com/office/drawing/2014/main" id="{DBACFC87-AE36-45DA-A205-9B879889D625}"/>
                    </a:ext>
                  </a:extLst>
                </p:cNvPr>
                <p:cNvCxnSpPr/>
                <p:nvPr/>
              </p:nvCxnSpPr>
              <p:spPr>
                <a:xfrm>
                  <a:off x="841248" y="7578405"/>
                  <a:ext cx="102412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線接點 24">
                  <a:extLst>
                    <a:ext uri="{FF2B5EF4-FFF2-40B4-BE49-F238E27FC236}">
                      <a16:creationId xmlns:a16="http://schemas.microsoft.com/office/drawing/2014/main" id="{8E1DC8C1-E3D4-4E94-B251-D23DEBC8783E}"/>
                    </a:ext>
                  </a:extLst>
                </p:cNvPr>
                <p:cNvCxnSpPr/>
                <p:nvPr/>
              </p:nvCxnSpPr>
              <p:spPr>
                <a:xfrm>
                  <a:off x="841248" y="7184387"/>
                  <a:ext cx="102412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文字方塊 10">
                <a:extLst>
                  <a:ext uri="{FF2B5EF4-FFF2-40B4-BE49-F238E27FC236}">
                    <a16:creationId xmlns:a16="http://schemas.microsoft.com/office/drawing/2014/main" id="{D266B671-787E-42A1-B756-D2074ED33B23}"/>
                  </a:ext>
                </a:extLst>
              </p:cNvPr>
              <p:cNvSpPr txBox="1"/>
              <p:nvPr/>
            </p:nvSpPr>
            <p:spPr>
              <a:xfrm>
                <a:off x="2212800" y="8333094"/>
                <a:ext cx="432977" cy="1923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i="1" dirty="0"/>
                  <a:t>v</a:t>
                </a:r>
                <a:r>
                  <a:rPr lang="en-US" sz="1600" dirty="0"/>
                  <a:t> = 1, </a:t>
                </a:r>
                <a:r>
                  <a:rPr lang="en-US" sz="1600" i="1" dirty="0"/>
                  <a:t>J</a:t>
                </a:r>
                <a:endParaRPr lang="en-HK" sz="1600" i="1" dirty="0"/>
              </a:p>
            </p:txBody>
          </p:sp>
          <p:sp>
            <p:nvSpPr>
              <p:cNvPr id="12" name="文字方塊 11">
                <a:extLst>
                  <a:ext uri="{FF2B5EF4-FFF2-40B4-BE49-F238E27FC236}">
                    <a16:creationId xmlns:a16="http://schemas.microsoft.com/office/drawing/2014/main" id="{DF39DC6C-D7F1-424E-91F1-B070B7F7255C}"/>
                  </a:ext>
                </a:extLst>
              </p:cNvPr>
              <p:cNvSpPr txBox="1"/>
              <p:nvPr/>
            </p:nvSpPr>
            <p:spPr>
              <a:xfrm>
                <a:off x="2217329" y="8619503"/>
                <a:ext cx="432977" cy="1923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i="1" dirty="0"/>
                  <a:t>v</a:t>
                </a:r>
                <a:r>
                  <a:rPr lang="en-US" sz="1600" dirty="0"/>
                  <a:t> = 0, </a:t>
                </a:r>
                <a:r>
                  <a:rPr lang="en-US" sz="1600" i="1" dirty="0"/>
                  <a:t>J</a:t>
                </a:r>
                <a:endParaRPr lang="en-HK" sz="1600" dirty="0"/>
              </a:p>
            </p:txBody>
          </p:sp>
          <p:sp>
            <p:nvSpPr>
              <p:cNvPr id="13" name="文字方塊 12">
                <a:extLst>
                  <a:ext uri="{FF2B5EF4-FFF2-40B4-BE49-F238E27FC236}">
                    <a16:creationId xmlns:a16="http://schemas.microsoft.com/office/drawing/2014/main" id="{E570E538-E182-4ED4-87DC-9AAAF18DEC9E}"/>
                  </a:ext>
                </a:extLst>
              </p:cNvPr>
              <p:cNvSpPr txBox="1"/>
              <p:nvPr/>
            </p:nvSpPr>
            <p:spPr>
              <a:xfrm>
                <a:off x="2162423" y="7499063"/>
                <a:ext cx="630277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Virtual state</a:t>
                </a:r>
                <a:endParaRPr lang="en-HK" sz="1400" dirty="0"/>
              </a:p>
            </p:txBody>
          </p:sp>
          <p:cxnSp>
            <p:nvCxnSpPr>
              <p:cNvPr id="14" name="直線單箭頭接點 13">
                <a:extLst>
                  <a:ext uri="{FF2B5EF4-FFF2-40B4-BE49-F238E27FC236}">
                    <a16:creationId xmlns:a16="http://schemas.microsoft.com/office/drawing/2014/main" id="{DE555859-6B24-4723-95B5-13D85A7DCE03}"/>
                  </a:ext>
                </a:extLst>
              </p:cNvPr>
              <p:cNvCxnSpPr/>
              <p:nvPr/>
            </p:nvCxnSpPr>
            <p:spPr>
              <a:xfrm flipV="1">
                <a:off x="965569" y="7749788"/>
                <a:ext cx="0" cy="957638"/>
              </a:xfrm>
              <a:prstGeom prst="straightConnector1">
                <a:avLst/>
              </a:prstGeom>
              <a:ln w="28575">
                <a:solidFill>
                  <a:srgbClr val="00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單箭頭接點 14">
                <a:extLst>
                  <a:ext uri="{FF2B5EF4-FFF2-40B4-BE49-F238E27FC236}">
                    <a16:creationId xmlns:a16="http://schemas.microsoft.com/office/drawing/2014/main" id="{E122CE5F-7914-45CC-9930-B58C560070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94753" y="7758967"/>
                <a:ext cx="0" cy="65602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單箭頭接點 15">
                <a:extLst>
                  <a:ext uri="{FF2B5EF4-FFF2-40B4-BE49-F238E27FC236}">
                    <a16:creationId xmlns:a16="http://schemas.microsoft.com/office/drawing/2014/main" id="{91545B4B-4AF1-40B7-AD09-FF04530F1C4A}"/>
                  </a:ext>
                </a:extLst>
              </p:cNvPr>
              <p:cNvCxnSpPr/>
              <p:nvPr/>
            </p:nvCxnSpPr>
            <p:spPr>
              <a:xfrm flipV="1">
                <a:off x="1636129" y="7471154"/>
                <a:ext cx="0" cy="957638"/>
              </a:xfrm>
              <a:prstGeom prst="straightConnector1">
                <a:avLst/>
              </a:prstGeom>
              <a:ln w="28575">
                <a:solidFill>
                  <a:srgbClr val="00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單箭頭接點 16">
                <a:extLst>
                  <a:ext uri="{FF2B5EF4-FFF2-40B4-BE49-F238E27FC236}">
                    <a16:creationId xmlns:a16="http://schemas.microsoft.com/office/drawing/2014/main" id="{973D3DFF-77B9-4671-8A60-2EB97F854CCF}"/>
                  </a:ext>
                </a:extLst>
              </p:cNvPr>
              <p:cNvCxnSpPr/>
              <p:nvPr/>
            </p:nvCxnSpPr>
            <p:spPr>
              <a:xfrm>
                <a:off x="2014081" y="7471154"/>
                <a:ext cx="0" cy="1236272"/>
              </a:xfrm>
              <a:prstGeom prst="straightConnector1">
                <a:avLst/>
              </a:prstGeom>
              <a:ln w="28575">
                <a:solidFill>
                  <a:srgbClr val="0000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文字方塊 17">
                <a:extLst>
                  <a:ext uri="{FF2B5EF4-FFF2-40B4-BE49-F238E27FC236}">
                    <a16:creationId xmlns:a16="http://schemas.microsoft.com/office/drawing/2014/main" id="{A5F8E4FB-55CF-4C46-AC28-125F890865CB}"/>
                  </a:ext>
                </a:extLst>
              </p:cNvPr>
              <p:cNvSpPr txBox="1"/>
              <p:nvPr/>
            </p:nvSpPr>
            <p:spPr>
              <a:xfrm>
                <a:off x="779895" y="7965091"/>
                <a:ext cx="217052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i="1" dirty="0">
                    <a:solidFill>
                      <a:srgbClr val="00B050"/>
                    </a:solidFill>
                  </a:rPr>
                  <a:t>ω</a:t>
                </a:r>
                <a:r>
                  <a:rPr lang="en-US" sz="1400" i="1" baseline="-25000" dirty="0">
                    <a:solidFill>
                      <a:srgbClr val="00B050"/>
                    </a:solidFill>
                  </a:rPr>
                  <a:t>p</a:t>
                </a:r>
                <a:endParaRPr lang="en-HK" sz="1400" i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19" name="文字方塊 18">
                <a:extLst>
                  <a:ext uri="{FF2B5EF4-FFF2-40B4-BE49-F238E27FC236}">
                    <a16:creationId xmlns:a16="http://schemas.microsoft.com/office/drawing/2014/main" id="{E3371BAF-13ED-4F9B-A048-A6F8791AD72A}"/>
                  </a:ext>
                </a:extLst>
              </p:cNvPr>
              <p:cNvSpPr txBox="1"/>
              <p:nvPr/>
            </p:nvSpPr>
            <p:spPr>
              <a:xfrm>
                <a:off x="1460393" y="7965091"/>
                <a:ext cx="217052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i="1" dirty="0">
                    <a:solidFill>
                      <a:srgbClr val="00B050"/>
                    </a:solidFill>
                  </a:rPr>
                  <a:t>ω</a:t>
                </a:r>
                <a:r>
                  <a:rPr lang="en-US" sz="1400" i="1" baseline="-25000" dirty="0">
                    <a:solidFill>
                      <a:srgbClr val="00B050"/>
                    </a:solidFill>
                  </a:rPr>
                  <a:t>p</a:t>
                </a:r>
                <a:endParaRPr lang="en-HK" sz="1400" i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20" name="文字方塊 19">
                <a:extLst>
                  <a:ext uri="{FF2B5EF4-FFF2-40B4-BE49-F238E27FC236}">
                    <a16:creationId xmlns:a16="http://schemas.microsoft.com/office/drawing/2014/main" id="{B6E5F790-07B5-4607-AD5F-B6F9F9EE8EC1}"/>
                  </a:ext>
                </a:extLst>
              </p:cNvPr>
              <p:cNvSpPr txBox="1"/>
              <p:nvPr/>
            </p:nvSpPr>
            <p:spPr>
              <a:xfrm>
                <a:off x="1123302" y="7958191"/>
                <a:ext cx="208603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i="1" dirty="0">
                    <a:solidFill>
                      <a:srgbClr val="FF0000"/>
                    </a:solidFill>
                  </a:rPr>
                  <a:t>ω</a:t>
                </a:r>
                <a:r>
                  <a:rPr lang="en-US" sz="1400" i="1" baseline="-25000" dirty="0">
                    <a:solidFill>
                      <a:srgbClr val="FF0000"/>
                    </a:solidFill>
                  </a:rPr>
                  <a:t>s</a:t>
                </a:r>
                <a:endParaRPr lang="en-HK" sz="1400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1" name="文字方塊 20">
                <a:extLst>
                  <a:ext uri="{FF2B5EF4-FFF2-40B4-BE49-F238E27FC236}">
                    <a16:creationId xmlns:a16="http://schemas.microsoft.com/office/drawing/2014/main" id="{16D86C87-42E5-4707-8750-BE0FFB450A0C}"/>
                  </a:ext>
                </a:extLst>
              </p:cNvPr>
              <p:cNvSpPr txBox="1"/>
              <p:nvPr/>
            </p:nvSpPr>
            <p:spPr>
              <a:xfrm>
                <a:off x="1816015" y="7965091"/>
                <a:ext cx="244278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i="1" dirty="0">
                    <a:solidFill>
                      <a:srgbClr val="0000FF"/>
                    </a:solidFill>
                  </a:rPr>
                  <a:t>ω</a:t>
                </a:r>
                <a:r>
                  <a:rPr lang="en-US" sz="1400" i="1" baseline="-25000" dirty="0">
                    <a:solidFill>
                      <a:srgbClr val="0000FF"/>
                    </a:solidFill>
                  </a:rPr>
                  <a:t>as</a:t>
                </a:r>
                <a:endParaRPr lang="en-HK" sz="1400" i="1" dirty="0">
                  <a:solidFill>
                    <a:srgbClr val="0000FF"/>
                  </a:solidFill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矩形 4">
                  <a:extLst>
                    <a:ext uri="{FF2B5EF4-FFF2-40B4-BE49-F238E27FC236}">
                      <a16:creationId xmlns:a16="http://schemas.microsoft.com/office/drawing/2014/main" id="{4B87FE7E-78D4-4BAF-A958-C6283126AD9B}"/>
                    </a:ext>
                  </a:extLst>
                </p:cNvPr>
                <p:cNvSpPr/>
                <p:nvPr/>
              </p:nvSpPr>
              <p:spPr>
                <a:xfrm>
                  <a:off x="1592970" y="8706343"/>
                  <a:ext cx="626140" cy="23388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𝑎𝑠</m:t>
                            </m:r>
                          </m:sub>
                        </m:s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=2</m:t>
                        </m:r>
                        <m:sSub>
                          <m:sSubPr>
                            <m:ctrlPr>
                              <a:rPr lang="en-US" sz="1400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1400" i="1">
                                <a:solidFill>
                                  <a:srgbClr val="FF006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FF0066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rgbClr val="FF0066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oMath>
                    </m:oMathPara>
                  </a14:m>
                  <a:endParaRPr lang="en-US" sz="1400" dirty="0">
                    <a:solidFill>
                      <a:srgbClr val="FF0066"/>
                    </a:solidFill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400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1400" i="1">
                                <a:solidFill>
                                  <a:srgbClr val="FF006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FF0066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rgbClr val="FF0066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oMath>
                    </m:oMathPara>
                  </a14:m>
                  <a:endParaRPr lang="en-HK" sz="1400" dirty="0"/>
                </a:p>
              </p:txBody>
            </p:sp>
          </mc:Choice>
          <mc:Fallback xmlns="">
            <p:sp>
              <p:nvSpPr>
                <p:cNvPr id="5" name="矩形 4">
                  <a:extLst>
                    <a:ext uri="{FF2B5EF4-FFF2-40B4-BE49-F238E27FC236}">
                      <a16:creationId xmlns:a16="http://schemas.microsoft.com/office/drawing/2014/main" id="{4B87FE7E-78D4-4BAF-A958-C6283126AD9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92970" y="8706343"/>
                  <a:ext cx="626140" cy="23388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HK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文字方塊 5">
              <a:extLst>
                <a:ext uri="{FF2B5EF4-FFF2-40B4-BE49-F238E27FC236}">
                  <a16:creationId xmlns:a16="http://schemas.microsoft.com/office/drawing/2014/main" id="{2E6C2E13-FD54-4E70-A4F5-B804B1D14D80}"/>
                </a:ext>
              </a:extLst>
            </p:cNvPr>
            <p:cNvSpPr txBox="1"/>
            <p:nvPr/>
          </p:nvSpPr>
          <p:spPr>
            <a:xfrm>
              <a:off x="1153749" y="8548651"/>
              <a:ext cx="599415" cy="129368"/>
            </a:xfrm>
            <a:prstGeom prst="rect">
              <a:avLst/>
            </a:prstGeom>
            <a:noFill/>
            <a:ln>
              <a:noFill/>
            </a:ln>
            <a:effectLst>
              <a:softEdge rad="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FF00"/>
                  </a:solidFill>
                </a:rPr>
                <a:t>Pump</a:t>
              </a:r>
              <a:endParaRPr lang="en-HK" sz="1400" dirty="0">
                <a:solidFill>
                  <a:srgbClr val="00FF00"/>
                </a:solidFill>
              </a:endParaRPr>
            </a:p>
          </p:txBody>
        </p:sp>
        <p:sp>
          <p:nvSpPr>
            <p:cNvPr id="7" name="文字方塊 6">
              <a:extLst>
                <a:ext uri="{FF2B5EF4-FFF2-40B4-BE49-F238E27FC236}">
                  <a16:creationId xmlns:a16="http://schemas.microsoft.com/office/drawing/2014/main" id="{1214F20F-6ADE-40B9-A2D0-1372BD603E96}"/>
                </a:ext>
              </a:extLst>
            </p:cNvPr>
            <p:cNvSpPr txBox="1"/>
            <p:nvPr/>
          </p:nvSpPr>
          <p:spPr>
            <a:xfrm>
              <a:off x="1438887" y="7687417"/>
              <a:ext cx="599415" cy="129368"/>
            </a:xfrm>
            <a:prstGeom prst="rect">
              <a:avLst/>
            </a:prstGeom>
            <a:noFill/>
            <a:ln>
              <a:noFill/>
            </a:ln>
            <a:effectLst>
              <a:softEdge rad="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Stokes</a:t>
              </a:r>
              <a:endParaRPr lang="en-HK" sz="1400" dirty="0">
                <a:solidFill>
                  <a:srgbClr val="FF0000"/>
                </a:solidFill>
              </a:endParaRPr>
            </a:p>
          </p:txBody>
        </p:sp>
        <p:sp>
          <p:nvSpPr>
            <p:cNvPr id="8" name="文字方塊 7">
              <a:extLst>
                <a:ext uri="{FF2B5EF4-FFF2-40B4-BE49-F238E27FC236}">
                  <a16:creationId xmlns:a16="http://schemas.microsoft.com/office/drawing/2014/main" id="{70D8F79E-AAAF-43C6-8380-A536C2726DC1}"/>
                </a:ext>
              </a:extLst>
            </p:cNvPr>
            <p:cNvSpPr txBox="1"/>
            <p:nvPr/>
          </p:nvSpPr>
          <p:spPr>
            <a:xfrm>
              <a:off x="1955112" y="8581108"/>
              <a:ext cx="599415" cy="129368"/>
            </a:xfrm>
            <a:prstGeom prst="rect">
              <a:avLst/>
            </a:prstGeom>
            <a:noFill/>
            <a:ln>
              <a:noFill/>
            </a:ln>
            <a:effectLst>
              <a:softEdge rad="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00FF"/>
                  </a:solidFill>
                </a:rPr>
                <a:t>Anti-Stokes</a:t>
              </a:r>
              <a:endParaRPr lang="en-HK" sz="1400" dirty="0">
                <a:solidFill>
                  <a:srgbClr val="0000FF"/>
                </a:solidFill>
              </a:endParaRPr>
            </a:p>
          </p:txBody>
        </p:sp>
        <p:sp>
          <p:nvSpPr>
            <p:cNvPr id="9" name="文字方塊 8">
              <a:extLst>
                <a:ext uri="{FF2B5EF4-FFF2-40B4-BE49-F238E27FC236}">
                  <a16:creationId xmlns:a16="http://schemas.microsoft.com/office/drawing/2014/main" id="{EC336294-43DD-4596-8DC9-855FC7CF992C}"/>
                </a:ext>
              </a:extLst>
            </p:cNvPr>
            <p:cNvSpPr txBox="1"/>
            <p:nvPr/>
          </p:nvSpPr>
          <p:spPr>
            <a:xfrm>
              <a:off x="1673077" y="8371271"/>
              <a:ext cx="599415" cy="129368"/>
            </a:xfrm>
            <a:prstGeom prst="rect">
              <a:avLst/>
            </a:prstGeom>
            <a:noFill/>
            <a:ln>
              <a:noFill/>
            </a:ln>
            <a:effectLst>
              <a:softEdge rad="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FF00"/>
                  </a:solidFill>
                </a:rPr>
                <a:t>Pump</a:t>
              </a:r>
              <a:endParaRPr lang="en-HK" sz="1400" dirty="0">
                <a:solidFill>
                  <a:srgbClr val="00FF00"/>
                </a:solidFill>
              </a:endParaRPr>
            </a:p>
          </p:txBody>
        </p:sp>
      </p:grp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14E34F79-7BD9-4D95-99C7-E6615D80092D}"/>
              </a:ext>
            </a:extLst>
          </p:cNvPr>
          <p:cNvSpPr txBox="1"/>
          <p:nvPr/>
        </p:nvSpPr>
        <p:spPr>
          <a:xfrm>
            <a:off x="6243296" y="1529869"/>
            <a:ext cx="57275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800"/>
              </a:spcBef>
              <a:spcAft>
                <a:spcPts val="1600"/>
              </a:spcAft>
            </a:pPr>
            <a:r>
              <a:rPr lang="en-US" sz="2000" dirty="0">
                <a:sym typeface="Wingdings" panose="05000000000000000000" pitchFamily="2" charset="2"/>
              </a:rPr>
              <a:t>Advantage</a:t>
            </a:r>
          </a:p>
          <a:p>
            <a:pPr marL="342900" indent="-342900">
              <a:spcBef>
                <a:spcPts val="80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Non-destructive and sensitive method</a:t>
            </a:r>
          </a:p>
          <a:p>
            <a:pPr marL="342900" indent="-342900">
              <a:spcBef>
                <a:spcPts val="80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Anti-Stokes signal can be easily separated</a:t>
            </a:r>
          </a:p>
          <a:p>
            <a:pPr>
              <a:spcBef>
                <a:spcPts val="800"/>
              </a:spcBef>
              <a:spcAft>
                <a:spcPts val="1200"/>
              </a:spcAft>
            </a:pPr>
            <a:endParaRPr lang="en-US" sz="2000" dirty="0">
              <a:sym typeface="Wingdings" panose="05000000000000000000" pitchFamily="2" charset="2"/>
            </a:endParaRPr>
          </a:p>
        </p:txBody>
      </p:sp>
      <p:pic>
        <p:nvPicPr>
          <p:cNvPr id="28" name="圖片 27">
            <a:extLst>
              <a:ext uri="{FF2B5EF4-FFF2-40B4-BE49-F238E27FC236}">
                <a16:creationId xmlns:a16="http://schemas.microsoft.com/office/drawing/2014/main" id="{485C740C-7287-4A59-80CF-5081A6B4F31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4777" t="40502" r="42732" b="45551"/>
          <a:stretch/>
        </p:blipFill>
        <p:spPr>
          <a:xfrm flipH="1">
            <a:off x="3401211" y="4347056"/>
            <a:ext cx="1943235" cy="1886141"/>
          </a:xfrm>
          <a:prstGeom prst="rect">
            <a:avLst/>
          </a:prstGeom>
        </p:spPr>
      </p:pic>
      <p:sp>
        <p:nvSpPr>
          <p:cNvPr id="30" name="文字方塊 29">
            <a:extLst>
              <a:ext uri="{FF2B5EF4-FFF2-40B4-BE49-F238E27FC236}">
                <a16:creationId xmlns:a16="http://schemas.microsoft.com/office/drawing/2014/main" id="{9D0802F2-A4FE-40CB-819F-B4F5586AC9E9}"/>
              </a:ext>
            </a:extLst>
          </p:cNvPr>
          <p:cNvSpPr txBox="1"/>
          <p:nvPr/>
        </p:nvSpPr>
        <p:spPr>
          <a:xfrm>
            <a:off x="2053425" y="6338986"/>
            <a:ext cx="37030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Visible blue light of Q(1) transition from 1 bar D</a:t>
            </a:r>
            <a:r>
              <a:rPr lang="en-US" sz="1400" baseline="-25000" dirty="0"/>
              <a:t>2</a:t>
            </a:r>
            <a:endParaRPr lang="en-HK" sz="1400" dirty="0"/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742A7FBC-329C-4079-B691-30E86E379F0D}"/>
              </a:ext>
            </a:extLst>
          </p:cNvPr>
          <p:cNvSpPr txBox="1"/>
          <p:nvPr/>
        </p:nvSpPr>
        <p:spPr>
          <a:xfrm>
            <a:off x="4471138" y="3282655"/>
            <a:ext cx="863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Q-branch</a:t>
            </a:r>
          </a:p>
          <a:p>
            <a:r>
              <a:rPr lang="el-GR" sz="1400" dirty="0"/>
              <a:t>Δ</a:t>
            </a:r>
            <a:r>
              <a:rPr lang="en-US" sz="1400" dirty="0"/>
              <a:t>J = 0</a:t>
            </a:r>
            <a:endParaRPr lang="en-HK" sz="1400" dirty="0"/>
          </a:p>
        </p:txBody>
      </p:sp>
      <p:pic>
        <p:nvPicPr>
          <p:cNvPr id="31" name="圖片 30">
            <a:extLst>
              <a:ext uri="{FF2B5EF4-FFF2-40B4-BE49-F238E27FC236}">
                <a16:creationId xmlns:a16="http://schemas.microsoft.com/office/drawing/2014/main" id="{46B4869F-9920-4E50-90AD-52BABD1192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89431" y="3361345"/>
            <a:ext cx="5067259" cy="3137884"/>
          </a:xfrm>
          <a:prstGeom prst="rect">
            <a:avLst/>
          </a:prstGeom>
        </p:spPr>
      </p:pic>
      <p:sp>
        <p:nvSpPr>
          <p:cNvPr id="29" name="文字方塊 28">
            <a:extLst>
              <a:ext uri="{FF2B5EF4-FFF2-40B4-BE49-F238E27FC236}">
                <a16:creationId xmlns:a16="http://schemas.microsoft.com/office/drawing/2014/main" id="{EF3F8AF2-B1B4-4769-852F-62896BC12448}"/>
              </a:ext>
            </a:extLst>
          </p:cNvPr>
          <p:cNvSpPr txBox="1"/>
          <p:nvPr/>
        </p:nvSpPr>
        <p:spPr>
          <a:xfrm>
            <a:off x="6862506" y="3629108"/>
            <a:ext cx="17443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Broadband CARS spectrum of </a:t>
            </a:r>
          </a:p>
          <a:p>
            <a:pPr algn="ctr"/>
            <a:r>
              <a:rPr lang="en-US" sz="1000" dirty="0"/>
              <a:t>DT Q-branch</a:t>
            </a:r>
            <a:endParaRPr lang="en-HK" sz="1000" dirty="0"/>
          </a:p>
        </p:txBody>
      </p:sp>
      <p:pic>
        <p:nvPicPr>
          <p:cNvPr id="32" name="IMG_0698">
            <a:hlinkClick r:id="" action="ppaction://media"/>
            <a:extLst>
              <a:ext uri="{FF2B5EF4-FFF2-40B4-BE49-F238E27FC236}">
                <a16:creationId xmlns:a16="http://schemas.microsoft.com/office/drawing/2014/main" id="{6F520E40-9140-4C32-9520-159AC34F528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29574" t="34593" r="36785" b="49450"/>
          <a:stretch/>
        </p:blipFill>
        <p:spPr>
          <a:xfrm>
            <a:off x="3247732" y="4349978"/>
            <a:ext cx="2240574" cy="1886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221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70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3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68F0E49-417E-405A-942D-D48F2F32B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Doppler-limited measurement</a:t>
            </a:r>
            <a:endParaRPr lang="en-HK" dirty="0"/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6EB8DAC0-1941-4ED1-8D4B-FF1FEEBBB1B0}"/>
              </a:ext>
            </a:extLst>
          </p:cNvPr>
          <p:cNvGrpSpPr/>
          <p:nvPr/>
        </p:nvGrpSpPr>
        <p:grpSpPr>
          <a:xfrm>
            <a:off x="662031" y="1597377"/>
            <a:ext cx="3332567" cy="3055663"/>
            <a:chOff x="1153749" y="7655842"/>
            <a:chExt cx="1400778" cy="1284387"/>
          </a:xfrm>
        </p:grpSpPr>
        <p:grpSp>
          <p:nvGrpSpPr>
            <p:cNvPr id="4" name="群組 3">
              <a:extLst>
                <a:ext uri="{FF2B5EF4-FFF2-40B4-BE49-F238E27FC236}">
                  <a16:creationId xmlns:a16="http://schemas.microsoft.com/office/drawing/2014/main" id="{74E165AD-C77E-409D-BE73-A5E6D19A120A}"/>
                </a:ext>
              </a:extLst>
            </p:cNvPr>
            <p:cNvGrpSpPr/>
            <p:nvPr/>
          </p:nvGrpSpPr>
          <p:grpSpPr>
            <a:xfrm>
              <a:off x="1322953" y="7655842"/>
              <a:ext cx="1038617" cy="914481"/>
              <a:chOff x="715632" y="7471154"/>
              <a:chExt cx="1447127" cy="1236272"/>
            </a:xfrm>
          </p:grpSpPr>
          <p:grpSp>
            <p:nvGrpSpPr>
              <p:cNvPr id="10" name="群組 9">
                <a:extLst>
                  <a:ext uri="{FF2B5EF4-FFF2-40B4-BE49-F238E27FC236}">
                    <a16:creationId xmlns:a16="http://schemas.microsoft.com/office/drawing/2014/main" id="{90DAECFB-08A0-4ABF-A573-424867094313}"/>
                  </a:ext>
                </a:extLst>
              </p:cNvPr>
              <p:cNvGrpSpPr/>
              <p:nvPr/>
            </p:nvGrpSpPr>
            <p:grpSpPr>
              <a:xfrm>
                <a:off x="715632" y="7471154"/>
                <a:ext cx="1447127" cy="1236272"/>
                <a:chOff x="841248" y="7184387"/>
                <a:chExt cx="1024128" cy="1692466"/>
              </a:xfrm>
            </p:grpSpPr>
            <p:cxnSp>
              <p:nvCxnSpPr>
                <p:cNvPr id="22" name="直線接點 21">
                  <a:extLst>
                    <a:ext uri="{FF2B5EF4-FFF2-40B4-BE49-F238E27FC236}">
                      <a16:creationId xmlns:a16="http://schemas.microsoft.com/office/drawing/2014/main" id="{2C6D9A93-5E9A-469E-9AD1-225171ABD04F}"/>
                    </a:ext>
                  </a:extLst>
                </p:cNvPr>
                <p:cNvCxnSpPr/>
                <p:nvPr/>
              </p:nvCxnSpPr>
              <p:spPr>
                <a:xfrm>
                  <a:off x="841248" y="8876853"/>
                  <a:ext cx="102412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線接點 22">
                  <a:extLst>
                    <a:ext uri="{FF2B5EF4-FFF2-40B4-BE49-F238E27FC236}">
                      <a16:creationId xmlns:a16="http://schemas.microsoft.com/office/drawing/2014/main" id="{73A184EB-D8F7-4E9B-8519-9144743E2DF3}"/>
                    </a:ext>
                  </a:extLst>
                </p:cNvPr>
                <p:cNvCxnSpPr/>
                <p:nvPr/>
              </p:nvCxnSpPr>
              <p:spPr>
                <a:xfrm>
                  <a:off x="841248" y="8482835"/>
                  <a:ext cx="102412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直線接點 23">
                  <a:extLst>
                    <a:ext uri="{FF2B5EF4-FFF2-40B4-BE49-F238E27FC236}">
                      <a16:creationId xmlns:a16="http://schemas.microsoft.com/office/drawing/2014/main" id="{DBACFC87-AE36-45DA-A205-9B879889D625}"/>
                    </a:ext>
                  </a:extLst>
                </p:cNvPr>
                <p:cNvCxnSpPr/>
                <p:nvPr/>
              </p:nvCxnSpPr>
              <p:spPr>
                <a:xfrm>
                  <a:off x="841248" y="7578405"/>
                  <a:ext cx="102412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線接點 24">
                  <a:extLst>
                    <a:ext uri="{FF2B5EF4-FFF2-40B4-BE49-F238E27FC236}">
                      <a16:creationId xmlns:a16="http://schemas.microsoft.com/office/drawing/2014/main" id="{8E1DC8C1-E3D4-4E94-B251-D23DEBC8783E}"/>
                    </a:ext>
                  </a:extLst>
                </p:cNvPr>
                <p:cNvCxnSpPr/>
                <p:nvPr/>
              </p:nvCxnSpPr>
              <p:spPr>
                <a:xfrm>
                  <a:off x="841248" y="7184387"/>
                  <a:ext cx="102412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4" name="直線單箭頭接點 13">
                <a:extLst>
                  <a:ext uri="{FF2B5EF4-FFF2-40B4-BE49-F238E27FC236}">
                    <a16:creationId xmlns:a16="http://schemas.microsoft.com/office/drawing/2014/main" id="{DE555859-6B24-4723-95B5-13D85A7DCE03}"/>
                  </a:ext>
                </a:extLst>
              </p:cNvPr>
              <p:cNvCxnSpPr/>
              <p:nvPr/>
            </p:nvCxnSpPr>
            <p:spPr>
              <a:xfrm flipV="1">
                <a:off x="965569" y="7749788"/>
                <a:ext cx="0" cy="957638"/>
              </a:xfrm>
              <a:prstGeom prst="straightConnector1">
                <a:avLst/>
              </a:prstGeom>
              <a:ln w="28575">
                <a:solidFill>
                  <a:srgbClr val="00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單箭頭接點 14">
                <a:extLst>
                  <a:ext uri="{FF2B5EF4-FFF2-40B4-BE49-F238E27FC236}">
                    <a16:creationId xmlns:a16="http://schemas.microsoft.com/office/drawing/2014/main" id="{E122CE5F-7914-45CC-9930-B58C560070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94753" y="7758967"/>
                <a:ext cx="0" cy="65602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單箭頭接點 15">
                <a:extLst>
                  <a:ext uri="{FF2B5EF4-FFF2-40B4-BE49-F238E27FC236}">
                    <a16:creationId xmlns:a16="http://schemas.microsoft.com/office/drawing/2014/main" id="{91545B4B-4AF1-40B7-AD09-FF04530F1C4A}"/>
                  </a:ext>
                </a:extLst>
              </p:cNvPr>
              <p:cNvCxnSpPr/>
              <p:nvPr/>
            </p:nvCxnSpPr>
            <p:spPr>
              <a:xfrm flipV="1">
                <a:off x="1636129" y="7471154"/>
                <a:ext cx="0" cy="957638"/>
              </a:xfrm>
              <a:prstGeom prst="straightConnector1">
                <a:avLst/>
              </a:prstGeom>
              <a:ln w="28575">
                <a:solidFill>
                  <a:srgbClr val="00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單箭頭接點 16">
                <a:extLst>
                  <a:ext uri="{FF2B5EF4-FFF2-40B4-BE49-F238E27FC236}">
                    <a16:creationId xmlns:a16="http://schemas.microsoft.com/office/drawing/2014/main" id="{973D3DFF-77B9-4671-8A60-2EB97F854CCF}"/>
                  </a:ext>
                </a:extLst>
              </p:cNvPr>
              <p:cNvCxnSpPr/>
              <p:nvPr/>
            </p:nvCxnSpPr>
            <p:spPr>
              <a:xfrm>
                <a:off x="2014081" y="7471154"/>
                <a:ext cx="0" cy="1236272"/>
              </a:xfrm>
              <a:prstGeom prst="straightConnector1">
                <a:avLst/>
              </a:prstGeom>
              <a:ln w="28575">
                <a:solidFill>
                  <a:srgbClr val="0000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文字方塊 17">
                <a:extLst>
                  <a:ext uri="{FF2B5EF4-FFF2-40B4-BE49-F238E27FC236}">
                    <a16:creationId xmlns:a16="http://schemas.microsoft.com/office/drawing/2014/main" id="{A5F8E4FB-55CF-4C46-AC28-125F890865CB}"/>
                  </a:ext>
                </a:extLst>
              </p:cNvPr>
              <p:cNvSpPr txBox="1"/>
              <p:nvPr/>
            </p:nvSpPr>
            <p:spPr>
              <a:xfrm>
                <a:off x="779895" y="7965091"/>
                <a:ext cx="217052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i="1" dirty="0">
                    <a:solidFill>
                      <a:srgbClr val="00B050"/>
                    </a:solidFill>
                  </a:rPr>
                  <a:t>ω</a:t>
                </a:r>
                <a:r>
                  <a:rPr lang="en-US" sz="1400" i="1" baseline="-25000" dirty="0">
                    <a:solidFill>
                      <a:srgbClr val="00B050"/>
                    </a:solidFill>
                  </a:rPr>
                  <a:t>p</a:t>
                </a:r>
                <a:endParaRPr lang="en-HK" sz="1400" i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19" name="文字方塊 18">
                <a:extLst>
                  <a:ext uri="{FF2B5EF4-FFF2-40B4-BE49-F238E27FC236}">
                    <a16:creationId xmlns:a16="http://schemas.microsoft.com/office/drawing/2014/main" id="{E3371BAF-13ED-4F9B-A048-A6F8791AD72A}"/>
                  </a:ext>
                </a:extLst>
              </p:cNvPr>
              <p:cNvSpPr txBox="1"/>
              <p:nvPr/>
            </p:nvSpPr>
            <p:spPr>
              <a:xfrm>
                <a:off x="1460393" y="7965091"/>
                <a:ext cx="217052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i="1" dirty="0">
                    <a:solidFill>
                      <a:srgbClr val="00B050"/>
                    </a:solidFill>
                  </a:rPr>
                  <a:t>ω</a:t>
                </a:r>
                <a:r>
                  <a:rPr lang="en-US" sz="1400" i="1" baseline="-25000" dirty="0">
                    <a:solidFill>
                      <a:srgbClr val="00B050"/>
                    </a:solidFill>
                  </a:rPr>
                  <a:t>p</a:t>
                </a:r>
                <a:endParaRPr lang="en-HK" sz="1400" i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20" name="文字方塊 19">
                <a:extLst>
                  <a:ext uri="{FF2B5EF4-FFF2-40B4-BE49-F238E27FC236}">
                    <a16:creationId xmlns:a16="http://schemas.microsoft.com/office/drawing/2014/main" id="{B6E5F790-07B5-4607-AD5F-B6F9F9EE8EC1}"/>
                  </a:ext>
                </a:extLst>
              </p:cNvPr>
              <p:cNvSpPr txBox="1"/>
              <p:nvPr/>
            </p:nvSpPr>
            <p:spPr>
              <a:xfrm>
                <a:off x="1123302" y="7958191"/>
                <a:ext cx="208603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i="1" dirty="0">
                    <a:solidFill>
                      <a:srgbClr val="FF0000"/>
                    </a:solidFill>
                  </a:rPr>
                  <a:t>ω</a:t>
                </a:r>
                <a:r>
                  <a:rPr lang="en-US" sz="1400" i="1" baseline="-25000" dirty="0">
                    <a:solidFill>
                      <a:srgbClr val="FF0000"/>
                    </a:solidFill>
                  </a:rPr>
                  <a:t>s</a:t>
                </a:r>
                <a:endParaRPr lang="en-HK" sz="1400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1" name="文字方塊 20">
                <a:extLst>
                  <a:ext uri="{FF2B5EF4-FFF2-40B4-BE49-F238E27FC236}">
                    <a16:creationId xmlns:a16="http://schemas.microsoft.com/office/drawing/2014/main" id="{16D86C87-42E5-4707-8750-BE0FFB450A0C}"/>
                  </a:ext>
                </a:extLst>
              </p:cNvPr>
              <p:cNvSpPr txBox="1"/>
              <p:nvPr/>
            </p:nvSpPr>
            <p:spPr>
              <a:xfrm>
                <a:off x="1816015" y="7965091"/>
                <a:ext cx="244278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i="1" dirty="0">
                    <a:solidFill>
                      <a:srgbClr val="0000FF"/>
                    </a:solidFill>
                  </a:rPr>
                  <a:t>ω</a:t>
                </a:r>
                <a:r>
                  <a:rPr lang="en-US" sz="1400" i="1" baseline="-25000" dirty="0">
                    <a:solidFill>
                      <a:srgbClr val="0000FF"/>
                    </a:solidFill>
                  </a:rPr>
                  <a:t>as</a:t>
                </a:r>
                <a:endParaRPr lang="en-HK" sz="1400" i="1" dirty="0">
                  <a:solidFill>
                    <a:srgbClr val="0000FF"/>
                  </a:solidFill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矩形 4">
                  <a:extLst>
                    <a:ext uri="{FF2B5EF4-FFF2-40B4-BE49-F238E27FC236}">
                      <a16:creationId xmlns:a16="http://schemas.microsoft.com/office/drawing/2014/main" id="{4B87FE7E-78D4-4BAF-A958-C6283126AD9B}"/>
                    </a:ext>
                  </a:extLst>
                </p:cNvPr>
                <p:cNvSpPr/>
                <p:nvPr/>
              </p:nvSpPr>
              <p:spPr>
                <a:xfrm>
                  <a:off x="1592970" y="8706343"/>
                  <a:ext cx="626140" cy="23388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𝑎𝑠</m:t>
                            </m:r>
                          </m:sub>
                        </m:s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=2</m:t>
                        </m:r>
                        <m:sSub>
                          <m:sSubPr>
                            <m:ctrlPr>
                              <a:rPr lang="en-US" sz="1400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1400" i="1">
                                <a:solidFill>
                                  <a:srgbClr val="FF006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FF0066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rgbClr val="FF0066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oMath>
                    </m:oMathPara>
                  </a14:m>
                  <a:endParaRPr lang="en-US" sz="1400" dirty="0">
                    <a:solidFill>
                      <a:srgbClr val="FF0066"/>
                    </a:solidFill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400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1400" i="1">
                                <a:solidFill>
                                  <a:srgbClr val="FF006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FF0066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rgbClr val="FF0066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oMath>
                    </m:oMathPara>
                  </a14:m>
                  <a:endParaRPr lang="en-HK" sz="1400" dirty="0"/>
                </a:p>
              </p:txBody>
            </p:sp>
          </mc:Choice>
          <mc:Fallback xmlns="">
            <p:sp>
              <p:nvSpPr>
                <p:cNvPr id="5" name="矩形 4">
                  <a:extLst>
                    <a:ext uri="{FF2B5EF4-FFF2-40B4-BE49-F238E27FC236}">
                      <a16:creationId xmlns:a16="http://schemas.microsoft.com/office/drawing/2014/main" id="{4B87FE7E-78D4-4BAF-A958-C6283126AD9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92970" y="8706343"/>
                  <a:ext cx="626140" cy="23388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HK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文字方塊 5">
              <a:extLst>
                <a:ext uri="{FF2B5EF4-FFF2-40B4-BE49-F238E27FC236}">
                  <a16:creationId xmlns:a16="http://schemas.microsoft.com/office/drawing/2014/main" id="{2E6C2E13-FD54-4E70-A4F5-B804B1D14D80}"/>
                </a:ext>
              </a:extLst>
            </p:cNvPr>
            <p:cNvSpPr txBox="1"/>
            <p:nvPr/>
          </p:nvSpPr>
          <p:spPr>
            <a:xfrm>
              <a:off x="1153749" y="8548651"/>
              <a:ext cx="599415" cy="129368"/>
            </a:xfrm>
            <a:prstGeom prst="rect">
              <a:avLst/>
            </a:prstGeom>
            <a:noFill/>
            <a:ln>
              <a:noFill/>
            </a:ln>
            <a:effectLst>
              <a:softEdge rad="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FF00"/>
                  </a:solidFill>
                </a:rPr>
                <a:t>Pump</a:t>
              </a:r>
              <a:endParaRPr lang="en-HK" sz="1400" dirty="0">
                <a:solidFill>
                  <a:srgbClr val="00FF00"/>
                </a:solidFill>
              </a:endParaRPr>
            </a:p>
          </p:txBody>
        </p:sp>
        <p:sp>
          <p:nvSpPr>
            <p:cNvPr id="7" name="文字方塊 6">
              <a:extLst>
                <a:ext uri="{FF2B5EF4-FFF2-40B4-BE49-F238E27FC236}">
                  <a16:creationId xmlns:a16="http://schemas.microsoft.com/office/drawing/2014/main" id="{1214F20F-6ADE-40B9-A2D0-1372BD603E96}"/>
                </a:ext>
              </a:extLst>
            </p:cNvPr>
            <p:cNvSpPr txBox="1"/>
            <p:nvPr/>
          </p:nvSpPr>
          <p:spPr>
            <a:xfrm>
              <a:off x="1438887" y="7687417"/>
              <a:ext cx="599415" cy="129368"/>
            </a:xfrm>
            <a:prstGeom prst="rect">
              <a:avLst/>
            </a:prstGeom>
            <a:noFill/>
            <a:ln>
              <a:noFill/>
            </a:ln>
            <a:effectLst>
              <a:softEdge rad="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Stokes</a:t>
              </a:r>
              <a:endParaRPr lang="en-HK" sz="1400" dirty="0">
                <a:solidFill>
                  <a:srgbClr val="FF0000"/>
                </a:solidFill>
              </a:endParaRPr>
            </a:p>
          </p:txBody>
        </p:sp>
        <p:sp>
          <p:nvSpPr>
            <p:cNvPr id="8" name="文字方塊 7">
              <a:extLst>
                <a:ext uri="{FF2B5EF4-FFF2-40B4-BE49-F238E27FC236}">
                  <a16:creationId xmlns:a16="http://schemas.microsoft.com/office/drawing/2014/main" id="{70D8F79E-AAAF-43C6-8380-A536C2726DC1}"/>
                </a:ext>
              </a:extLst>
            </p:cNvPr>
            <p:cNvSpPr txBox="1"/>
            <p:nvPr/>
          </p:nvSpPr>
          <p:spPr>
            <a:xfrm>
              <a:off x="1955112" y="8581108"/>
              <a:ext cx="599415" cy="129368"/>
            </a:xfrm>
            <a:prstGeom prst="rect">
              <a:avLst/>
            </a:prstGeom>
            <a:noFill/>
            <a:ln>
              <a:noFill/>
            </a:ln>
            <a:effectLst>
              <a:softEdge rad="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00FF"/>
                  </a:solidFill>
                </a:rPr>
                <a:t>Anti-Stokes</a:t>
              </a:r>
              <a:endParaRPr lang="en-HK" sz="1400" dirty="0">
                <a:solidFill>
                  <a:srgbClr val="0000FF"/>
                </a:solidFill>
              </a:endParaRPr>
            </a:p>
          </p:txBody>
        </p:sp>
        <p:sp>
          <p:nvSpPr>
            <p:cNvPr id="9" name="文字方塊 8">
              <a:extLst>
                <a:ext uri="{FF2B5EF4-FFF2-40B4-BE49-F238E27FC236}">
                  <a16:creationId xmlns:a16="http://schemas.microsoft.com/office/drawing/2014/main" id="{EC336294-43DD-4596-8DC9-855FC7CF992C}"/>
                </a:ext>
              </a:extLst>
            </p:cNvPr>
            <p:cNvSpPr txBox="1"/>
            <p:nvPr/>
          </p:nvSpPr>
          <p:spPr>
            <a:xfrm>
              <a:off x="1673077" y="8371271"/>
              <a:ext cx="599415" cy="129368"/>
            </a:xfrm>
            <a:prstGeom prst="rect">
              <a:avLst/>
            </a:prstGeom>
            <a:noFill/>
            <a:ln>
              <a:noFill/>
            </a:ln>
            <a:effectLst>
              <a:softEdge rad="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FF00"/>
                  </a:solidFill>
                </a:rPr>
                <a:t>Pump</a:t>
              </a:r>
              <a:endParaRPr lang="en-HK" sz="1400" dirty="0">
                <a:solidFill>
                  <a:srgbClr val="00FF00"/>
                </a:solidFill>
              </a:endParaRPr>
            </a:p>
          </p:txBody>
        </p:sp>
      </p:grp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14E34F79-7BD9-4D95-99C7-E6615D80092D}"/>
              </a:ext>
            </a:extLst>
          </p:cNvPr>
          <p:cNvSpPr txBox="1"/>
          <p:nvPr/>
        </p:nvSpPr>
        <p:spPr>
          <a:xfrm>
            <a:off x="6982884" y="1433444"/>
            <a:ext cx="28800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800"/>
              </a:spcBef>
              <a:spcAft>
                <a:spcPts val="1600"/>
              </a:spcAft>
            </a:pPr>
            <a:r>
              <a:rPr lang="en-US" sz="2000" dirty="0">
                <a:sym typeface="Wingdings" panose="05000000000000000000" pitchFamily="2" charset="2"/>
              </a:rPr>
              <a:t>Doppler-limited spectrum</a:t>
            </a:r>
          </a:p>
        </p:txBody>
      </p:sp>
      <p:graphicFrame>
        <p:nvGraphicFramePr>
          <p:cNvPr id="32" name="表格 31">
            <a:extLst>
              <a:ext uri="{FF2B5EF4-FFF2-40B4-BE49-F238E27FC236}">
                <a16:creationId xmlns:a16="http://schemas.microsoft.com/office/drawing/2014/main" id="{4EFA8725-DFC5-4FB9-A65A-3A50DDA2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60279"/>
              </p:ext>
            </p:extLst>
          </p:nvPr>
        </p:nvGraphicFramePr>
        <p:xfrm>
          <a:off x="8844691" y="2083557"/>
          <a:ext cx="2880073" cy="2397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2221">
                  <a:extLst>
                    <a:ext uri="{9D8B030D-6E8A-4147-A177-3AD203B41FA5}">
                      <a16:colId xmlns:a16="http://schemas.microsoft.com/office/drawing/2014/main" val="831002750"/>
                    </a:ext>
                  </a:extLst>
                </a:gridCol>
                <a:gridCol w="2017852">
                  <a:extLst>
                    <a:ext uri="{9D8B030D-6E8A-4147-A177-3AD203B41FA5}">
                      <a16:colId xmlns:a16="http://schemas.microsoft.com/office/drawing/2014/main" val="4271507574"/>
                    </a:ext>
                  </a:extLst>
                </a:gridCol>
              </a:tblGrid>
              <a:tr h="490716"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/>
                        <a:t>Q-branch</a:t>
                      </a:r>
                      <a:r>
                        <a:rPr lang="en-US" dirty="0"/>
                        <a:t> </a:t>
                      </a:r>
                    </a:p>
                    <a:p>
                      <a:r>
                        <a:rPr lang="en-US" dirty="0"/>
                        <a:t>Doppler Width @ Room temp</a:t>
                      </a:r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6428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D</a:t>
                      </a:r>
                      <a:r>
                        <a:rPr lang="en-US" baseline="-25000" dirty="0"/>
                        <a:t>2</a:t>
                      </a:r>
                      <a:endParaRPr lang="en-HK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550 MHz</a:t>
                      </a:r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1331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HT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630 MHz</a:t>
                      </a:r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3730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DT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450 MHz</a:t>
                      </a:r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17146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T</a:t>
                      </a:r>
                      <a:r>
                        <a:rPr lang="en-US" baseline="-25000" dirty="0"/>
                        <a:t>2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370 MHz</a:t>
                      </a:r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18873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0" name="文字方塊 39">
                <a:extLst>
                  <a:ext uri="{FF2B5EF4-FFF2-40B4-BE49-F238E27FC236}">
                    <a16:creationId xmlns:a16="http://schemas.microsoft.com/office/drawing/2014/main" id="{E347D57D-DC88-43DE-ADA5-9F3642FD3BEC}"/>
                  </a:ext>
                </a:extLst>
              </p:cNvPr>
              <p:cNvSpPr txBox="1"/>
              <p:nvPr/>
            </p:nvSpPr>
            <p:spPr>
              <a:xfrm>
                <a:off x="5561069" y="2130162"/>
                <a:ext cx="2444262" cy="8183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mtClean="0">
                          <a:latin typeface="Cambria Math" panose="02040503050406030204" pitchFamily="18" charset="0"/>
                        </a:rPr>
                        <m:t>F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WHM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𝑘𝑇</m:t>
                              </m:r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func>
                            </m:num>
                            <m:den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HK" b="1" dirty="0"/>
              </a:p>
            </p:txBody>
          </p:sp>
        </mc:Choice>
        <mc:Fallback xmlns="">
          <p:sp>
            <p:nvSpPr>
              <p:cNvPr id="40" name="文字方塊 39">
                <a:extLst>
                  <a:ext uri="{FF2B5EF4-FFF2-40B4-BE49-F238E27FC236}">
                    <a16:creationId xmlns:a16="http://schemas.microsoft.com/office/drawing/2014/main" id="{E347D57D-DC88-43DE-ADA5-9F3642FD3B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1069" y="2130162"/>
                <a:ext cx="2444262" cy="818366"/>
              </a:xfrm>
              <a:prstGeom prst="rect">
                <a:avLst/>
              </a:prstGeom>
              <a:blipFill>
                <a:blip r:embed="rId5"/>
                <a:stretch>
                  <a:fillRect b="-741"/>
                </a:stretch>
              </a:blipFill>
            </p:spPr>
            <p:txBody>
              <a:bodyPr/>
              <a:lstStyle/>
              <a:p>
                <a:r>
                  <a:rPr lang="en-H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右大括弧 10">
            <a:extLst>
              <a:ext uri="{FF2B5EF4-FFF2-40B4-BE49-F238E27FC236}">
                <a16:creationId xmlns:a16="http://schemas.microsoft.com/office/drawing/2014/main" id="{FC02E39E-2EEC-47B0-A000-F67F4E70A03C}"/>
              </a:ext>
            </a:extLst>
          </p:cNvPr>
          <p:cNvSpPr/>
          <p:nvPr/>
        </p:nvSpPr>
        <p:spPr>
          <a:xfrm>
            <a:off x="3741490" y="3258371"/>
            <a:ext cx="86797" cy="54028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64C0DEE6-5B95-4A4E-9BA3-1BF5B7AB0C4E}"/>
                  </a:ext>
                </a:extLst>
              </p:cNvPr>
              <p:cNvSpPr/>
              <p:nvPr/>
            </p:nvSpPr>
            <p:spPr>
              <a:xfrm>
                <a:off x="3856475" y="3331091"/>
                <a:ext cx="53245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HK" dirty="0"/>
              </a:p>
            </p:txBody>
          </p:sp>
        </mc:Choice>
        <mc:Fallback xmlns=""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64C0DEE6-5B95-4A4E-9BA3-1BF5B7AB0C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6475" y="3331091"/>
                <a:ext cx="532453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HK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群組 25">
            <a:extLst>
              <a:ext uri="{FF2B5EF4-FFF2-40B4-BE49-F238E27FC236}">
                <a16:creationId xmlns:a16="http://schemas.microsoft.com/office/drawing/2014/main" id="{1C3DE817-170C-4C8B-B6F6-66E97D44E58C}"/>
              </a:ext>
            </a:extLst>
          </p:cNvPr>
          <p:cNvGrpSpPr/>
          <p:nvPr/>
        </p:nvGrpSpPr>
        <p:grpSpPr>
          <a:xfrm>
            <a:off x="4820693" y="3444690"/>
            <a:ext cx="3929896" cy="3224640"/>
            <a:chOff x="4820693" y="3444690"/>
            <a:chExt cx="3929896" cy="3224640"/>
          </a:xfrm>
        </p:grpSpPr>
        <p:pic>
          <p:nvPicPr>
            <p:cNvPr id="13" name="圖片 12">
              <a:extLst>
                <a:ext uri="{FF2B5EF4-FFF2-40B4-BE49-F238E27FC236}">
                  <a16:creationId xmlns:a16="http://schemas.microsoft.com/office/drawing/2014/main" id="{9C9EC2E3-F03D-4824-8F27-E8A26813D74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820693" y="3444690"/>
              <a:ext cx="3929896" cy="3224640"/>
            </a:xfrm>
            <a:prstGeom prst="rect">
              <a:avLst/>
            </a:prstGeom>
          </p:spPr>
        </p:pic>
        <p:sp>
          <p:nvSpPr>
            <p:cNvPr id="28" name="文字方塊 27">
              <a:extLst>
                <a:ext uri="{FF2B5EF4-FFF2-40B4-BE49-F238E27FC236}">
                  <a16:creationId xmlns:a16="http://schemas.microsoft.com/office/drawing/2014/main" id="{34B60613-BA9C-47A5-9690-0D9B779ACA7B}"/>
                </a:ext>
              </a:extLst>
            </p:cNvPr>
            <p:cNvSpPr txBox="1"/>
            <p:nvPr/>
          </p:nvSpPr>
          <p:spPr>
            <a:xfrm>
              <a:off x="5150166" y="3911940"/>
              <a:ext cx="8418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</a:t>
              </a:r>
              <a:r>
                <a:rPr lang="en-US" baseline="-25000" dirty="0"/>
                <a:t>2</a:t>
              </a:r>
              <a:r>
                <a:rPr lang="en-US" dirty="0"/>
                <a:t> Q(1)</a:t>
              </a:r>
              <a:endParaRPr lang="en-HK" dirty="0"/>
            </a:p>
          </p:txBody>
        </p:sp>
        <p:cxnSp>
          <p:nvCxnSpPr>
            <p:cNvPr id="30" name="直線單箭頭接點 29">
              <a:extLst>
                <a:ext uri="{FF2B5EF4-FFF2-40B4-BE49-F238E27FC236}">
                  <a16:creationId xmlns:a16="http://schemas.microsoft.com/office/drawing/2014/main" id="{DAC356EE-9DBF-4550-899F-10623EA3100C}"/>
                </a:ext>
              </a:extLst>
            </p:cNvPr>
            <p:cNvCxnSpPr/>
            <p:nvPr/>
          </p:nvCxnSpPr>
          <p:spPr>
            <a:xfrm>
              <a:off x="6610525" y="4983061"/>
              <a:ext cx="855677" cy="0"/>
            </a:xfrm>
            <a:prstGeom prst="straightConnector1">
              <a:avLst/>
            </a:prstGeom>
            <a:ln>
              <a:solidFill>
                <a:srgbClr val="0013C8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字方塊 30">
              <a:extLst>
                <a:ext uri="{FF2B5EF4-FFF2-40B4-BE49-F238E27FC236}">
                  <a16:creationId xmlns:a16="http://schemas.microsoft.com/office/drawing/2014/main" id="{8FD714E5-5772-49B0-BA27-6308822B06B1}"/>
                </a:ext>
              </a:extLst>
            </p:cNvPr>
            <p:cNvSpPr txBox="1"/>
            <p:nvPr/>
          </p:nvSpPr>
          <p:spPr>
            <a:xfrm>
              <a:off x="6527646" y="5272198"/>
              <a:ext cx="10214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450 MHz</a:t>
              </a:r>
              <a:endParaRPr lang="en-HK" dirty="0"/>
            </a:p>
          </p:txBody>
        </p:sp>
      </p:grpSp>
    </p:spTree>
    <p:extLst>
      <p:ext uri="{BB962C8B-B14F-4D97-AF65-F5344CB8AC3E}">
        <p14:creationId xmlns:p14="http://schemas.microsoft.com/office/powerpoint/2010/main" val="2669194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D723025-5490-4011-8B30-074444B8D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K" dirty="0"/>
              <a:t>Experimental Setup</a:t>
            </a:r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0DEB0208-4660-4353-8BE2-23F10D874673}"/>
              </a:ext>
            </a:extLst>
          </p:cNvPr>
          <p:cNvGrpSpPr/>
          <p:nvPr/>
        </p:nvGrpSpPr>
        <p:grpSpPr>
          <a:xfrm>
            <a:off x="4469672" y="1403710"/>
            <a:ext cx="7274342" cy="5239468"/>
            <a:chOff x="2812807" y="6370135"/>
            <a:chExt cx="4912540" cy="3215500"/>
          </a:xfrm>
        </p:grpSpPr>
        <p:grpSp>
          <p:nvGrpSpPr>
            <p:cNvPr id="8" name="群組 7">
              <a:extLst>
                <a:ext uri="{FF2B5EF4-FFF2-40B4-BE49-F238E27FC236}">
                  <a16:creationId xmlns:a16="http://schemas.microsoft.com/office/drawing/2014/main" id="{543B434C-FD5B-4659-87DF-AB5A37A0671D}"/>
                </a:ext>
              </a:extLst>
            </p:cNvPr>
            <p:cNvGrpSpPr/>
            <p:nvPr/>
          </p:nvGrpSpPr>
          <p:grpSpPr>
            <a:xfrm>
              <a:off x="2812807" y="6370135"/>
              <a:ext cx="4912540" cy="3215500"/>
              <a:chOff x="5357427" y="6522850"/>
              <a:chExt cx="4912540" cy="3215500"/>
            </a:xfrm>
          </p:grpSpPr>
          <p:grpSp>
            <p:nvGrpSpPr>
              <p:cNvPr id="13" name="群組 12">
                <a:extLst>
                  <a:ext uri="{FF2B5EF4-FFF2-40B4-BE49-F238E27FC236}">
                    <a16:creationId xmlns:a16="http://schemas.microsoft.com/office/drawing/2014/main" id="{FE927BCC-FB00-4ED6-BBDC-9503A28D7391}"/>
                  </a:ext>
                </a:extLst>
              </p:cNvPr>
              <p:cNvGrpSpPr/>
              <p:nvPr/>
            </p:nvGrpSpPr>
            <p:grpSpPr>
              <a:xfrm>
                <a:off x="5357427" y="6522850"/>
                <a:ext cx="4912540" cy="3215500"/>
                <a:chOff x="5357427" y="6522850"/>
                <a:chExt cx="4912540" cy="3215500"/>
              </a:xfrm>
            </p:grpSpPr>
            <p:sp>
              <p:nvSpPr>
                <p:cNvPr id="15" name="文字方塊 14">
                  <a:extLst>
                    <a:ext uri="{FF2B5EF4-FFF2-40B4-BE49-F238E27FC236}">
                      <a16:creationId xmlns:a16="http://schemas.microsoft.com/office/drawing/2014/main" id="{96E9A2CC-2E79-4400-A792-29CF6F68C289}"/>
                    </a:ext>
                  </a:extLst>
                </p:cNvPr>
                <p:cNvSpPr txBox="1"/>
                <p:nvPr/>
              </p:nvSpPr>
              <p:spPr>
                <a:xfrm>
                  <a:off x="5357427" y="9219886"/>
                  <a:ext cx="681955" cy="283327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softEdge rad="0"/>
                </a:effectLst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sz="1200" dirty="0">
                      <a:solidFill>
                        <a:schemeClr val="bg1">
                          <a:lumMod val="85000"/>
                        </a:schemeClr>
                      </a:solidFill>
                    </a:rPr>
                    <a:t>Stabilized </a:t>
                  </a:r>
                  <a:r>
                    <a:rPr lang="en-US" sz="1200" dirty="0" err="1">
                      <a:solidFill>
                        <a:schemeClr val="bg1">
                          <a:lumMod val="85000"/>
                        </a:schemeClr>
                      </a:solidFill>
                    </a:rPr>
                    <a:t>HeNe</a:t>
                  </a:r>
                  <a:r>
                    <a:rPr lang="en-US" sz="1200" dirty="0">
                      <a:solidFill>
                        <a:schemeClr val="bg1">
                          <a:lumMod val="85000"/>
                        </a:schemeClr>
                      </a:solidFill>
                    </a:rPr>
                    <a:t> laser</a:t>
                  </a:r>
                  <a:endParaRPr lang="en-HK" sz="1200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  <p:grpSp>
              <p:nvGrpSpPr>
                <p:cNvPr id="16" name="群組 15">
                  <a:extLst>
                    <a:ext uri="{FF2B5EF4-FFF2-40B4-BE49-F238E27FC236}">
                      <a16:creationId xmlns:a16="http://schemas.microsoft.com/office/drawing/2014/main" id="{2F6B1523-620E-4B43-80A9-C0B787011823}"/>
                    </a:ext>
                  </a:extLst>
                </p:cNvPr>
                <p:cNvGrpSpPr/>
                <p:nvPr/>
              </p:nvGrpSpPr>
              <p:grpSpPr>
                <a:xfrm>
                  <a:off x="5385903" y="6522850"/>
                  <a:ext cx="4884064" cy="3215500"/>
                  <a:chOff x="5385903" y="6522850"/>
                  <a:chExt cx="4884064" cy="3215500"/>
                </a:xfrm>
              </p:grpSpPr>
              <p:cxnSp>
                <p:nvCxnSpPr>
                  <p:cNvPr id="17" name="直線單箭頭接點 16">
                    <a:extLst>
                      <a:ext uri="{FF2B5EF4-FFF2-40B4-BE49-F238E27FC236}">
                        <a16:creationId xmlns:a16="http://schemas.microsoft.com/office/drawing/2014/main" id="{4CCD00FF-8425-4A19-B05E-6CEACE77993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019663" y="7533040"/>
                    <a:ext cx="199177" cy="467091"/>
                  </a:xfrm>
                  <a:prstGeom prst="straightConnector1">
                    <a:avLst/>
                  </a:prstGeom>
                  <a:ln w="19050">
                    <a:solidFill>
                      <a:schemeClr val="bg1">
                        <a:lumMod val="85000"/>
                      </a:schemeClr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18" name="圖片 17">
                    <a:extLst>
                      <a:ext uri="{FF2B5EF4-FFF2-40B4-BE49-F238E27FC236}">
                        <a16:creationId xmlns:a16="http://schemas.microsoft.com/office/drawing/2014/main" id="{5154FA8F-194E-4B4F-923F-CFDFB544F9C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6053956" y="9271415"/>
                    <a:ext cx="149192" cy="149192"/>
                  </a:xfrm>
                  <a:prstGeom prst="rect">
                    <a:avLst/>
                  </a:prstGeom>
                </p:spPr>
              </p:pic>
              <p:cxnSp>
                <p:nvCxnSpPr>
                  <p:cNvPr id="19" name="直線接點 18">
                    <a:extLst>
                      <a:ext uri="{FF2B5EF4-FFF2-40B4-BE49-F238E27FC236}">
                        <a16:creationId xmlns:a16="http://schemas.microsoft.com/office/drawing/2014/main" id="{B169CCB6-FB3E-4AEF-8D15-DD9553E42E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132274" y="9348282"/>
                    <a:ext cx="1069862" cy="7128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85000"/>
                      </a:schemeClr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文字方塊 19">
                    <a:extLst>
                      <a:ext uri="{FF2B5EF4-FFF2-40B4-BE49-F238E27FC236}">
                        <a16:creationId xmlns:a16="http://schemas.microsoft.com/office/drawing/2014/main" id="{0E3F51C0-D7D0-45DB-A32C-F1A3429853D2}"/>
                      </a:ext>
                    </a:extLst>
                  </p:cNvPr>
                  <p:cNvSpPr txBox="1"/>
                  <p:nvPr/>
                </p:nvSpPr>
                <p:spPr>
                  <a:xfrm>
                    <a:off x="5500629" y="6903794"/>
                    <a:ext cx="888999" cy="283327"/>
                  </a:xfrm>
                  <a:prstGeom prst="rect">
                    <a:avLst/>
                  </a:prstGeom>
                  <a:noFill/>
                  <a:ln w="9525" cap="rnd"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en-US" sz="1200" b="1" dirty="0"/>
                      <a:t>Seeded pulsed Nd-YAG (532nm)</a:t>
                    </a:r>
                    <a:endParaRPr lang="en-HK" sz="1200" b="1" dirty="0"/>
                  </a:p>
                </p:txBody>
              </p:sp>
              <p:sp>
                <p:nvSpPr>
                  <p:cNvPr id="21" name="文字方塊 20">
                    <a:extLst>
                      <a:ext uri="{FF2B5EF4-FFF2-40B4-BE49-F238E27FC236}">
                        <a16:creationId xmlns:a16="http://schemas.microsoft.com/office/drawing/2014/main" id="{49378296-8970-4FEC-BFBB-188435964AC2}"/>
                      </a:ext>
                    </a:extLst>
                  </p:cNvPr>
                  <p:cNvSpPr txBox="1"/>
                  <p:nvPr/>
                </p:nvSpPr>
                <p:spPr>
                  <a:xfrm>
                    <a:off x="6313137" y="7405758"/>
                    <a:ext cx="888999" cy="28332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en-US" sz="1200" dirty="0">
                        <a:solidFill>
                          <a:schemeClr val="bg1">
                            <a:lumMod val="85000"/>
                          </a:schemeClr>
                        </a:solidFill>
                      </a:rPr>
                      <a:t>Pulsed dye amplifier</a:t>
                    </a:r>
                    <a:endParaRPr lang="en-HK" sz="1200" dirty="0">
                      <a:solidFill>
                        <a:schemeClr val="bg1">
                          <a:lumMod val="85000"/>
                        </a:schemeClr>
                      </a:solidFill>
                    </a:endParaRPr>
                  </a:p>
                </p:txBody>
              </p:sp>
              <p:pic>
                <p:nvPicPr>
                  <p:cNvPr id="23" name="圖片 22">
                    <a:extLst>
                      <a:ext uri="{FF2B5EF4-FFF2-40B4-BE49-F238E27FC236}">
                        <a16:creationId xmlns:a16="http://schemas.microsoft.com/office/drawing/2014/main" id="{0C09910D-DF62-474B-B97D-6857A457E12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2155827">
                    <a:off x="6938272" y="6939594"/>
                    <a:ext cx="93174" cy="255376"/>
                  </a:xfrm>
                  <a:prstGeom prst="rect">
                    <a:avLst/>
                  </a:prstGeom>
                </p:spPr>
              </p:pic>
              <p:cxnSp>
                <p:nvCxnSpPr>
                  <p:cNvPr id="24" name="直線接點 23">
                    <a:extLst>
                      <a:ext uri="{FF2B5EF4-FFF2-40B4-BE49-F238E27FC236}">
                        <a16:creationId xmlns:a16="http://schemas.microsoft.com/office/drawing/2014/main" id="{D49D07B0-9FFF-4240-AD7D-B6E881A3A4C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6945761" y="6685153"/>
                    <a:ext cx="1" cy="360303"/>
                  </a:xfrm>
                  <a:prstGeom prst="line">
                    <a:avLst/>
                  </a:prstGeom>
                  <a:ln w="6350">
                    <a:solidFill>
                      <a:srgbClr val="00FF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6" name="文字方塊 25">
                    <a:extLst>
                      <a:ext uri="{FF2B5EF4-FFF2-40B4-BE49-F238E27FC236}">
                        <a16:creationId xmlns:a16="http://schemas.microsoft.com/office/drawing/2014/main" id="{82BB72D3-5A13-416C-987D-4FE7B924E505}"/>
                      </a:ext>
                    </a:extLst>
                  </p:cNvPr>
                  <p:cNvSpPr txBox="1"/>
                  <p:nvPr/>
                </p:nvSpPr>
                <p:spPr>
                  <a:xfrm>
                    <a:off x="5705019" y="6579970"/>
                    <a:ext cx="690648" cy="169996"/>
                  </a:xfrm>
                  <a:prstGeom prst="rect">
                    <a:avLst/>
                  </a:prstGeom>
                  <a:ln w="9525" cap="rnd"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r>
                      <a:rPr lang="en-US" sz="1200" b="1" dirty="0" err="1"/>
                      <a:t>Wavemeter</a:t>
                    </a:r>
                    <a:endParaRPr lang="en-HK" sz="1200" b="1" dirty="0"/>
                  </a:p>
                </p:txBody>
              </p:sp>
              <p:pic>
                <p:nvPicPr>
                  <p:cNvPr id="27" name="圖片 26">
                    <a:extLst>
                      <a:ext uri="{FF2B5EF4-FFF2-40B4-BE49-F238E27FC236}">
                        <a16:creationId xmlns:a16="http://schemas.microsoft.com/office/drawing/2014/main" id="{9184FD50-E571-4BD3-9D77-9625F5B8F1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9082175">
                    <a:off x="6934657" y="6522850"/>
                    <a:ext cx="91445" cy="248649"/>
                  </a:xfrm>
                  <a:prstGeom prst="rect">
                    <a:avLst/>
                  </a:prstGeom>
                </p:spPr>
              </p:pic>
              <p:pic>
                <p:nvPicPr>
                  <p:cNvPr id="28" name="圖片 27">
                    <a:extLst>
                      <a:ext uri="{FF2B5EF4-FFF2-40B4-BE49-F238E27FC236}">
                        <a16:creationId xmlns:a16="http://schemas.microsoft.com/office/drawing/2014/main" id="{6D322A05-FC00-4DF1-838A-6B324B723CD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9082175">
                    <a:off x="7798031" y="6881259"/>
                    <a:ext cx="91445" cy="248649"/>
                  </a:xfrm>
                  <a:prstGeom prst="rect">
                    <a:avLst/>
                  </a:prstGeom>
                </p:spPr>
              </p:pic>
              <p:cxnSp>
                <p:nvCxnSpPr>
                  <p:cNvPr id="29" name="直線單箭頭接點 28">
                    <a:extLst>
                      <a:ext uri="{FF2B5EF4-FFF2-40B4-BE49-F238E27FC236}">
                        <a16:creationId xmlns:a16="http://schemas.microsoft.com/office/drawing/2014/main" id="{5F2F0EE7-A952-442F-9E74-CC85C66FB2C6}"/>
                      </a:ext>
                    </a:extLst>
                  </p:cNvPr>
                  <p:cNvCxnSpPr>
                    <a:cxnSpLocks/>
                    <a:endCxn id="76" idx="3"/>
                  </p:cNvCxnSpPr>
                  <p:nvPr/>
                </p:nvCxnSpPr>
                <p:spPr>
                  <a:xfrm>
                    <a:off x="7811055" y="7048598"/>
                    <a:ext cx="3870" cy="473451"/>
                  </a:xfrm>
                  <a:prstGeom prst="straightConnector1">
                    <a:avLst/>
                  </a:prstGeom>
                  <a:ln w="19050">
                    <a:solidFill>
                      <a:srgbClr val="00FF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文字方塊 29">
                    <a:extLst>
                      <a:ext uri="{FF2B5EF4-FFF2-40B4-BE49-F238E27FC236}">
                        <a16:creationId xmlns:a16="http://schemas.microsoft.com/office/drawing/2014/main" id="{CB9113A4-0811-4A3F-A799-92845DDD1795}"/>
                      </a:ext>
                    </a:extLst>
                  </p:cNvPr>
                  <p:cNvSpPr txBox="1"/>
                  <p:nvPr/>
                </p:nvSpPr>
                <p:spPr>
                  <a:xfrm>
                    <a:off x="5385903" y="7387537"/>
                    <a:ext cx="599415" cy="28332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en-US" sz="1200" dirty="0">
                        <a:solidFill>
                          <a:schemeClr val="bg1">
                            <a:lumMod val="85000"/>
                          </a:schemeClr>
                        </a:solidFill>
                      </a:rPr>
                      <a:t>CW ring dye laser</a:t>
                    </a:r>
                    <a:endParaRPr lang="en-HK" sz="1200" dirty="0">
                      <a:solidFill>
                        <a:schemeClr val="bg1">
                          <a:lumMod val="85000"/>
                        </a:schemeClr>
                      </a:solidFill>
                    </a:endParaRPr>
                  </a:p>
                </p:txBody>
              </p:sp>
              <p:cxnSp>
                <p:nvCxnSpPr>
                  <p:cNvPr id="31" name="直線接點 30">
                    <a:extLst>
                      <a:ext uri="{FF2B5EF4-FFF2-40B4-BE49-F238E27FC236}">
                        <a16:creationId xmlns:a16="http://schemas.microsoft.com/office/drawing/2014/main" id="{C8D406F9-977E-4FC8-A305-B8624EE1BDEB}"/>
                      </a:ext>
                    </a:extLst>
                  </p:cNvPr>
                  <p:cNvCxnSpPr/>
                  <p:nvPr/>
                </p:nvCxnSpPr>
                <p:spPr>
                  <a:xfrm>
                    <a:off x="5939330" y="7546927"/>
                    <a:ext cx="517496" cy="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85000"/>
                      </a:schemeClr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32" name="圖片 31">
                    <a:extLst>
                      <a:ext uri="{FF2B5EF4-FFF2-40B4-BE49-F238E27FC236}">
                        <a16:creationId xmlns:a16="http://schemas.microsoft.com/office/drawing/2014/main" id="{F265AD88-E16D-4377-9EA0-15A9426DD4F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19332643">
                    <a:off x="6137514" y="7412848"/>
                    <a:ext cx="93174" cy="255376"/>
                  </a:xfrm>
                  <a:prstGeom prst="rect">
                    <a:avLst/>
                  </a:prstGeom>
                </p:spPr>
              </p:pic>
              <p:cxnSp>
                <p:nvCxnSpPr>
                  <p:cNvPr id="33" name="直線接點 32">
                    <a:extLst>
                      <a:ext uri="{FF2B5EF4-FFF2-40B4-BE49-F238E27FC236}">
                        <a16:creationId xmlns:a16="http://schemas.microsoft.com/office/drawing/2014/main" id="{F84D9D3B-C6D3-4448-BAD3-9384439CE562}"/>
                      </a:ext>
                    </a:extLst>
                  </p:cNvPr>
                  <p:cNvCxnSpPr>
                    <a:cxnSpLocks/>
                    <a:stCxn id="32" idx="1"/>
                  </p:cNvCxnSpPr>
                  <p:nvPr/>
                </p:nvCxnSpPr>
                <p:spPr>
                  <a:xfrm flipH="1">
                    <a:off x="6137194" y="7569083"/>
                    <a:ext cx="10091" cy="1792466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34" name="圖片 33">
                    <a:extLst>
                      <a:ext uri="{FF2B5EF4-FFF2-40B4-BE49-F238E27FC236}">
                        <a16:creationId xmlns:a16="http://schemas.microsoft.com/office/drawing/2014/main" id="{A1D8D43D-BA9D-4B2C-B0FF-9A32A82FBF1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19332643">
                    <a:off x="6090804" y="8070507"/>
                    <a:ext cx="93174" cy="255376"/>
                  </a:xfrm>
                  <a:prstGeom prst="rect">
                    <a:avLst/>
                  </a:prstGeom>
                </p:spPr>
              </p:pic>
              <p:cxnSp>
                <p:nvCxnSpPr>
                  <p:cNvPr id="35" name="直線接點 34">
                    <a:extLst>
                      <a:ext uri="{FF2B5EF4-FFF2-40B4-BE49-F238E27FC236}">
                        <a16:creationId xmlns:a16="http://schemas.microsoft.com/office/drawing/2014/main" id="{19633878-522A-4AB4-843D-7136A5DF4B1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137392" y="8129857"/>
                    <a:ext cx="696143" cy="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85000"/>
                      </a:schemeClr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直線接點 35">
                    <a:extLst>
                      <a:ext uri="{FF2B5EF4-FFF2-40B4-BE49-F238E27FC236}">
                        <a16:creationId xmlns:a16="http://schemas.microsoft.com/office/drawing/2014/main" id="{DE29CFBC-BEA7-4BFE-B2B7-D7B98BDC5272}"/>
                      </a:ext>
                    </a:extLst>
                  </p:cNvPr>
                  <p:cNvCxnSpPr>
                    <a:cxnSpLocks/>
                    <a:stCxn id="75" idx="1"/>
                    <a:endCxn id="38" idx="3"/>
                  </p:cNvCxnSpPr>
                  <p:nvPr/>
                </p:nvCxnSpPr>
                <p:spPr>
                  <a:xfrm flipH="1">
                    <a:off x="7222070" y="7538806"/>
                    <a:ext cx="9528" cy="562233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85000"/>
                      </a:schemeClr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直線接點 36">
                    <a:extLst>
                      <a:ext uri="{FF2B5EF4-FFF2-40B4-BE49-F238E27FC236}">
                        <a16:creationId xmlns:a16="http://schemas.microsoft.com/office/drawing/2014/main" id="{6AA229EC-EA64-4E10-819C-A29C76077B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828417" y="8129586"/>
                    <a:ext cx="854748" cy="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85000"/>
                      </a:schemeClr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38" name="圖片 37">
                    <a:extLst>
                      <a:ext uri="{FF2B5EF4-FFF2-40B4-BE49-F238E27FC236}">
                        <a16:creationId xmlns:a16="http://schemas.microsoft.com/office/drawing/2014/main" id="{65DE7E92-95EE-4D06-ACFE-1FF8873C84A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19332643">
                    <a:off x="7138667" y="8001898"/>
                    <a:ext cx="93174" cy="255376"/>
                  </a:xfrm>
                  <a:prstGeom prst="rect">
                    <a:avLst/>
                  </a:prstGeom>
                </p:spPr>
              </p:pic>
              <p:sp>
                <p:nvSpPr>
                  <p:cNvPr id="39" name="文字方塊 38">
                    <a:extLst>
                      <a:ext uri="{FF2B5EF4-FFF2-40B4-BE49-F238E27FC236}">
                        <a16:creationId xmlns:a16="http://schemas.microsoft.com/office/drawing/2014/main" id="{B6E4E3B0-4FB3-458D-984F-2A5E995EA7B4}"/>
                      </a:ext>
                    </a:extLst>
                  </p:cNvPr>
                  <p:cNvSpPr txBox="1"/>
                  <p:nvPr/>
                </p:nvSpPr>
                <p:spPr>
                  <a:xfrm>
                    <a:off x="7567428" y="8034612"/>
                    <a:ext cx="888999" cy="16999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en-US" sz="1200" dirty="0">
                        <a:solidFill>
                          <a:schemeClr val="bg1">
                            <a:lumMod val="85000"/>
                          </a:schemeClr>
                        </a:solidFill>
                      </a:rPr>
                      <a:t>Chirp analysis</a:t>
                    </a:r>
                    <a:endParaRPr lang="en-HK" sz="1200" dirty="0">
                      <a:solidFill>
                        <a:schemeClr val="bg1">
                          <a:lumMod val="85000"/>
                        </a:schemeClr>
                      </a:solidFill>
                    </a:endParaRPr>
                  </a:p>
                </p:txBody>
              </p:sp>
              <p:pic>
                <p:nvPicPr>
                  <p:cNvPr id="40" name="圖片 39">
                    <a:extLst>
                      <a:ext uri="{FF2B5EF4-FFF2-40B4-BE49-F238E27FC236}">
                        <a16:creationId xmlns:a16="http://schemas.microsoft.com/office/drawing/2014/main" id="{6E76F99B-3718-4377-9AC9-35BA9FEE345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19332643">
                    <a:off x="6082186" y="8753232"/>
                    <a:ext cx="93174" cy="255376"/>
                  </a:xfrm>
                  <a:prstGeom prst="rect">
                    <a:avLst/>
                  </a:prstGeom>
                </p:spPr>
              </p:pic>
              <p:cxnSp>
                <p:nvCxnSpPr>
                  <p:cNvPr id="41" name="直線接點 40">
                    <a:extLst>
                      <a:ext uri="{FF2B5EF4-FFF2-40B4-BE49-F238E27FC236}">
                        <a16:creationId xmlns:a16="http://schemas.microsoft.com/office/drawing/2014/main" id="{1DC4B54C-E5DC-49FF-97F3-507BF4E5B4E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147285" y="8839280"/>
                    <a:ext cx="453908" cy="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85000"/>
                      </a:schemeClr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2" name="文字方塊 41">
                    <a:extLst>
                      <a:ext uri="{FF2B5EF4-FFF2-40B4-BE49-F238E27FC236}">
                        <a16:creationId xmlns:a16="http://schemas.microsoft.com/office/drawing/2014/main" id="{4D3401E4-D477-484D-B491-0F93D96FF558}"/>
                      </a:ext>
                    </a:extLst>
                  </p:cNvPr>
                  <p:cNvSpPr txBox="1"/>
                  <p:nvPr/>
                </p:nvSpPr>
                <p:spPr>
                  <a:xfrm>
                    <a:off x="6568264" y="8767503"/>
                    <a:ext cx="665874" cy="16999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en-US" sz="1200" dirty="0">
                        <a:solidFill>
                          <a:schemeClr val="bg1">
                            <a:lumMod val="85000"/>
                          </a:schemeClr>
                        </a:solidFill>
                      </a:rPr>
                      <a:t>I</a:t>
                    </a:r>
                    <a:r>
                      <a:rPr lang="en-US" sz="1200" baseline="-25000" dirty="0">
                        <a:solidFill>
                          <a:schemeClr val="bg1">
                            <a:lumMod val="85000"/>
                          </a:schemeClr>
                        </a:solidFill>
                      </a:rPr>
                      <a:t>2</a:t>
                    </a:r>
                    <a:r>
                      <a:rPr lang="en-US" sz="1200" dirty="0">
                        <a:solidFill>
                          <a:schemeClr val="bg1">
                            <a:lumMod val="85000"/>
                          </a:schemeClr>
                        </a:solidFill>
                      </a:rPr>
                      <a:t> saturation</a:t>
                    </a:r>
                    <a:endParaRPr lang="en-HK" sz="1200" dirty="0">
                      <a:solidFill>
                        <a:schemeClr val="bg1">
                          <a:lumMod val="85000"/>
                        </a:schemeClr>
                      </a:solidFill>
                    </a:endParaRPr>
                  </a:p>
                </p:txBody>
              </p:sp>
              <p:pic>
                <p:nvPicPr>
                  <p:cNvPr id="43" name="圖片 42">
                    <a:extLst>
                      <a:ext uri="{FF2B5EF4-FFF2-40B4-BE49-F238E27FC236}">
                        <a16:creationId xmlns:a16="http://schemas.microsoft.com/office/drawing/2014/main" id="{1747AAE5-FE38-4E66-93C0-71924A383D2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6863250" y="9259774"/>
                    <a:ext cx="117044" cy="190099"/>
                  </a:xfrm>
                  <a:prstGeom prst="rect">
                    <a:avLst/>
                  </a:prstGeom>
                </p:spPr>
              </p:pic>
              <p:pic>
                <p:nvPicPr>
                  <p:cNvPr id="44" name="圖片 43">
                    <a:extLst>
                      <a:ext uri="{FF2B5EF4-FFF2-40B4-BE49-F238E27FC236}">
                        <a16:creationId xmlns:a16="http://schemas.microsoft.com/office/drawing/2014/main" id="{F67A22B3-40F6-4B4E-B9A1-3420A0D70B4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 rot="10800000">
                    <a:off x="6366915" y="9245502"/>
                    <a:ext cx="77081" cy="207147"/>
                  </a:xfrm>
                  <a:prstGeom prst="rect">
                    <a:avLst/>
                  </a:prstGeom>
                </p:spPr>
              </p:pic>
              <p:pic>
                <p:nvPicPr>
                  <p:cNvPr id="45" name="圖片 44">
                    <a:extLst>
                      <a:ext uri="{FF2B5EF4-FFF2-40B4-BE49-F238E27FC236}">
                        <a16:creationId xmlns:a16="http://schemas.microsoft.com/office/drawing/2014/main" id="{99C84997-12D9-4234-B794-E063F98D1E2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7205581" y="9269502"/>
                    <a:ext cx="124830" cy="178985"/>
                  </a:xfrm>
                  <a:prstGeom prst="rect">
                    <a:avLst/>
                  </a:prstGeom>
                </p:spPr>
              </p:pic>
              <p:sp>
                <p:nvSpPr>
                  <p:cNvPr id="46" name="文字方塊 45">
                    <a:extLst>
                      <a:ext uri="{FF2B5EF4-FFF2-40B4-BE49-F238E27FC236}">
                        <a16:creationId xmlns:a16="http://schemas.microsoft.com/office/drawing/2014/main" id="{C13FAF27-1379-48E7-A4D0-6B68005AA4A1}"/>
                      </a:ext>
                    </a:extLst>
                  </p:cNvPr>
                  <p:cNvSpPr txBox="1"/>
                  <p:nvPr/>
                </p:nvSpPr>
                <p:spPr>
                  <a:xfrm>
                    <a:off x="6208510" y="9455023"/>
                    <a:ext cx="888999" cy="283327"/>
                  </a:xfrm>
                  <a:prstGeom prst="rect">
                    <a:avLst/>
                  </a:prstGeom>
                  <a:noFill/>
                  <a:ln>
                    <a:solidFill>
                      <a:schemeClr val="bg1">
                        <a:lumMod val="85000"/>
                      </a:schemeClr>
                    </a:solidFill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>
                        <a:solidFill>
                          <a:schemeClr val="bg1">
                            <a:lumMod val="85000"/>
                          </a:schemeClr>
                        </a:solidFill>
                      </a:rPr>
                      <a:t>Reference etalon</a:t>
                    </a:r>
                  </a:p>
                  <a:p>
                    <a:pPr algn="ctr"/>
                    <a:r>
                      <a:rPr lang="en-US" sz="1200" dirty="0">
                        <a:solidFill>
                          <a:schemeClr val="bg1">
                            <a:lumMod val="85000"/>
                          </a:schemeClr>
                        </a:solidFill>
                      </a:rPr>
                      <a:t>FSR ~ 150 MHz</a:t>
                    </a:r>
                    <a:endParaRPr lang="en-HK" sz="1200" dirty="0">
                      <a:solidFill>
                        <a:schemeClr val="bg1">
                          <a:lumMod val="85000"/>
                        </a:schemeClr>
                      </a:solidFill>
                    </a:endParaRPr>
                  </a:p>
                </p:txBody>
              </p:sp>
              <p:cxnSp>
                <p:nvCxnSpPr>
                  <p:cNvPr id="47" name="直線接點 46">
                    <a:extLst>
                      <a:ext uri="{FF2B5EF4-FFF2-40B4-BE49-F238E27FC236}">
                        <a16:creationId xmlns:a16="http://schemas.microsoft.com/office/drawing/2014/main" id="{8AABB485-4B2A-4298-9222-7F0DE0928C9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59437" y="9352092"/>
                    <a:ext cx="173740" cy="0"/>
                  </a:xfrm>
                  <a:prstGeom prst="line">
                    <a:avLst/>
                  </a:prstGeom>
                  <a:ln>
                    <a:solidFill>
                      <a:srgbClr val="FF0066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直線單箭頭接點 47">
                    <a:extLst>
                      <a:ext uri="{FF2B5EF4-FFF2-40B4-BE49-F238E27FC236}">
                        <a16:creationId xmlns:a16="http://schemas.microsoft.com/office/drawing/2014/main" id="{9B9EF72E-7E3F-4B26-B423-50025C5D07C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097509" y="7541789"/>
                    <a:ext cx="2915690" cy="0"/>
                  </a:xfrm>
                  <a:prstGeom prst="straightConnector1">
                    <a:avLst/>
                  </a:prstGeom>
                  <a:ln w="19050">
                    <a:solidFill>
                      <a:schemeClr val="bg1">
                        <a:lumMod val="85000"/>
                      </a:schemeClr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直線單箭頭接點 48">
                    <a:extLst>
                      <a:ext uri="{FF2B5EF4-FFF2-40B4-BE49-F238E27FC236}">
                        <a16:creationId xmlns:a16="http://schemas.microsoft.com/office/drawing/2014/main" id="{912B3E25-F224-48A6-98D4-AD75CFF486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811055" y="7533038"/>
                    <a:ext cx="2193887" cy="5768"/>
                  </a:xfrm>
                  <a:prstGeom prst="straightConnector1">
                    <a:avLst/>
                  </a:prstGeom>
                  <a:ln w="19050">
                    <a:solidFill>
                      <a:srgbClr val="00FF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50" name="圖片 49">
                    <a:extLst>
                      <a:ext uri="{FF2B5EF4-FFF2-40B4-BE49-F238E27FC236}">
                        <a16:creationId xmlns:a16="http://schemas.microsoft.com/office/drawing/2014/main" id="{3D5F9186-F292-4BE1-A0C9-B9E741DD46A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8481949" y="7375756"/>
                    <a:ext cx="117348" cy="297181"/>
                  </a:xfrm>
                  <a:prstGeom prst="rect">
                    <a:avLst/>
                  </a:prstGeom>
                </p:spPr>
              </p:pic>
              <p:pic>
                <p:nvPicPr>
                  <p:cNvPr id="51" name="圖片 50">
                    <a:extLst>
                      <a:ext uri="{FF2B5EF4-FFF2-40B4-BE49-F238E27FC236}">
                        <a16:creationId xmlns:a16="http://schemas.microsoft.com/office/drawing/2014/main" id="{87EA0A38-FCD8-4D9F-9700-934B919D133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9524640" y="7364958"/>
                    <a:ext cx="117348" cy="297181"/>
                  </a:xfrm>
                  <a:prstGeom prst="rect">
                    <a:avLst/>
                  </a:prstGeom>
                </p:spPr>
              </p:pic>
              <p:sp>
                <p:nvSpPr>
                  <p:cNvPr id="52" name="矩形 51">
                    <a:extLst>
                      <a:ext uri="{FF2B5EF4-FFF2-40B4-BE49-F238E27FC236}">
                        <a16:creationId xmlns:a16="http://schemas.microsoft.com/office/drawing/2014/main" id="{5D283215-0665-4736-8F85-3F190CEA1453}"/>
                      </a:ext>
                    </a:extLst>
                  </p:cNvPr>
                  <p:cNvSpPr/>
                  <p:nvPr/>
                </p:nvSpPr>
                <p:spPr>
                  <a:xfrm>
                    <a:off x="8782327" y="7386006"/>
                    <a:ext cx="559793" cy="276133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/>
                  </a:p>
                </p:txBody>
              </p:sp>
              <p:sp>
                <p:nvSpPr>
                  <p:cNvPr id="53" name="文字方塊 52">
                    <a:extLst>
                      <a:ext uri="{FF2B5EF4-FFF2-40B4-BE49-F238E27FC236}">
                        <a16:creationId xmlns:a16="http://schemas.microsoft.com/office/drawing/2014/main" id="{EC19DCFB-8309-428A-8ED4-ED612008A091}"/>
                      </a:ext>
                    </a:extLst>
                  </p:cNvPr>
                  <p:cNvSpPr txBox="1"/>
                  <p:nvPr/>
                </p:nvSpPr>
                <p:spPr>
                  <a:xfrm>
                    <a:off x="8634675" y="7178417"/>
                    <a:ext cx="888999" cy="16999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en-US" sz="1200" dirty="0"/>
                      <a:t>Gas cell</a:t>
                    </a:r>
                    <a:endParaRPr lang="en-HK" sz="1200" dirty="0"/>
                  </a:p>
                </p:txBody>
              </p:sp>
              <p:grpSp>
                <p:nvGrpSpPr>
                  <p:cNvPr id="54" name="群組 53">
                    <a:extLst>
                      <a:ext uri="{FF2B5EF4-FFF2-40B4-BE49-F238E27FC236}">
                        <a16:creationId xmlns:a16="http://schemas.microsoft.com/office/drawing/2014/main" id="{C2B844B9-3E8F-448D-8656-F6DE456DB1C7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9849369" y="7355138"/>
                    <a:ext cx="327660" cy="333821"/>
                    <a:chOff x="9395460" y="6600800"/>
                    <a:chExt cx="327660" cy="333821"/>
                  </a:xfrm>
                </p:grpSpPr>
                <p:cxnSp>
                  <p:nvCxnSpPr>
                    <p:cNvPr id="83" name="直線接點 82">
                      <a:extLst>
                        <a:ext uri="{FF2B5EF4-FFF2-40B4-BE49-F238E27FC236}">
                          <a16:creationId xmlns:a16="http://schemas.microsoft.com/office/drawing/2014/main" id="{9AF66DC8-7F61-4A5F-B822-E2BB332113D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395460" y="6602730"/>
                      <a:ext cx="327660" cy="0"/>
                    </a:xfrm>
                    <a:prstGeom prst="line">
                      <a:avLst/>
                    </a:prstGeom>
                    <a:ln w="31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4" name="直線接點 83">
                      <a:extLst>
                        <a:ext uri="{FF2B5EF4-FFF2-40B4-BE49-F238E27FC236}">
                          <a16:creationId xmlns:a16="http://schemas.microsoft.com/office/drawing/2014/main" id="{30AB300F-2770-40FD-A03C-4341DE21389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9395460" y="6600800"/>
                      <a:ext cx="0" cy="333821"/>
                    </a:xfrm>
                    <a:prstGeom prst="line">
                      <a:avLst/>
                    </a:prstGeom>
                    <a:ln w="31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5" name="直線接點 84">
                      <a:extLst>
                        <a:ext uri="{FF2B5EF4-FFF2-40B4-BE49-F238E27FC236}">
                          <a16:creationId xmlns:a16="http://schemas.microsoft.com/office/drawing/2014/main" id="{47709693-912D-49CC-86E6-C2560510BD18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9395460" y="6600800"/>
                      <a:ext cx="327660" cy="333821"/>
                    </a:xfrm>
                    <a:prstGeom prst="line">
                      <a:avLst/>
                    </a:prstGeom>
                    <a:ln w="31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55" name="直線單箭頭接點 54">
                    <a:extLst>
                      <a:ext uri="{FF2B5EF4-FFF2-40B4-BE49-F238E27FC236}">
                        <a16:creationId xmlns:a16="http://schemas.microsoft.com/office/drawing/2014/main" id="{148C8712-441E-4FB5-A289-A4FED9C4616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010295" y="7528077"/>
                    <a:ext cx="182620" cy="791122"/>
                  </a:xfrm>
                  <a:prstGeom prst="straightConnector1">
                    <a:avLst/>
                  </a:prstGeom>
                  <a:ln w="19050">
                    <a:solidFill>
                      <a:srgbClr val="00FF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6" name="群組 55">
                    <a:extLst>
                      <a:ext uri="{FF2B5EF4-FFF2-40B4-BE49-F238E27FC236}">
                        <a16:creationId xmlns:a16="http://schemas.microsoft.com/office/drawing/2014/main" id="{4170CF84-90D4-4BA1-8B83-A23A4C9EC2A8}"/>
                      </a:ext>
                    </a:extLst>
                  </p:cNvPr>
                  <p:cNvGrpSpPr/>
                  <p:nvPr/>
                </p:nvGrpSpPr>
                <p:grpSpPr>
                  <a:xfrm rot="20776837">
                    <a:off x="10156994" y="8232573"/>
                    <a:ext cx="71465" cy="131201"/>
                    <a:chOff x="9846288" y="8279531"/>
                    <a:chExt cx="138797" cy="380599"/>
                  </a:xfrm>
                </p:grpSpPr>
                <p:cxnSp>
                  <p:nvCxnSpPr>
                    <p:cNvPr id="80" name="直線接點 79">
                      <a:extLst>
                        <a:ext uri="{FF2B5EF4-FFF2-40B4-BE49-F238E27FC236}">
                          <a16:creationId xmlns:a16="http://schemas.microsoft.com/office/drawing/2014/main" id="{09D6C32F-637E-4A65-B1C7-C86541FA5B5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9846288" y="8279531"/>
                      <a:ext cx="0" cy="380599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1" name="直線接點 80">
                      <a:extLst>
                        <a:ext uri="{FF2B5EF4-FFF2-40B4-BE49-F238E27FC236}">
                          <a16:creationId xmlns:a16="http://schemas.microsoft.com/office/drawing/2014/main" id="{70F1B6F4-C2AD-4933-9DAA-E14797774FE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846288" y="8660130"/>
                      <a:ext cx="138797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2" name="直線接點 81">
                      <a:extLst>
                        <a:ext uri="{FF2B5EF4-FFF2-40B4-BE49-F238E27FC236}">
                          <a16:creationId xmlns:a16="http://schemas.microsoft.com/office/drawing/2014/main" id="{09E07E80-5DE5-4908-8655-F5C67F6ED6A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9982523" y="8279531"/>
                      <a:ext cx="0" cy="380599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7" name="群組 56">
                    <a:extLst>
                      <a:ext uri="{FF2B5EF4-FFF2-40B4-BE49-F238E27FC236}">
                        <a16:creationId xmlns:a16="http://schemas.microsoft.com/office/drawing/2014/main" id="{AEA8A491-F72C-4CED-B861-9A6699E6F9BD}"/>
                      </a:ext>
                    </a:extLst>
                  </p:cNvPr>
                  <p:cNvGrpSpPr/>
                  <p:nvPr/>
                </p:nvGrpSpPr>
                <p:grpSpPr>
                  <a:xfrm rot="20195782">
                    <a:off x="10176595" y="7902834"/>
                    <a:ext cx="71465" cy="131201"/>
                    <a:chOff x="9846288" y="8279531"/>
                    <a:chExt cx="138797" cy="380599"/>
                  </a:xfrm>
                </p:grpSpPr>
                <p:cxnSp>
                  <p:nvCxnSpPr>
                    <p:cNvPr id="77" name="直線接點 76">
                      <a:extLst>
                        <a:ext uri="{FF2B5EF4-FFF2-40B4-BE49-F238E27FC236}">
                          <a16:creationId xmlns:a16="http://schemas.microsoft.com/office/drawing/2014/main" id="{B13F8289-EBB7-4359-BDB4-E5C50B032DB8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9846288" y="8279531"/>
                      <a:ext cx="0" cy="380599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8" name="直線接點 77">
                      <a:extLst>
                        <a:ext uri="{FF2B5EF4-FFF2-40B4-BE49-F238E27FC236}">
                          <a16:creationId xmlns:a16="http://schemas.microsoft.com/office/drawing/2014/main" id="{FC1D916F-468E-4BFF-B219-D5F061EF4F5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846288" y="8660130"/>
                      <a:ext cx="138797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" name="直線接點 78">
                      <a:extLst>
                        <a:ext uri="{FF2B5EF4-FFF2-40B4-BE49-F238E27FC236}">
                          <a16:creationId xmlns:a16="http://schemas.microsoft.com/office/drawing/2014/main" id="{191AD31B-5551-4BD4-8A0F-343B7FE0EC1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9982523" y="8279531"/>
                      <a:ext cx="0" cy="380599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58" name="直線單箭頭接點 57">
                    <a:extLst>
                      <a:ext uri="{FF2B5EF4-FFF2-40B4-BE49-F238E27FC236}">
                        <a16:creationId xmlns:a16="http://schemas.microsoft.com/office/drawing/2014/main" id="{7E78FCA8-29B7-47FB-B1D7-69F81770CF6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010296" y="7546927"/>
                    <a:ext cx="1003" cy="869155"/>
                  </a:xfrm>
                  <a:prstGeom prst="straightConnector1">
                    <a:avLst/>
                  </a:prstGeom>
                  <a:ln w="3175">
                    <a:solidFill>
                      <a:schemeClr val="bg1">
                        <a:lumMod val="85000"/>
                      </a:schemeClr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直線接點 58">
                    <a:extLst>
                      <a:ext uri="{FF2B5EF4-FFF2-40B4-BE49-F238E27FC236}">
                        <a16:creationId xmlns:a16="http://schemas.microsoft.com/office/drawing/2014/main" id="{94811996-DB0E-4B9B-AC83-B1604253B46B}"/>
                      </a:ext>
                    </a:extLst>
                  </p:cNvPr>
                  <p:cNvCxnSpPr/>
                  <p:nvPr/>
                </p:nvCxnSpPr>
                <p:spPr>
                  <a:xfrm>
                    <a:off x="9845040" y="8893837"/>
                    <a:ext cx="326261" cy="0"/>
                  </a:xfrm>
                  <a:prstGeom prst="line">
                    <a:avLst/>
                  </a:prstGeom>
                  <a:ln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直線單箭頭接點 59">
                    <a:extLst>
                      <a:ext uri="{FF2B5EF4-FFF2-40B4-BE49-F238E27FC236}">
                        <a16:creationId xmlns:a16="http://schemas.microsoft.com/office/drawing/2014/main" id="{FDFDA05D-F535-4A77-B9CC-D5C0313D8B9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010166" y="8388498"/>
                    <a:ext cx="0" cy="611439"/>
                  </a:xfrm>
                  <a:prstGeom prst="straightConnector1">
                    <a:avLst/>
                  </a:prstGeom>
                  <a:ln w="3175">
                    <a:solidFill>
                      <a:schemeClr val="bg1">
                        <a:lumMod val="85000"/>
                      </a:schemeClr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1" name="文字方塊 60">
                    <a:extLst>
                      <a:ext uri="{FF2B5EF4-FFF2-40B4-BE49-F238E27FC236}">
                        <a16:creationId xmlns:a16="http://schemas.microsoft.com/office/drawing/2014/main" id="{5BD93288-F5AF-42F1-AA6A-49F14BFFF631}"/>
                      </a:ext>
                    </a:extLst>
                  </p:cNvPr>
                  <p:cNvSpPr txBox="1"/>
                  <p:nvPr/>
                </p:nvSpPr>
                <p:spPr>
                  <a:xfrm>
                    <a:off x="9756447" y="9033767"/>
                    <a:ext cx="513520" cy="16999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en-US" sz="1200" dirty="0">
                        <a:solidFill>
                          <a:schemeClr val="bg1">
                            <a:lumMod val="85000"/>
                          </a:schemeClr>
                        </a:solidFill>
                      </a:rPr>
                      <a:t>PMT</a:t>
                    </a:r>
                    <a:endParaRPr lang="en-HK" sz="1200" dirty="0">
                      <a:solidFill>
                        <a:schemeClr val="bg1">
                          <a:lumMod val="85000"/>
                        </a:schemeClr>
                      </a:solidFill>
                    </a:endParaRPr>
                  </a:p>
                </p:txBody>
              </p:sp>
              <p:sp>
                <p:nvSpPr>
                  <p:cNvPr id="62" name="文字方塊 61">
                    <a:extLst>
                      <a:ext uri="{FF2B5EF4-FFF2-40B4-BE49-F238E27FC236}">
                        <a16:creationId xmlns:a16="http://schemas.microsoft.com/office/drawing/2014/main" id="{E23AABBE-EFBF-47CF-ADF5-96F119B638A7}"/>
                      </a:ext>
                    </a:extLst>
                  </p:cNvPr>
                  <p:cNvSpPr txBox="1"/>
                  <p:nvPr/>
                </p:nvSpPr>
                <p:spPr>
                  <a:xfrm>
                    <a:off x="9209584" y="8749521"/>
                    <a:ext cx="613734" cy="283327"/>
                  </a:xfrm>
                  <a:prstGeom prst="rect">
                    <a:avLst/>
                  </a:prstGeom>
                  <a:noFill/>
                  <a:ln>
                    <a:solidFill>
                      <a:schemeClr val="bg1">
                        <a:lumMod val="85000"/>
                      </a:schemeClr>
                    </a:solidFill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en-US" sz="1200" dirty="0">
                        <a:solidFill>
                          <a:schemeClr val="bg1">
                            <a:lumMod val="85000"/>
                          </a:schemeClr>
                        </a:solidFill>
                      </a:rPr>
                      <a:t>Bandpass filter</a:t>
                    </a:r>
                    <a:endParaRPr lang="en-HK" sz="1200" dirty="0">
                      <a:solidFill>
                        <a:schemeClr val="bg1">
                          <a:lumMod val="85000"/>
                        </a:schemeClr>
                      </a:solidFill>
                    </a:endParaRPr>
                  </a:p>
                </p:txBody>
              </p:sp>
              <p:sp>
                <p:nvSpPr>
                  <p:cNvPr id="63" name="文字方塊 62">
                    <a:extLst>
                      <a:ext uri="{FF2B5EF4-FFF2-40B4-BE49-F238E27FC236}">
                        <a16:creationId xmlns:a16="http://schemas.microsoft.com/office/drawing/2014/main" id="{D2015E2E-F728-42BE-AF8B-1BB86C0671EC}"/>
                      </a:ext>
                    </a:extLst>
                  </p:cNvPr>
                  <p:cNvSpPr txBox="1"/>
                  <p:nvPr/>
                </p:nvSpPr>
                <p:spPr>
                  <a:xfrm>
                    <a:off x="8100617" y="7686649"/>
                    <a:ext cx="888999" cy="28332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/>
                      <a:t>Lens 1 </a:t>
                    </a:r>
                  </a:p>
                  <a:p>
                    <a:pPr algn="ctr"/>
                    <a:r>
                      <a:rPr lang="en-US" sz="1200" dirty="0"/>
                      <a:t>f = 20cm</a:t>
                    </a:r>
                    <a:endParaRPr lang="en-HK" sz="1200" dirty="0"/>
                  </a:p>
                </p:txBody>
              </p:sp>
              <p:sp>
                <p:nvSpPr>
                  <p:cNvPr id="64" name="文字方塊 63">
                    <a:extLst>
                      <a:ext uri="{FF2B5EF4-FFF2-40B4-BE49-F238E27FC236}">
                        <a16:creationId xmlns:a16="http://schemas.microsoft.com/office/drawing/2014/main" id="{AE5DE9D3-AE7A-4095-AA19-D130F9B70FBC}"/>
                      </a:ext>
                    </a:extLst>
                  </p:cNvPr>
                  <p:cNvSpPr txBox="1"/>
                  <p:nvPr/>
                </p:nvSpPr>
                <p:spPr>
                  <a:xfrm>
                    <a:off x="9125980" y="7686217"/>
                    <a:ext cx="888999" cy="28332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softEdge rad="0"/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/>
                      <a:t>Lens 2 </a:t>
                    </a:r>
                  </a:p>
                  <a:p>
                    <a:pPr algn="ctr"/>
                    <a:r>
                      <a:rPr lang="en-US" sz="1200" dirty="0"/>
                      <a:t>f = 10cm</a:t>
                    </a:r>
                    <a:endParaRPr lang="en-HK" sz="1200" dirty="0"/>
                  </a:p>
                </p:txBody>
              </p:sp>
              <p:sp>
                <p:nvSpPr>
                  <p:cNvPr id="66" name="矩形: 圓角 65">
                    <a:extLst>
                      <a:ext uri="{FF2B5EF4-FFF2-40B4-BE49-F238E27FC236}">
                        <a16:creationId xmlns:a16="http://schemas.microsoft.com/office/drawing/2014/main" id="{9619DA13-2543-4A1A-AE74-8E5D9F7FAB3C}"/>
                      </a:ext>
                    </a:extLst>
                  </p:cNvPr>
                  <p:cNvSpPr/>
                  <p:nvPr/>
                </p:nvSpPr>
                <p:spPr>
                  <a:xfrm>
                    <a:off x="9845040" y="9011043"/>
                    <a:ext cx="326257" cy="214591"/>
                  </a:xfrm>
                  <a:prstGeom prst="roundRect">
                    <a:avLst/>
                  </a:prstGeom>
                  <a:noFill/>
                  <a:ln w="3175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>
                      <a:solidFill>
                        <a:schemeClr val="bg1">
                          <a:lumMod val="85000"/>
                        </a:schemeClr>
                      </a:solidFill>
                    </a:endParaRPr>
                  </a:p>
                </p:txBody>
              </p:sp>
              <p:sp>
                <p:nvSpPr>
                  <p:cNvPr id="67" name="矩形: 圓角 66">
                    <a:extLst>
                      <a:ext uri="{FF2B5EF4-FFF2-40B4-BE49-F238E27FC236}">
                        <a16:creationId xmlns:a16="http://schemas.microsoft.com/office/drawing/2014/main" id="{5CD82C99-6BF7-437F-84E8-C0FFE1F2044B}"/>
                      </a:ext>
                    </a:extLst>
                  </p:cNvPr>
                  <p:cNvSpPr/>
                  <p:nvPr/>
                </p:nvSpPr>
                <p:spPr>
                  <a:xfrm>
                    <a:off x="9261992" y="8745956"/>
                    <a:ext cx="500485" cy="298486"/>
                  </a:xfrm>
                  <a:prstGeom prst="roundRect">
                    <a:avLst/>
                  </a:prstGeom>
                  <a:noFill/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/>
                  </a:p>
                </p:txBody>
              </p:sp>
              <p:sp>
                <p:nvSpPr>
                  <p:cNvPr id="68" name="矩形: 圓角 67">
                    <a:extLst>
                      <a:ext uri="{FF2B5EF4-FFF2-40B4-BE49-F238E27FC236}">
                        <a16:creationId xmlns:a16="http://schemas.microsoft.com/office/drawing/2014/main" id="{C9FE8562-8020-4F9F-B1D4-3AB80CF70E88}"/>
                      </a:ext>
                    </a:extLst>
                  </p:cNvPr>
                  <p:cNvSpPr/>
                  <p:nvPr/>
                </p:nvSpPr>
                <p:spPr>
                  <a:xfrm>
                    <a:off x="5410459" y="9224415"/>
                    <a:ext cx="544827" cy="273247"/>
                  </a:xfrm>
                  <a:prstGeom prst="roundRect">
                    <a:avLst/>
                  </a:prstGeom>
                  <a:noFill/>
                  <a:ln w="3175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>
                      <a:solidFill>
                        <a:schemeClr val="bg1">
                          <a:lumMod val="85000"/>
                        </a:schemeClr>
                      </a:solidFill>
                    </a:endParaRPr>
                  </a:p>
                </p:txBody>
              </p:sp>
              <p:sp>
                <p:nvSpPr>
                  <p:cNvPr id="69" name="矩形: 圓角 68">
                    <a:extLst>
                      <a:ext uri="{FF2B5EF4-FFF2-40B4-BE49-F238E27FC236}">
                        <a16:creationId xmlns:a16="http://schemas.microsoft.com/office/drawing/2014/main" id="{426A5BBA-9A44-4E9B-84F3-B63A9C05E609}"/>
                      </a:ext>
                    </a:extLst>
                  </p:cNvPr>
                  <p:cNvSpPr/>
                  <p:nvPr/>
                </p:nvSpPr>
                <p:spPr>
                  <a:xfrm>
                    <a:off x="6631385" y="8731680"/>
                    <a:ext cx="526525" cy="236112"/>
                  </a:xfrm>
                  <a:prstGeom prst="roundRect">
                    <a:avLst/>
                  </a:prstGeom>
                  <a:noFill/>
                  <a:ln w="3175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>
                      <a:solidFill>
                        <a:schemeClr val="bg1">
                          <a:lumMod val="85000"/>
                        </a:schemeClr>
                      </a:solidFill>
                    </a:endParaRPr>
                  </a:p>
                </p:txBody>
              </p:sp>
              <p:sp>
                <p:nvSpPr>
                  <p:cNvPr id="70" name="矩形: 圓角 69">
                    <a:extLst>
                      <a:ext uri="{FF2B5EF4-FFF2-40B4-BE49-F238E27FC236}">
                        <a16:creationId xmlns:a16="http://schemas.microsoft.com/office/drawing/2014/main" id="{12D23FB9-1840-4B4C-A415-28A53CDC88A2}"/>
                      </a:ext>
                    </a:extLst>
                  </p:cNvPr>
                  <p:cNvSpPr/>
                  <p:nvPr/>
                </p:nvSpPr>
                <p:spPr>
                  <a:xfrm>
                    <a:off x="7680624" y="8010795"/>
                    <a:ext cx="635236" cy="214591"/>
                  </a:xfrm>
                  <a:prstGeom prst="roundRect">
                    <a:avLst/>
                  </a:prstGeom>
                  <a:noFill/>
                  <a:ln w="3175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>
                      <a:solidFill>
                        <a:schemeClr val="bg1">
                          <a:lumMod val="85000"/>
                        </a:schemeClr>
                      </a:solidFill>
                    </a:endParaRPr>
                  </a:p>
                </p:txBody>
              </p:sp>
              <p:sp>
                <p:nvSpPr>
                  <p:cNvPr id="71" name="矩形: 圓角 70">
                    <a:extLst>
                      <a:ext uri="{FF2B5EF4-FFF2-40B4-BE49-F238E27FC236}">
                        <a16:creationId xmlns:a16="http://schemas.microsoft.com/office/drawing/2014/main" id="{46F10250-048D-42F2-9DC9-9C8A2D9EC7DD}"/>
                      </a:ext>
                    </a:extLst>
                  </p:cNvPr>
                  <p:cNvSpPr/>
                  <p:nvPr/>
                </p:nvSpPr>
                <p:spPr>
                  <a:xfrm>
                    <a:off x="8782327" y="7141676"/>
                    <a:ext cx="574179" cy="214591"/>
                  </a:xfrm>
                  <a:prstGeom prst="round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/>
                  </a:p>
                </p:txBody>
              </p:sp>
              <p:sp>
                <p:nvSpPr>
                  <p:cNvPr id="72" name="矩形: 圓角 71">
                    <a:extLst>
                      <a:ext uri="{FF2B5EF4-FFF2-40B4-BE49-F238E27FC236}">
                        <a16:creationId xmlns:a16="http://schemas.microsoft.com/office/drawing/2014/main" id="{1D640B66-3AAC-4FDE-8E31-19B41A2607D0}"/>
                      </a:ext>
                    </a:extLst>
                  </p:cNvPr>
                  <p:cNvSpPr/>
                  <p:nvPr/>
                </p:nvSpPr>
                <p:spPr>
                  <a:xfrm>
                    <a:off x="5419427" y="7385358"/>
                    <a:ext cx="513467" cy="301291"/>
                  </a:xfrm>
                  <a:prstGeom prst="roundRect">
                    <a:avLst/>
                  </a:prstGeom>
                  <a:noFill/>
                  <a:ln w="3175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>
                      <a:solidFill>
                        <a:schemeClr val="bg1">
                          <a:lumMod val="85000"/>
                        </a:schemeClr>
                      </a:solidFill>
                    </a:endParaRPr>
                  </a:p>
                </p:txBody>
              </p:sp>
              <p:sp>
                <p:nvSpPr>
                  <p:cNvPr id="73" name="矩形: 圓角 72">
                    <a:extLst>
                      <a:ext uri="{FF2B5EF4-FFF2-40B4-BE49-F238E27FC236}">
                        <a16:creationId xmlns:a16="http://schemas.microsoft.com/office/drawing/2014/main" id="{0708B13F-1D86-4209-8EFE-F80D0D4D27E9}"/>
                      </a:ext>
                    </a:extLst>
                  </p:cNvPr>
                  <p:cNvSpPr/>
                  <p:nvPr/>
                </p:nvSpPr>
                <p:spPr>
                  <a:xfrm>
                    <a:off x="5547579" y="6892377"/>
                    <a:ext cx="777888" cy="312401"/>
                  </a:xfrm>
                  <a:prstGeom prst="round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/>
                  </a:p>
                </p:txBody>
              </p:sp>
              <p:sp>
                <p:nvSpPr>
                  <p:cNvPr id="74" name="矩形: 圓角 73">
                    <a:extLst>
                      <a:ext uri="{FF2B5EF4-FFF2-40B4-BE49-F238E27FC236}">
                        <a16:creationId xmlns:a16="http://schemas.microsoft.com/office/drawing/2014/main" id="{F3B40A80-A9F8-471B-BE90-37CD0D5871C0}"/>
                      </a:ext>
                    </a:extLst>
                  </p:cNvPr>
                  <p:cNvSpPr/>
                  <p:nvPr/>
                </p:nvSpPr>
                <p:spPr>
                  <a:xfrm>
                    <a:off x="5677994" y="6557773"/>
                    <a:ext cx="649489" cy="214591"/>
                  </a:xfrm>
                  <a:prstGeom prst="round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HK" sz="1200"/>
                  </a:p>
                </p:txBody>
              </p:sp>
              <p:pic>
                <p:nvPicPr>
                  <p:cNvPr id="75" name="圖片 74">
                    <a:extLst>
                      <a:ext uri="{FF2B5EF4-FFF2-40B4-BE49-F238E27FC236}">
                        <a16:creationId xmlns:a16="http://schemas.microsoft.com/office/drawing/2014/main" id="{7F925D0E-A426-4F2E-9595-1C291F362C3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19332643">
                    <a:off x="7221827" y="7382571"/>
                    <a:ext cx="93174" cy="255376"/>
                  </a:xfrm>
                  <a:prstGeom prst="rect">
                    <a:avLst/>
                  </a:prstGeom>
                </p:spPr>
              </p:pic>
              <p:pic>
                <p:nvPicPr>
                  <p:cNvPr id="76" name="圖片 75">
                    <a:extLst>
                      <a:ext uri="{FF2B5EF4-FFF2-40B4-BE49-F238E27FC236}">
                        <a16:creationId xmlns:a16="http://schemas.microsoft.com/office/drawing/2014/main" id="{B8714EDF-8F65-4195-AB22-193C16375DC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19332643">
                    <a:off x="7731522" y="7422908"/>
                    <a:ext cx="93174" cy="255376"/>
                  </a:xfrm>
                  <a:prstGeom prst="rect">
                    <a:avLst/>
                  </a:prstGeom>
                </p:spPr>
              </p:pic>
              <p:cxnSp>
                <p:nvCxnSpPr>
                  <p:cNvPr id="25" name="直線接點 24">
                    <a:extLst>
                      <a:ext uri="{FF2B5EF4-FFF2-40B4-BE49-F238E27FC236}">
                        <a16:creationId xmlns:a16="http://schemas.microsoft.com/office/drawing/2014/main" id="{CA0FC10A-1F71-44A3-B66F-E4CD67EF2CDF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329340" y="6685153"/>
                    <a:ext cx="616421" cy="0"/>
                  </a:xfrm>
                  <a:prstGeom prst="line">
                    <a:avLst/>
                  </a:prstGeom>
                  <a:ln w="6350">
                    <a:solidFill>
                      <a:srgbClr val="00FF0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直線單箭頭接點 21">
                    <a:extLst>
                      <a:ext uri="{FF2B5EF4-FFF2-40B4-BE49-F238E27FC236}">
                        <a16:creationId xmlns:a16="http://schemas.microsoft.com/office/drawing/2014/main" id="{D57592AD-B140-4CC4-9970-8FCB502A2C5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329337" y="7051449"/>
                    <a:ext cx="1481718" cy="4375"/>
                  </a:xfrm>
                  <a:prstGeom prst="straightConnector1">
                    <a:avLst/>
                  </a:prstGeom>
                  <a:ln w="19050">
                    <a:solidFill>
                      <a:srgbClr val="00FF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4" name="矩形: 圓角 13">
                <a:extLst>
                  <a:ext uri="{FF2B5EF4-FFF2-40B4-BE49-F238E27FC236}">
                    <a16:creationId xmlns:a16="http://schemas.microsoft.com/office/drawing/2014/main" id="{BBBE8A82-90E3-49CE-A27C-76A0B24F9E7A}"/>
                  </a:ext>
                </a:extLst>
              </p:cNvPr>
              <p:cNvSpPr/>
              <p:nvPr/>
            </p:nvSpPr>
            <p:spPr>
              <a:xfrm>
                <a:off x="6478519" y="7375779"/>
                <a:ext cx="580260" cy="335342"/>
              </a:xfrm>
              <a:prstGeom prst="roundRect">
                <a:avLst/>
              </a:prstGeom>
              <a:noFill/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HK" sz="120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p:grpSp>
        <p:sp>
          <p:nvSpPr>
            <p:cNvPr id="5" name="文字方塊 4">
              <a:extLst>
                <a:ext uri="{FF2B5EF4-FFF2-40B4-BE49-F238E27FC236}">
                  <a16:creationId xmlns:a16="http://schemas.microsoft.com/office/drawing/2014/main" id="{001A2D4B-A0BF-4146-BAF5-870086698162}"/>
                </a:ext>
              </a:extLst>
            </p:cNvPr>
            <p:cNvSpPr txBox="1"/>
            <p:nvPr/>
          </p:nvSpPr>
          <p:spPr>
            <a:xfrm>
              <a:off x="7151319" y="8159866"/>
              <a:ext cx="260028" cy="169996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l-GR" sz="1200" i="1" dirty="0">
                  <a:solidFill>
                    <a:schemeClr val="bg1">
                      <a:lumMod val="85000"/>
                    </a:schemeClr>
                  </a:solidFill>
                </a:rPr>
                <a:t>ω</a:t>
              </a:r>
              <a:r>
                <a:rPr lang="en-US" sz="1200" i="1" baseline="-25000" dirty="0">
                  <a:solidFill>
                    <a:schemeClr val="bg1">
                      <a:lumMod val="85000"/>
                    </a:schemeClr>
                  </a:solidFill>
                </a:rPr>
                <a:t>as</a:t>
              </a:r>
              <a:endParaRPr lang="en-HK" sz="1200" i="1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6" name="文字方塊 5">
              <a:extLst>
                <a:ext uri="{FF2B5EF4-FFF2-40B4-BE49-F238E27FC236}">
                  <a16:creationId xmlns:a16="http://schemas.microsoft.com/office/drawing/2014/main" id="{5438E3B9-B665-438E-A72B-73BC1437C77F}"/>
                </a:ext>
              </a:extLst>
            </p:cNvPr>
            <p:cNvSpPr txBox="1"/>
            <p:nvPr/>
          </p:nvSpPr>
          <p:spPr>
            <a:xfrm>
              <a:off x="4886277" y="6908123"/>
              <a:ext cx="232964" cy="169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200" i="1" dirty="0">
                  <a:solidFill>
                    <a:srgbClr val="00B050"/>
                  </a:solidFill>
                </a:rPr>
                <a:t>ω</a:t>
              </a:r>
              <a:r>
                <a:rPr lang="en-US" sz="1200" i="1" baseline="-25000" dirty="0">
                  <a:solidFill>
                    <a:srgbClr val="00B050"/>
                  </a:solidFill>
                </a:rPr>
                <a:t>p</a:t>
              </a:r>
              <a:endParaRPr lang="en-HK" sz="1200" i="1" dirty="0">
                <a:solidFill>
                  <a:srgbClr val="00B050"/>
                </a:solidFill>
              </a:endParaRPr>
            </a:p>
          </p:txBody>
        </p:sp>
        <p:sp>
          <p:nvSpPr>
            <p:cNvPr id="7" name="文字方塊 6">
              <a:extLst>
                <a:ext uri="{FF2B5EF4-FFF2-40B4-BE49-F238E27FC236}">
                  <a16:creationId xmlns:a16="http://schemas.microsoft.com/office/drawing/2014/main" id="{A576E096-AD01-4F23-8CE4-FD4DAEFCF370}"/>
                </a:ext>
              </a:extLst>
            </p:cNvPr>
            <p:cNvSpPr txBox="1"/>
            <p:nvPr/>
          </p:nvSpPr>
          <p:spPr>
            <a:xfrm>
              <a:off x="4884396" y="7384895"/>
              <a:ext cx="224304" cy="169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200" i="1" dirty="0">
                  <a:solidFill>
                    <a:schemeClr val="bg1">
                      <a:lumMod val="85000"/>
                    </a:schemeClr>
                  </a:solidFill>
                </a:rPr>
                <a:t>ω</a:t>
              </a:r>
              <a:r>
                <a:rPr lang="en-US" sz="1200" i="1" baseline="-25000" dirty="0">
                  <a:solidFill>
                    <a:schemeClr val="bg1">
                      <a:lumMod val="85000"/>
                    </a:schemeClr>
                  </a:solidFill>
                </a:rPr>
                <a:t>s</a:t>
              </a:r>
              <a:endParaRPr lang="en-HK" sz="1200" i="1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pic>
        <p:nvPicPr>
          <p:cNvPr id="105" name="圖片 104">
            <a:extLst>
              <a:ext uri="{FF2B5EF4-FFF2-40B4-BE49-F238E27FC236}">
                <a16:creationId xmlns:a16="http://schemas.microsoft.com/office/drawing/2014/main" id="{BCE5A932-AA84-40A5-8C3D-0C7D7FF7B7A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3277"/>
          <a:stretch/>
        </p:blipFill>
        <p:spPr>
          <a:xfrm>
            <a:off x="9253424" y="304027"/>
            <a:ext cx="1507846" cy="1944593"/>
          </a:xfrm>
          <a:prstGeom prst="rect">
            <a:avLst/>
          </a:prstGeom>
        </p:spPr>
      </p:pic>
      <p:grpSp>
        <p:nvGrpSpPr>
          <p:cNvPr id="106" name="群組 105">
            <a:extLst>
              <a:ext uri="{FF2B5EF4-FFF2-40B4-BE49-F238E27FC236}">
                <a16:creationId xmlns:a16="http://schemas.microsoft.com/office/drawing/2014/main" id="{340FA13D-F7EF-4C1B-8945-20CC4AF1EB43}"/>
              </a:ext>
            </a:extLst>
          </p:cNvPr>
          <p:cNvGrpSpPr/>
          <p:nvPr/>
        </p:nvGrpSpPr>
        <p:grpSpPr>
          <a:xfrm>
            <a:off x="662031" y="1597375"/>
            <a:ext cx="3949125" cy="2509064"/>
            <a:chOff x="1153749" y="7655841"/>
            <a:chExt cx="1659936" cy="1054635"/>
          </a:xfrm>
        </p:grpSpPr>
        <p:grpSp>
          <p:nvGrpSpPr>
            <p:cNvPr id="108" name="群組 107">
              <a:extLst>
                <a:ext uri="{FF2B5EF4-FFF2-40B4-BE49-F238E27FC236}">
                  <a16:creationId xmlns:a16="http://schemas.microsoft.com/office/drawing/2014/main" id="{39ED327F-AEC3-4A73-AF24-E046567B0E9B}"/>
                </a:ext>
              </a:extLst>
            </p:cNvPr>
            <p:cNvGrpSpPr/>
            <p:nvPr/>
          </p:nvGrpSpPr>
          <p:grpSpPr>
            <a:xfrm>
              <a:off x="1322953" y="7655841"/>
              <a:ext cx="1490732" cy="978811"/>
              <a:chOff x="715632" y="7471154"/>
              <a:chExt cx="2077068" cy="1323239"/>
            </a:xfrm>
          </p:grpSpPr>
          <p:grpSp>
            <p:nvGrpSpPr>
              <p:cNvPr id="114" name="群組 113">
                <a:extLst>
                  <a:ext uri="{FF2B5EF4-FFF2-40B4-BE49-F238E27FC236}">
                    <a16:creationId xmlns:a16="http://schemas.microsoft.com/office/drawing/2014/main" id="{2AA6A67C-39CE-4C7F-A863-2CF7B59479C9}"/>
                  </a:ext>
                </a:extLst>
              </p:cNvPr>
              <p:cNvGrpSpPr/>
              <p:nvPr/>
            </p:nvGrpSpPr>
            <p:grpSpPr>
              <a:xfrm>
                <a:off x="715632" y="7471154"/>
                <a:ext cx="1447127" cy="1236272"/>
                <a:chOff x="841248" y="7184387"/>
                <a:chExt cx="1024128" cy="1692466"/>
              </a:xfrm>
            </p:grpSpPr>
            <p:cxnSp>
              <p:nvCxnSpPr>
                <p:cNvPr id="126" name="直線接點 125">
                  <a:extLst>
                    <a:ext uri="{FF2B5EF4-FFF2-40B4-BE49-F238E27FC236}">
                      <a16:creationId xmlns:a16="http://schemas.microsoft.com/office/drawing/2014/main" id="{E5F3E14A-8D9E-4E44-A603-31504CDBA5F9}"/>
                    </a:ext>
                  </a:extLst>
                </p:cNvPr>
                <p:cNvCxnSpPr/>
                <p:nvPr/>
              </p:nvCxnSpPr>
              <p:spPr>
                <a:xfrm>
                  <a:off x="841248" y="8876853"/>
                  <a:ext cx="102412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直線接點 126">
                  <a:extLst>
                    <a:ext uri="{FF2B5EF4-FFF2-40B4-BE49-F238E27FC236}">
                      <a16:creationId xmlns:a16="http://schemas.microsoft.com/office/drawing/2014/main" id="{B4F8C234-F286-442A-92C6-A266B6570977}"/>
                    </a:ext>
                  </a:extLst>
                </p:cNvPr>
                <p:cNvCxnSpPr/>
                <p:nvPr/>
              </p:nvCxnSpPr>
              <p:spPr>
                <a:xfrm>
                  <a:off x="841248" y="8482835"/>
                  <a:ext cx="102412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直線接點 127">
                  <a:extLst>
                    <a:ext uri="{FF2B5EF4-FFF2-40B4-BE49-F238E27FC236}">
                      <a16:creationId xmlns:a16="http://schemas.microsoft.com/office/drawing/2014/main" id="{BF4D8F55-6960-41D2-A1C6-657EDAE70B54}"/>
                    </a:ext>
                  </a:extLst>
                </p:cNvPr>
                <p:cNvCxnSpPr/>
                <p:nvPr/>
              </p:nvCxnSpPr>
              <p:spPr>
                <a:xfrm>
                  <a:off x="841248" y="7578405"/>
                  <a:ext cx="102412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直線接點 151">
                  <a:extLst>
                    <a:ext uri="{FF2B5EF4-FFF2-40B4-BE49-F238E27FC236}">
                      <a16:creationId xmlns:a16="http://schemas.microsoft.com/office/drawing/2014/main" id="{14BED8A4-7043-4222-8479-4F051B3FF129}"/>
                    </a:ext>
                  </a:extLst>
                </p:cNvPr>
                <p:cNvCxnSpPr/>
                <p:nvPr/>
              </p:nvCxnSpPr>
              <p:spPr>
                <a:xfrm>
                  <a:off x="841248" y="7184387"/>
                  <a:ext cx="102412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5" name="文字方塊 114">
                <a:extLst>
                  <a:ext uri="{FF2B5EF4-FFF2-40B4-BE49-F238E27FC236}">
                    <a16:creationId xmlns:a16="http://schemas.microsoft.com/office/drawing/2014/main" id="{045911BA-5CFB-4A75-A43E-146471A235C5}"/>
                  </a:ext>
                </a:extLst>
              </p:cNvPr>
              <p:cNvSpPr txBox="1"/>
              <p:nvPr/>
            </p:nvSpPr>
            <p:spPr>
              <a:xfrm>
                <a:off x="2212800" y="8333094"/>
                <a:ext cx="417957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>
                    <a:solidFill>
                      <a:schemeClr val="bg1">
                        <a:lumMod val="85000"/>
                      </a:schemeClr>
                    </a:solidFill>
                  </a:rPr>
                  <a:t>v</a:t>
                </a:r>
                <a:r>
                  <a:rPr lang="en-US" sz="1400" dirty="0">
                    <a:solidFill>
                      <a:schemeClr val="bg1">
                        <a:lumMod val="85000"/>
                      </a:schemeClr>
                    </a:solidFill>
                  </a:rPr>
                  <a:t> = 1, </a:t>
                </a:r>
                <a:r>
                  <a:rPr lang="en-US" sz="1400" i="1" dirty="0">
                    <a:solidFill>
                      <a:schemeClr val="bg1">
                        <a:lumMod val="85000"/>
                      </a:schemeClr>
                    </a:solidFill>
                  </a:rPr>
                  <a:t>J’</a:t>
                </a:r>
                <a:endParaRPr lang="en-HK" sz="1400" i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sp>
            <p:nvSpPr>
              <p:cNvPr id="116" name="文字方塊 115">
                <a:extLst>
                  <a:ext uri="{FF2B5EF4-FFF2-40B4-BE49-F238E27FC236}">
                    <a16:creationId xmlns:a16="http://schemas.microsoft.com/office/drawing/2014/main" id="{CCCB2869-C9D9-4C22-AECA-6862411283FE}"/>
                  </a:ext>
                </a:extLst>
              </p:cNvPr>
              <p:cNvSpPr txBox="1"/>
              <p:nvPr/>
            </p:nvSpPr>
            <p:spPr>
              <a:xfrm>
                <a:off x="2217329" y="8619503"/>
                <a:ext cx="435794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>
                    <a:solidFill>
                      <a:schemeClr val="bg1">
                        <a:lumMod val="85000"/>
                      </a:schemeClr>
                    </a:solidFill>
                  </a:rPr>
                  <a:t>v</a:t>
                </a:r>
                <a:r>
                  <a:rPr lang="en-US" sz="1400" dirty="0">
                    <a:solidFill>
                      <a:schemeClr val="bg1">
                        <a:lumMod val="85000"/>
                      </a:schemeClr>
                    </a:solidFill>
                  </a:rPr>
                  <a:t> = 0, </a:t>
                </a:r>
                <a:r>
                  <a:rPr lang="en-US" sz="1400" i="1" dirty="0">
                    <a:solidFill>
                      <a:schemeClr val="bg1">
                        <a:lumMod val="85000"/>
                      </a:schemeClr>
                    </a:solidFill>
                  </a:rPr>
                  <a:t>J</a:t>
                </a:r>
                <a:r>
                  <a:rPr lang="en-US" sz="1400" dirty="0">
                    <a:solidFill>
                      <a:schemeClr val="bg1">
                        <a:lumMod val="85000"/>
                      </a:schemeClr>
                    </a:solidFill>
                  </a:rPr>
                  <a:t>”</a:t>
                </a:r>
                <a:endParaRPr lang="en-HK" sz="1400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sp>
            <p:nvSpPr>
              <p:cNvPr id="117" name="文字方塊 116">
                <a:extLst>
                  <a:ext uri="{FF2B5EF4-FFF2-40B4-BE49-F238E27FC236}">
                    <a16:creationId xmlns:a16="http://schemas.microsoft.com/office/drawing/2014/main" id="{89B05064-8897-4FDF-B292-707AE82CA279}"/>
                  </a:ext>
                </a:extLst>
              </p:cNvPr>
              <p:cNvSpPr txBox="1"/>
              <p:nvPr/>
            </p:nvSpPr>
            <p:spPr>
              <a:xfrm>
                <a:off x="2162423" y="7499063"/>
                <a:ext cx="630277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bg1">
                        <a:lumMod val="85000"/>
                      </a:schemeClr>
                    </a:solidFill>
                  </a:rPr>
                  <a:t>Virtual state</a:t>
                </a:r>
                <a:endParaRPr lang="en-HK" sz="1400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cxnSp>
            <p:nvCxnSpPr>
              <p:cNvPr id="118" name="直線單箭頭接點 117">
                <a:extLst>
                  <a:ext uri="{FF2B5EF4-FFF2-40B4-BE49-F238E27FC236}">
                    <a16:creationId xmlns:a16="http://schemas.microsoft.com/office/drawing/2014/main" id="{3A86ACB4-6460-4456-AF1D-150FC1E4A56A}"/>
                  </a:ext>
                </a:extLst>
              </p:cNvPr>
              <p:cNvCxnSpPr/>
              <p:nvPr/>
            </p:nvCxnSpPr>
            <p:spPr>
              <a:xfrm flipV="1">
                <a:off x="965569" y="7749788"/>
                <a:ext cx="0" cy="957638"/>
              </a:xfrm>
              <a:prstGeom prst="straightConnector1">
                <a:avLst/>
              </a:prstGeom>
              <a:ln w="28575">
                <a:solidFill>
                  <a:srgbClr val="00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線單箭頭接點 118">
                <a:extLst>
                  <a:ext uri="{FF2B5EF4-FFF2-40B4-BE49-F238E27FC236}">
                    <a16:creationId xmlns:a16="http://schemas.microsoft.com/office/drawing/2014/main" id="{9205615B-9996-4321-9025-1FED6569C3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94753" y="7758967"/>
                <a:ext cx="0" cy="656026"/>
              </a:xfrm>
              <a:prstGeom prst="straightConnector1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直線單箭頭接點 119">
                <a:extLst>
                  <a:ext uri="{FF2B5EF4-FFF2-40B4-BE49-F238E27FC236}">
                    <a16:creationId xmlns:a16="http://schemas.microsoft.com/office/drawing/2014/main" id="{F3D9E484-63B5-44AA-BC6A-EBD22C9636A8}"/>
                  </a:ext>
                </a:extLst>
              </p:cNvPr>
              <p:cNvCxnSpPr/>
              <p:nvPr/>
            </p:nvCxnSpPr>
            <p:spPr>
              <a:xfrm flipV="1">
                <a:off x="1636129" y="7471154"/>
                <a:ext cx="0" cy="957638"/>
              </a:xfrm>
              <a:prstGeom prst="straightConnector1">
                <a:avLst/>
              </a:prstGeom>
              <a:ln w="28575">
                <a:solidFill>
                  <a:srgbClr val="00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直線單箭頭接點 120">
                <a:extLst>
                  <a:ext uri="{FF2B5EF4-FFF2-40B4-BE49-F238E27FC236}">
                    <a16:creationId xmlns:a16="http://schemas.microsoft.com/office/drawing/2014/main" id="{A3C34930-B43A-4CE5-A6CA-CACAC9D3F826}"/>
                  </a:ext>
                </a:extLst>
              </p:cNvPr>
              <p:cNvCxnSpPr/>
              <p:nvPr/>
            </p:nvCxnSpPr>
            <p:spPr>
              <a:xfrm>
                <a:off x="2014081" y="7471154"/>
                <a:ext cx="0" cy="1236272"/>
              </a:xfrm>
              <a:prstGeom prst="straightConnector1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文字方塊 121">
                <a:extLst>
                  <a:ext uri="{FF2B5EF4-FFF2-40B4-BE49-F238E27FC236}">
                    <a16:creationId xmlns:a16="http://schemas.microsoft.com/office/drawing/2014/main" id="{9ACB8B2E-EAFB-4FFE-A2DE-D1B7F9EC3ED5}"/>
                  </a:ext>
                </a:extLst>
              </p:cNvPr>
              <p:cNvSpPr txBox="1"/>
              <p:nvPr/>
            </p:nvSpPr>
            <p:spPr>
              <a:xfrm>
                <a:off x="779895" y="7965091"/>
                <a:ext cx="217052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i="1" dirty="0">
                    <a:solidFill>
                      <a:srgbClr val="00B050"/>
                    </a:solidFill>
                  </a:rPr>
                  <a:t>ω</a:t>
                </a:r>
                <a:r>
                  <a:rPr lang="en-US" sz="1400" i="1" baseline="-25000" dirty="0">
                    <a:solidFill>
                      <a:srgbClr val="00B050"/>
                    </a:solidFill>
                  </a:rPr>
                  <a:t>p</a:t>
                </a:r>
                <a:endParaRPr lang="en-HK" sz="1400" i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123" name="文字方塊 122">
                <a:extLst>
                  <a:ext uri="{FF2B5EF4-FFF2-40B4-BE49-F238E27FC236}">
                    <a16:creationId xmlns:a16="http://schemas.microsoft.com/office/drawing/2014/main" id="{08B0B272-AEC7-4644-AA27-32C749719456}"/>
                  </a:ext>
                </a:extLst>
              </p:cNvPr>
              <p:cNvSpPr txBox="1"/>
              <p:nvPr/>
            </p:nvSpPr>
            <p:spPr>
              <a:xfrm>
                <a:off x="1460393" y="7965091"/>
                <a:ext cx="217052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i="1" dirty="0">
                    <a:solidFill>
                      <a:srgbClr val="00B050"/>
                    </a:solidFill>
                  </a:rPr>
                  <a:t>ω</a:t>
                </a:r>
                <a:r>
                  <a:rPr lang="en-US" sz="1400" i="1" baseline="-25000" dirty="0">
                    <a:solidFill>
                      <a:srgbClr val="00B050"/>
                    </a:solidFill>
                  </a:rPr>
                  <a:t>p</a:t>
                </a:r>
                <a:endParaRPr lang="en-HK" sz="1400" i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124" name="文字方塊 123">
                <a:extLst>
                  <a:ext uri="{FF2B5EF4-FFF2-40B4-BE49-F238E27FC236}">
                    <a16:creationId xmlns:a16="http://schemas.microsoft.com/office/drawing/2014/main" id="{0B70D745-2E1F-4272-89D8-1AA11F06C011}"/>
                  </a:ext>
                </a:extLst>
              </p:cNvPr>
              <p:cNvSpPr txBox="1"/>
              <p:nvPr/>
            </p:nvSpPr>
            <p:spPr>
              <a:xfrm>
                <a:off x="1123302" y="7958191"/>
                <a:ext cx="208603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i="1" dirty="0">
                    <a:solidFill>
                      <a:schemeClr val="bg1">
                        <a:lumMod val="85000"/>
                      </a:schemeClr>
                    </a:solidFill>
                  </a:rPr>
                  <a:t>ω</a:t>
                </a:r>
                <a:r>
                  <a:rPr lang="en-US" sz="1400" i="1" baseline="-25000" dirty="0">
                    <a:solidFill>
                      <a:schemeClr val="bg1">
                        <a:lumMod val="85000"/>
                      </a:schemeClr>
                    </a:solidFill>
                  </a:rPr>
                  <a:t>s</a:t>
                </a:r>
                <a:endParaRPr lang="en-HK" sz="1400" i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sp>
            <p:nvSpPr>
              <p:cNvPr id="125" name="文字方塊 124">
                <a:extLst>
                  <a:ext uri="{FF2B5EF4-FFF2-40B4-BE49-F238E27FC236}">
                    <a16:creationId xmlns:a16="http://schemas.microsoft.com/office/drawing/2014/main" id="{177F383C-652C-48FB-B637-0900C43358B0}"/>
                  </a:ext>
                </a:extLst>
              </p:cNvPr>
              <p:cNvSpPr txBox="1"/>
              <p:nvPr/>
            </p:nvSpPr>
            <p:spPr>
              <a:xfrm>
                <a:off x="1816015" y="7965091"/>
                <a:ext cx="244278" cy="17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i="1" dirty="0">
                    <a:solidFill>
                      <a:schemeClr val="bg1">
                        <a:lumMod val="85000"/>
                      </a:schemeClr>
                    </a:solidFill>
                  </a:rPr>
                  <a:t>ω</a:t>
                </a:r>
                <a:r>
                  <a:rPr lang="en-US" sz="1400" i="1" baseline="-25000" dirty="0">
                    <a:solidFill>
                      <a:schemeClr val="bg1">
                        <a:lumMod val="85000"/>
                      </a:schemeClr>
                    </a:solidFill>
                  </a:rPr>
                  <a:t>as</a:t>
                </a:r>
                <a:endParaRPr lang="en-HK" sz="1400" i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p:grpSp>
        <p:sp>
          <p:nvSpPr>
            <p:cNvPr id="110" name="文字方塊 109">
              <a:extLst>
                <a:ext uri="{FF2B5EF4-FFF2-40B4-BE49-F238E27FC236}">
                  <a16:creationId xmlns:a16="http://schemas.microsoft.com/office/drawing/2014/main" id="{1CE7F0AB-6B6B-4869-928B-EA4FA536543E}"/>
                </a:ext>
              </a:extLst>
            </p:cNvPr>
            <p:cNvSpPr txBox="1"/>
            <p:nvPr/>
          </p:nvSpPr>
          <p:spPr>
            <a:xfrm>
              <a:off x="1153749" y="8548651"/>
              <a:ext cx="599415" cy="129368"/>
            </a:xfrm>
            <a:prstGeom prst="rect">
              <a:avLst/>
            </a:prstGeom>
            <a:noFill/>
            <a:ln>
              <a:noFill/>
            </a:ln>
            <a:effectLst>
              <a:softEdge rad="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9242"/>
                  </a:solidFill>
                </a:rPr>
                <a:t>Pump</a:t>
              </a:r>
              <a:endParaRPr lang="en-HK" sz="1400" dirty="0">
                <a:solidFill>
                  <a:srgbClr val="009242"/>
                </a:solidFill>
              </a:endParaRPr>
            </a:p>
          </p:txBody>
        </p:sp>
        <p:sp>
          <p:nvSpPr>
            <p:cNvPr id="111" name="文字方塊 110">
              <a:extLst>
                <a:ext uri="{FF2B5EF4-FFF2-40B4-BE49-F238E27FC236}">
                  <a16:creationId xmlns:a16="http://schemas.microsoft.com/office/drawing/2014/main" id="{CB958C43-EB25-4EA4-AA1B-A23AD79F936D}"/>
                </a:ext>
              </a:extLst>
            </p:cNvPr>
            <p:cNvSpPr txBox="1"/>
            <p:nvPr/>
          </p:nvSpPr>
          <p:spPr>
            <a:xfrm>
              <a:off x="1438887" y="7687417"/>
              <a:ext cx="599415" cy="129368"/>
            </a:xfrm>
            <a:prstGeom prst="rect">
              <a:avLst/>
            </a:prstGeom>
            <a:noFill/>
            <a:ln>
              <a:noFill/>
            </a:ln>
            <a:effectLst>
              <a:softEdge rad="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85000"/>
                    </a:schemeClr>
                  </a:solidFill>
                </a:rPr>
                <a:t>Stokes</a:t>
              </a:r>
              <a:endParaRPr lang="en-HK" sz="1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12" name="文字方塊 111">
              <a:extLst>
                <a:ext uri="{FF2B5EF4-FFF2-40B4-BE49-F238E27FC236}">
                  <a16:creationId xmlns:a16="http://schemas.microsoft.com/office/drawing/2014/main" id="{348840DC-DE25-43AB-80DE-313B86564A5A}"/>
                </a:ext>
              </a:extLst>
            </p:cNvPr>
            <p:cNvSpPr txBox="1"/>
            <p:nvPr/>
          </p:nvSpPr>
          <p:spPr>
            <a:xfrm>
              <a:off x="1955112" y="8581108"/>
              <a:ext cx="599415" cy="129368"/>
            </a:xfrm>
            <a:prstGeom prst="rect">
              <a:avLst/>
            </a:prstGeom>
            <a:noFill/>
            <a:ln>
              <a:noFill/>
            </a:ln>
            <a:effectLst>
              <a:softEdge rad="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85000"/>
                    </a:schemeClr>
                  </a:solidFill>
                </a:rPr>
                <a:t>Anti-Stokes</a:t>
              </a:r>
              <a:endParaRPr lang="en-HK" sz="1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13" name="文字方塊 112">
              <a:extLst>
                <a:ext uri="{FF2B5EF4-FFF2-40B4-BE49-F238E27FC236}">
                  <a16:creationId xmlns:a16="http://schemas.microsoft.com/office/drawing/2014/main" id="{3523889F-55C2-4BAD-9A8D-894ED91ECDF0}"/>
                </a:ext>
              </a:extLst>
            </p:cNvPr>
            <p:cNvSpPr txBox="1"/>
            <p:nvPr/>
          </p:nvSpPr>
          <p:spPr>
            <a:xfrm>
              <a:off x="1673077" y="8371271"/>
              <a:ext cx="599415" cy="129368"/>
            </a:xfrm>
            <a:prstGeom prst="rect">
              <a:avLst/>
            </a:prstGeom>
            <a:noFill/>
            <a:ln>
              <a:noFill/>
            </a:ln>
            <a:effectLst>
              <a:softEdge rad="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9242"/>
                  </a:solidFill>
                </a:rPr>
                <a:t>Pump</a:t>
              </a:r>
              <a:endParaRPr lang="en-HK" sz="1400" dirty="0">
                <a:solidFill>
                  <a:srgbClr val="009242"/>
                </a:solidFill>
              </a:endParaRPr>
            </a:p>
          </p:txBody>
        </p:sp>
      </p:grpSp>
      <p:pic>
        <p:nvPicPr>
          <p:cNvPr id="9" name="圖片 8" descr="一張含有 物件 的圖片&#10;&#10;自動產生的描述">
            <a:extLst>
              <a:ext uri="{FF2B5EF4-FFF2-40B4-BE49-F238E27FC236}">
                <a16:creationId xmlns:a16="http://schemas.microsoft.com/office/drawing/2014/main" id="{478811C7-947E-4885-BB01-6EADA97D68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4033" y="2912232"/>
            <a:ext cx="297181" cy="297181"/>
          </a:xfrm>
          <a:prstGeom prst="rect">
            <a:avLst/>
          </a:prstGeom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39ACB5EB-71C4-4022-91F6-5DE7A39A139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742" y="3805132"/>
            <a:ext cx="542545" cy="336805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7AD66853-9C67-476F-9F9A-B183B4730BA6}"/>
              </a:ext>
            </a:extLst>
          </p:cNvPr>
          <p:cNvSpPr txBox="1"/>
          <p:nvPr/>
        </p:nvSpPr>
        <p:spPr>
          <a:xfrm>
            <a:off x="1070465" y="4629987"/>
            <a:ext cx="1853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Freq. uncertainty:</a:t>
            </a:r>
          </a:p>
          <a:p>
            <a:r>
              <a:rPr lang="en-US" dirty="0"/>
              <a:t>6 MHz</a:t>
            </a:r>
            <a:endParaRPr lang="en-HK" dirty="0"/>
          </a:p>
        </p:txBody>
      </p:sp>
    </p:spTree>
    <p:extLst>
      <p:ext uri="{BB962C8B-B14F-4D97-AF65-F5344CB8AC3E}">
        <p14:creationId xmlns:p14="http://schemas.microsoft.com/office/powerpoint/2010/main" val="958696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12662</TotalTime>
  <Words>1658</Words>
  <Application>Microsoft Office PowerPoint</Application>
  <PresentationFormat>寬螢幕</PresentationFormat>
  <Paragraphs>411</Paragraphs>
  <Slides>29</Slides>
  <Notes>0</Notes>
  <HiddenSlides>7</HiddenSlides>
  <MMClips>1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29</vt:i4>
      </vt:variant>
    </vt:vector>
  </HeadingPairs>
  <TitlesOfParts>
    <vt:vector size="34" baseType="lpstr">
      <vt:lpstr>Arial</vt:lpstr>
      <vt:lpstr>Calibri</vt:lpstr>
      <vt:lpstr>Calibri Light</vt:lpstr>
      <vt:lpstr>Cambria Math</vt:lpstr>
      <vt:lpstr>Office 佈景主題</vt:lpstr>
      <vt:lpstr>Testing Quantum Calculations with Measurements on Radioactive Molecular Hydrogen Isotopologues</vt:lpstr>
      <vt:lpstr>H2 and Isotopologues as Benchmark Molecule</vt:lpstr>
      <vt:lpstr>Heavier Tritiated Species</vt:lpstr>
      <vt:lpstr>Calculation on tritiated species</vt:lpstr>
      <vt:lpstr>“Recent” experiment on tritiated species</vt:lpstr>
      <vt:lpstr>Experimental challenge</vt:lpstr>
      <vt:lpstr>Coherent Anti-Stokes Raman Scattering </vt:lpstr>
      <vt:lpstr>Doppler-limited measurement</vt:lpstr>
      <vt:lpstr>Experimental Setup</vt:lpstr>
      <vt:lpstr>Experimental Setup</vt:lpstr>
      <vt:lpstr>Experimental Setup</vt:lpstr>
      <vt:lpstr>Benchmark: D2 Q-branch</vt:lpstr>
      <vt:lpstr>Benchmark: D2 Q-branch</vt:lpstr>
      <vt:lpstr>Comparison with old results</vt:lpstr>
      <vt:lpstr>Comparison with calculation</vt:lpstr>
      <vt:lpstr>Comparison with calculation</vt:lpstr>
      <vt:lpstr>Doppler-limited measurement</vt:lpstr>
      <vt:lpstr>Saturation of CARS profile</vt:lpstr>
      <vt:lpstr>Saturation of CARS profile</vt:lpstr>
      <vt:lpstr>Pure Rotational Transition</vt:lpstr>
      <vt:lpstr>Conclusion &amp; Outlook</vt:lpstr>
      <vt:lpstr>Acknowledgement</vt:lpstr>
      <vt:lpstr>AC-Stark shift</vt:lpstr>
      <vt:lpstr>Comparison with calculation</vt:lpstr>
      <vt:lpstr>Pump Frequency Calibration</vt:lpstr>
      <vt:lpstr>Other artefacts of CARS profile</vt:lpstr>
      <vt:lpstr>Collisional shift</vt:lpstr>
      <vt:lpstr>Revisit T2 Q-branch</vt:lpstr>
      <vt:lpstr>Biased Revisit of  T2 Q-branch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LAI, Kin Fung</dc:creator>
  <cp:lastModifiedBy>user</cp:lastModifiedBy>
  <cp:revision>1035</cp:revision>
  <dcterms:created xsi:type="dcterms:W3CDTF">2018-10-11T07:28:37Z</dcterms:created>
  <dcterms:modified xsi:type="dcterms:W3CDTF">2019-06-13T13:31:50Z</dcterms:modified>
</cp:coreProperties>
</file>