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43"/>
  </p:notesMasterIdLst>
  <p:sldIdLst>
    <p:sldId id="256" r:id="rId2"/>
    <p:sldId id="314" r:id="rId3"/>
    <p:sldId id="323" r:id="rId4"/>
    <p:sldId id="315" r:id="rId5"/>
    <p:sldId id="316" r:id="rId6"/>
    <p:sldId id="328" r:id="rId7"/>
    <p:sldId id="329" r:id="rId8"/>
    <p:sldId id="352" r:id="rId9"/>
    <p:sldId id="320" r:id="rId10"/>
    <p:sldId id="330" r:id="rId11"/>
    <p:sldId id="331" r:id="rId12"/>
    <p:sldId id="332" r:id="rId13"/>
    <p:sldId id="336" r:id="rId14"/>
    <p:sldId id="337" r:id="rId15"/>
    <p:sldId id="338" r:id="rId16"/>
    <p:sldId id="339" r:id="rId17"/>
    <p:sldId id="350" r:id="rId18"/>
    <p:sldId id="342" r:id="rId19"/>
    <p:sldId id="356" r:id="rId20"/>
    <p:sldId id="347" r:id="rId21"/>
    <p:sldId id="280" r:id="rId22"/>
    <p:sldId id="351" r:id="rId23"/>
    <p:sldId id="281" r:id="rId24"/>
    <p:sldId id="344" r:id="rId25"/>
    <p:sldId id="321" r:id="rId26"/>
    <p:sldId id="324" r:id="rId27"/>
    <p:sldId id="346" r:id="rId28"/>
    <p:sldId id="348" r:id="rId29"/>
    <p:sldId id="349" r:id="rId30"/>
    <p:sldId id="292" r:id="rId31"/>
    <p:sldId id="327" r:id="rId32"/>
    <p:sldId id="298" r:id="rId33"/>
    <p:sldId id="325" r:id="rId34"/>
    <p:sldId id="354" r:id="rId35"/>
    <p:sldId id="286" r:id="rId36"/>
    <p:sldId id="297" r:id="rId37"/>
    <p:sldId id="318" r:id="rId38"/>
    <p:sldId id="311" r:id="rId39"/>
    <p:sldId id="305" r:id="rId40"/>
    <p:sldId id="326" r:id="rId41"/>
    <p:sldId id="353" r:id="rId4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Rau, Sascha" initials="RS" lastIdx="1" clrIdx="0">
    <p:extLst>
      <p:ext uri="{19B8F6BF-5375-455C-9EA6-DF929625EA0E}">
        <p15:presenceInfo xmlns:p15="http://schemas.microsoft.com/office/powerpoint/2012/main" userId="Rau, Sasch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5118"/>
    <a:srgbClr val="64A45C"/>
    <a:srgbClr val="D68731"/>
    <a:srgbClr val="E19C24"/>
    <a:srgbClr val="7F7F7F"/>
    <a:srgbClr val="D3D3D3"/>
    <a:srgbClr val="3B7699"/>
    <a:srgbClr val="4F81BD"/>
    <a:srgbClr val="8E8E8E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41" autoAdjust="0"/>
    <p:restoredTop sz="94967" autoAdjust="0"/>
  </p:normalViewPr>
  <p:slideViewPr>
    <p:cSldViewPr showGuides="1">
      <p:cViewPr varScale="1">
        <p:scale>
          <a:sx n="115" d="100"/>
          <a:sy n="115" d="100"/>
        </p:scale>
        <p:origin x="88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FA9CA-59CC-44CE-BFEA-4ABEAFE2D8D5}" type="datetimeFigureOut">
              <a:rPr lang="de-DE" smtClean="0"/>
              <a:t>10.06.2019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461A8-EED0-4171-B908-56C962A04B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317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-230 nu </a:t>
            </a:r>
          </a:p>
          <a:p>
            <a:r>
              <a:rPr lang="en-US" dirty="0" smtClean="0"/>
              <a:t>056(16) nu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181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1;50</a:t>
            </a:r>
          </a:p>
          <a:p>
            <a:r>
              <a:rPr lang="en-US" dirty="0" smtClean="0"/>
              <a:t>Screw up your harmonic potential</a:t>
            </a:r>
          </a:p>
          <a:p>
            <a:r>
              <a:rPr lang="en-US" dirty="0" smtClean="0"/>
              <a:t>Calcium\Measurement\2017_08_23\MT\Carbon\TR\20171002II\</a:t>
            </a:r>
            <a:r>
              <a:rPr lang="en-US" dirty="0" err="1" smtClean="0"/>
              <a:t>OptTRAuswertung.opj</a:t>
            </a: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Rainville</a:t>
            </a:r>
            <a:r>
              <a:rPr lang="de-DE" dirty="0" smtClean="0"/>
              <a:t> Doktorarbeit S. 31</a:t>
            </a:r>
          </a:p>
          <a:p>
            <a:r>
              <a:rPr lang="en-US" dirty="0" err="1" smtClean="0"/>
              <a:t>Vz</a:t>
            </a:r>
            <a:r>
              <a:rPr lang="en-US" dirty="0" smtClean="0"/>
              <a:t>=212kHz; Ci-Expansion</a:t>
            </a:r>
            <a:r>
              <a:rPr lang="en-US" baseline="0" dirty="0" smtClean="0"/>
              <a:t> identical except no C2!!!, </a:t>
            </a:r>
            <a:r>
              <a:rPr lang="en-US" baseline="0" dirty="0" err="1" smtClean="0"/>
              <a:t>dchar</a:t>
            </a:r>
            <a:r>
              <a:rPr lang="en-US" baseline="0" dirty="0" smtClean="0"/>
              <a:t>=5.49mm (our </a:t>
            </a:r>
            <a:r>
              <a:rPr lang="en-US" baseline="0" dirty="0" err="1" smtClean="0"/>
              <a:t>dchar</a:t>
            </a:r>
            <a:r>
              <a:rPr lang="en-US" baseline="0" dirty="0" smtClean="0"/>
              <a:t>: 5.107mm) </a:t>
            </a:r>
            <a:r>
              <a:rPr lang="en-US" dirty="0" err="1" smtClean="0"/>
              <a:t>dvz</a:t>
            </a:r>
            <a:r>
              <a:rPr lang="en-US" dirty="0" smtClean="0"/>
              <a:t>=0.7Hz</a:t>
            </a:r>
            <a:r>
              <a:rPr lang="en-US" baseline="0" dirty="0" smtClean="0"/>
              <a:t> at </a:t>
            </a:r>
            <a:r>
              <a:rPr lang="en-US" baseline="0" dirty="0" err="1" smtClean="0"/>
              <a:t>rm</a:t>
            </a:r>
            <a:r>
              <a:rPr lang="en-US" baseline="0" dirty="0" smtClean="0"/>
              <a:t>=1mm, so in our system: 0.7/212*515</a:t>
            </a:r>
          </a:p>
          <a:p>
            <a:r>
              <a:rPr lang="en-US" dirty="0" smtClean="0"/>
              <a:t>Carl Sagan: The universe is not required to be in perfect harmony with human ambition</a:t>
            </a:r>
          </a:p>
          <a:p>
            <a:endParaRPr lang="en-US" dirty="0" smtClean="0"/>
          </a:p>
          <a:p>
            <a:r>
              <a:rPr lang="en-US" dirty="0" smtClean="0"/>
              <a:t>When you start running your experiment you do not end up with your optimized electric</a:t>
            </a:r>
            <a:r>
              <a:rPr lang="en-US" baseline="0" dirty="0" smtClean="0"/>
              <a:t> potential, due to machining errors and patch potentials, which are charged islands on the inner surfaces of the electrodes.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35241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0:55</a:t>
            </a:r>
          </a:p>
          <a:p>
            <a:r>
              <a:rPr lang="de-DE" dirty="0" smtClean="0"/>
              <a:t>2.2Sigma mit </a:t>
            </a:r>
            <a:r>
              <a:rPr lang="de-DE" dirty="0" err="1" smtClean="0"/>
              <a:t>VanDyck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7616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0:55</a:t>
            </a:r>
          </a:p>
          <a:p>
            <a:r>
              <a:rPr lang="de-DE" dirty="0" smtClean="0"/>
              <a:t>2.2Sigma mit </a:t>
            </a:r>
            <a:r>
              <a:rPr lang="de-DE" dirty="0" err="1" smtClean="0"/>
              <a:t>VanDyck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2069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cs</a:t>
            </a:r>
            <a:r>
              <a:rPr lang="en-US" dirty="0" smtClean="0"/>
              <a:t> null, was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den </a:t>
            </a:r>
            <a:r>
              <a:rPr lang="en-US" dirty="0" err="1" smtClean="0"/>
              <a:t>bs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739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2:20</a:t>
            </a:r>
          </a:p>
          <a:p>
            <a:r>
              <a:rPr lang="en-US" dirty="0" smtClean="0"/>
              <a:t>Wire Radius:</a:t>
            </a:r>
          </a:p>
          <a:p>
            <a:r>
              <a:rPr lang="en-US" dirty="0" err="1" smtClean="0"/>
              <a:t>Acetylenflamme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Schutzgas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4610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2:20</a:t>
            </a:r>
          </a:p>
          <a:p>
            <a:r>
              <a:rPr lang="en-US" dirty="0" smtClean="0"/>
              <a:t>Wire Radius:</a:t>
            </a:r>
          </a:p>
          <a:p>
            <a:r>
              <a:rPr lang="en-US" dirty="0" err="1" smtClean="0"/>
              <a:t>Acetylenflamme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Schutzgas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2335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2:20</a:t>
            </a:r>
          </a:p>
          <a:p>
            <a:r>
              <a:rPr lang="en-US" dirty="0" smtClean="0"/>
              <a:t>Wire Radius:</a:t>
            </a:r>
          </a:p>
          <a:p>
            <a:r>
              <a:rPr lang="en-US" dirty="0" err="1" smtClean="0"/>
              <a:t>Acetylenflamme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Schutzgas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353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9647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8388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altLang="de-DE" smtClean="0"/>
              <a:t>2.2MeV, 4e-10 limit,</a:t>
            </a:r>
            <a:r>
              <a:rPr lang="en-US" altLang="de-DE" smtClean="0"/>
              <a:t> graphite holders filled with Kapton plastic</a:t>
            </a:r>
            <a:endParaRPr lang="de-DE" altLang="de-DE" smtClean="0"/>
          </a:p>
        </p:txBody>
      </p:sp>
      <p:sp>
        <p:nvSpPr>
          <p:cNvPr id="4198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91F97B-6666-4B48-AF72-618723F87279}" type="slidenum">
              <a:rPr lang="de-DE" altLang="de-DE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de-DE" altLang="de-D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443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0.47(10) nu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920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/>
          </a:p>
        </p:txBody>
      </p:sp>
      <p:sp>
        <p:nvSpPr>
          <p:cNvPr id="491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96A67B-73D1-419F-A86F-CDD191F534F9}" type="slidenum">
              <a:rPr lang="de-DE" altLang="de-DE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de-DE" altLang="de-D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6373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1:10</a:t>
            </a:r>
          </a:p>
          <a:p>
            <a:r>
              <a:rPr lang="en-US" dirty="0" smtClean="0"/>
              <a:t>Prediction Interval of the Fit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37175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3211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2538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2400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93803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2:20</a:t>
            </a:r>
          </a:p>
          <a:p>
            <a:r>
              <a:rPr lang="en-US" dirty="0" smtClean="0"/>
              <a:t>Wire Radius:</a:t>
            </a:r>
          </a:p>
          <a:p>
            <a:r>
              <a:rPr lang="en-US" dirty="0" err="1" smtClean="0"/>
              <a:t>Acetylenflamme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Schutzgas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707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0210D7-F791-4364-A963-EDE79AAD2B72}" type="slidenum">
              <a:rPr lang="de-DE" altLang="de-DE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DE" altLang="de-D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256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-6:40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45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-6:40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74603-82C6-4115-85D0-C456A964F55D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0776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C2185E6-2958-4782-A331-F51C0D90CF4F}" type="slidenum">
              <a:rPr lang="de-DE" altLang="de-DE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e-DE" altLang="de-D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004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de-DE" smtClean="0"/>
          </a:p>
        </p:txBody>
      </p:sp>
      <p:sp>
        <p:nvSpPr>
          <p:cNvPr id="6144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DECBB6-8CE3-4C77-ACF9-EE0165F0B49A}" type="slidenum">
              <a:rPr lang="en-US" altLang="de-DE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de-D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568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34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AB0A1C-71D8-4A0C-A247-6E093F8FC743}" type="slidenum">
              <a:rPr lang="de-DE" altLang="de-DE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 altLang="de-D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181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1:50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2040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Subtitle</a:t>
            </a:r>
            <a:endParaRPr lang="de-DE" dirty="0" smtClean="0"/>
          </a:p>
          <a:p>
            <a:r>
              <a:rPr lang="de-DE" dirty="0" smtClean="0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8843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76444"/>
            <a:ext cx="2133600" cy="28155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73EA8-326D-4C4F-9FD5-9166701F1A3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dirty="0" smtClean="0"/>
              <a:t>12/06/2019</a:t>
            </a:r>
            <a:endParaRPr lang="en-US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dirty="0" smtClean="0"/>
              <a:t>FFK 2019 – Sascha Rau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348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76444"/>
            <a:ext cx="2133600" cy="28155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73EA8-326D-4C4F-9FD5-9166701F1A3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dirty="0" smtClean="0"/>
              <a:t>12/06/2019</a:t>
            </a:r>
            <a:endParaRPr lang="en-US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dirty="0" smtClean="0"/>
              <a:t>FFK 2019 – Sascha Rau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8178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PI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dirty="0" smtClean="0"/>
              <a:t>12/06/2019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dirty="0" smtClean="0"/>
              <a:t>FFK 2019 – Sascha Rau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53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Date of talk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Place of talk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15D83-5BC4-4FF7-8407-2D41C28022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10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0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5" Type="http://schemas.openxmlformats.org/officeDocument/2006/relationships/image" Target="../media/image32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8.wmf"/><Relationship Id="rId1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wmf"/><Relationship Id="rId11" Type="http://schemas.openxmlformats.org/officeDocument/2006/relationships/image" Target="../media/image38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37.png"/><Relationship Id="rId4" Type="http://schemas.openxmlformats.org/officeDocument/2006/relationships/image" Target="../media/image22.png"/><Relationship Id="rId9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42.wmf"/><Relationship Id="rId10" Type="http://schemas.openxmlformats.org/officeDocument/2006/relationships/image" Target="../media/image45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44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76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1.wmf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52.wmf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7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0.wm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62.png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59.wmf"/><Relationship Id="rId10" Type="http://schemas.openxmlformats.org/officeDocument/2006/relationships/image" Target="../media/image65.png"/><Relationship Id="rId4" Type="http://schemas.openxmlformats.org/officeDocument/2006/relationships/oleObject" Target="../embeddings/oleObject13.bin"/><Relationship Id="rId9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1.png"/><Relationship Id="rId4" Type="http://schemas.openxmlformats.org/officeDocument/2006/relationships/image" Target="../media/image6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7" Type="http://schemas.openxmlformats.org/officeDocument/2006/relationships/image" Target="../media/image77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0.png"/><Relationship Id="rId5" Type="http://schemas.openxmlformats.org/officeDocument/2006/relationships/image" Target="../media/image81.png"/><Relationship Id="rId10" Type="http://schemas.openxmlformats.org/officeDocument/2006/relationships/image" Target="../media/image70.wmf"/><Relationship Id="rId4" Type="http://schemas.openxmlformats.org/officeDocument/2006/relationships/image" Target="../media/image65.emf"/><Relationship Id="rId9" Type="http://schemas.openxmlformats.org/officeDocument/2006/relationships/oleObject" Target="../embeddings/oleObject16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wmf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image" Target="../media/image73.wmf"/><Relationship Id="rId4" Type="http://schemas.openxmlformats.org/officeDocument/2006/relationships/image" Target="../media/image72.png"/><Relationship Id="rId9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81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80.wmf"/><Relationship Id="rId10" Type="http://schemas.openxmlformats.org/officeDocument/2006/relationships/image" Target="../media/image18.png"/><Relationship Id="rId4" Type="http://schemas.openxmlformats.org/officeDocument/2006/relationships/oleObject" Target="../embeddings/oleObject17.bin"/><Relationship Id="rId9" Type="http://schemas.openxmlformats.org/officeDocument/2006/relationships/image" Target="../media/image82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5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30.png"/><Relationship Id="rId5" Type="http://schemas.openxmlformats.org/officeDocument/2006/relationships/image" Target="../media/image720.png"/><Relationship Id="rId4" Type="http://schemas.openxmlformats.org/officeDocument/2006/relationships/image" Target="../media/image54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32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10.png"/><Relationship Id="rId5" Type="http://schemas.openxmlformats.org/officeDocument/2006/relationships/image" Target="../media/image84.wmf"/><Relationship Id="rId4" Type="http://schemas.openxmlformats.org/officeDocument/2006/relationships/oleObject" Target="../embeddings/oleObject20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6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87.jpeg"/><Relationship Id="rId4" Type="http://schemas.microsoft.com/office/2007/relationships/hdphoto" Target="../media/hdphoto2.wdp"/><Relationship Id="rId9" Type="http://schemas.openxmlformats.org/officeDocument/2006/relationships/image" Target="../media/image39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27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87.jpeg"/><Relationship Id="rId4" Type="http://schemas.microsoft.com/office/2007/relationships/hdphoto" Target="../media/hdphoto2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ti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8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893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High-Precision Measurement of the Deuteron’s Atomic Mass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2000" y="3212976"/>
            <a:ext cx="7560440" cy="1752600"/>
          </a:xfrm>
        </p:spPr>
        <p:txBody>
          <a:bodyPr/>
          <a:lstStyle/>
          <a:p>
            <a:r>
              <a:rPr lang="en-US" dirty="0"/>
              <a:t>International Conference on Precision Physics and Fundamental Physical </a:t>
            </a:r>
            <a:r>
              <a:rPr lang="en-US" dirty="0" smtClean="0"/>
              <a:t>Constants</a:t>
            </a:r>
            <a:br>
              <a:rPr lang="en-US" dirty="0" smtClean="0"/>
            </a:b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Sascha Rau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" y="585277"/>
            <a:ext cx="3600000" cy="46486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68" y="416468"/>
            <a:ext cx="3381890" cy="80248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5"/>
          <a:srcRect l="28738" t="16051" r="42519" b="48950"/>
          <a:stretch/>
        </p:blipFill>
        <p:spPr>
          <a:xfrm>
            <a:off x="3383868" y="4524339"/>
            <a:ext cx="3087002" cy="211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2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27425"/>
            <a:ext cx="4002088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350" y="3530600"/>
            <a:ext cx="4210050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Grafik 6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25717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3"/>
          <p:cNvSpPr txBox="1">
            <a:spLocks noChangeArrowheads="1"/>
          </p:cNvSpPr>
          <p:nvPr/>
        </p:nvSpPr>
        <p:spPr>
          <a:xfrm>
            <a:off x="0" y="0"/>
            <a:ext cx="9144000" cy="792163"/>
          </a:xfrm>
          <a:prstGeom prst="rect">
            <a:avLst/>
          </a:prstGeom>
        </p:spPr>
        <p:txBody>
          <a:bodyPr/>
          <a:lstStyle/>
          <a:p>
            <a:pPr algn="ctr" defTabSz="9009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 err="1">
                <a:latin typeface="+mj-lt"/>
                <a:ea typeface="+mj-ea"/>
                <a:cs typeface="Helvetica" pitchFamily="34" charset="0"/>
              </a:rPr>
              <a:t>Eigenfrequency</a:t>
            </a:r>
            <a:r>
              <a:rPr lang="en-US" sz="3600" b="1" kern="0" dirty="0">
                <a:latin typeface="Helvetica" pitchFamily="34" charset="0"/>
                <a:ea typeface="+mj-ea"/>
                <a:cs typeface="Helvetica" pitchFamily="34" charset="0"/>
              </a:rPr>
              <a:t> Detection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7"/>
              <p:cNvSpPr txBox="1">
                <a:spLocks noChangeArrowheads="1"/>
              </p:cNvSpPr>
              <p:nvPr/>
            </p:nvSpPr>
            <p:spPr bwMode="auto">
              <a:xfrm>
                <a:off x="323850" y="685800"/>
                <a:ext cx="8923338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000" kern="0" dirty="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+mj-lt"/>
                    <a:cs typeface="Helvetica" pitchFamily="34" charset="0"/>
                  </a:rPr>
                  <a:t>measurement of induced image currents (</a:t>
                </a:r>
                <a14:m>
                  <m:oMath xmlns:m="http://schemas.openxmlformats.org/officeDocument/2006/math">
                    <m:r>
                      <a:rPr lang="en-US" sz="2000" i="1" kern="0" smtClean="0"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itchFamily="34" charset="0"/>
                      </a:rPr>
                      <m:t>~</m:t>
                    </m:r>
                    <m:r>
                      <m:rPr>
                        <m:sty m:val="p"/>
                      </m:rPr>
                      <a:rPr lang="de-DE" sz="2000" b="0" i="0" kern="0" smtClean="0"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itchFamily="34" charset="0"/>
                      </a:rPr>
                      <m:t>fA</m:t>
                    </m:r>
                  </m:oMath>
                </a14:m>
                <a:r>
                  <a:rPr lang="en-US" sz="2000" kern="0" dirty="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+mj-lt"/>
                    <a:cs typeface="Helvetica" pitchFamily="34" charset="0"/>
                  </a:rPr>
                  <a:t>) </a:t>
                </a:r>
                <a:r>
                  <a:rPr lang="en-US" sz="2000" kern="0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+mj-lt"/>
                    <a:cs typeface="Helvetica" pitchFamily="34" charset="0"/>
                  </a:rPr>
                  <a:t>on trap electrodes</a:t>
                </a:r>
              </a:p>
              <a:p>
                <a:pPr marL="342900" indent="-34290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endParaRPr lang="en-US" sz="2000" kern="0" dirty="0">
                  <a:solidFill>
                    <a:srgbClr val="007668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 pitchFamily="34" charset="0"/>
                  <a:cs typeface="Helvetica" pitchFamily="34" charset="0"/>
                </a:endParaRPr>
              </a:p>
              <a:p>
                <a:pPr marL="800100" lvl="1" indent="-34290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endParaRPr lang="en-US" sz="2000" kern="0" dirty="0">
                  <a:solidFill>
                    <a:srgbClr val="007668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 pitchFamily="34" charset="0"/>
                  <a:cs typeface="Helvetica" pitchFamily="34" charset="0"/>
                </a:endParaRPr>
              </a:p>
            </p:txBody>
          </p:sp>
        </mc:Choice>
        <mc:Fallback xmlns="">
          <p:sp>
            <p:nvSpPr>
              <p:cNvPr id="13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850" y="685800"/>
                <a:ext cx="8923338" cy="1015663"/>
              </a:xfrm>
              <a:prstGeom prst="rect">
                <a:avLst/>
              </a:prstGeom>
              <a:blipFill>
                <a:blip r:embed="rId6"/>
                <a:stretch>
                  <a:fillRect l="-683" t="-421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3086100" y="1189038"/>
            <a:ext cx="1954213" cy="2024062"/>
            <a:chOff x="2274373" y="1536687"/>
            <a:chExt cx="1953504" cy="2023354"/>
          </a:xfrm>
        </p:grpSpPr>
        <p:sp>
          <p:nvSpPr>
            <p:cNvPr id="87" name="Rectangle 86"/>
            <p:cNvSpPr/>
            <p:nvPr/>
          </p:nvSpPr>
          <p:spPr bwMode="auto">
            <a:xfrm>
              <a:off x="2274373" y="1536687"/>
              <a:ext cx="1953504" cy="20233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176713" eaLnBrk="1" hangingPunct="1">
                <a:defRPr/>
              </a:pPr>
              <a:endParaRPr lang="en-US" sz="8200"/>
            </a:p>
          </p:txBody>
        </p:sp>
        <p:grpSp>
          <p:nvGrpSpPr>
            <p:cNvPr id="27681" name="Group 43"/>
            <p:cNvGrpSpPr>
              <a:grpSpLocks/>
            </p:cNvGrpSpPr>
            <p:nvPr/>
          </p:nvGrpSpPr>
          <p:grpSpPr bwMode="auto">
            <a:xfrm>
              <a:off x="2656986" y="2329177"/>
              <a:ext cx="598067" cy="950502"/>
              <a:chOff x="3116580" y="1554480"/>
              <a:chExt cx="561340" cy="889635"/>
            </a:xfrm>
          </p:grpSpPr>
          <p:sp>
            <p:nvSpPr>
              <p:cNvPr id="27688" name="Oval 31"/>
              <p:cNvSpPr>
                <a:spLocks noChangeArrowheads="1"/>
              </p:cNvSpPr>
              <p:nvPr/>
            </p:nvSpPr>
            <p:spPr bwMode="auto">
              <a:xfrm>
                <a:off x="3118485" y="1554480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89" name="Oval 32"/>
              <p:cNvSpPr>
                <a:spLocks noChangeArrowheads="1"/>
              </p:cNvSpPr>
              <p:nvPr/>
            </p:nvSpPr>
            <p:spPr bwMode="auto">
              <a:xfrm>
                <a:off x="3116580" y="1623060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0" name="Oval 33"/>
              <p:cNvSpPr>
                <a:spLocks noChangeArrowheads="1"/>
              </p:cNvSpPr>
              <p:nvPr/>
            </p:nvSpPr>
            <p:spPr bwMode="auto">
              <a:xfrm>
                <a:off x="3116580" y="1691640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1" name="Oval 34"/>
              <p:cNvSpPr>
                <a:spLocks noChangeArrowheads="1"/>
              </p:cNvSpPr>
              <p:nvPr/>
            </p:nvSpPr>
            <p:spPr bwMode="auto">
              <a:xfrm>
                <a:off x="3118485" y="1754505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2" name="Oval 35"/>
              <p:cNvSpPr>
                <a:spLocks noChangeArrowheads="1"/>
              </p:cNvSpPr>
              <p:nvPr/>
            </p:nvSpPr>
            <p:spPr bwMode="auto">
              <a:xfrm>
                <a:off x="3116580" y="1823085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3" name="Oval 36"/>
              <p:cNvSpPr>
                <a:spLocks noChangeArrowheads="1"/>
              </p:cNvSpPr>
              <p:nvPr/>
            </p:nvSpPr>
            <p:spPr bwMode="auto">
              <a:xfrm>
                <a:off x="3116580" y="1891665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4" name="Oval 37"/>
              <p:cNvSpPr>
                <a:spLocks noChangeArrowheads="1"/>
              </p:cNvSpPr>
              <p:nvPr/>
            </p:nvSpPr>
            <p:spPr bwMode="auto">
              <a:xfrm>
                <a:off x="3121660" y="1954530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5" name="Oval 38"/>
              <p:cNvSpPr>
                <a:spLocks noChangeArrowheads="1"/>
              </p:cNvSpPr>
              <p:nvPr/>
            </p:nvSpPr>
            <p:spPr bwMode="auto">
              <a:xfrm>
                <a:off x="3119755" y="2023110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6" name="Oval 39"/>
              <p:cNvSpPr>
                <a:spLocks noChangeArrowheads="1"/>
              </p:cNvSpPr>
              <p:nvPr/>
            </p:nvSpPr>
            <p:spPr bwMode="auto">
              <a:xfrm>
                <a:off x="3119755" y="2091690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7" name="Oval 40"/>
              <p:cNvSpPr>
                <a:spLocks noChangeArrowheads="1"/>
              </p:cNvSpPr>
              <p:nvPr/>
            </p:nvSpPr>
            <p:spPr bwMode="auto">
              <a:xfrm>
                <a:off x="3121660" y="2154555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8" name="Oval 41"/>
              <p:cNvSpPr>
                <a:spLocks noChangeArrowheads="1"/>
              </p:cNvSpPr>
              <p:nvPr/>
            </p:nvSpPr>
            <p:spPr bwMode="auto">
              <a:xfrm>
                <a:off x="3119755" y="2223135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  <p:sp>
            <p:nvSpPr>
              <p:cNvPr id="27699" name="Oval 42"/>
              <p:cNvSpPr>
                <a:spLocks noChangeArrowheads="1"/>
              </p:cNvSpPr>
              <p:nvPr/>
            </p:nvSpPr>
            <p:spPr bwMode="auto">
              <a:xfrm>
                <a:off x="3119755" y="2291715"/>
                <a:ext cx="556260" cy="15240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176713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 sz="8200"/>
              </a:p>
            </p:txBody>
          </p:sp>
        </p:grpSp>
        <p:cxnSp>
          <p:nvCxnSpPr>
            <p:cNvPr id="27682" name="Elbow Connector 47"/>
            <p:cNvCxnSpPr>
              <a:cxnSpLocks noChangeShapeType="1"/>
              <a:endCxn id="27699" idx="4"/>
            </p:cNvCxnSpPr>
            <p:nvPr/>
          </p:nvCxnSpPr>
          <p:spPr bwMode="auto">
            <a:xfrm rot="10800000">
              <a:off x="2956697" y="3279679"/>
              <a:ext cx="807670" cy="70036"/>
            </a:xfrm>
            <a:prstGeom prst="bentConnector2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83" name="Oval 62"/>
            <p:cNvSpPr>
              <a:spLocks noChangeArrowheads="1"/>
            </p:cNvSpPr>
            <p:nvPr/>
          </p:nvSpPr>
          <p:spPr bwMode="auto">
            <a:xfrm>
              <a:off x="2915565" y="2166062"/>
              <a:ext cx="78070" cy="87381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 sz="8200"/>
            </a:p>
          </p:txBody>
        </p:sp>
        <p:sp>
          <p:nvSpPr>
            <p:cNvPr id="27684" name="Rectangle 71"/>
            <p:cNvSpPr>
              <a:spLocks noChangeArrowheads="1"/>
            </p:cNvSpPr>
            <p:nvPr/>
          </p:nvSpPr>
          <p:spPr bwMode="auto">
            <a:xfrm>
              <a:off x="3426786" y="2661244"/>
              <a:ext cx="305030" cy="6103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 sz="8200"/>
            </a:p>
          </p:txBody>
        </p:sp>
        <p:sp>
          <p:nvSpPr>
            <p:cNvPr id="27685" name="Rectangle 72"/>
            <p:cNvSpPr>
              <a:spLocks noChangeArrowheads="1"/>
            </p:cNvSpPr>
            <p:nvPr/>
          </p:nvSpPr>
          <p:spPr bwMode="auto">
            <a:xfrm>
              <a:off x="3428195" y="2758605"/>
              <a:ext cx="305030" cy="6103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 sz="8200"/>
            </a:p>
          </p:txBody>
        </p:sp>
        <p:cxnSp>
          <p:nvCxnSpPr>
            <p:cNvPr id="27686" name="Shape 59"/>
            <p:cNvCxnSpPr>
              <a:cxnSpLocks noChangeShapeType="1"/>
              <a:stCxn id="27684" idx="0"/>
              <a:endCxn id="27683" idx="6"/>
            </p:cNvCxnSpPr>
            <p:nvPr/>
          </p:nvCxnSpPr>
          <p:spPr bwMode="auto">
            <a:xfrm rot="16200000" flipV="1">
              <a:off x="3060723" y="2142665"/>
              <a:ext cx="451491" cy="585667"/>
            </a:xfrm>
            <a:prstGeom prst="bentConnector2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87" name="Oval 83"/>
            <p:cNvSpPr>
              <a:spLocks noChangeArrowheads="1"/>
            </p:cNvSpPr>
            <p:nvPr/>
          </p:nvSpPr>
          <p:spPr bwMode="auto">
            <a:xfrm>
              <a:off x="3538402" y="2166062"/>
              <a:ext cx="78070" cy="87381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 sz="8200"/>
            </a:p>
          </p:txBody>
        </p:sp>
      </p:grpSp>
      <p:sp>
        <p:nvSpPr>
          <p:cNvPr id="47" name="TextBox 88"/>
          <p:cNvSpPr txBox="1"/>
          <p:nvPr/>
        </p:nvSpPr>
        <p:spPr>
          <a:xfrm>
            <a:off x="2646363" y="1254125"/>
            <a:ext cx="28892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latin typeface="+mj-lt"/>
                <a:cs typeface="Helvetica" pitchFamily="34" charset="0"/>
              </a:rPr>
              <a:t>superconducting</a:t>
            </a:r>
            <a:br>
              <a:rPr lang="en-US" sz="1600" kern="0" dirty="0">
                <a:latin typeface="+mj-lt"/>
                <a:cs typeface="Helvetica" pitchFamily="34" charset="0"/>
              </a:rPr>
            </a:br>
            <a:r>
              <a:rPr lang="en-US" sz="1600" kern="0" dirty="0">
                <a:latin typeface="+mj-lt"/>
                <a:cs typeface="Helvetica" pitchFamily="34" charset="0"/>
              </a:rPr>
              <a:t> tank circuit</a:t>
            </a:r>
          </a:p>
        </p:txBody>
      </p:sp>
      <p:grpSp>
        <p:nvGrpSpPr>
          <p:cNvPr id="8" name="Gruppieren 7"/>
          <p:cNvGrpSpPr>
            <a:grpSpLocks/>
          </p:cNvGrpSpPr>
          <p:nvPr/>
        </p:nvGrpSpPr>
        <p:grpSpPr bwMode="auto">
          <a:xfrm>
            <a:off x="4429125" y="1208088"/>
            <a:ext cx="3557588" cy="2005012"/>
            <a:chOff x="2392694" y="1524817"/>
            <a:chExt cx="3557521" cy="2004289"/>
          </a:xfrm>
        </p:grpSpPr>
        <p:sp>
          <p:nvSpPr>
            <p:cNvPr id="88" name="Rectangle 87"/>
            <p:cNvSpPr/>
            <p:nvPr/>
          </p:nvSpPr>
          <p:spPr bwMode="auto">
            <a:xfrm>
              <a:off x="4002389" y="1524817"/>
              <a:ext cx="1947826" cy="20042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176713" eaLnBrk="1" hangingPunct="1">
                <a:defRPr/>
              </a:pPr>
              <a:endParaRPr lang="en-US" sz="8200"/>
            </a:p>
          </p:txBody>
        </p:sp>
        <p:sp>
          <p:nvSpPr>
            <p:cNvPr id="14" name="Isosceles Triangle 13"/>
            <p:cNvSpPr/>
            <p:nvPr/>
          </p:nvSpPr>
          <p:spPr bwMode="auto">
            <a:xfrm rot="5400000">
              <a:off x="4375600" y="2176908"/>
              <a:ext cx="909310" cy="795322"/>
            </a:xfrm>
            <a:prstGeom prst="triangle">
              <a:avLst/>
            </a:prstGeom>
            <a:solidFill>
              <a:schemeClr val="tx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/>
            <a:lstStyle/>
            <a:p>
              <a:pPr defTabSz="4176713" eaLnBrk="1" hangingPunct="1">
                <a:defRPr/>
              </a:pPr>
              <a:endParaRPr lang="en-US" dirty="0"/>
            </a:p>
          </p:txBody>
        </p:sp>
        <p:sp>
          <p:nvSpPr>
            <p:cNvPr id="27678" name="TextBox 64"/>
            <p:cNvSpPr txBox="1">
              <a:spLocks noChangeArrowheads="1"/>
            </p:cNvSpPr>
            <p:nvPr/>
          </p:nvSpPr>
          <p:spPr bwMode="auto">
            <a:xfrm>
              <a:off x="4453032" y="2293781"/>
              <a:ext cx="396513" cy="512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3000">
                  <a:solidFill>
                    <a:schemeClr val="bg1"/>
                  </a:solidFill>
                </a:rPr>
                <a:t>A</a:t>
              </a:r>
              <a:endParaRPr lang="en-US" altLang="de-DE" sz="3000">
                <a:solidFill>
                  <a:schemeClr val="bg1"/>
                </a:solidFill>
              </a:endParaRPr>
            </a:p>
          </p:txBody>
        </p:sp>
        <p:cxnSp>
          <p:nvCxnSpPr>
            <p:cNvPr id="27679" name="Shape 79"/>
            <p:cNvCxnSpPr>
              <a:cxnSpLocks noChangeShapeType="1"/>
            </p:cNvCxnSpPr>
            <p:nvPr/>
          </p:nvCxnSpPr>
          <p:spPr bwMode="auto">
            <a:xfrm>
              <a:off x="2392694" y="2178818"/>
              <a:ext cx="2060338" cy="48"/>
            </a:xfrm>
            <a:prstGeom prst="bentConnector3">
              <a:avLst>
                <a:gd name="adj1" fmla="val 50000"/>
              </a:avLst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5" name="Ellipse 54"/>
          <p:cNvSpPr/>
          <p:nvPr/>
        </p:nvSpPr>
        <p:spPr bwMode="auto">
          <a:xfrm>
            <a:off x="1793577" y="2219231"/>
            <a:ext cx="147744" cy="1429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200"/>
          </a:p>
        </p:txBody>
      </p:sp>
      <p:sp>
        <p:nvSpPr>
          <p:cNvPr id="58" name="TextBox 88"/>
          <p:cNvSpPr txBox="1"/>
          <p:nvPr/>
        </p:nvSpPr>
        <p:spPr>
          <a:xfrm>
            <a:off x="6073775" y="1220788"/>
            <a:ext cx="1984375" cy="598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kern="0" dirty="0" err="1">
                <a:latin typeface="+mj-lt"/>
                <a:cs typeface="Helvetica" pitchFamily="34" charset="0"/>
              </a:rPr>
              <a:t>ultra</a:t>
            </a:r>
            <a:r>
              <a:rPr lang="de-DE" sz="1600" kern="0" dirty="0">
                <a:latin typeface="+mj-lt"/>
                <a:cs typeface="Helvetica" pitchFamily="34" charset="0"/>
              </a:rPr>
              <a:t> low noise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latin typeface="+mj-lt"/>
                <a:cs typeface="Helvetica" pitchFamily="34" charset="0"/>
              </a:rPr>
              <a:t>cryogenic amplifiers</a:t>
            </a:r>
          </a:p>
        </p:txBody>
      </p:sp>
      <p:cxnSp>
        <p:nvCxnSpPr>
          <p:cNvPr id="24" name="Gerader Verbinder 23"/>
          <p:cNvCxnSpPr>
            <a:cxnSpLocks noChangeShapeType="1"/>
          </p:cNvCxnSpPr>
          <p:nvPr/>
        </p:nvCxnSpPr>
        <p:spPr bwMode="auto">
          <a:xfrm flipH="1">
            <a:off x="4408488" y="2411413"/>
            <a:ext cx="3175" cy="59055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" name="Gruppieren 25"/>
          <p:cNvGrpSpPr>
            <a:grpSpLocks/>
          </p:cNvGrpSpPr>
          <p:nvPr/>
        </p:nvGrpSpPr>
        <p:grpSpPr bwMode="auto">
          <a:xfrm rot="5400000" flipV="1">
            <a:off x="4432300" y="2847975"/>
            <a:ext cx="209550" cy="311150"/>
            <a:chOff x="5105400" y="5111528"/>
            <a:chExt cx="154841" cy="302707"/>
          </a:xfrm>
        </p:grpSpPr>
        <p:sp>
          <p:nvSpPr>
            <p:cNvPr id="27674" name="Isosceles Triangle 28"/>
            <p:cNvSpPr>
              <a:spLocks noChangeArrowheads="1"/>
            </p:cNvSpPr>
            <p:nvPr/>
          </p:nvSpPr>
          <p:spPr bwMode="auto">
            <a:xfrm rot="10800000">
              <a:off x="5105400" y="5257800"/>
              <a:ext cx="154841" cy="15643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 sz="8200"/>
            </a:p>
          </p:txBody>
        </p:sp>
        <p:sp>
          <p:nvSpPr>
            <p:cNvPr id="27675" name="Oval 77"/>
            <p:cNvSpPr>
              <a:spLocks noChangeArrowheads="1"/>
            </p:cNvSpPr>
            <p:nvPr/>
          </p:nvSpPr>
          <p:spPr bwMode="auto">
            <a:xfrm>
              <a:off x="5142738" y="5111528"/>
              <a:ext cx="78070" cy="87381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 sz="8200"/>
            </a:p>
          </p:txBody>
        </p:sp>
      </p:grpSp>
      <p:cxnSp>
        <p:nvCxnSpPr>
          <p:cNvPr id="98" name="Gewinkelter Verbinder 97"/>
          <p:cNvCxnSpPr>
            <a:cxnSpLocks noChangeShapeType="1"/>
            <a:stCxn id="14" idx="0"/>
          </p:cNvCxnSpPr>
          <p:nvPr/>
        </p:nvCxnSpPr>
        <p:spPr bwMode="auto">
          <a:xfrm flipH="1">
            <a:off x="2574925" y="2257425"/>
            <a:ext cx="4689475" cy="1277938"/>
          </a:xfrm>
          <a:prstGeom prst="bentConnector3">
            <a:avLst>
              <a:gd name="adj1" fmla="val -6088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7" name="TextBox 88"/>
          <p:cNvSpPr txBox="1"/>
          <p:nvPr/>
        </p:nvSpPr>
        <p:spPr>
          <a:xfrm>
            <a:off x="3681413" y="3240088"/>
            <a:ext cx="2609850" cy="341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kern="0" dirty="0" err="1">
                <a:latin typeface="+mj-lt"/>
                <a:cs typeface="Helvetica" pitchFamily="34" charset="0"/>
              </a:rPr>
              <a:t>fourier</a:t>
            </a:r>
            <a:r>
              <a:rPr lang="de-DE" sz="1600" kern="0" dirty="0">
                <a:latin typeface="+mj-lt"/>
                <a:cs typeface="Helvetica" pitchFamily="34" charset="0"/>
              </a:rPr>
              <a:t> </a:t>
            </a:r>
            <a:r>
              <a:rPr lang="de-DE" sz="1600" kern="0" dirty="0" err="1">
                <a:latin typeface="+mj-lt"/>
                <a:cs typeface="Helvetica" pitchFamily="34" charset="0"/>
              </a:rPr>
              <a:t>transformation</a:t>
            </a:r>
            <a:endParaRPr lang="en-US" sz="1600" kern="0" dirty="0">
              <a:effectLst>
                <a:outerShdw blurRad="38100" dist="38100" dir="2700000" algn="tl">
                  <a:srgbClr val="FFFFFF"/>
                </a:outerShdw>
              </a:effectLst>
              <a:latin typeface="+mj-lt"/>
              <a:cs typeface="Helvetica" pitchFamily="34" charset="0"/>
            </a:endParaRPr>
          </a:p>
        </p:txBody>
      </p:sp>
      <p:cxnSp>
        <p:nvCxnSpPr>
          <p:cNvPr id="17" name="Gerader Verbinder 16"/>
          <p:cNvCxnSpPr>
            <a:cxnSpLocks noChangeShapeType="1"/>
            <a:stCxn id="27683" idx="2"/>
          </p:cNvCxnSpPr>
          <p:nvPr/>
        </p:nvCxnSpPr>
        <p:spPr bwMode="auto">
          <a:xfrm flipH="1">
            <a:off x="2590800" y="1862138"/>
            <a:ext cx="113665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feld 1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90833" y="6337863"/>
            <a:ext cx="1642810" cy="246221"/>
          </a:xfrm>
          <a:prstGeom prst="rect">
            <a:avLst/>
          </a:prstGeom>
          <a:blipFill>
            <a:blip r:embed="rId7"/>
            <a:stretch>
              <a:fillRect t="-2500" b="-10000"/>
            </a:stretch>
          </a:blipFill>
        </p:spPr>
        <p:txBody>
          <a:bodyPr/>
          <a:lstStyle/>
          <a:p>
            <a:pPr>
              <a:defRPr/>
            </a:pPr>
            <a:r>
              <a:rPr lang="de-DE">
                <a:noFill/>
              </a:rPr>
              <a:t> </a:t>
            </a:r>
          </a:p>
        </p:txBody>
      </p:sp>
      <p:sp>
        <p:nvSpPr>
          <p:cNvPr id="22" name="Textfeld 21"/>
          <p:cNvSpPr txBox="1">
            <a:spLocks noChangeArrowheads="1"/>
          </p:cNvSpPr>
          <p:nvPr/>
        </p:nvSpPr>
        <p:spPr bwMode="auto">
          <a:xfrm rot="-5400000">
            <a:off x="-129381" y="4982369"/>
            <a:ext cx="1371600" cy="2460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000"/>
              <a:t>Signal (dB)</a:t>
            </a:r>
          </a:p>
        </p:txBody>
      </p:sp>
      <p:cxnSp>
        <p:nvCxnSpPr>
          <p:cNvPr id="30" name="Gerader Verbinder 29"/>
          <p:cNvCxnSpPr>
            <a:cxnSpLocks noChangeShapeType="1"/>
            <a:endCxn id="27688" idx="0"/>
          </p:cNvCxnSpPr>
          <p:nvPr/>
        </p:nvCxnSpPr>
        <p:spPr bwMode="auto">
          <a:xfrm flipH="1">
            <a:off x="3767138" y="1838325"/>
            <a:ext cx="1587" cy="1428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" name="Gerader Verbinder 88"/>
          <p:cNvCxnSpPr>
            <a:cxnSpLocks noChangeShapeType="1"/>
          </p:cNvCxnSpPr>
          <p:nvPr/>
        </p:nvCxnSpPr>
        <p:spPr bwMode="auto">
          <a:xfrm>
            <a:off x="2574925" y="3530600"/>
            <a:ext cx="0" cy="20320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6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51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5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566191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00017 -0.05347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8" presetID="1" presetClass="path" presetSubtype="0" repeatCount="500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017 -0.05347 C -0.00122 -0.05347 -0.00243 -0.02917 -0.00243 0.00092 C -0.00243 0.03148 -0.00122 0.05648 0.00017 0.05648 C 0.00156 0.05648 0.0026 0.03148 0.0026 0.00092 C 0.0026 -0.02917 0.00156 -0.05347 0.00017 -0.05347 Z " pathEditMode="relative" rAng="0" ptsTypes="AAAAA">
                                      <p:cBhvr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8" grpId="0"/>
      <p:bldP spid="107" grpId="0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4859338" y="914400"/>
            <a:ext cx="4694237" cy="15081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419" tIns="45709" rIns="91419" bIns="45709">
            <a:spAutoFit/>
          </a:bodyPr>
          <a:lstStyle/>
          <a:p>
            <a:pPr marL="0" lvl="1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b="1" dirty="0">
                <a:latin typeface="+mj-lt"/>
                <a:cs typeface="Helvetica" pitchFamily="34" charset="0"/>
              </a:rPr>
              <a:t>2. Double-Dip Signal:</a:t>
            </a:r>
          </a:p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b="1" dirty="0">
                <a:latin typeface="+mj-lt"/>
                <a:cs typeface="Helvetica" pitchFamily="34" charset="0"/>
              </a:rPr>
              <a:t>v</a:t>
            </a:r>
            <a:r>
              <a:rPr lang="en-US" sz="2000" b="1" baseline="-25000" dirty="0">
                <a:latin typeface="+mj-lt"/>
                <a:cs typeface="Helvetica" pitchFamily="34" charset="0"/>
              </a:rPr>
              <a:t>+</a:t>
            </a:r>
            <a:r>
              <a:rPr lang="en-US" sz="2000" b="1" dirty="0">
                <a:latin typeface="+mj-lt"/>
                <a:cs typeface="Helvetica" pitchFamily="34" charset="0"/>
              </a:rPr>
              <a:t>, v</a:t>
            </a:r>
            <a:r>
              <a:rPr lang="en-US" sz="2000" b="1" baseline="-25000" dirty="0">
                <a:latin typeface="+mj-lt"/>
                <a:cs typeface="Helvetica" pitchFamily="34" charset="0"/>
              </a:rPr>
              <a:t>-</a:t>
            </a:r>
            <a:r>
              <a:rPr lang="en-US" sz="2000" b="1" dirty="0">
                <a:latin typeface="+mj-lt"/>
                <a:cs typeface="Helvetica" pitchFamily="34" charset="0"/>
              </a:rPr>
              <a:t> </a:t>
            </a:r>
            <a:r>
              <a:rPr lang="en-US" sz="2000" dirty="0">
                <a:latin typeface="+mj-lt"/>
                <a:cs typeface="Helvetica" pitchFamily="34" charset="0"/>
              </a:rPr>
              <a:t>coupled to axial motion</a:t>
            </a:r>
            <a:br>
              <a:rPr lang="en-US" sz="2000" dirty="0">
                <a:latin typeface="+mj-lt"/>
                <a:cs typeface="Helvetica" pitchFamily="34" charset="0"/>
              </a:rPr>
            </a:br>
            <a:r>
              <a:rPr lang="en-US" sz="2000" dirty="0">
                <a:latin typeface="+mj-lt"/>
                <a:cs typeface="Helvetica" pitchFamily="34" charset="0"/>
              </a:rPr>
              <a:t>via </a:t>
            </a:r>
            <a:r>
              <a:rPr lang="en-US" sz="2000" dirty="0" err="1">
                <a:latin typeface="+mj-lt"/>
                <a:cs typeface="Helvetica" pitchFamily="34" charset="0"/>
              </a:rPr>
              <a:t>rf</a:t>
            </a:r>
            <a:r>
              <a:rPr lang="en-US" sz="2000" dirty="0">
                <a:latin typeface="+mj-lt"/>
                <a:cs typeface="Helvetica" pitchFamily="34" charset="0"/>
              </a:rPr>
              <a:t>-sideband coupling</a:t>
            </a:r>
          </a:p>
          <a:p>
            <a:pPr marL="0" lvl="1" eaLnBrk="1" fontAlgn="auto" hangingPunct="1">
              <a:spcBef>
                <a:spcPts val="0"/>
              </a:spcBef>
              <a:spcAft>
                <a:spcPts val="0"/>
              </a:spcAft>
              <a:buSzPct val="150000"/>
              <a:buFont typeface="Wingdings" pitchFamily="2" charset="2"/>
              <a:buChar char="§"/>
              <a:tabLst>
                <a:tab pos="179388" algn="l"/>
              </a:tabLst>
              <a:defRPr/>
            </a:pPr>
            <a:endParaRPr lang="en-US" sz="1600" dirty="0">
              <a:latin typeface="+mj-lt"/>
              <a:cs typeface="Helvetica" pitchFamily="34" charset="0"/>
            </a:endParaRPr>
          </a:p>
          <a:p>
            <a:pPr marL="0" lvl="1" eaLnBrk="1" fontAlgn="auto" hangingPunct="1">
              <a:spcBef>
                <a:spcPts val="0"/>
              </a:spcBef>
              <a:spcAft>
                <a:spcPts val="0"/>
              </a:spcAft>
              <a:buSzPct val="150000"/>
              <a:buFont typeface="Wingdings" pitchFamily="2" charset="2"/>
              <a:buChar char="§"/>
              <a:tabLst>
                <a:tab pos="179388" algn="l"/>
              </a:tabLst>
              <a:defRPr/>
            </a:pPr>
            <a:endParaRPr lang="en-US" sz="1600" dirty="0">
              <a:latin typeface="+mj-lt"/>
              <a:cs typeface="Helvetica" pitchFamily="34" charset="0"/>
            </a:endParaRPr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458788" y="941388"/>
            <a:ext cx="4152900" cy="1016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419" tIns="45709" rIns="91419" bIns="45709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b="1" dirty="0">
                <a:latin typeface="+mj-lt"/>
                <a:cs typeface="Helvetica" pitchFamily="34" charset="0"/>
              </a:rPr>
              <a:t>1. Dip Signal</a:t>
            </a:r>
          </a:p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b="1" dirty="0" err="1">
                <a:latin typeface="+mj-lt"/>
                <a:cs typeface="Helvetica" pitchFamily="34" charset="0"/>
              </a:rPr>
              <a:t>v</a:t>
            </a:r>
            <a:r>
              <a:rPr lang="en-US" sz="2000" b="1" baseline="-25000" dirty="0" err="1">
                <a:latin typeface="+mj-lt"/>
                <a:cs typeface="Helvetica" pitchFamily="34" charset="0"/>
              </a:rPr>
              <a:t>z</a:t>
            </a:r>
            <a:r>
              <a:rPr lang="en-US" sz="2000" baseline="-25000" dirty="0">
                <a:latin typeface="+mj-lt"/>
                <a:cs typeface="Helvetica" pitchFamily="34" charset="0"/>
              </a:rPr>
              <a:t> </a:t>
            </a:r>
            <a:r>
              <a:rPr lang="en-US" sz="2000" dirty="0">
                <a:latin typeface="+mj-lt"/>
                <a:cs typeface="Helvetica" pitchFamily="34" charset="0"/>
              </a:rPr>
              <a:t>of thermalized ion (</a:t>
            </a:r>
            <a:r>
              <a:rPr lang="en-US" sz="2000" dirty="0" err="1">
                <a:latin typeface="+mj-lt"/>
                <a:cs typeface="Helvetica" pitchFamily="34" charset="0"/>
              </a:rPr>
              <a:t>T</a:t>
            </a:r>
            <a:r>
              <a:rPr lang="en-US" sz="2000" baseline="-25000" dirty="0" err="1">
                <a:latin typeface="+mj-lt"/>
                <a:cs typeface="Helvetica" pitchFamily="34" charset="0"/>
              </a:rPr>
              <a:t>z</a:t>
            </a:r>
            <a:r>
              <a:rPr lang="en-US" sz="2000" dirty="0">
                <a:latin typeface="+mj-lt"/>
                <a:cs typeface="Helvetica" pitchFamily="34" charset="0"/>
              </a:rPr>
              <a:t>=4.5 K) measured as narrow “dip”</a:t>
            </a:r>
          </a:p>
        </p:txBody>
      </p:sp>
      <p:graphicFrame>
        <p:nvGraphicFramePr>
          <p:cNvPr id="7172" name="Object 8"/>
          <p:cNvGraphicFramePr>
            <a:graphicFrameLocks noChangeAspect="1"/>
          </p:cNvGraphicFramePr>
          <p:nvPr/>
        </p:nvGraphicFramePr>
        <p:xfrm>
          <a:off x="4819650" y="4246563"/>
          <a:ext cx="1663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6" name="Formel" r:id="rId4" imgW="1295400" imgH="241300" progId="Equation.3">
                  <p:embed/>
                </p:oleObj>
              </mc:Choice>
              <mc:Fallback>
                <p:oleObj name="Formel" r:id="rId4" imgW="1295400" imgH="241300" progId="Equation.3">
                  <p:embed/>
                  <p:pic>
                    <p:nvPicPr>
                      <p:cNvPr id="717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9650" y="4246563"/>
                        <a:ext cx="16637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39700" y="274638"/>
            <a:ext cx="9156700" cy="792162"/>
          </a:xfrm>
          <a:prstGeom prst="rect">
            <a:avLst/>
          </a:prstGeom>
        </p:spPr>
        <p:txBody>
          <a:bodyPr/>
          <a:lstStyle/>
          <a:p>
            <a:pPr algn="ctr" defTabSz="9009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kern="0" dirty="0" err="1">
                <a:latin typeface="+mj-lt"/>
                <a:ea typeface="+mj-ea"/>
                <a:cs typeface="Helvetica" pitchFamily="34" charset="0"/>
              </a:rPr>
              <a:t>Eigenfrequency</a:t>
            </a:r>
            <a:r>
              <a:rPr lang="en-US" sz="3000" b="1" kern="0" dirty="0">
                <a:latin typeface="Helvetica" pitchFamily="34" charset="0"/>
                <a:ea typeface="+mj-ea"/>
                <a:cs typeface="Helvetica" pitchFamily="34" charset="0"/>
              </a:rPr>
              <a:t> Measurement Techniques</a:t>
            </a:r>
          </a:p>
        </p:txBody>
      </p:sp>
      <p:graphicFrame>
        <p:nvGraphicFramePr>
          <p:cNvPr id="20" name="Object 8"/>
          <p:cNvGraphicFramePr>
            <a:graphicFrameLocks noChangeAspect="1"/>
          </p:cNvGraphicFramePr>
          <p:nvPr/>
        </p:nvGraphicFramePr>
        <p:xfrm>
          <a:off x="6932613" y="4211638"/>
          <a:ext cx="1958975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7" name="Formel" r:id="rId6" imgW="1295400" imgH="241300" progId="Equation.3">
                  <p:embed/>
                </p:oleObj>
              </mc:Choice>
              <mc:Fallback>
                <p:oleObj name="Formel" r:id="rId6" imgW="1295400" imgH="241300" progId="Equation.3">
                  <p:embed/>
                  <p:pic>
                    <p:nvPicPr>
                      <p:cNvPr id="2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2613" y="4211638"/>
                        <a:ext cx="1958975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7937" y="5596102"/>
            <a:ext cx="9172575" cy="175430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419" tIns="45709" rIns="91419" bIns="45709">
            <a:spAutoFit/>
          </a:bodyPr>
          <a:lstStyle/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b="1" dirty="0">
                <a:latin typeface="+mj-lt"/>
                <a:cs typeface="Helvetica" pitchFamily="34" charset="0"/>
              </a:rPr>
              <a:t>Disadvantages:  </a:t>
            </a:r>
            <a:r>
              <a:rPr lang="en-US" sz="2000" dirty="0">
                <a:latin typeface="+mj-lt"/>
                <a:cs typeface="Helvetica" pitchFamily="34" charset="0"/>
              </a:rPr>
              <a:t>-               </a:t>
            </a:r>
            <a:r>
              <a:rPr lang="en-US" sz="2000" dirty="0" smtClean="0">
                <a:latin typeface="+mj-lt"/>
                <a:cs typeface="Helvetica" pitchFamily="34" charset="0"/>
              </a:rPr>
              <a:t>        </a:t>
            </a:r>
            <a:r>
              <a:rPr lang="en-US" sz="2000" dirty="0" smtClean="0">
                <a:latin typeface="+mj-lt"/>
                <a:cs typeface="Helvetica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latin typeface="+mj-lt"/>
                <a:cs typeface="Helvetica" pitchFamily="34" charset="0"/>
              </a:rPr>
              <a:t>“</a:t>
            </a:r>
            <a:r>
              <a:rPr lang="en-US" sz="2000" dirty="0">
                <a:latin typeface="+mj-lt"/>
                <a:cs typeface="Helvetica" pitchFamily="34" charset="0"/>
              </a:rPr>
              <a:t>slow” (3 min) </a:t>
            </a:r>
            <a:r>
              <a:rPr lang="en-US" sz="2000" dirty="0">
                <a:latin typeface="+mj-lt"/>
                <a:cs typeface="Helvetica" pitchFamily="34" charset="0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+mj-lt"/>
                <a:cs typeface="Helvetica" pitchFamily="34" charset="0"/>
              </a:rPr>
              <a:t> impact of </a:t>
            </a:r>
            <a:r>
              <a:rPr lang="en-US" sz="2000" dirty="0" smtClean="0">
                <a:latin typeface="+mj-lt"/>
                <a:cs typeface="Helvetica" pitchFamily="34" charset="0"/>
              </a:rPr>
              <a:t>field fluctuations</a:t>
            </a:r>
            <a:br>
              <a:rPr lang="en-US" sz="2000" dirty="0" smtClean="0">
                <a:latin typeface="+mj-lt"/>
                <a:cs typeface="Helvetica" pitchFamily="34" charset="0"/>
              </a:rPr>
            </a:br>
            <a:endParaRPr lang="en-US" sz="2000" dirty="0" smtClean="0">
              <a:latin typeface="+mj-lt"/>
              <a:cs typeface="Helvetica" pitchFamily="34" charset="0"/>
            </a:endParaRPr>
          </a:p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dirty="0" smtClean="0">
                <a:latin typeface="+mj-lt"/>
                <a:cs typeface="Helvetica" pitchFamily="34" charset="0"/>
              </a:rPr>
              <a:t>		      -    </a:t>
            </a:r>
            <a:r>
              <a:rPr lang="en-US" sz="2000" dirty="0" err="1">
                <a:latin typeface="+mj-lt"/>
                <a:cs typeface="Helvetica" pitchFamily="34" charset="0"/>
              </a:rPr>
              <a:t>L</a:t>
            </a:r>
            <a:r>
              <a:rPr lang="en-US" sz="2000" dirty="0" err="1" smtClean="0">
                <a:latin typeface="+mj-lt"/>
                <a:cs typeface="Helvetica" pitchFamily="34" charset="0"/>
              </a:rPr>
              <a:t>ineshape</a:t>
            </a:r>
            <a:r>
              <a:rPr lang="en-US" sz="2000" dirty="0" smtClean="0">
                <a:latin typeface="+mj-lt"/>
                <a:cs typeface="Helvetica" pitchFamily="34" charset="0"/>
              </a:rPr>
              <a:t> dependent</a:t>
            </a:r>
            <a:r>
              <a:rPr lang="en-US" sz="2000" dirty="0">
                <a:latin typeface="+mj-lt"/>
                <a:cs typeface="Helvetica" pitchFamily="34" charset="0"/>
              </a:rPr>
              <a:t/>
            </a:r>
            <a:br>
              <a:rPr lang="en-US" sz="2000" dirty="0">
                <a:latin typeface="+mj-lt"/>
                <a:cs typeface="Helvetica" pitchFamily="34" charset="0"/>
              </a:rPr>
            </a:br>
            <a:endParaRPr lang="en-US" sz="1200" dirty="0">
              <a:latin typeface="+mj-lt"/>
              <a:cs typeface="Helvetica" pitchFamily="34" charset="0"/>
            </a:endParaRPr>
          </a:p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dirty="0">
                <a:latin typeface="+mj-lt"/>
                <a:cs typeface="Helvetica" pitchFamily="34" charset="0"/>
              </a:rPr>
              <a:t>		</a:t>
            </a:r>
          </a:p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1600" dirty="0">
                <a:latin typeface="+mj-lt"/>
                <a:cs typeface="Helvetica" pitchFamily="34" charset="0"/>
              </a:rPr>
              <a:t>		</a:t>
            </a: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15564" y="4740275"/>
            <a:ext cx="8624888" cy="9540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419" tIns="45709" rIns="91419" bIns="45709">
            <a:spAutoFit/>
          </a:bodyPr>
          <a:lstStyle/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b="1" dirty="0">
                <a:latin typeface="+mj-lt"/>
                <a:cs typeface="Helvetica" pitchFamily="34" charset="0"/>
              </a:rPr>
              <a:t>Advantages:      </a:t>
            </a:r>
            <a:r>
              <a:rPr lang="en-US" sz="2000" dirty="0">
                <a:latin typeface="+mj-lt"/>
                <a:cs typeface="Helvetica" pitchFamily="34" charset="0"/>
              </a:rPr>
              <a:t>- Thermal equilibrium during measurement</a:t>
            </a:r>
            <a:br>
              <a:rPr lang="en-US" sz="2000" dirty="0">
                <a:latin typeface="+mj-lt"/>
                <a:cs typeface="Helvetica" pitchFamily="34" charset="0"/>
              </a:rPr>
            </a:br>
            <a:r>
              <a:rPr lang="en-US" sz="2000" dirty="0">
                <a:latin typeface="+mj-lt"/>
                <a:cs typeface="Helvetica" pitchFamily="34" charset="0"/>
              </a:rPr>
              <a:t>                            </a:t>
            </a:r>
            <a:r>
              <a:rPr lang="en-US" sz="2000" dirty="0">
                <a:latin typeface="+mj-lt"/>
                <a:cs typeface="Helvetica" pitchFamily="34" charset="0"/>
                <a:sym typeface="Wingdings" panose="05000000000000000000" pitchFamily="2" charset="2"/>
              </a:rPr>
              <a:t> Small energy dependent systematic shifts</a:t>
            </a:r>
            <a:r>
              <a:rPr lang="en-US" sz="1600" dirty="0">
                <a:latin typeface="+mj-lt"/>
                <a:cs typeface="Helvetica" pitchFamily="34" charset="0"/>
              </a:rPr>
              <a:t>		 </a:t>
            </a:r>
          </a:p>
        </p:txBody>
      </p:sp>
      <p:grpSp>
        <p:nvGrpSpPr>
          <p:cNvPr id="11" name="Gruppieren 10"/>
          <p:cNvGrpSpPr>
            <a:grpSpLocks/>
          </p:cNvGrpSpPr>
          <p:nvPr/>
        </p:nvGrpSpPr>
        <p:grpSpPr bwMode="auto">
          <a:xfrm>
            <a:off x="4611688" y="1679575"/>
            <a:ext cx="4010025" cy="2663825"/>
            <a:chOff x="4612189" y="1668441"/>
            <a:chExt cx="4010121" cy="2664297"/>
          </a:xfrm>
        </p:grpSpPr>
        <p:grpSp>
          <p:nvGrpSpPr>
            <p:cNvPr id="60437" name="Gruppieren 4"/>
            <p:cNvGrpSpPr>
              <a:grpSpLocks/>
            </p:cNvGrpSpPr>
            <p:nvPr/>
          </p:nvGrpSpPr>
          <p:grpSpPr bwMode="auto">
            <a:xfrm>
              <a:off x="4612189" y="1668441"/>
              <a:ext cx="4010121" cy="2664297"/>
              <a:chOff x="4614112" y="2983983"/>
              <a:chExt cx="4010121" cy="2664297"/>
            </a:xfrm>
          </p:grpSpPr>
          <p:graphicFrame>
            <p:nvGraphicFramePr>
              <p:cNvPr id="60439" name="Objekt 7"/>
              <p:cNvGraphicFramePr>
                <a:graphicFrameLocks noChangeAspect="1"/>
              </p:cNvGraphicFramePr>
              <p:nvPr/>
            </p:nvGraphicFramePr>
            <p:xfrm>
              <a:off x="4614112" y="2983983"/>
              <a:ext cx="4010121" cy="26642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408" r:id="rId8" imgW="3980688" imgH="3154070" progId="">
                      <p:embed/>
                    </p:oleObj>
                  </mc:Choice>
                  <mc:Fallback>
                    <p:oleObj r:id="rId8" imgW="3980688" imgH="3154070" progId="">
                      <p:embed/>
                      <p:pic>
                        <p:nvPicPr>
                          <p:cNvPr id="60439" name="Objek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14112" y="2983983"/>
                            <a:ext cx="4010121" cy="266429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0440" name="Object 5"/>
              <p:cNvGraphicFramePr>
                <a:graphicFrameLocks noChangeAspect="1"/>
              </p:cNvGraphicFramePr>
              <p:nvPr/>
            </p:nvGraphicFramePr>
            <p:xfrm>
              <a:off x="7206410" y="4586288"/>
              <a:ext cx="373063" cy="3968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409" name="Formel" r:id="rId10" imgW="203024" imgH="215713" progId="Equation.3">
                      <p:embed/>
                    </p:oleObj>
                  </mc:Choice>
                  <mc:Fallback>
                    <p:oleObj name="Formel" r:id="rId10" imgW="203024" imgH="215713" progId="Equation.3">
                      <p:embed/>
                      <p:pic>
                        <p:nvPicPr>
                          <p:cNvPr id="6044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06410" y="4586288"/>
                            <a:ext cx="373063" cy="3968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0441" name="Object 5"/>
              <p:cNvGraphicFramePr>
                <a:graphicFrameLocks noChangeAspect="1"/>
              </p:cNvGraphicFramePr>
              <p:nvPr/>
            </p:nvGraphicFramePr>
            <p:xfrm>
              <a:off x="5766877" y="4592787"/>
              <a:ext cx="328613" cy="3968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410" name="Formel" r:id="rId12" imgW="177569" imgH="215619" progId="Equation.3">
                      <p:embed/>
                    </p:oleObj>
                  </mc:Choice>
                  <mc:Fallback>
                    <p:oleObj name="Formel" r:id="rId12" imgW="177569" imgH="215619" progId="Equation.3">
                      <p:embed/>
                      <p:pic>
                        <p:nvPicPr>
                          <p:cNvPr id="60441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66877" y="4592787"/>
                            <a:ext cx="328613" cy="3968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0438" name="Rechteck 5"/>
            <p:cNvSpPr>
              <a:spLocks noChangeArrowheads="1"/>
            </p:cNvSpPr>
            <p:nvPr/>
          </p:nvSpPr>
          <p:spPr bwMode="auto">
            <a:xfrm>
              <a:off x="7099835" y="3937893"/>
              <a:ext cx="1153577" cy="382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de-DE" sz="1100"/>
                <a:t>740 000</a:t>
              </a:r>
            </a:p>
          </p:txBody>
        </p:sp>
      </p:grpSp>
      <p:sp>
        <p:nvSpPr>
          <p:cNvPr id="26" name="Textfeld 2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12863" y="5525315"/>
            <a:ext cx="1049262" cy="578235"/>
          </a:xfrm>
          <a:prstGeom prst="rect">
            <a:avLst/>
          </a:prstGeom>
          <a:blipFill>
            <a:blip r:embed="rId14"/>
            <a:stretch>
              <a:fillRect b="-3158"/>
            </a:stretch>
          </a:blipFill>
          <a:ln w="12700" cap="flat">
            <a:noFill/>
            <a:miter lim="400000"/>
          </a:ln>
          <a:effectLst/>
        </p:spPr>
        <p:txBody>
          <a:bodyPr/>
          <a:lstStyle/>
          <a:p>
            <a:pPr>
              <a:defRPr/>
            </a:pPr>
            <a:r>
              <a:rPr lang="de-DE">
                <a:noFill/>
              </a:rPr>
              <a:t> </a:t>
            </a:r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54" y="1959550"/>
            <a:ext cx="3001401" cy="212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7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9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30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03278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8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07" name="Bogen 62506"/>
          <p:cNvSpPr/>
          <p:nvPr/>
        </p:nvSpPr>
        <p:spPr>
          <a:xfrm>
            <a:off x="2940633" y="3183179"/>
            <a:ext cx="908447" cy="893893"/>
          </a:xfrm>
          <a:prstGeom prst="arc">
            <a:avLst>
              <a:gd name="adj1" fmla="val 2875419"/>
              <a:gd name="adj2" fmla="val 0"/>
            </a:avLst>
          </a:prstGeom>
          <a:ln w="25400">
            <a:solidFill>
              <a:srgbClr val="64A4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493" name="Gerader Verbinder 32"/>
          <p:cNvCxnSpPr>
            <a:cxnSpLocks noChangeShapeType="1"/>
          </p:cNvCxnSpPr>
          <p:nvPr/>
        </p:nvCxnSpPr>
        <p:spPr bwMode="auto">
          <a:xfrm flipH="1">
            <a:off x="3392816" y="3626916"/>
            <a:ext cx="464712" cy="0"/>
          </a:xfrm>
          <a:prstGeom prst="line">
            <a:avLst/>
          </a:prstGeom>
          <a:noFill/>
          <a:ln w="28575" algn="ctr">
            <a:solidFill>
              <a:srgbClr val="D6873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0" name="Grafik 5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949352"/>
            <a:ext cx="3806825" cy="28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1" name="Obj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523064"/>
              </p:ext>
            </p:extLst>
          </p:nvPr>
        </p:nvGraphicFramePr>
        <p:xfrm>
          <a:off x="4656000" y="2680885"/>
          <a:ext cx="4081463" cy="331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0" name="Graph" r:id="rId5" imgW="3808781" imgH="3095549" progId="Origin50.Graph">
                  <p:embed/>
                </p:oleObj>
              </mc:Choice>
              <mc:Fallback>
                <p:oleObj name="Graph" r:id="rId5" imgW="3808781" imgH="3095549" progId="Origin50.Graph">
                  <p:embed/>
                  <p:pic>
                    <p:nvPicPr>
                      <p:cNvPr id="31" name="Objek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000" y="2680885"/>
                        <a:ext cx="4081463" cy="331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7"/>
          <p:cNvSpPr>
            <a:spLocks noChangeArrowheads="1"/>
          </p:cNvSpPr>
          <p:nvPr/>
        </p:nvSpPr>
        <p:spPr bwMode="auto">
          <a:xfrm>
            <a:off x="10654" y="5417901"/>
            <a:ext cx="8624888" cy="132341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419" tIns="45709" rIns="91419" bIns="45709">
            <a:spAutoFit/>
          </a:bodyPr>
          <a:lstStyle/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b="1" dirty="0" smtClean="0">
                <a:latin typeface="+mj-lt"/>
                <a:cs typeface="Helvetica" pitchFamily="34" charset="0"/>
              </a:rPr>
              <a:t>Advantages:</a:t>
            </a:r>
          </a:p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b="1" dirty="0" smtClean="0">
                <a:latin typeface="+mj-lt"/>
                <a:cs typeface="Helvetica" pitchFamily="34" charset="0"/>
              </a:rPr>
              <a:t>-linear scaling with Measurement Time</a:t>
            </a:r>
          </a:p>
          <a:p>
            <a:pPr marL="457200" lvl="2" eaLnBrk="1" fontAlgn="auto" hangingPunct="1">
              <a:spcBef>
                <a:spcPts val="0"/>
              </a:spcBef>
              <a:spcAft>
                <a:spcPts val="0"/>
              </a:spcAft>
              <a:buSzPct val="150000"/>
              <a:tabLst>
                <a:tab pos="179388" algn="l"/>
              </a:tabLst>
              <a:defRPr/>
            </a:pPr>
            <a:r>
              <a:rPr lang="en-US" sz="2000" b="1" dirty="0" smtClean="0">
                <a:latin typeface="+mj-lt"/>
                <a:cs typeface="Helvetica" pitchFamily="34" charset="0"/>
              </a:rPr>
              <a:t>-no </a:t>
            </a:r>
            <a:r>
              <a:rPr lang="en-US" sz="2000" b="1" dirty="0" err="1" smtClean="0">
                <a:latin typeface="+mj-lt"/>
                <a:cs typeface="Helvetica" pitchFamily="34" charset="0"/>
              </a:rPr>
              <a:t>lineshape</a:t>
            </a:r>
            <a:r>
              <a:rPr lang="en-US" sz="2000" b="1" dirty="0" smtClean="0">
                <a:latin typeface="+mj-lt"/>
                <a:cs typeface="Helvetica" pitchFamily="34" charset="0"/>
              </a:rPr>
              <a:t> model needed </a:t>
            </a:r>
            <a:r>
              <a:rPr lang="en-US" sz="2000" dirty="0">
                <a:latin typeface="+mj-lt"/>
                <a:cs typeface="Helvetica" pitchFamily="34" charset="0"/>
              </a:rPr>
              <a:t/>
            </a:r>
            <a:br>
              <a:rPr lang="en-US" sz="2000" dirty="0">
                <a:latin typeface="+mj-lt"/>
                <a:cs typeface="Helvetica" pitchFamily="34" charset="0"/>
              </a:rPr>
            </a:br>
            <a:r>
              <a:rPr lang="en-US" sz="2000" dirty="0">
                <a:latin typeface="+mj-lt"/>
                <a:cs typeface="Helvetica" pitchFamily="34" charset="0"/>
              </a:rPr>
              <a:t>                            </a:t>
            </a:r>
            <a:r>
              <a:rPr lang="en-US" sz="1600" dirty="0">
                <a:latin typeface="+mj-lt"/>
                <a:cs typeface="Helvetica" pitchFamily="34" charset="0"/>
              </a:rPr>
              <a:t>		 </a:t>
            </a:r>
          </a:p>
        </p:txBody>
      </p:sp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247650"/>
            <a:ext cx="9144000" cy="792163"/>
          </a:xfrm>
          <a:prstGeom prst="rect">
            <a:avLst/>
          </a:prstGeom>
        </p:spPr>
        <p:txBody>
          <a:bodyPr/>
          <a:lstStyle/>
          <a:p>
            <a:pPr algn="ctr" defTabSz="9009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latin typeface="+mj-lt"/>
                <a:ea typeface="+mj-ea"/>
                <a:cs typeface="Helvetica" pitchFamily="34" charset="0"/>
              </a:rPr>
              <a:t>Phase-Sensitive Detection Method</a:t>
            </a:r>
            <a:endParaRPr lang="en-US" sz="3600" b="1" kern="0" dirty="0">
              <a:latin typeface="Helvetica" pitchFamily="34" charset="0"/>
              <a:ea typeface="+mj-ea"/>
              <a:cs typeface="Helvetica" pitchFamily="34" charset="0"/>
            </a:endParaRPr>
          </a:p>
        </p:txBody>
      </p:sp>
      <p:sp>
        <p:nvSpPr>
          <p:cNvPr id="5" name="Textfeld 13"/>
          <p:cNvSpPr txBox="1">
            <a:spLocks noChangeArrowheads="1"/>
          </p:cNvSpPr>
          <p:nvPr/>
        </p:nvSpPr>
        <p:spPr bwMode="auto">
          <a:xfrm>
            <a:off x="457200" y="1187450"/>
            <a:ext cx="8072438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9" tIns="45709" rIns="91419" bIns="45709">
            <a:spAutoFit/>
          </a:bodyPr>
          <a:lstStyle/>
          <a:p>
            <a:pPr eaLnBrk="1" fontAlgn="auto" hangingPunct="1">
              <a:lnSpc>
                <a:spcPts val="2163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>
                <a:latin typeface="+mj-lt"/>
                <a:cs typeface="Helvetica" pitchFamily="34" charset="0"/>
              </a:rPr>
              <a:t>A </a:t>
            </a:r>
            <a:r>
              <a:rPr lang="de-DE" sz="2000" dirty="0" err="1">
                <a:latin typeface="+mj-lt"/>
                <a:cs typeface="Helvetica" pitchFamily="34" charset="0"/>
              </a:rPr>
              <a:t>phase</a:t>
            </a:r>
            <a:r>
              <a:rPr lang="de-DE" sz="2000" dirty="0">
                <a:latin typeface="+mj-lt"/>
                <a:cs typeface="Helvetica" pitchFamily="34" charset="0"/>
              </a:rPr>
              <a:t> sensitive measurement scheme allows </a:t>
            </a:r>
            <a:r>
              <a:rPr lang="de-DE" sz="2000" b="1" dirty="0" err="1">
                <a:latin typeface="+mj-lt"/>
                <a:cs typeface="Helvetica" pitchFamily="34" charset="0"/>
              </a:rPr>
              <a:t>coherent</a:t>
            </a:r>
            <a:r>
              <a:rPr lang="de-DE" sz="2000" b="1" dirty="0">
                <a:latin typeface="+mj-lt"/>
                <a:cs typeface="Helvetica" pitchFamily="34" charset="0"/>
              </a:rPr>
              <a:t> </a:t>
            </a:r>
            <a:r>
              <a:rPr lang="de-DE" sz="2000" b="1" dirty="0" err="1">
                <a:latin typeface="+mj-lt"/>
                <a:cs typeface="Helvetica" pitchFamily="34" charset="0"/>
              </a:rPr>
              <a:t>detection</a:t>
            </a:r>
            <a:r>
              <a:rPr lang="de-DE" sz="2000" b="1" dirty="0">
                <a:latin typeface="+mj-lt"/>
                <a:cs typeface="Helvetica" pitchFamily="34" charset="0"/>
              </a:rPr>
              <a:t>.</a:t>
            </a:r>
            <a:br>
              <a:rPr lang="de-DE" sz="2000" b="1" dirty="0">
                <a:latin typeface="+mj-lt"/>
                <a:cs typeface="Helvetica" pitchFamily="34" charset="0"/>
              </a:rPr>
            </a:br>
            <a:r>
              <a:rPr lang="de-DE" sz="2000" dirty="0">
                <a:latin typeface="+mj-lt"/>
                <a:cs typeface="Helvetica" pitchFamily="34" charset="0"/>
              </a:rPr>
              <a:t>The </a:t>
            </a:r>
            <a:r>
              <a:rPr lang="de-DE" sz="2000" dirty="0" err="1">
                <a:latin typeface="+mn-lt"/>
                <a:cs typeface="Helvetica" pitchFamily="34" charset="0"/>
              </a:rPr>
              <a:t>complex</a:t>
            </a:r>
            <a:r>
              <a:rPr lang="de-DE" sz="2000" dirty="0">
                <a:latin typeface="+mn-lt"/>
                <a:cs typeface="Helvetica" pitchFamily="34" charset="0"/>
              </a:rPr>
              <a:t> Fourier </a:t>
            </a:r>
            <a:r>
              <a:rPr lang="de-DE" sz="2000" dirty="0" err="1">
                <a:latin typeface="+mn-lt"/>
                <a:cs typeface="Helvetica" pitchFamily="34" charset="0"/>
              </a:rPr>
              <a:t>spectrum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provides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besides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the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peak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position</a:t>
            </a:r>
            <a:r>
              <a:rPr lang="de-DE" sz="2000" dirty="0">
                <a:latin typeface="+mn-lt"/>
                <a:cs typeface="Helvetica" pitchFamily="34" charset="0"/>
              </a:rPr>
              <a:t> in </a:t>
            </a:r>
            <a:r>
              <a:rPr lang="de-DE" sz="2000" dirty="0" err="1">
                <a:latin typeface="+mn-lt"/>
                <a:cs typeface="Helvetica" pitchFamily="34" charset="0"/>
              </a:rPr>
              <a:t>the</a:t>
            </a:r>
            <a:r>
              <a:rPr lang="de-DE" sz="2000" dirty="0">
                <a:latin typeface="+mn-lt"/>
                <a:cs typeface="Helvetica" pitchFamily="34" charset="0"/>
              </a:rPr>
              <a:t> Fourier </a:t>
            </a:r>
            <a:r>
              <a:rPr lang="de-DE" sz="2000" dirty="0" err="1">
                <a:latin typeface="+mn-lt"/>
                <a:cs typeface="Helvetica" pitchFamily="34" charset="0"/>
              </a:rPr>
              <a:t>spectrum</a:t>
            </a:r>
            <a:r>
              <a:rPr lang="de-DE" sz="2000" dirty="0">
                <a:latin typeface="+mn-lt"/>
                <a:cs typeface="Helvetica" pitchFamily="34" charset="0"/>
              </a:rPr>
              <a:t> also </a:t>
            </a:r>
            <a:r>
              <a:rPr lang="de-DE" sz="2000" dirty="0" err="1">
                <a:latin typeface="+mn-lt"/>
                <a:cs typeface="Helvetica" pitchFamily="34" charset="0"/>
              </a:rPr>
              <a:t>the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instantaneous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phase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of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the</a:t>
            </a:r>
            <a:r>
              <a:rPr lang="de-DE" sz="2000" dirty="0">
                <a:latin typeface="+mn-lt"/>
                <a:cs typeface="Helvetica" pitchFamily="34" charset="0"/>
              </a:rPr>
              <a:t> </a:t>
            </a:r>
            <a:r>
              <a:rPr lang="de-DE" sz="2000" dirty="0" err="1">
                <a:latin typeface="+mn-lt"/>
                <a:cs typeface="Helvetica" pitchFamily="34" charset="0"/>
              </a:rPr>
              <a:t>ion</a:t>
            </a:r>
            <a:r>
              <a:rPr lang="de-DE" sz="2000" b="1" dirty="0">
                <a:latin typeface="+mj-lt"/>
                <a:cs typeface="Helvetica" pitchFamily="34" charset="0"/>
              </a:rPr>
              <a:t>.</a:t>
            </a:r>
            <a:endParaRPr lang="de-DE" sz="2000" b="1" dirty="0">
              <a:latin typeface="+mn-lt"/>
              <a:cs typeface="Helvetica" pitchFamily="34" charset="0"/>
            </a:endParaRPr>
          </a:p>
        </p:txBody>
      </p:sp>
      <p:sp>
        <p:nvSpPr>
          <p:cNvPr id="8" name="Rad 7"/>
          <p:cNvSpPr/>
          <p:nvPr/>
        </p:nvSpPr>
        <p:spPr bwMode="auto">
          <a:xfrm>
            <a:off x="2051050" y="2438400"/>
            <a:ext cx="2555875" cy="2555875"/>
          </a:xfrm>
          <a:prstGeom prst="donut">
            <a:avLst>
              <a:gd name="adj" fmla="val 8389"/>
            </a:avLst>
          </a:prstGeom>
          <a:solidFill>
            <a:srgbClr val="FFD7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hangingPunct="1">
              <a:defRPr/>
            </a:pPr>
            <a:endParaRPr lang="en-US" sz="8200"/>
          </a:p>
        </p:txBody>
      </p:sp>
      <p:sp>
        <p:nvSpPr>
          <p:cNvPr id="42" name="Textfeld 41"/>
          <p:cNvSpPr txBox="1">
            <a:spLocks noChangeArrowheads="1"/>
          </p:cNvSpPr>
          <p:nvPr/>
        </p:nvSpPr>
        <p:spPr bwMode="auto">
          <a:xfrm>
            <a:off x="457200" y="2298700"/>
            <a:ext cx="1954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dirty="0"/>
              <a:t>Dipolar excitation</a:t>
            </a:r>
          </a:p>
        </p:txBody>
      </p:sp>
      <p:grpSp>
        <p:nvGrpSpPr>
          <p:cNvPr id="54" name="Gruppieren 53"/>
          <p:cNvGrpSpPr>
            <a:grpSpLocks/>
          </p:cNvGrpSpPr>
          <p:nvPr/>
        </p:nvGrpSpPr>
        <p:grpSpPr bwMode="auto">
          <a:xfrm rot="20857526">
            <a:off x="1565275" y="2971800"/>
            <a:ext cx="1671638" cy="822325"/>
            <a:chOff x="-643451" y="3023429"/>
            <a:chExt cx="1671625" cy="822280"/>
          </a:xfrm>
        </p:grpSpPr>
        <p:pic>
          <p:nvPicPr>
            <p:cNvPr id="62489" name="Grafik 54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72" t="17674" r="23434" b="15250"/>
            <a:stretch>
              <a:fillRect/>
            </a:stretch>
          </p:blipFill>
          <p:spPr bwMode="auto">
            <a:xfrm rot="2521293">
              <a:off x="-643451" y="3023429"/>
              <a:ext cx="1671625" cy="286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90" name="Isosceles Triangle 28"/>
            <p:cNvSpPr>
              <a:spLocks noChangeArrowheads="1"/>
            </p:cNvSpPr>
            <p:nvPr/>
          </p:nvSpPr>
          <p:spPr bwMode="auto">
            <a:xfrm rot="18642386" flipV="1">
              <a:off x="818729" y="3650907"/>
              <a:ext cx="165927" cy="223677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1767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 sz="8200"/>
            </a:p>
          </p:txBody>
        </p:sp>
      </p:grpSp>
      <p:sp>
        <p:nvSpPr>
          <p:cNvPr id="62484" name="Textfeld 58"/>
          <p:cNvSpPr txBox="1">
            <a:spLocks noChangeArrowheads="1"/>
          </p:cNvSpPr>
          <p:nvPr/>
        </p:nvSpPr>
        <p:spPr bwMode="auto">
          <a:xfrm>
            <a:off x="2886075" y="2124075"/>
            <a:ext cx="115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/>
              <a:t>Electrode</a:t>
            </a:r>
          </a:p>
        </p:txBody>
      </p:sp>
      <p:sp>
        <p:nvSpPr>
          <p:cNvPr id="62" name="Geschweifte Klammer rechts 61"/>
          <p:cNvSpPr>
            <a:spLocks/>
          </p:cNvSpPr>
          <p:nvPr/>
        </p:nvSpPr>
        <p:spPr bwMode="auto">
          <a:xfrm rot="10800000">
            <a:off x="6523038" y="3429000"/>
            <a:ext cx="269875" cy="1036637"/>
          </a:xfrm>
          <a:prstGeom prst="rightBrace">
            <a:avLst>
              <a:gd name="adj1" fmla="val 8323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 sz="8200"/>
          </a:p>
        </p:txBody>
      </p:sp>
      <p:sp>
        <p:nvSpPr>
          <p:cNvPr id="63" name="Textfeld 62"/>
          <p:cNvSpPr txBox="1"/>
          <p:nvPr/>
        </p:nvSpPr>
        <p:spPr>
          <a:xfrm>
            <a:off x="5254625" y="3792537"/>
            <a:ext cx="1619250" cy="40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 spcCol="38100">
            <a:spAutoFit/>
          </a:bodyPr>
          <a:lstStyle/>
          <a:p>
            <a:pPr algn="ctr" eaLnBrk="1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err="1">
                <a:cs typeface="Arial" panose="020B0604020202020204" pitchFamily="34" charset="0"/>
                <a:sym typeface="Arial"/>
              </a:rPr>
              <a:t>SNR</a:t>
            </a:r>
            <a:r>
              <a:rPr lang="de-DE" sz="2000" baseline="-25000" dirty="0" err="1">
                <a:cs typeface="Arial" panose="020B0604020202020204" pitchFamily="34" charset="0"/>
                <a:sym typeface="Arial"/>
              </a:rPr>
              <a:t>peak</a:t>
            </a:r>
            <a:endParaRPr lang="de-DE" sz="2000" baseline="-25000" dirty="0">
              <a:cs typeface="Arial" panose="020B0604020202020204" pitchFamily="34" charset="0"/>
              <a:sym typeface="Helvetic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539552" y="4764643"/>
                <a:ext cx="17173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evol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764643"/>
                <a:ext cx="1717329" cy="369332"/>
              </a:xfrm>
              <a:prstGeom prst="rect">
                <a:avLst/>
              </a:prstGeom>
              <a:blipFill>
                <a:blip r:embed="rId8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5400092" y="2126127"/>
                <a:ext cx="2067938" cy="676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360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°∙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DE">
                                  <a:latin typeface="Cambria Math" panose="02040503050406030204" pitchFamily="18" charset="0"/>
                                </a:rPr>
                                <m:t>evol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92" y="2126127"/>
                <a:ext cx="2067938" cy="67666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764011" y="5824624"/>
                <a:ext cx="4414285" cy="665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ν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ν</m:t>
                          </m:r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𝜑</m:t>
                          </m:r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360°∙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ν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DE" b="1" i="1">
                                  <a:latin typeface="Cambria Math" panose="02040503050406030204" pitchFamily="18" charset="0"/>
                                </a:rPr>
                                <m:t>𝒆𝒗𝒐𝒍</m:t>
                              </m:r>
                            </m:sub>
                          </m:sSub>
                        </m:den>
                      </m:f>
                      <m:r>
                        <a:rPr lang="de-DE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≙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</a:rPr>
                        <m:t>phase</m:t>
                      </m:r>
                      <m:r>
                        <a:rPr lang="de-DE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</a:rPr>
                        <m:t>jitter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011" y="5824624"/>
                <a:ext cx="4414285" cy="66569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8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40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4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cxnSp>
        <p:nvCxnSpPr>
          <p:cNvPr id="43" name="Gerader Verbinder 32"/>
          <p:cNvCxnSpPr>
            <a:cxnSpLocks noChangeShapeType="1"/>
            <a:stCxn id="12" idx="0"/>
          </p:cNvCxnSpPr>
          <p:nvPr/>
        </p:nvCxnSpPr>
        <p:spPr bwMode="auto">
          <a:xfrm flipH="1">
            <a:off x="3399533" y="3320507"/>
            <a:ext cx="314730" cy="306884"/>
          </a:xfrm>
          <a:prstGeom prst="line">
            <a:avLst/>
          </a:prstGeom>
          <a:noFill/>
          <a:ln w="28575" algn="ctr">
            <a:solidFill>
              <a:srgbClr val="D6873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Bogen 11"/>
          <p:cNvSpPr/>
          <p:nvPr/>
        </p:nvSpPr>
        <p:spPr>
          <a:xfrm>
            <a:off x="2940633" y="3183179"/>
            <a:ext cx="900000" cy="900000"/>
          </a:xfrm>
          <a:prstGeom prst="arc">
            <a:avLst>
              <a:gd name="adj1" fmla="val 18959193"/>
              <a:gd name="adj2" fmla="val 21545003"/>
            </a:avLst>
          </a:prstGeom>
          <a:ln w="25400" cap="rnd">
            <a:solidFill>
              <a:srgbClr val="D68731">
                <a:alpha val="80000"/>
              </a:srgb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feld 26"/>
          <p:cNvSpPr txBox="1"/>
          <p:nvPr/>
        </p:nvSpPr>
        <p:spPr>
          <a:xfrm>
            <a:off x="4191000" y="30099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/>
              <p:cNvSpPr txBox="1"/>
              <p:nvPr/>
            </p:nvSpPr>
            <p:spPr>
              <a:xfrm>
                <a:off x="3738476" y="3196013"/>
                <a:ext cx="6646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rgbClr val="D687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de-DE" sz="1400" b="0" i="1" smtClean="0">
                          <a:solidFill>
                            <a:srgbClr val="D687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rgbClr val="D6873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rgbClr val="D6873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rgbClr val="D6873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rgbClr val="D687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srgbClr val="D68731"/>
                  </a:solidFill>
                </a:endParaRPr>
              </a:p>
            </p:txBody>
          </p:sp>
        </mc:Choice>
        <mc:Fallback xmlns="">
          <p:sp>
            <p:nvSpPr>
              <p:cNvPr id="28" name="Textfeld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476" y="3196013"/>
                <a:ext cx="664606" cy="307777"/>
              </a:xfrm>
              <a:prstGeom prst="rect">
                <a:avLst/>
              </a:prstGeom>
              <a:blipFill>
                <a:blip r:embed="rId11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509" name="Gerader Verbinder 62508"/>
          <p:cNvCxnSpPr/>
          <p:nvPr/>
        </p:nvCxnSpPr>
        <p:spPr>
          <a:xfrm flipH="1" flipV="1">
            <a:off x="3392816" y="3626918"/>
            <a:ext cx="321447" cy="34214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feld 72"/>
              <p:cNvSpPr txBox="1"/>
              <p:nvPr/>
            </p:nvSpPr>
            <p:spPr>
              <a:xfrm>
                <a:off x="2771276" y="4072384"/>
                <a:ext cx="6646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rgbClr val="64A45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de-DE" sz="1400" b="0" i="1" smtClean="0">
                          <a:solidFill>
                            <a:srgbClr val="64A45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rgbClr val="64A45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rgbClr val="64A45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rgbClr val="64A45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rgbClr val="64A45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srgbClr val="64A45C"/>
                  </a:solidFill>
                </a:endParaRPr>
              </a:p>
            </p:txBody>
          </p:sp>
        </mc:Choice>
        <mc:Fallback xmlns="">
          <p:sp>
            <p:nvSpPr>
              <p:cNvPr id="73" name="Textfeld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276" y="4072384"/>
                <a:ext cx="664606" cy="307777"/>
              </a:xfrm>
              <a:prstGeom prst="rect">
                <a:avLst/>
              </a:prstGeom>
              <a:blipFill>
                <a:blip r:embed="rId1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lipse 8"/>
          <p:cNvSpPr/>
          <p:nvPr/>
        </p:nvSpPr>
        <p:spPr bwMode="auto">
          <a:xfrm>
            <a:off x="3317549" y="3555432"/>
            <a:ext cx="147744" cy="1429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200"/>
          </a:p>
        </p:txBody>
      </p:sp>
    </p:spTree>
    <p:extLst>
      <p:ext uri="{BB962C8B-B14F-4D97-AF65-F5344CB8AC3E}">
        <p14:creationId xmlns:p14="http://schemas.microsoft.com/office/powerpoint/2010/main" val="33269549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03473 -0.0446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-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03 0.04814 C 0.01407 0.07291 -0.0177 0.07013 -0.03698 0.04328 C -0.05607 0.01435 -0.05295 -0.02338 -0.03298 -0.04815 C -0.01302 -0.07338 0.01962 -0.06621 0.03559 -0.04468 " pathEditMode="relative" rAng="2820000" ptsTypes="AAAA">
                                      <p:cBhvr>
                                        <p:cTn id="29" dur="2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5" y="-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07" grpId="0" animBg="1"/>
      <p:bldP spid="57" grpId="0"/>
      <p:bldP spid="42" grpId="0"/>
      <p:bldP spid="62" grpId="0" animBg="1"/>
      <p:bldP spid="63" grpId="0"/>
      <p:bldP spid="3" grpId="0"/>
      <p:bldP spid="6" grpId="0"/>
      <p:bldP spid="7" grpId="0"/>
      <p:bldP spid="12" grpId="0" animBg="1"/>
      <p:bldP spid="28" grpId="0"/>
      <p:bldP spid="73" grpId="0"/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feld 67"/>
          <p:cNvSpPr txBox="1"/>
          <p:nvPr/>
        </p:nvSpPr>
        <p:spPr>
          <a:xfrm>
            <a:off x="0" y="-138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A </a:t>
            </a:r>
            <a:r>
              <a:rPr lang="de-DE" sz="4000" b="1" dirty="0"/>
              <a:t>N</a:t>
            </a:r>
            <a:r>
              <a:rPr lang="de-DE" sz="4000" b="1" dirty="0" smtClean="0"/>
              <a:t>ew Ultra-</a:t>
            </a:r>
            <a:r>
              <a:rPr lang="de-DE" sz="4000" b="1" dirty="0" err="1"/>
              <a:t>H</a:t>
            </a:r>
            <a:r>
              <a:rPr lang="de-DE" sz="4000" b="1" dirty="0" err="1" smtClean="0"/>
              <a:t>armonic</a:t>
            </a:r>
            <a:r>
              <a:rPr lang="de-DE" sz="4000" b="1" dirty="0" smtClean="0"/>
              <a:t> </a:t>
            </a:r>
            <a:r>
              <a:rPr lang="de-DE" sz="4000" b="1" dirty="0"/>
              <a:t>T</a:t>
            </a:r>
            <a:r>
              <a:rPr lang="de-DE" sz="4000" b="1" dirty="0" smtClean="0"/>
              <a:t>rap</a:t>
            </a:r>
            <a:endParaRPr lang="de-DE" sz="4000" b="1" dirty="0"/>
          </a:p>
        </p:txBody>
      </p:sp>
      <p:sp>
        <p:nvSpPr>
          <p:cNvPr id="61" name="Rechteck 60"/>
          <p:cNvSpPr/>
          <p:nvPr/>
        </p:nvSpPr>
        <p:spPr>
          <a:xfrm>
            <a:off x="251520" y="801869"/>
            <a:ext cx="58681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b="1" dirty="0" smtClean="0">
                <a:ea typeface="Calibri"/>
                <a:cs typeface="Arial" panose="020B0604020202020204" pitchFamily="34" charset="0"/>
                <a:sym typeface="Calibri"/>
              </a:rPr>
              <a:t>Ideal world: </a:t>
            </a:r>
            <a:endParaRPr lang="en-US" sz="2200" b="1" baseline="30000" dirty="0" smtClean="0">
              <a:uFill>
                <a:solidFill/>
              </a:uFill>
              <a:ea typeface="Arial"/>
              <a:cs typeface="Arial" panose="020B0604020202020204" pitchFamily="34" charset="0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488059" y="1445077"/>
                <a:ext cx="2784648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2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59" y="1445077"/>
                <a:ext cx="2784648" cy="518604"/>
              </a:xfrm>
              <a:prstGeom prst="rect">
                <a:avLst/>
              </a:prstGeom>
              <a:blipFill>
                <a:blip r:embed="rId2"/>
                <a:stretch>
                  <a:fillRect b="-82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lipse 29"/>
          <p:cNvSpPr/>
          <p:nvPr/>
        </p:nvSpPr>
        <p:spPr>
          <a:xfrm>
            <a:off x="6167215" y="2542863"/>
            <a:ext cx="132977" cy="13005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prstDash val="solid"/>
            <a:miter lim="800000"/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1143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8" tIns="45718" rIns="45718" bIns="45718" spcCol="38100" anchor="ctr">
            <a:spAutoFit/>
          </a:bodyPr>
          <a:lstStyle/>
          <a:p>
            <a:pPr defTabSz="2322513" eaLnBrk="1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en-GB" sz="4600">
              <a:solidFill>
                <a:srgbClr val="000000"/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4277615" y="-409342"/>
            <a:ext cx="3941763" cy="3786650"/>
            <a:chOff x="4662685" y="2615738"/>
            <a:chExt cx="3941763" cy="3786650"/>
          </a:xfrm>
        </p:grpSpPr>
        <p:sp>
          <p:nvSpPr>
            <p:cNvPr id="29" name="Bogen 28"/>
            <p:cNvSpPr/>
            <p:nvPr/>
          </p:nvSpPr>
          <p:spPr bwMode="auto">
            <a:xfrm rot="5400000">
              <a:off x="5013550" y="3465845"/>
              <a:ext cx="3148013" cy="1447800"/>
            </a:xfrm>
            <a:prstGeom prst="arc">
              <a:avLst>
                <a:gd name="adj1" fmla="val 18214378"/>
                <a:gd name="adj2" fmla="val 328132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176713" eaLnBrk="1" hangingPunct="1">
                <a:defRPr/>
              </a:pPr>
              <a:endParaRPr lang="de-DE" sz="8200"/>
            </a:p>
          </p:txBody>
        </p:sp>
        <p:grpSp>
          <p:nvGrpSpPr>
            <p:cNvPr id="31" name="Gruppieren 30"/>
            <p:cNvGrpSpPr>
              <a:grpSpLocks/>
            </p:cNvGrpSpPr>
            <p:nvPr/>
          </p:nvGrpSpPr>
          <p:grpSpPr bwMode="auto">
            <a:xfrm>
              <a:off x="4662685" y="4114800"/>
              <a:ext cx="3505200" cy="2287588"/>
              <a:chOff x="4114800" y="4114800"/>
              <a:chExt cx="3505200" cy="2286874"/>
            </a:xfrm>
          </p:grpSpPr>
          <p:cxnSp>
            <p:nvCxnSpPr>
              <p:cNvPr id="32" name="Gerade Verbindung mit Pfeil 20"/>
              <p:cNvCxnSpPr>
                <a:cxnSpLocks noChangeShapeType="1"/>
              </p:cNvCxnSpPr>
              <p:nvPr/>
            </p:nvCxnSpPr>
            <p:spPr bwMode="auto">
              <a:xfrm>
                <a:off x="4114800" y="6096000"/>
                <a:ext cx="3505200" cy="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Gerade Verbindung mit Pfeil 22"/>
              <p:cNvCxnSpPr>
                <a:cxnSpLocks noChangeShapeType="1"/>
              </p:cNvCxnSpPr>
              <p:nvPr/>
            </p:nvCxnSpPr>
            <p:spPr bwMode="auto">
              <a:xfrm flipV="1">
                <a:off x="4343400" y="4114800"/>
                <a:ext cx="0" cy="1560066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Gerader Verbinder 25"/>
              <p:cNvCxnSpPr>
                <a:cxnSpLocks noChangeShapeType="1"/>
              </p:cNvCxnSpPr>
              <p:nvPr/>
            </p:nvCxnSpPr>
            <p:spPr bwMode="auto">
              <a:xfrm flipV="1">
                <a:off x="4343400" y="5767466"/>
                <a:ext cx="0" cy="63420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Gerader Verbinder 29"/>
              <p:cNvCxnSpPr>
                <a:cxnSpLocks noChangeShapeType="1"/>
              </p:cNvCxnSpPr>
              <p:nvPr/>
            </p:nvCxnSpPr>
            <p:spPr bwMode="auto">
              <a:xfrm flipV="1">
                <a:off x="4191000" y="5659075"/>
                <a:ext cx="304800" cy="208325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" name="Gerader Verbinder 33"/>
              <p:cNvCxnSpPr>
                <a:cxnSpLocks noChangeShapeType="1"/>
              </p:cNvCxnSpPr>
              <p:nvPr/>
            </p:nvCxnSpPr>
            <p:spPr bwMode="auto">
              <a:xfrm flipV="1">
                <a:off x="4189177" y="5562600"/>
                <a:ext cx="304800" cy="208325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7" name="Textfeld 36"/>
            <p:cNvSpPr txBox="1">
              <a:spLocks noChangeArrowheads="1"/>
            </p:cNvSpPr>
            <p:nvPr/>
          </p:nvSpPr>
          <p:spPr bwMode="auto">
            <a:xfrm>
              <a:off x="4737298" y="3744913"/>
              <a:ext cx="3513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dirty="0" smtClean="0"/>
                <a:t>U</a:t>
              </a:r>
              <a:endParaRPr lang="de-DE" altLang="de-DE" dirty="0"/>
            </a:p>
          </p:txBody>
        </p:sp>
        <p:sp>
          <p:nvSpPr>
            <p:cNvPr id="38" name="Textfeld 37"/>
            <p:cNvSpPr txBox="1">
              <a:spLocks noChangeArrowheads="1"/>
            </p:cNvSpPr>
            <p:nvPr/>
          </p:nvSpPr>
          <p:spPr bwMode="auto">
            <a:xfrm>
              <a:off x="8304410" y="5911850"/>
              <a:ext cx="3000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/>
                <a:t>z</a:t>
              </a:r>
            </a:p>
          </p:txBody>
        </p:sp>
      </p:grpSp>
      <p:grpSp>
        <p:nvGrpSpPr>
          <p:cNvPr id="71" name="Gruppieren 70"/>
          <p:cNvGrpSpPr/>
          <p:nvPr/>
        </p:nvGrpSpPr>
        <p:grpSpPr>
          <a:xfrm>
            <a:off x="4266640" y="3691597"/>
            <a:ext cx="3941764" cy="2657475"/>
            <a:chOff x="4500480" y="3815425"/>
            <a:chExt cx="3941764" cy="2657475"/>
          </a:xfrm>
        </p:grpSpPr>
        <p:grpSp>
          <p:nvGrpSpPr>
            <p:cNvPr id="41" name="Gruppieren 40"/>
            <p:cNvGrpSpPr/>
            <p:nvPr/>
          </p:nvGrpSpPr>
          <p:grpSpPr>
            <a:xfrm>
              <a:off x="4500480" y="3815425"/>
              <a:ext cx="3941763" cy="2657475"/>
              <a:chOff x="4662685" y="3744913"/>
              <a:chExt cx="3941763" cy="2657475"/>
            </a:xfrm>
          </p:grpSpPr>
          <p:grpSp>
            <p:nvGrpSpPr>
              <p:cNvPr id="43" name="Gruppieren 42"/>
              <p:cNvGrpSpPr>
                <a:grpSpLocks/>
              </p:cNvGrpSpPr>
              <p:nvPr/>
            </p:nvGrpSpPr>
            <p:grpSpPr bwMode="auto">
              <a:xfrm>
                <a:off x="4662685" y="4114800"/>
                <a:ext cx="3505200" cy="2287588"/>
                <a:chOff x="4114800" y="4114800"/>
                <a:chExt cx="3505200" cy="2286874"/>
              </a:xfrm>
            </p:grpSpPr>
            <p:cxnSp>
              <p:nvCxnSpPr>
                <p:cNvPr id="46" name="Gerade Verbindung mit Pfeil 20"/>
                <p:cNvCxnSpPr>
                  <a:cxnSpLocks noChangeShapeType="1"/>
                </p:cNvCxnSpPr>
                <p:nvPr/>
              </p:nvCxnSpPr>
              <p:spPr bwMode="auto">
                <a:xfrm>
                  <a:off x="4114800" y="6096000"/>
                  <a:ext cx="3505200" cy="0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7" name="Gerade Verbindung mit Pfeil 22"/>
                <p:cNvCxnSpPr>
                  <a:cxnSpLocks noChangeShapeType="1"/>
                </p:cNvCxnSpPr>
                <p:nvPr/>
              </p:nvCxnSpPr>
              <p:spPr bwMode="auto">
                <a:xfrm flipV="1">
                  <a:off x="4343400" y="4114800"/>
                  <a:ext cx="0" cy="1560066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8" name="Gerader Verbinder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4343400" y="5767466"/>
                  <a:ext cx="0" cy="634208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9" name="Gerader Verbinder 29"/>
                <p:cNvCxnSpPr>
                  <a:cxnSpLocks noChangeShapeType="1"/>
                </p:cNvCxnSpPr>
                <p:nvPr/>
              </p:nvCxnSpPr>
              <p:spPr bwMode="auto">
                <a:xfrm flipV="1">
                  <a:off x="4191000" y="5659075"/>
                  <a:ext cx="304800" cy="208325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0" name="Gerader Verbinder 33"/>
                <p:cNvCxnSpPr>
                  <a:cxnSpLocks noChangeShapeType="1"/>
                </p:cNvCxnSpPr>
                <p:nvPr/>
              </p:nvCxnSpPr>
              <p:spPr bwMode="auto">
                <a:xfrm flipV="1">
                  <a:off x="4189177" y="5562600"/>
                  <a:ext cx="304800" cy="208325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4" name="Textfeld 43"/>
              <p:cNvSpPr txBox="1">
                <a:spLocks noChangeArrowheads="1"/>
              </p:cNvSpPr>
              <p:nvPr/>
            </p:nvSpPr>
            <p:spPr bwMode="auto">
              <a:xfrm>
                <a:off x="4737298" y="3744913"/>
                <a:ext cx="35137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de-DE" altLang="de-DE" dirty="0" smtClean="0"/>
                  <a:t>U</a:t>
                </a:r>
                <a:endParaRPr lang="de-DE" altLang="de-DE" dirty="0"/>
              </a:p>
            </p:txBody>
          </p:sp>
          <p:sp>
            <p:nvSpPr>
              <p:cNvPr id="45" name="Textfeld 44"/>
              <p:cNvSpPr txBox="1">
                <a:spLocks noChangeArrowheads="1"/>
              </p:cNvSpPr>
              <p:nvPr/>
            </p:nvSpPr>
            <p:spPr bwMode="auto">
              <a:xfrm>
                <a:off x="8304410" y="5911850"/>
                <a:ext cx="300038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de-DE" altLang="de-DE"/>
                  <a:t>z</a:t>
                </a:r>
              </a:p>
            </p:txBody>
          </p:sp>
        </p:grpSp>
        <p:grpSp>
          <p:nvGrpSpPr>
            <p:cNvPr id="69" name="Gruppieren 68"/>
            <p:cNvGrpSpPr/>
            <p:nvPr/>
          </p:nvGrpSpPr>
          <p:grpSpPr>
            <a:xfrm>
              <a:off x="4957682" y="4621570"/>
              <a:ext cx="3484562" cy="1423323"/>
              <a:chOff x="380354" y="2924536"/>
              <a:chExt cx="5186093" cy="1440568"/>
            </a:xfrm>
          </p:grpSpPr>
          <p:sp>
            <p:nvSpPr>
              <p:cNvPr id="65" name="Freihandform 64"/>
              <p:cNvSpPr/>
              <p:nvPr/>
            </p:nvSpPr>
            <p:spPr>
              <a:xfrm>
                <a:off x="380354" y="2924536"/>
                <a:ext cx="2659646" cy="1296172"/>
              </a:xfrm>
              <a:custGeom>
                <a:avLst/>
                <a:gdLst>
                  <a:gd name="connsiteX0" fmla="*/ 0 w 3144252"/>
                  <a:gd name="connsiteY0" fmla="*/ 0 h 1503935"/>
                  <a:gd name="connsiteX1" fmla="*/ 1363579 w 3144252"/>
                  <a:gd name="connsiteY1" fmla="*/ 465221 h 1503935"/>
                  <a:gd name="connsiteX2" fmla="*/ 2149642 w 3144252"/>
                  <a:gd name="connsiteY2" fmla="*/ 1491916 h 1503935"/>
                  <a:gd name="connsiteX3" fmla="*/ 3144252 w 3144252"/>
                  <a:gd name="connsiteY3" fmla="*/ 946485 h 1503935"/>
                  <a:gd name="connsiteX0" fmla="*/ 0 w 3144252"/>
                  <a:gd name="connsiteY0" fmla="*/ 0 h 1336058"/>
                  <a:gd name="connsiteX1" fmla="*/ 1363579 w 3144252"/>
                  <a:gd name="connsiteY1" fmla="*/ 465221 h 1336058"/>
                  <a:gd name="connsiteX2" fmla="*/ 2245895 w 3144252"/>
                  <a:gd name="connsiteY2" fmla="*/ 1315453 h 1336058"/>
                  <a:gd name="connsiteX3" fmla="*/ 3144252 w 3144252"/>
                  <a:gd name="connsiteY3" fmla="*/ 946485 h 1336058"/>
                  <a:gd name="connsiteX0" fmla="*/ 0 w 3144252"/>
                  <a:gd name="connsiteY0" fmla="*/ 0 h 1339920"/>
                  <a:gd name="connsiteX1" fmla="*/ 1459832 w 3144252"/>
                  <a:gd name="connsiteY1" fmla="*/ 401053 h 1339920"/>
                  <a:gd name="connsiteX2" fmla="*/ 2245895 w 3144252"/>
                  <a:gd name="connsiteY2" fmla="*/ 1315453 h 1339920"/>
                  <a:gd name="connsiteX3" fmla="*/ 3144252 w 3144252"/>
                  <a:gd name="connsiteY3" fmla="*/ 946485 h 1339920"/>
                  <a:gd name="connsiteX0" fmla="*/ 0 w 3144252"/>
                  <a:gd name="connsiteY0" fmla="*/ 0 h 1255652"/>
                  <a:gd name="connsiteX1" fmla="*/ 1459832 w 3144252"/>
                  <a:gd name="connsiteY1" fmla="*/ 401053 h 1255652"/>
                  <a:gd name="connsiteX2" fmla="*/ 2406316 w 3144252"/>
                  <a:gd name="connsiteY2" fmla="*/ 1219201 h 1255652"/>
                  <a:gd name="connsiteX3" fmla="*/ 3144252 w 3144252"/>
                  <a:gd name="connsiteY3" fmla="*/ 946485 h 1255652"/>
                  <a:gd name="connsiteX0" fmla="*/ 0 w 3208420"/>
                  <a:gd name="connsiteY0" fmla="*/ 0 h 1245467"/>
                  <a:gd name="connsiteX1" fmla="*/ 1459832 w 3208420"/>
                  <a:gd name="connsiteY1" fmla="*/ 401053 h 1245467"/>
                  <a:gd name="connsiteX2" fmla="*/ 2406316 w 3208420"/>
                  <a:gd name="connsiteY2" fmla="*/ 1219201 h 1245467"/>
                  <a:gd name="connsiteX3" fmla="*/ 3208420 w 3208420"/>
                  <a:gd name="connsiteY3" fmla="*/ 898358 h 1245467"/>
                  <a:gd name="connsiteX0" fmla="*/ 0 w 3208420"/>
                  <a:gd name="connsiteY0" fmla="*/ 0 h 1232669"/>
                  <a:gd name="connsiteX1" fmla="*/ 1459832 w 3208420"/>
                  <a:gd name="connsiteY1" fmla="*/ 401053 h 1232669"/>
                  <a:gd name="connsiteX2" fmla="*/ 2406316 w 3208420"/>
                  <a:gd name="connsiteY2" fmla="*/ 1219201 h 1232669"/>
                  <a:gd name="connsiteX3" fmla="*/ 3208420 w 3208420"/>
                  <a:gd name="connsiteY3" fmla="*/ 898358 h 1232669"/>
                  <a:gd name="connsiteX0" fmla="*/ 0 w 2646946"/>
                  <a:gd name="connsiteY0" fmla="*/ 0 h 1276255"/>
                  <a:gd name="connsiteX1" fmla="*/ 1459832 w 2646946"/>
                  <a:gd name="connsiteY1" fmla="*/ 401053 h 1276255"/>
                  <a:gd name="connsiteX2" fmla="*/ 2406316 w 2646946"/>
                  <a:gd name="connsiteY2" fmla="*/ 1219201 h 1276255"/>
                  <a:gd name="connsiteX3" fmla="*/ 2646946 w 2646946"/>
                  <a:gd name="connsiteY3" fmla="*/ 1155032 h 1276255"/>
                  <a:gd name="connsiteX0" fmla="*/ 0 w 2691396"/>
                  <a:gd name="connsiteY0" fmla="*/ 0 h 1282825"/>
                  <a:gd name="connsiteX1" fmla="*/ 1459832 w 2691396"/>
                  <a:gd name="connsiteY1" fmla="*/ 401053 h 1282825"/>
                  <a:gd name="connsiteX2" fmla="*/ 2406316 w 2691396"/>
                  <a:gd name="connsiteY2" fmla="*/ 1219201 h 1282825"/>
                  <a:gd name="connsiteX3" fmla="*/ 2691396 w 2691396"/>
                  <a:gd name="connsiteY3" fmla="*/ 1174082 h 1282825"/>
                  <a:gd name="connsiteX0" fmla="*/ 0 w 2691396"/>
                  <a:gd name="connsiteY0" fmla="*/ 0 h 1269522"/>
                  <a:gd name="connsiteX1" fmla="*/ 1459832 w 2691396"/>
                  <a:gd name="connsiteY1" fmla="*/ 401053 h 1269522"/>
                  <a:gd name="connsiteX2" fmla="*/ 2406316 w 2691396"/>
                  <a:gd name="connsiteY2" fmla="*/ 1219201 h 1269522"/>
                  <a:gd name="connsiteX3" fmla="*/ 2691396 w 2691396"/>
                  <a:gd name="connsiteY3" fmla="*/ 1174082 h 1269522"/>
                  <a:gd name="connsiteX0" fmla="*/ 0 w 2659646"/>
                  <a:gd name="connsiteY0" fmla="*/ 0 h 1296172"/>
                  <a:gd name="connsiteX1" fmla="*/ 1459832 w 2659646"/>
                  <a:gd name="connsiteY1" fmla="*/ 401053 h 1296172"/>
                  <a:gd name="connsiteX2" fmla="*/ 2406316 w 2659646"/>
                  <a:gd name="connsiteY2" fmla="*/ 1219201 h 1296172"/>
                  <a:gd name="connsiteX3" fmla="*/ 2659646 w 2659646"/>
                  <a:gd name="connsiteY3" fmla="*/ 1250282 h 1296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646" h="1296172">
                    <a:moveTo>
                      <a:pt x="0" y="0"/>
                    </a:moveTo>
                    <a:cubicBezTo>
                      <a:pt x="502652" y="108284"/>
                      <a:pt x="1058779" y="197853"/>
                      <a:pt x="1459832" y="401053"/>
                    </a:cubicBezTo>
                    <a:cubicBezTo>
                      <a:pt x="1860885" y="604253"/>
                      <a:pt x="2206347" y="1077663"/>
                      <a:pt x="2406316" y="1219201"/>
                    </a:cubicBezTo>
                    <a:cubicBezTo>
                      <a:pt x="2606285" y="1360739"/>
                      <a:pt x="2654967" y="1266993"/>
                      <a:pt x="2659646" y="125028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/>
              <p:cNvSpPr/>
              <p:nvPr/>
            </p:nvSpPr>
            <p:spPr>
              <a:xfrm>
                <a:off x="2987824" y="2960948"/>
                <a:ext cx="612068" cy="14041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Freihandform 69"/>
              <p:cNvSpPr/>
              <p:nvPr/>
            </p:nvSpPr>
            <p:spPr>
              <a:xfrm flipH="1">
                <a:off x="2906801" y="2924536"/>
                <a:ext cx="2659646" cy="1296172"/>
              </a:xfrm>
              <a:custGeom>
                <a:avLst/>
                <a:gdLst>
                  <a:gd name="connsiteX0" fmla="*/ 0 w 3144252"/>
                  <a:gd name="connsiteY0" fmla="*/ 0 h 1503935"/>
                  <a:gd name="connsiteX1" fmla="*/ 1363579 w 3144252"/>
                  <a:gd name="connsiteY1" fmla="*/ 465221 h 1503935"/>
                  <a:gd name="connsiteX2" fmla="*/ 2149642 w 3144252"/>
                  <a:gd name="connsiteY2" fmla="*/ 1491916 h 1503935"/>
                  <a:gd name="connsiteX3" fmla="*/ 3144252 w 3144252"/>
                  <a:gd name="connsiteY3" fmla="*/ 946485 h 1503935"/>
                  <a:gd name="connsiteX0" fmla="*/ 0 w 3144252"/>
                  <a:gd name="connsiteY0" fmla="*/ 0 h 1336058"/>
                  <a:gd name="connsiteX1" fmla="*/ 1363579 w 3144252"/>
                  <a:gd name="connsiteY1" fmla="*/ 465221 h 1336058"/>
                  <a:gd name="connsiteX2" fmla="*/ 2245895 w 3144252"/>
                  <a:gd name="connsiteY2" fmla="*/ 1315453 h 1336058"/>
                  <a:gd name="connsiteX3" fmla="*/ 3144252 w 3144252"/>
                  <a:gd name="connsiteY3" fmla="*/ 946485 h 1336058"/>
                  <a:gd name="connsiteX0" fmla="*/ 0 w 3144252"/>
                  <a:gd name="connsiteY0" fmla="*/ 0 h 1339920"/>
                  <a:gd name="connsiteX1" fmla="*/ 1459832 w 3144252"/>
                  <a:gd name="connsiteY1" fmla="*/ 401053 h 1339920"/>
                  <a:gd name="connsiteX2" fmla="*/ 2245895 w 3144252"/>
                  <a:gd name="connsiteY2" fmla="*/ 1315453 h 1339920"/>
                  <a:gd name="connsiteX3" fmla="*/ 3144252 w 3144252"/>
                  <a:gd name="connsiteY3" fmla="*/ 946485 h 1339920"/>
                  <a:gd name="connsiteX0" fmla="*/ 0 w 3144252"/>
                  <a:gd name="connsiteY0" fmla="*/ 0 h 1255652"/>
                  <a:gd name="connsiteX1" fmla="*/ 1459832 w 3144252"/>
                  <a:gd name="connsiteY1" fmla="*/ 401053 h 1255652"/>
                  <a:gd name="connsiteX2" fmla="*/ 2406316 w 3144252"/>
                  <a:gd name="connsiteY2" fmla="*/ 1219201 h 1255652"/>
                  <a:gd name="connsiteX3" fmla="*/ 3144252 w 3144252"/>
                  <a:gd name="connsiteY3" fmla="*/ 946485 h 1255652"/>
                  <a:gd name="connsiteX0" fmla="*/ 0 w 3208420"/>
                  <a:gd name="connsiteY0" fmla="*/ 0 h 1245467"/>
                  <a:gd name="connsiteX1" fmla="*/ 1459832 w 3208420"/>
                  <a:gd name="connsiteY1" fmla="*/ 401053 h 1245467"/>
                  <a:gd name="connsiteX2" fmla="*/ 2406316 w 3208420"/>
                  <a:gd name="connsiteY2" fmla="*/ 1219201 h 1245467"/>
                  <a:gd name="connsiteX3" fmla="*/ 3208420 w 3208420"/>
                  <a:gd name="connsiteY3" fmla="*/ 898358 h 1245467"/>
                  <a:gd name="connsiteX0" fmla="*/ 0 w 3208420"/>
                  <a:gd name="connsiteY0" fmla="*/ 0 h 1232669"/>
                  <a:gd name="connsiteX1" fmla="*/ 1459832 w 3208420"/>
                  <a:gd name="connsiteY1" fmla="*/ 401053 h 1232669"/>
                  <a:gd name="connsiteX2" fmla="*/ 2406316 w 3208420"/>
                  <a:gd name="connsiteY2" fmla="*/ 1219201 h 1232669"/>
                  <a:gd name="connsiteX3" fmla="*/ 3208420 w 3208420"/>
                  <a:gd name="connsiteY3" fmla="*/ 898358 h 1232669"/>
                  <a:gd name="connsiteX0" fmla="*/ 0 w 2646946"/>
                  <a:gd name="connsiteY0" fmla="*/ 0 h 1276255"/>
                  <a:gd name="connsiteX1" fmla="*/ 1459832 w 2646946"/>
                  <a:gd name="connsiteY1" fmla="*/ 401053 h 1276255"/>
                  <a:gd name="connsiteX2" fmla="*/ 2406316 w 2646946"/>
                  <a:gd name="connsiteY2" fmla="*/ 1219201 h 1276255"/>
                  <a:gd name="connsiteX3" fmla="*/ 2646946 w 2646946"/>
                  <a:gd name="connsiteY3" fmla="*/ 1155032 h 1276255"/>
                  <a:gd name="connsiteX0" fmla="*/ 0 w 2691396"/>
                  <a:gd name="connsiteY0" fmla="*/ 0 h 1282825"/>
                  <a:gd name="connsiteX1" fmla="*/ 1459832 w 2691396"/>
                  <a:gd name="connsiteY1" fmla="*/ 401053 h 1282825"/>
                  <a:gd name="connsiteX2" fmla="*/ 2406316 w 2691396"/>
                  <a:gd name="connsiteY2" fmla="*/ 1219201 h 1282825"/>
                  <a:gd name="connsiteX3" fmla="*/ 2691396 w 2691396"/>
                  <a:gd name="connsiteY3" fmla="*/ 1174082 h 1282825"/>
                  <a:gd name="connsiteX0" fmla="*/ 0 w 2691396"/>
                  <a:gd name="connsiteY0" fmla="*/ 0 h 1269522"/>
                  <a:gd name="connsiteX1" fmla="*/ 1459832 w 2691396"/>
                  <a:gd name="connsiteY1" fmla="*/ 401053 h 1269522"/>
                  <a:gd name="connsiteX2" fmla="*/ 2406316 w 2691396"/>
                  <a:gd name="connsiteY2" fmla="*/ 1219201 h 1269522"/>
                  <a:gd name="connsiteX3" fmla="*/ 2691396 w 2691396"/>
                  <a:gd name="connsiteY3" fmla="*/ 1174082 h 1269522"/>
                  <a:gd name="connsiteX0" fmla="*/ 0 w 2659646"/>
                  <a:gd name="connsiteY0" fmla="*/ 0 h 1296172"/>
                  <a:gd name="connsiteX1" fmla="*/ 1459832 w 2659646"/>
                  <a:gd name="connsiteY1" fmla="*/ 401053 h 1296172"/>
                  <a:gd name="connsiteX2" fmla="*/ 2406316 w 2659646"/>
                  <a:gd name="connsiteY2" fmla="*/ 1219201 h 1296172"/>
                  <a:gd name="connsiteX3" fmla="*/ 2659646 w 2659646"/>
                  <a:gd name="connsiteY3" fmla="*/ 1250282 h 1296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646" h="1296172">
                    <a:moveTo>
                      <a:pt x="0" y="0"/>
                    </a:moveTo>
                    <a:cubicBezTo>
                      <a:pt x="502652" y="108284"/>
                      <a:pt x="1058779" y="197853"/>
                      <a:pt x="1459832" y="401053"/>
                    </a:cubicBezTo>
                    <a:cubicBezTo>
                      <a:pt x="1860885" y="604253"/>
                      <a:pt x="2206347" y="1077663"/>
                      <a:pt x="2406316" y="1219201"/>
                    </a:cubicBezTo>
                    <a:cubicBezTo>
                      <a:pt x="2606285" y="1360739"/>
                      <a:pt x="2654967" y="1266993"/>
                      <a:pt x="2659646" y="125028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Ellipse 66"/>
              <p:cNvSpPr/>
              <p:nvPr/>
            </p:nvSpPr>
            <p:spPr>
              <a:xfrm>
                <a:off x="2875305" y="4061755"/>
                <a:ext cx="144016" cy="14866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74" name="Rechteck 73"/>
          <p:cNvSpPr/>
          <p:nvPr/>
        </p:nvSpPr>
        <p:spPr>
          <a:xfrm>
            <a:off x="154792" y="3569478"/>
            <a:ext cx="58681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b="1" dirty="0" smtClean="0">
                <a:ea typeface="Calibri"/>
                <a:cs typeface="Arial" panose="020B0604020202020204" pitchFamily="34" charset="0"/>
                <a:sym typeface="Calibri"/>
              </a:rPr>
              <a:t>Real world: </a:t>
            </a:r>
            <a:endParaRPr lang="en-US" sz="2200" b="1" baseline="30000" dirty="0" smtClean="0">
              <a:uFill>
                <a:solidFill/>
              </a:uFill>
              <a:ea typeface="Arial"/>
              <a:cs typeface="Arial" panose="020B0604020202020204" pitchFamily="34" charset="0"/>
              <a:sym typeface="Calibri"/>
            </a:endParaRPr>
          </a:p>
        </p:txBody>
      </p:sp>
      <p:sp>
        <p:nvSpPr>
          <p:cNvPr id="75" name="Rechteck 74"/>
          <p:cNvSpPr/>
          <p:nvPr/>
        </p:nvSpPr>
        <p:spPr>
          <a:xfrm>
            <a:off x="338635" y="2287783"/>
            <a:ext cx="58681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b="1" dirty="0" smtClean="0">
                <a:solidFill>
                  <a:srgbClr val="00B050"/>
                </a:solidFill>
                <a:ea typeface="Calibri"/>
                <a:cs typeface="Arial" panose="020B0604020202020204" pitchFamily="34" charset="0"/>
                <a:sym typeface="Calibri"/>
              </a:rPr>
              <a:t>→ </a:t>
            </a:r>
            <a:r>
              <a:rPr lang="en-US" sz="2200" b="1" dirty="0" err="1" smtClean="0">
                <a:solidFill>
                  <a:srgbClr val="00B050"/>
                </a:solidFill>
                <a:ea typeface="Calibri"/>
                <a:cs typeface="Arial" panose="020B0604020202020204" pitchFamily="34" charset="0"/>
                <a:sym typeface="Calibri"/>
              </a:rPr>
              <a:t>v</a:t>
            </a:r>
            <a:r>
              <a:rPr lang="en-US" sz="2200" b="1" baseline="-25000" dirty="0" err="1" smtClean="0">
                <a:solidFill>
                  <a:srgbClr val="00B050"/>
                </a:solidFill>
                <a:ea typeface="Calibri"/>
                <a:cs typeface="Arial" panose="020B0604020202020204" pitchFamily="34" charset="0"/>
                <a:sym typeface="Calibri"/>
              </a:rPr>
              <a:t>z</a:t>
            </a:r>
            <a:r>
              <a:rPr lang="en-US" sz="2200" b="1" dirty="0" smtClean="0">
                <a:solidFill>
                  <a:srgbClr val="00B050"/>
                </a:solidFill>
                <a:ea typeface="Calibri"/>
                <a:cs typeface="Arial" panose="020B0604020202020204" pitchFamily="34" charset="0"/>
                <a:sym typeface="Calibri"/>
              </a:rPr>
              <a:t> independent of energy!</a:t>
            </a:r>
            <a:endParaRPr lang="en-US" sz="2200" b="1" baseline="30000" dirty="0" smtClean="0">
              <a:solidFill>
                <a:srgbClr val="00B050"/>
              </a:solidFill>
              <a:uFill>
                <a:solidFill/>
              </a:uFill>
              <a:ea typeface="Arial"/>
              <a:cs typeface="Arial" panose="020B0604020202020204" pitchFamily="34" charset="0"/>
              <a:sym typeface="Calibri"/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337993" y="4636644"/>
            <a:ext cx="58681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b="1" dirty="0" smtClean="0">
                <a:solidFill>
                  <a:srgbClr val="FF0000"/>
                </a:solidFill>
                <a:ea typeface="Calibri"/>
                <a:cs typeface="Arial" panose="020B0604020202020204" pitchFamily="34" charset="0"/>
                <a:sym typeface="Calibri"/>
              </a:rPr>
              <a:t>→ </a:t>
            </a:r>
            <a:r>
              <a:rPr lang="en-US" sz="2200" b="1" dirty="0" err="1" smtClean="0">
                <a:solidFill>
                  <a:srgbClr val="FF0000"/>
                </a:solidFill>
                <a:ea typeface="Calibri"/>
                <a:cs typeface="Arial" panose="020B0604020202020204" pitchFamily="34" charset="0"/>
                <a:sym typeface="Calibri"/>
              </a:rPr>
              <a:t>v</a:t>
            </a:r>
            <a:r>
              <a:rPr lang="en-US" sz="2200" b="1" baseline="-25000" dirty="0" err="1" smtClean="0">
                <a:solidFill>
                  <a:srgbClr val="FF0000"/>
                </a:solidFill>
                <a:ea typeface="Calibri"/>
                <a:cs typeface="Arial" panose="020B0604020202020204" pitchFamily="34" charset="0"/>
                <a:sym typeface="Calibri"/>
              </a:rPr>
              <a:t>z</a:t>
            </a:r>
            <a:r>
              <a:rPr lang="en-US" sz="2200" b="1" dirty="0" smtClean="0">
                <a:solidFill>
                  <a:srgbClr val="FF0000"/>
                </a:solidFill>
                <a:ea typeface="Calibri"/>
                <a:cs typeface="Arial" panose="020B0604020202020204" pitchFamily="34" charset="0"/>
                <a:sym typeface="Calibri"/>
              </a:rPr>
              <a:t> depends on energy!</a:t>
            </a:r>
          </a:p>
        </p:txBody>
      </p:sp>
      <p:sp>
        <p:nvSpPr>
          <p:cNvPr id="77" name="Ellipse 76"/>
          <p:cNvSpPr/>
          <p:nvPr/>
        </p:nvSpPr>
        <p:spPr>
          <a:xfrm>
            <a:off x="6408204" y="5603203"/>
            <a:ext cx="132977" cy="13005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prstDash val="solid"/>
            <a:miter lim="800000"/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1143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8" tIns="45718" rIns="45718" bIns="45718" spcCol="38100" anchor="ctr">
            <a:spAutoFit/>
          </a:bodyPr>
          <a:lstStyle/>
          <a:p>
            <a:pPr defTabSz="2322513" eaLnBrk="1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en-GB" sz="4600">
              <a:solidFill>
                <a:srgbClr val="000000"/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9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9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40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4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173718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7" presetClass="path" presetSubtype="0" repeatCount="3000" accel="40000" decel="4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3 -0.09838 L -0.02726 -0.01851 C -0.02066 -0.00046 -0.01094 0.00949 -0.00069 0.00949 C 0.01094 0.00949 0.02031 -0.00046 0.02691 -0.01851 L 0.05833 -0.09838 " pathEditMode="relative" rAng="0" ptsTypes="AAAAA">
                                      <p:cBhvr>
                                        <p:cTn id="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53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4" grpId="0"/>
      <p:bldP spid="75" grpId="0"/>
      <p:bldP spid="76" grpId="0"/>
      <p:bldP spid="7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feld 116"/>
              <p:cNvSpPr txBox="1"/>
              <p:nvPr/>
            </p:nvSpPr>
            <p:spPr>
              <a:xfrm>
                <a:off x="606235" y="836346"/>
                <a:ext cx="8142229" cy="6470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2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4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6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8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10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+…</m:t>
                          </m:r>
                        </m:e>
                      </m:d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nary>
                        <m:naryPr>
                          <m:chr m:val="∑"/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=0,2,…</m:t>
                          </m:r>
                        </m:sub>
                        <m:sup>
                          <m:r>
                            <a:rPr lang="de-DE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f>
                            <m:fPr>
                              <m:ctrlP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17" name="Textfeld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235" y="836346"/>
                <a:ext cx="8142229" cy="6470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" name="Rechteck 118"/>
          <p:cNvSpPr/>
          <p:nvPr/>
        </p:nvSpPr>
        <p:spPr>
          <a:xfrm>
            <a:off x="228123" y="479455"/>
            <a:ext cx="16075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b="1" dirty="0" smtClean="0">
                <a:ea typeface="Calibri"/>
                <a:cs typeface="Arial" panose="020B0604020202020204" pitchFamily="34" charset="0"/>
                <a:sym typeface="Calibri"/>
              </a:rPr>
              <a:t>Real world: </a:t>
            </a:r>
            <a:endParaRPr lang="en-US" sz="2200" b="1" baseline="30000" dirty="0" smtClean="0">
              <a:uFill>
                <a:solidFill/>
              </a:uFill>
              <a:ea typeface="Arial"/>
              <a:cs typeface="Arial" panose="020B0604020202020204" pitchFamily="34" charset="0"/>
              <a:sym typeface="Calibri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3959932" y="1808820"/>
            <a:ext cx="5268201" cy="4032448"/>
            <a:chOff x="3959932" y="1370066"/>
            <a:chExt cx="5268201" cy="4032448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13" t="13735" r="36629" b="24730"/>
            <a:stretch/>
          </p:blipFill>
          <p:spPr>
            <a:xfrm>
              <a:off x="3959932" y="1370066"/>
              <a:ext cx="3204356" cy="4032448"/>
            </a:xfrm>
            <a:prstGeom prst="rect">
              <a:avLst/>
            </a:prstGeom>
          </p:spPr>
        </p:pic>
        <p:sp>
          <p:nvSpPr>
            <p:cNvPr id="133" name="Rechteck 132"/>
            <p:cNvSpPr/>
            <p:nvPr/>
          </p:nvSpPr>
          <p:spPr>
            <a:xfrm>
              <a:off x="7620000" y="2553868"/>
              <a:ext cx="1608133" cy="16312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atinLnBrk="1" hangingPunct="0"/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sz="2000" baseline="-25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-9 </a:t>
              </a:r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</a:p>
            <a:p>
              <a:pPr latinLnBrk="1" hangingPunct="0"/>
              <a:endPara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atinLnBrk="1" hangingPunct="0"/>
              <a:r>
                <a:rPr lang="en-US" sz="2000" dirty="0" smtClean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sz="2000" baseline="-25000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2000" dirty="0" smtClean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~ -10 V</a:t>
              </a:r>
            </a:p>
            <a:p>
              <a:pPr latinLnBrk="1" hangingPunct="0"/>
              <a:endPara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atinLnBrk="1" hangingPunct="0"/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sz="2000" baseline="-25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-9 </a:t>
              </a:r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6" name="Gruppieren 135"/>
            <p:cNvGrpSpPr/>
            <p:nvPr/>
          </p:nvGrpSpPr>
          <p:grpSpPr>
            <a:xfrm rot="10800000">
              <a:off x="6663401" y="3789040"/>
              <a:ext cx="932935" cy="200030"/>
              <a:chOff x="12006434" y="10839309"/>
              <a:chExt cx="1202383" cy="270000"/>
            </a:xfrm>
          </p:grpSpPr>
          <p:sp>
            <p:nvSpPr>
              <p:cNvPr id="179" name="Ellipse 178"/>
              <p:cNvSpPr/>
              <p:nvPr/>
            </p:nvSpPr>
            <p:spPr>
              <a:xfrm>
                <a:off x="12006434" y="10839309"/>
                <a:ext cx="270000" cy="270000"/>
              </a:xfrm>
              <a:prstGeom prst="ellipse">
                <a:avLst/>
              </a:prstGeom>
              <a:noFill/>
              <a:ln w="28575" cap="flat">
                <a:solidFill>
                  <a:srgbClr val="00B050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80" name="Rechteck 179"/>
              <p:cNvSpPr/>
              <p:nvPr/>
            </p:nvSpPr>
            <p:spPr>
              <a:xfrm>
                <a:off x="12280868" y="10966648"/>
                <a:ext cx="927949" cy="18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</p:grpSp>
        <p:grpSp>
          <p:nvGrpSpPr>
            <p:cNvPr id="137" name="Gruppieren 136"/>
            <p:cNvGrpSpPr/>
            <p:nvPr/>
          </p:nvGrpSpPr>
          <p:grpSpPr>
            <a:xfrm rot="10800000">
              <a:off x="6645424" y="3228970"/>
              <a:ext cx="936377" cy="200030"/>
              <a:chOff x="12001998" y="11241798"/>
              <a:chExt cx="1206822" cy="270000"/>
            </a:xfrm>
          </p:grpSpPr>
          <p:sp>
            <p:nvSpPr>
              <p:cNvPr id="177" name="Ellipse 176"/>
              <p:cNvSpPr/>
              <p:nvPr/>
            </p:nvSpPr>
            <p:spPr>
              <a:xfrm>
                <a:off x="12001998" y="11241798"/>
                <a:ext cx="270000" cy="270000"/>
              </a:xfrm>
              <a:prstGeom prst="ellipse">
                <a:avLst/>
              </a:prstGeom>
              <a:noFill/>
              <a:ln w="28575" cap="flat">
                <a:solidFill>
                  <a:srgbClr val="00B0F0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78" name="Rechteck 177"/>
              <p:cNvSpPr/>
              <p:nvPr/>
            </p:nvSpPr>
            <p:spPr>
              <a:xfrm>
                <a:off x="12280869" y="11364576"/>
                <a:ext cx="927951" cy="18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rgbClr val="00B0F0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</p:grpSp>
        <p:grpSp>
          <p:nvGrpSpPr>
            <p:cNvPr id="139" name="Gruppieren 138"/>
            <p:cNvGrpSpPr/>
            <p:nvPr/>
          </p:nvGrpSpPr>
          <p:grpSpPr>
            <a:xfrm rot="10800000">
              <a:off x="6650342" y="2672916"/>
              <a:ext cx="932935" cy="200030"/>
              <a:chOff x="12006434" y="10839309"/>
              <a:chExt cx="1202383" cy="270000"/>
            </a:xfrm>
          </p:grpSpPr>
          <p:sp>
            <p:nvSpPr>
              <p:cNvPr id="171" name="Ellipse 170"/>
              <p:cNvSpPr/>
              <p:nvPr/>
            </p:nvSpPr>
            <p:spPr>
              <a:xfrm>
                <a:off x="12006434" y="10839309"/>
                <a:ext cx="270000" cy="270000"/>
              </a:xfrm>
              <a:prstGeom prst="ellipse">
                <a:avLst/>
              </a:prstGeom>
              <a:noFill/>
              <a:ln w="28575" cap="flat">
                <a:solidFill>
                  <a:srgbClr val="00B050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72" name="Rechteck 171"/>
              <p:cNvSpPr/>
              <p:nvPr/>
            </p:nvSpPr>
            <p:spPr>
              <a:xfrm>
                <a:off x="12280868" y="10966648"/>
                <a:ext cx="927949" cy="18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</p:grpSp>
        <p:grpSp>
          <p:nvGrpSpPr>
            <p:cNvPr id="143" name="Gruppieren 142"/>
            <p:cNvGrpSpPr/>
            <p:nvPr/>
          </p:nvGrpSpPr>
          <p:grpSpPr>
            <a:xfrm rot="10800000">
              <a:off x="6660232" y="2060848"/>
              <a:ext cx="845118" cy="213365"/>
              <a:chOff x="12113270" y="12040873"/>
              <a:chExt cx="1089203" cy="288000"/>
            </a:xfrm>
          </p:grpSpPr>
          <p:sp>
            <p:nvSpPr>
              <p:cNvPr id="155" name="Rechteck 154"/>
              <p:cNvSpPr/>
              <p:nvPr/>
            </p:nvSpPr>
            <p:spPr>
              <a:xfrm>
                <a:off x="12274524" y="12175601"/>
                <a:ext cx="927949" cy="18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56" name="Rechteck 155"/>
              <p:cNvSpPr/>
              <p:nvPr/>
            </p:nvSpPr>
            <p:spPr>
              <a:xfrm>
                <a:off x="12257270" y="12040873"/>
                <a:ext cx="18000" cy="288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57" name="Rechteck 156"/>
              <p:cNvSpPr/>
              <p:nvPr/>
            </p:nvSpPr>
            <p:spPr>
              <a:xfrm>
                <a:off x="12185270" y="12076018"/>
                <a:ext cx="18000" cy="216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58" name="Rechteck 157"/>
              <p:cNvSpPr/>
              <p:nvPr/>
            </p:nvSpPr>
            <p:spPr>
              <a:xfrm>
                <a:off x="12113270" y="12117866"/>
                <a:ext cx="18000" cy="144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</p:grpSp>
        <p:grpSp>
          <p:nvGrpSpPr>
            <p:cNvPr id="144" name="Gruppieren 143"/>
            <p:cNvGrpSpPr/>
            <p:nvPr/>
          </p:nvGrpSpPr>
          <p:grpSpPr>
            <a:xfrm rot="10800000">
              <a:off x="6660233" y="4475774"/>
              <a:ext cx="845118" cy="213365"/>
              <a:chOff x="12113270" y="12040873"/>
              <a:chExt cx="1089203" cy="288000"/>
            </a:xfrm>
          </p:grpSpPr>
          <p:sp>
            <p:nvSpPr>
              <p:cNvPr id="151" name="Rechteck 150"/>
              <p:cNvSpPr/>
              <p:nvPr/>
            </p:nvSpPr>
            <p:spPr>
              <a:xfrm>
                <a:off x="12274524" y="12175601"/>
                <a:ext cx="927949" cy="18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52" name="Rechteck 151"/>
              <p:cNvSpPr/>
              <p:nvPr/>
            </p:nvSpPr>
            <p:spPr>
              <a:xfrm>
                <a:off x="12257270" y="12040873"/>
                <a:ext cx="18000" cy="288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53" name="Rechteck 152"/>
              <p:cNvSpPr/>
              <p:nvPr/>
            </p:nvSpPr>
            <p:spPr>
              <a:xfrm>
                <a:off x="12185270" y="12076018"/>
                <a:ext cx="18000" cy="216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54" name="Rechteck 153"/>
              <p:cNvSpPr/>
              <p:nvPr/>
            </p:nvSpPr>
            <p:spPr>
              <a:xfrm>
                <a:off x="12113270" y="12117866"/>
                <a:ext cx="18000" cy="144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>
                <a:outerShdw blurRad="38100" dist="23000" dir="5400000" rotWithShape="0">
                  <a:srgbClr val="000000">
                    <a:alpha val="34999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</p:grpSp>
      </p:grpSp>
      <p:sp>
        <p:nvSpPr>
          <p:cNvPr id="98" name="Rechteck 97"/>
          <p:cNvSpPr/>
          <p:nvPr/>
        </p:nvSpPr>
        <p:spPr>
          <a:xfrm>
            <a:off x="405951" y="3081917"/>
            <a:ext cx="38780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Degrees of freedom: L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R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, </a:t>
            </a:r>
            <a:r>
              <a:rPr lang="en-US" sz="2200" dirty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L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C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, U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C</a:t>
            </a:r>
            <a:endParaRPr lang="en-US" sz="2200" dirty="0" smtClean="0">
              <a:uFill>
                <a:solidFill/>
              </a:uFill>
              <a:ea typeface="Arial"/>
              <a:cs typeface="Arial" panose="020B0604020202020204" pitchFamily="34" charset="0"/>
              <a:sym typeface="Calibri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265997" y="1571092"/>
            <a:ext cx="58681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b="1" dirty="0" smtClean="0">
                <a:ea typeface="Calibri"/>
                <a:cs typeface="Arial" panose="020B0604020202020204" pitchFamily="34" charset="0"/>
                <a:sym typeface="Calibri"/>
              </a:rPr>
              <a:t>So far: </a:t>
            </a:r>
            <a:endParaRPr lang="en-US" sz="2200" b="1" baseline="30000" dirty="0" smtClean="0">
              <a:uFill>
                <a:solidFill/>
              </a:uFill>
              <a:ea typeface="Arial"/>
              <a:cs typeface="Arial" panose="020B0604020202020204" pitchFamily="34" charset="0"/>
              <a:sym typeface="Calibri"/>
            </a:endParaRPr>
          </a:p>
        </p:txBody>
      </p:sp>
      <p:cxnSp>
        <p:nvCxnSpPr>
          <p:cNvPr id="8" name="Gerader Verbinder 7"/>
          <p:cNvCxnSpPr/>
          <p:nvPr/>
        </p:nvCxnSpPr>
        <p:spPr>
          <a:xfrm flipV="1">
            <a:off x="2951820" y="836346"/>
            <a:ext cx="720080" cy="7204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/>
          <p:cNvCxnSpPr/>
          <p:nvPr/>
        </p:nvCxnSpPr>
        <p:spPr>
          <a:xfrm flipV="1">
            <a:off x="3959932" y="845634"/>
            <a:ext cx="720080" cy="7204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hteck 71"/>
          <p:cNvSpPr/>
          <p:nvPr/>
        </p:nvSpPr>
        <p:spPr>
          <a:xfrm>
            <a:off x="405951" y="3683446"/>
            <a:ext cx="3878017" cy="897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Optimized parameters: 	</a:t>
            </a:r>
          </a:p>
          <a:p>
            <a:pPr defTabSz="449580">
              <a:spcBef>
                <a:spcPts val="1000"/>
              </a:spcBef>
              <a:defRPr sz="1800"/>
            </a:pP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	C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4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=C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6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=0 (compensated)</a:t>
            </a:r>
          </a:p>
        </p:txBody>
      </p:sp>
      <p:sp>
        <p:nvSpPr>
          <p:cNvPr id="74" name="Textfeld 73"/>
          <p:cNvSpPr txBox="1"/>
          <p:nvPr/>
        </p:nvSpPr>
        <p:spPr>
          <a:xfrm>
            <a:off x="0" y="-138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A </a:t>
            </a:r>
            <a:r>
              <a:rPr lang="de-DE" sz="4000" b="1" dirty="0"/>
              <a:t>N</a:t>
            </a:r>
            <a:r>
              <a:rPr lang="de-DE" sz="4000" b="1" dirty="0" smtClean="0"/>
              <a:t>ew Ultra-</a:t>
            </a:r>
            <a:r>
              <a:rPr lang="de-DE" sz="4000" b="1" dirty="0" err="1"/>
              <a:t>H</a:t>
            </a:r>
            <a:r>
              <a:rPr lang="de-DE" sz="4000" b="1" dirty="0" err="1" smtClean="0"/>
              <a:t>armonic</a:t>
            </a:r>
            <a:r>
              <a:rPr lang="de-DE" sz="4000" b="1" dirty="0" smtClean="0"/>
              <a:t> </a:t>
            </a:r>
            <a:r>
              <a:rPr lang="de-DE" sz="4000" b="1" dirty="0"/>
              <a:t>T</a:t>
            </a:r>
            <a:r>
              <a:rPr lang="de-DE" sz="4000" b="1" dirty="0" smtClean="0"/>
              <a:t>rap</a:t>
            </a:r>
            <a:endParaRPr lang="de-DE" sz="4000" b="1" dirty="0"/>
          </a:p>
        </p:txBody>
      </p:sp>
      <p:sp>
        <p:nvSpPr>
          <p:cNvPr id="39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10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40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4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sp>
        <p:nvSpPr>
          <p:cNvPr id="3" name="Textfeld 2"/>
          <p:cNvSpPr txBox="1"/>
          <p:nvPr/>
        </p:nvSpPr>
        <p:spPr>
          <a:xfrm>
            <a:off x="457200" y="2136217"/>
            <a:ext cx="31633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Use one pair of correction</a:t>
            </a:r>
          </a:p>
          <a:p>
            <a:r>
              <a:rPr lang="en-US" sz="2200" dirty="0" smtClean="0"/>
              <a:t>electrodes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611685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7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feld 116"/>
              <p:cNvSpPr txBox="1"/>
              <p:nvPr/>
            </p:nvSpPr>
            <p:spPr>
              <a:xfrm>
                <a:off x="606235" y="836346"/>
                <a:ext cx="8142229" cy="6470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2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4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6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8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sz="1500" i="1" baseline="-25000">
                              <a:latin typeface="Cambria Math" panose="02040503050406030204" pitchFamily="18" charset="0"/>
                            </a:rPr>
                            <m:t>10</m:t>
                          </m:r>
                          <m:f>
                            <m:fPr>
                              <m:ctrlPr>
                                <a:rPr lang="de-DE" sz="1500" i="1" baseline="-2500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DE" sz="1500" i="1" baseline="3000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+…</m:t>
                          </m:r>
                        </m:e>
                      </m:d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nary>
                        <m:naryPr>
                          <m:chr m:val="∑"/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=0,2,…</m:t>
                          </m:r>
                        </m:sub>
                        <m:sup>
                          <m:r>
                            <a:rPr lang="de-DE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f>
                            <m:fPr>
                              <m:ctrlP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𝑐h𝑎𝑟</m:t>
                                  </m:r>
                                </m:sub>
                                <m:sup>
                                  <m:r>
                                    <a:rPr lang="de-DE" sz="15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17" name="Textfeld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235" y="836346"/>
                <a:ext cx="8142229" cy="6470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" name="Rechteck 118"/>
          <p:cNvSpPr/>
          <p:nvPr/>
        </p:nvSpPr>
        <p:spPr>
          <a:xfrm>
            <a:off x="228123" y="479455"/>
            <a:ext cx="16075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b="1" dirty="0" smtClean="0">
                <a:ea typeface="Calibri"/>
                <a:cs typeface="Arial" panose="020B0604020202020204" pitchFamily="34" charset="0"/>
                <a:sym typeface="Calibri"/>
              </a:rPr>
              <a:t>Real world: </a:t>
            </a:r>
            <a:endParaRPr lang="en-US" sz="2200" b="1" baseline="30000" dirty="0" smtClean="0">
              <a:uFill>
                <a:solidFill/>
              </a:uFill>
              <a:ea typeface="Arial"/>
              <a:cs typeface="Arial" panose="020B0604020202020204" pitchFamily="34" charset="0"/>
              <a:sym typeface="Calibri"/>
            </a:endParaRPr>
          </a:p>
        </p:txBody>
      </p:sp>
      <p:sp>
        <p:nvSpPr>
          <p:cNvPr id="98" name="Rechteck 97"/>
          <p:cNvSpPr/>
          <p:nvPr/>
        </p:nvSpPr>
        <p:spPr>
          <a:xfrm>
            <a:off x="-508" y="1992083"/>
            <a:ext cx="47165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Degrees of freedom: </a:t>
            </a:r>
            <a:r>
              <a:rPr lang="en-US" sz="2200" dirty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L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R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, L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C1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, U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C1,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 </a:t>
            </a:r>
            <a:r>
              <a:rPr lang="en-US" sz="2200" b="1" dirty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L</a:t>
            </a:r>
            <a:r>
              <a:rPr lang="en-US" sz="2200" b="1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C2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,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 </a:t>
            </a:r>
            <a:r>
              <a:rPr lang="en-US" sz="2200" b="1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U</a:t>
            </a:r>
            <a:r>
              <a:rPr lang="en-US" sz="2200" b="1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C2</a:t>
            </a:r>
            <a:endParaRPr lang="en-US" sz="2200" b="1" dirty="0" smtClean="0">
              <a:uFill>
                <a:solidFill/>
              </a:uFill>
              <a:ea typeface="Arial"/>
              <a:cs typeface="Arial" panose="020B0604020202020204" pitchFamily="34" charset="0"/>
              <a:sym typeface="Calibri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265997" y="1571092"/>
            <a:ext cx="63600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b="1" dirty="0" smtClean="0">
                <a:ea typeface="Calibri"/>
                <a:cs typeface="Arial" panose="020B0604020202020204" pitchFamily="34" charset="0"/>
                <a:sym typeface="Calibri"/>
              </a:rPr>
              <a:t>New trap </a:t>
            </a:r>
            <a:r>
              <a:rPr lang="en-US" sz="2200" b="1" dirty="0" smtClean="0">
                <a:solidFill>
                  <a:srgbClr val="00B050"/>
                </a:solidFill>
                <a:ea typeface="Calibri"/>
                <a:cs typeface="Arial" panose="020B0604020202020204" pitchFamily="34" charset="0"/>
                <a:sym typeface="Calibri"/>
              </a:rPr>
              <a:t>(additional pair of correction electrodes) </a:t>
            </a:r>
            <a:endParaRPr lang="en-US" sz="2200" b="1" baseline="30000" dirty="0" smtClean="0">
              <a:solidFill>
                <a:srgbClr val="00B050"/>
              </a:solidFill>
              <a:uFill>
                <a:solidFill/>
              </a:uFill>
              <a:ea typeface="Arial"/>
              <a:cs typeface="Arial" panose="020B0604020202020204" pitchFamily="34" charset="0"/>
              <a:sym typeface="Calibri"/>
            </a:endParaRPr>
          </a:p>
        </p:txBody>
      </p:sp>
      <p:cxnSp>
        <p:nvCxnSpPr>
          <p:cNvPr id="8" name="Gerader Verbinder 7"/>
          <p:cNvCxnSpPr/>
          <p:nvPr/>
        </p:nvCxnSpPr>
        <p:spPr>
          <a:xfrm flipV="1">
            <a:off x="2987824" y="836346"/>
            <a:ext cx="720080" cy="7204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/>
          <p:cNvCxnSpPr/>
          <p:nvPr/>
        </p:nvCxnSpPr>
        <p:spPr>
          <a:xfrm flipV="1">
            <a:off x="3959932" y="845634"/>
            <a:ext cx="720080" cy="7204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hteck 71"/>
          <p:cNvSpPr/>
          <p:nvPr/>
        </p:nvSpPr>
        <p:spPr>
          <a:xfrm>
            <a:off x="405950" y="2593612"/>
            <a:ext cx="4274061" cy="1364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Optimized parameters: 	</a:t>
            </a:r>
          </a:p>
          <a:p>
            <a:pPr defTabSz="449580">
              <a:spcBef>
                <a:spcPts val="1000"/>
              </a:spcBef>
              <a:defRPr sz="1800"/>
            </a:pP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	C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4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=C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6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=C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8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=C</a:t>
            </a:r>
            <a:r>
              <a:rPr lang="en-US" sz="2200" baseline="-250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10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=0 </a:t>
            </a:r>
          </a:p>
          <a:p>
            <a:pPr defTabSz="449580">
              <a:spcBef>
                <a:spcPts val="1000"/>
              </a:spcBef>
              <a:defRPr sz="1800"/>
            </a:pPr>
            <a:r>
              <a:rPr lang="en-US" sz="2200" dirty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	</a:t>
            </a:r>
            <a:r>
              <a:rPr lang="en-US" sz="2200" dirty="0" smtClean="0">
                <a:uFill>
                  <a:solidFill/>
                </a:uFill>
                <a:ea typeface="Arial"/>
                <a:cs typeface="Arial" panose="020B0604020202020204" pitchFamily="34" charset="0"/>
                <a:sym typeface="Calibri"/>
              </a:rPr>
              <a:t>(doubly compensated)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4247964" y="1978496"/>
            <a:ext cx="4950062" cy="4114800"/>
            <a:chOff x="304800" y="1360581"/>
            <a:chExt cx="4950062" cy="4114800"/>
          </a:xfrm>
        </p:grpSpPr>
        <p:sp>
          <p:nvSpPr>
            <p:cNvPr id="37" name="Rechteck 36"/>
            <p:cNvSpPr/>
            <p:nvPr/>
          </p:nvSpPr>
          <p:spPr>
            <a:xfrm>
              <a:off x="3646729" y="2567045"/>
              <a:ext cx="1608133" cy="16312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rtl="0" latinLnBrk="1" hangingPunct="0"/>
              <a:r>
                <a: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sz="2000" baseline="-25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C2</a:t>
              </a:r>
              <a:r>
                <a: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</a:t>
              </a:r>
              <a:r>
                <a: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-8 V</a:t>
              </a:r>
            </a:p>
            <a:p>
              <a:pPr latinLnBrk="1" hangingPunct="0"/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sz="2000" baseline="-25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C1</a:t>
              </a:r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-9 V</a:t>
              </a:r>
            </a:p>
            <a:p>
              <a:pPr latinLnBrk="1" hangingPunct="0"/>
              <a:r>
                <a:rPr lang="en-US" sz="2000" dirty="0" smtClean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sz="2000" baseline="-25000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2000" dirty="0" smtClean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~ -10 </a:t>
              </a:r>
              <a:r>
                <a:rPr lang="en-US" sz="2000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</a:p>
            <a:p>
              <a:pPr latinLnBrk="1" hangingPunct="0"/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sz="2000" baseline="-25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C1</a:t>
              </a:r>
              <a:r>
                <a:rPr lang="en-US" sz="2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-9 V</a:t>
              </a:r>
            </a:p>
            <a:p>
              <a:pPr latinLnBrk="1" hangingPunct="0"/>
              <a:r>
                <a: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sz="2000" baseline="-25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C2</a:t>
              </a:r>
              <a:r>
                <a: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</a:t>
              </a:r>
              <a:r>
                <a: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-8</a:t>
              </a:r>
              <a:r>
                <a: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8" name="Gruppieren 37"/>
            <p:cNvGrpSpPr/>
            <p:nvPr/>
          </p:nvGrpSpPr>
          <p:grpSpPr>
            <a:xfrm rot="10800000">
              <a:off x="304800" y="1360581"/>
              <a:ext cx="3358859" cy="4114800"/>
              <a:chOff x="1822741" y="1221233"/>
              <a:chExt cx="3358859" cy="4114800"/>
            </a:xfrm>
          </p:grpSpPr>
          <p:pic>
            <p:nvPicPr>
              <p:cNvPr id="39" name="Grafik 3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526" r="23395"/>
              <a:stretch/>
            </p:blipFill>
            <p:spPr>
              <a:xfrm rot="16200000">
                <a:off x="1728929" y="1883362"/>
                <a:ext cx="4114800" cy="2790542"/>
              </a:xfrm>
              <a:prstGeom prst="rect">
                <a:avLst/>
              </a:prstGeom>
            </p:spPr>
          </p:pic>
          <p:grpSp>
            <p:nvGrpSpPr>
              <p:cNvPr id="40" name="Gruppieren 39"/>
              <p:cNvGrpSpPr/>
              <p:nvPr/>
            </p:nvGrpSpPr>
            <p:grpSpPr>
              <a:xfrm>
                <a:off x="1827664" y="2882822"/>
                <a:ext cx="932935" cy="200030"/>
                <a:chOff x="12006434" y="10839309"/>
                <a:chExt cx="1202383" cy="270000"/>
              </a:xfrm>
            </p:grpSpPr>
            <p:sp>
              <p:nvSpPr>
                <p:cNvPr id="87" name="Ellipse 86"/>
                <p:cNvSpPr/>
                <p:nvPr/>
              </p:nvSpPr>
              <p:spPr>
                <a:xfrm>
                  <a:off x="12006434" y="10839309"/>
                  <a:ext cx="270000" cy="270000"/>
                </a:xfrm>
                <a:prstGeom prst="ellipse">
                  <a:avLst/>
                </a:prstGeom>
                <a:noFill/>
                <a:ln w="28575" cap="flat">
                  <a:solidFill>
                    <a:srgbClr val="00B05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88" name="Rechteck 87"/>
                <p:cNvSpPr/>
                <p:nvPr/>
              </p:nvSpPr>
              <p:spPr>
                <a:xfrm>
                  <a:off x="12280868" y="10966648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rgbClr val="00B05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>
                <a:off x="1824217" y="3181006"/>
                <a:ext cx="936377" cy="200030"/>
                <a:chOff x="12001998" y="11241798"/>
                <a:chExt cx="1206822" cy="270000"/>
              </a:xfrm>
            </p:grpSpPr>
            <p:sp>
              <p:nvSpPr>
                <p:cNvPr id="85" name="Ellipse 84"/>
                <p:cNvSpPr/>
                <p:nvPr/>
              </p:nvSpPr>
              <p:spPr>
                <a:xfrm>
                  <a:off x="12001998" y="11241798"/>
                  <a:ext cx="270000" cy="270000"/>
                </a:xfrm>
                <a:prstGeom prst="ellipse">
                  <a:avLst/>
                </a:prstGeom>
                <a:noFill/>
                <a:ln w="28575" cap="flat">
                  <a:solidFill>
                    <a:srgbClr val="00B0F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86" name="Rechteck 85"/>
                <p:cNvSpPr/>
                <p:nvPr/>
              </p:nvSpPr>
              <p:spPr>
                <a:xfrm>
                  <a:off x="12280869" y="11364576"/>
                  <a:ext cx="927951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rgbClr val="00B0F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42" name="Gruppieren 41"/>
              <p:cNvGrpSpPr/>
              <p:nvPr/>
            </p:nvGrpSpPr>
            <p:grpSpPr>
              <a:xfrm>
                <a:off x="1920847" y="1342820"/>
                <a:ext cx="845118" cy="213365"/>
                <a:chOff x="12113270" y="12040873"/>
                <a:chExt cx="1089203" cy="288000"/>
              </a:xfrm>
            </p:grpSpPr>
            <p:sp>
              <p:nvSpPr>
                <p:cNvPr id="81" name="Rechteck 80"/>
                <p:cNvSpPr/>
                <p:nvPr/>
              </p:nvSpPr>
              <p:spPr>
                <a:xfrm>
                  <a:off x="12274524" y="12175601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82" name="Rechteck 81"/>
                <p:cNvSpPr/>
                <p:nvPr/>
              </p:nvSpPr>
              <p:spPr>
                <a:xfrm>
                  <a:off x="12257270" y="12040873"/>
                  <a:ext cx="18000" cy="28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83" name="Rechteck 82"/>
                <p:cNvSpPr/>
                <p:nvPr/>
              </p:nvSpPr>
              <p:spPr>
                <a:xfrm>
                  <a:off x="12185270" y="12076018"/>
                  <a:ext cx="18000" cy="216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84" name="Rechteck 83"/>
                <p:cNvSpPr/>
                <p:nvPr/>
              </p:nvSpPr>
              <p:spPr>
                <a:xfrm>
                  <a:off x="12113270" y="12117866"/>
                  <a:ext cx="18000" cy="144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43" name="Gruppieren 42"/>
              <p:cNvGrpSpPr/>
              <p:nvPr/>
            </p:nvGrpSpPr>
            <p:grpSpPr>
              <a:xfrm>
                <a:off x="1822741" y="3453573"/>
                <a:ext cx="932935" cy="200030"/>
                <a:chOff x="12006434" y="10839309"/>
                <a:chExt cx="1202383" cy="270000"/>
              </a:xfrm>
            </p:grpSpPr>
            <p:sp>
              <p:nvSpPr>
                <p:cNvPr id="79" name="Ellipse 78"/>
                <p:cNvSpPr/>
                <p:nvPr/>
              </p:nvSpPr>
              <p:spPr>
                <a:xfrm>
                  <a:off x="12006434" y="10839309"/>
                  <a:ext cx="270000" cy="270000"/>
                </a:xfrm>
                <a:prstGeom prst="ellipse">
                  <a:avLst/>
                </a:prstGeom>
                <a:noFill/>
                <a:ln w="28575" cap="flat">
                  <a:solidFill>
                    <a:srgbClr val="00B05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80" name="Rechteck 79"/>
                <p:cNvSpPr/>
                <p:nvPr/>
              </p:nvSpPr>
              <p:spPr>
                <a:xfrm>
                  <a:off x="12280868" y="10966648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rgbClr val="00B05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44" name="Gruppieren 43"/>
              <p:cNvGrpSpPr/>
              <p:nvPr/>
            </p:nvGrpSpPr>
            <p:grpSpPr>
              <a:xfrm>
                <a:off x="1906881" y="4951844"/>
                <a:ext cx="845118" cy="213365"/>
                <a:chOff x="12113270" y="12040873"/>
                <a:chExt cx="1089203" cy="288000"/>
              </a:xfrm>
            </p:grpSpPr>
            <p:sp>
              <p:nvSpPr>
                <p:cNvPr id="75" name="Rechteck 74"/>
                <p:cNvSpPr/>
                <p:nvPr/>
              </p:nvSpPr>
              <p:spPr>
                <a:xfrm>
                  <a:off x="12274524" y="12175601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76" name="Rechteck 75"/>
                <p:cNvSpPr/>
                <p:nvPr/>
              </p:nvSpPr>
              <p:spPr>
                <a:xfrm>
                  <a:off x="12257270" y="12040873"/>
                  <a:ext cx="18000" cy="28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77" name="Rechteck 76"/>
                <p:cNvSpPr/>
                <p:nvPr/>
              </p:nvSpPr>
              <p:spPr>
                <a:xfrm>
                  <a:off x="12185270" y="12076018"/>
                  <a:ext cx="18000" cy="216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78" name="Rechteck 77"/>
                <p:cNvSpPr/>
                <p:nvPr/>
              </p:nvSpPr>
              <p:spPr>
                <a:xfrm>
                  <a:off x="12113270" y="12117866"/>
                  <a:ext cx="18000" cy="144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>
                <a:off x="1920847" y="4581890"/>
                <a:ext cx="845118" cy="213365"/>
                <a:chOff x="12113270" y="12040873"/>
                <a:chExt cx="1089203" cy="288000"/>
              </a:xfrm>
            </p:grpSpPr>
            <p:sp>
              <p:nvSpPr>
                <p:cNvPr id="67" name="Rechteck 66"/>
                <p:cNvSpPr/>
                <p:nvPr/>
              </p:nvSpPr>
              <p:spPr>
                <a:xfrm>
                  <a:off x="12274524" y="12175601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70" name="Rechteck 69"/>
                <p:cNvSpPr/>
                <p:nvPr/>
              </p:nvSpPr>
              <p:spPr>
                <a:xfrm>
                  <a:off x="12257270" y="12040873"/>
                  <a:ext cx="18000" cy="28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73" name="Rechteck 72"/>
                <p:cNvSpPr/>
                <p:nvPr/>
              </p:nvSpPr>
              <p:spPr>
                <a:xfrm>
                  <a:off x="12185270" y="12076018"/>
                  <a:ext cx="18000" cy="216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74" name="Rechteck 73"/>
                <p:cNvSpPr/>
                <p:nvPr/>
              </p:nvSpPr>
              <p:spPr>
                <a:xfrm>
                  <a:off x="12113270" y="12117866"/>
                  <a:ext cx="18000" cy="144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46" name="Gruppieren 45"/>
              <p:cNvGrpSpPr/>
              <p:nvPr/>
            </p:nvGrpSpPr>
            <p:grpSpPr>
              <a:xfrm>
                <a:off x="1934813" y="1727035"/>
                <a:ext cx="845118" cy="213365"/>
                <a:chOff x="12113270" y="12040873"/>
                <a:chExt cx="1089203" cy="288000"/>
              </a:xfrm>
            </p:grpSpPr>
            <p:sp>
              <p:nvSpPr>
                <p:cNvPr id="63" name="Rechteck 62"/>
                <p:cNvSpPr/>
                <p:nvPr/>
              </p:nvSpPr>
              <p:spPr>
                <a:xfrm>
                  <a:off x="12274524" y="12175601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64" name="Rechteck 63"/>
                <p:cNvSpPr/>
                <p:nvPr/>
              </p:nvSpPr>
              <p:spPr>
                <a:xfrm>
                  <a:off x="12257270" y="12040873"/>
                  <a:ext cx="18000" cy="28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65" name="Rechteck 64"/>
                <p:cNvSpPr/>
                <p:nvPr/>
              </p:nvSpPr>
              <p:spPr>
                <a:xfrm>
                  <a:off x="12185270" y="12076018"/>
                  <a:ext cx="18000" cy="216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66" name="Rechteck 65"/>
                <p:cNvSpPr/>
                <p:nvPr/>
              </p:nvSpPr>
              <p:spPr>
                <a:xfrm>
                  <a:off x="12113270" y="12117866"/>
                  <a:ext cx="18000" cy="144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47" name="Gruppieren 46"/>
              <p:cNvGrpSpPr/>
              <p:nvPr/>
            </p:nvGrpSpPr>
            <p:grpSpPr>
              <a:xfrm>
                <a:off x="1927488" y="4129570"/>
                <a:ext cx="845118" cy="213365"/>
                <a:chOff x="12113270" y="12040873"/>
                <a:chExt cx="1089203" cy="288000"/>
              </a:xfrm>
            </p:grpSpPr>
            <p:sp>
              <p:nvSpPr>
                <p:cNvPr id="59" name="Rechteck 58"/>
                <p:cNvSpPr/>
                <p:nvPr/>
              </p:nvSpPr>
              <p:spPr>
                <a:xfrm>
                  <a:off x="12274524" y="12175601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60" name="Rechteck 59"/>
                <p:cNvSpPr/>
                <p:nvPr/>
              </p:nvSpPr>
              <p:spPr>
                <a:xfrm>
                  <a:off x="12257270" y="12040873"/>
                  <a:ext cx="18000" cy="28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61" name="Rechteck 60"/>
                <p:cNvSpPr/>
                <p:nvPr/>
              </p:nvSpPr>
              <p:spPr>
                <a:xfrm>
                  <a:off x="12185270" y="12076018"/>
                  <a:ext cx="18000" cy="216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62" name="Rechteck 61"/>
                <p:cNvSpPr/>
                <p:nvPr/>
              </p:nvSpPr>
              <p:spPr>
                <a:xfrm>
                  <a:off x="12113270" y="12117866"/>
                  <a:ext cx="18000" cy="144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48" name="Gruppieren 47"/>
              <p:cNvGrpSpPr/>
              <p:nvPr/>
            </p:nvGrpSpPr>
            <p:grpSpPr>
              <a:xfrm>
                <a:off x="1920847" y="2156683"/>
                <a:ext cx="845118" cy="213365"/>
                <a:chOff x="12113270" y="12040873"/>
                <a:chExt cx="1089203" cy="288000"/>
              </a:xfrm>
            </p:grpSpPr>
            <p:sp>
              <p:nvSpPr>
                <p:cNvPr id="55" name="Rechteck 54"/>
                <p:cNvSpPr/>
                <p:nvPr/>
              </p:nvSpPr>
              <p:spPr>
                <a:xfrm>
                  <a:off x="12274524" y="12175601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56" name="Rechteck 55"/>
                <p:cNvSpPr/>
                <p:nvPr/>
              </p:nvSpPr>
              <p:spPr>
                <a:xfrm>
                  <a:off x="12257270" y="12040873"/>
                  <a:ext cx="18000" cy="28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57" name="Rechteck 56"/>
                <p:cNvSpPr/>
                <p:nvPr/>
              </p:nvSpPr>
              <p:spPr>
                <a:xfrm>
                  <a:off x="12185270" y="12076018"/>
                  <a:ext cx="18000" cy="216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58" name="Rechteck 57"/>
                <p:cNvSpPr/>
                <p:nvPr/>
              </p:nvSpPr>
              <p:spPr>
                <a:xfrm>
                  <a:off x="12113270" y="12117866"/>
                  <a:ext cx="18000" cy="144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49" name="Gruppieren 48"/>
              <p:cNvGrpSpPr/>
              <p:nvPr/>
            </p:nvGrpSpPr>
            <p:grpSpPr>
              <a:xfrm>
                <a:off x="1827659" y="2545811"/>
                <a:ext cx="932935" cy="200030"/>
                <a:chOff x="12006434" y="10839309"/>
                <a:chExt cx="1202383" cy="270000"/>
              </a:xfrm>
            </p:grpSpPr>
            <p:sp>
              <p:nvSpPr>
                <p:cNvPr id="53" name="Ellipse 52"/>
                <p:cNvSpPr/>
                <p:nvPr/>
              </p:nvSpPr>
              <p:spPr>
                <a:xfrm>
                  <a:off x="12006434" y="10839309"/>
                  <a:ext cx="270000" cy="270000"/>
                </a:xfrm>
                <a:prstGeom prst="ellipse">
                  <a:avLst/>
                </a:prstGeom>
                <a:noFill/>
                <a:ln w="28575" cap="flat">
                  <a:solidFill>
                    <a:srgbClr val="FF000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54" name="Rechteck 53"/>
                <p:cNvSpPr/>
                <p:nvPr/>
              </p:nvSpPr>
              <p:spPr>
                <a:xfrm>
                  <a:off x="12280868" y="10966648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rgbClr val="FF000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grpSp>
            <p:nvGrpSpPr>
              <p:cNvPr id="50" name="Gruppieren 49"/>
              <p:cNvGrpSpPr/>
              <p:nvPr/>
            </p:nvGrpSpPr>
            <p:grpSpPr>
              <a:xfrm>
                <a:off x="1839671" y="3800086"/>
                <a:ext cx="932935" cy="200030"/>
                <a:chOff x="12006434" y="10839309"/>
                <a:chExt cx="1202383" cy="270000"/>
              </a:xfrm>
            </p:grpSpPr>
            <p:sp>
              <p:nvSpPr>
                <p:cNvPr id="51" name="Ellipse 50"/>
                <p:cNvSpPr/>
                <p:nvPr/>
              </p:nvSpPr>
              <p:spPr>
                <a:xfrm>
                  <a:off x="12006434" y="10839309"/>
                  <a:ext cx="270000" cy="270000"/>
                </a:xfrm>
                <a:prstGeom prst="ellipse">
                  <a:avLst/>
                </a:prstGeom>
                <a:noFill/>
                <a:ln w="28575" cap="flat">
                  <a:solidFill>
                    <a:srgbClr val="FF000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52" name="Rechteck 51"/>
                <p:cNvSpPr/>
                <p:nvPr/>
              </p:nvSpPr>
              <p:spPr>
                <a:xfrm>
                  <a:off x="12280868" y="10966648"/>
                  <a:ext cx="927949" cy="180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>
                  <a:solidFill>
                    <a:srgbClr val="FF0000"/>
                  </a:solidFill>
                  <a:prstDash val="solid"/>
                  <a:miter lim="800000"/>
                </a:ln>
                <a:effectLst>
                  <a:outerShdw blurRad="38100" dist="23000" dir="5400000" rotWithShape="0">
                    <a:srgbClr val="000000">
                      <a:alpha val="34999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2322513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</p:grpSp>
      </p:grpSp>
      <p:cxnSp>
        <p:nvCxnSpPr>
          <p:cNvPr id="89" name="Gerader Verbinder 88"/>
          <p:cNvCxnSpPr/>
          <p:nvPr/>
        </p:nvCxnSpPr>
        <p:spPr>
          <a:xfrm flipV="1">
            <a:off x="4824028" y="847803"/>
            <a:ext cx="720080" cy="7204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/>
          <p:cNvCxnSpPr/>
          <p:nvPr/>
        </p:nvCxnSpPr>
        <p:spPr>
          <a:xfrm flipV="1">
            <a:off x="5713407" y="845634"/>
            <a:ext cx="720080" cy="7204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0" y="-138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A </a:t>
            </a:r>
            <a:r>
              <a:rPr lang="de-DE" sz="4000" b="1" dirty="0"/>
              <a:t>N</a:t>
            </a:r>
            <a:r>
              <a:rPr lang="de-DE" sz="4000" b="1" dirty="0" smtClean="0"/>
              <a:t>ew Ultra-</a:t>
            </a:r>
            <a:r>
              <a:rPr lang="de-DE" sz="4000" b="1" dirty="0" err="1"/>
              <a:t>H</a:t>
            </a:r>
            <a:r>
              <a:rPr lang="de-DE" sz="4000" b="1" dirty="0" err="1" smtClean="0"/>
              <a:t>armonic</a:t>
            </a:r>
            <a:r>
              <a:rPr lang="de-DE" sz="4000" b="1" dirty="0" smtClean="0"/>
              <a:t> </a:t>
            </a:r>
            <a:r>
              <a:rPr lang="de-DE" sz="4000" b="1" dirty="0"/>
              <a:t>T</a:t>
            </a:r>
            <a:r>
              <a:rPr lang="de-DE" sz="4000" b="1" dirty="0" smtClean="0"/>
              <a:t>rap</a:t>
            </a:r>
            <a:endParaRPr lang="de-DE" sz="4000" b="1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5112060" y="4641253"/>
            <a:ext cx="1044116" cy="369332"/>
            <a:chOff x="5112060" y="4641253"/>
            <a:chExt cx="1044116" cy="369332"/>
          </a:xfrm>
        </p:grpSpPr>
        <p:cxnSp>
          <p:nvCxnSpPr>
            <p:cNvPr id="3" name="Gerade Verbindung mit Pfeil 2"/>
            <p:cNvCxnSpPr/>
            <p:nvPr/>
          </p:nvCxnSpPr>
          <p:spPr>
            <a:xfrm>
              <a:off x="5112060" y="4944481"/>
              <a:ext cx="104411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feld 3"/>
            <p:cNvSpPr txBox="1"/>
            <p:nvPr/>
          </p:nvSpPr>
          <p:spPr>
            <a:xfrm>
              <a:off x="5224765" y="4641253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10mm</a:t>
              </a:r>
              <a:endParaRPr lang="de-DE" dirty="0"/>
            </a:p>
          </p:txBody>
        </p:sp>
      </p:grpSp>
      <p:sp>
        <p:nvSpPr>
          <p:cNvPr id="92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12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93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9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21473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7231695"/>
              </p:ext>
            </p:extLst>
          </p:nvPr>
        </p:nvGraphicFramePr>
        <p:xfrm>
          <a:off x="774448" y="1497608"/>
          <a:ext cx="6317832" cy="4800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8" r:id="rId4" imgW="4273920" imgH="3283200" progId="">
                  <p:embed/>
                </p:oleObj>
              </mc:Choice>
              <mc:Fallback>
                <p:oleObj r:id="rId4" imgW="4273920" imgH="3283200" progId="">
                  <p:embed/>
                  <p:pic>
                    <p:nvPicPr>
                      <p:cNvPr id="17" name="Objekt 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4448" y="1497608"/>
                        <a:ext cx="6317832" cy="48006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386326"/>
              </p:ext>
            </p:extLst>
          </p:nvPr>
        </p:nvGraphicFramePr>
        <p:xfrm>
          <a:off x="805651" y="1474605"/>
          <a:ext cx="6286629" cy="4836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9" r:id="rId6" imgW="4265280" imgH="3281760" progId="">
                  <p:embed/>
                </p:oleObj>
              </mc:Choice>
              <mc:Fallback>
                <p:oleObj r:id="rId6" imgW="4265280" imgH="3281760" progId="">
                  <p:embed/>
                  <p:pic>
                    <p:nvPicPr>
                      <p:cNvPr id="18" name="Objekt 1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05651" y="1474605"/>
                        <a:ext cx="6286629" cy="4836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2459841"/>
              </p:ext>
            </p:extLst>
          </p:nvPr>
        </p:nvGraphicFramePr>
        <p:xfrm>
          <a:off x="791580" y="1484784"/>
          <a:ext cx="6300700" cy="477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0" r:id="rId8" imgW="4265280" imgH="3281760" progId="">
                  <p:embed/>
                </p:oleObj>
              </mc:Choice>
              <mc:Fallback>
                <p:oleObj r:id="rId8" imgW="4265280" imgH="3281760" progId="">
                  <p:embed/>
                  <p:pic>
                    <p:nvPicPr>
                      <p:cNvPr id="19" name="Objekt 1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91580" y="1484784"/>
                        <a:ext cx="6300700" cy="4776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hteck 34"/>
          <p:cNvSpPr/>
          <p:nvPr/>
        </p:nvSpPr>
        <p:spPr>
          <a:xfrm>
            <a:off x="175264" y="680438"/>
            <a:ext cx="895759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100" dirty="0">
              <a:latin typeface="+mj-lt"/>
              <a:cs typeface="Arial" panose="020B0604020202020204" pitchFamily="34" charset="0"/>
            </a:endParaRPr>
          </a:p>
          <a:p>
            <a:r>
              <a:rPr lang="de-DE" sz="2200" dirty="0" smtClean="0">
                <a:latin typeface="+mj-lt"/>
                <a:cs typeface="Arial" panose="020B0604020202020204" pitchFamily="34" charset="0"/>
              </a:rPr>
              <a:t>Study </a:t>
            </a:r>
            <a:r>
              <a:rPr lang="de-DE" sz="2200" dirty="0" err="1" smtClean="0">
                <a:latin typeface="+mj-lt"/>
                <a:cs typeface="Arial" panose="020B0604020202020204" pitchFamily="34" charset="0"/>
              </a:rPr>
              <a:t>shifts</a:t>
            </a:r>
            <a:r>
              <a:rPr lang="de-DE" sz="22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de-DE" sz="2200" dirty="0" err="1" smtClean="0">
                <a:latin typeface="+mj-lt"/>
                <a:cs typeface="Arial" panose="020B0604020202020204" pitchFamily="34" charset="0"/>
              </a:rPr>
              <a:t>of</a:t>
            </a:r>
            <a:r>
              <a:rPr lang="de-DE" sz="2200" dirty="0" smtClean="0">
                <a:latin typeface="+mj-lt"/>
                <a:cs typeface="Arial" panose="020B0604020202020204" pitchFamily="34" charset="0"/>
              </a:rPr>
              <a:t> axial </a:t>
            </a:r>
            <a:r>
              <a:rPr lang="de-DE" sz="2200" dirty="0" err="1" smtClean="0">
                <a:latin typeface="+mj-lt"/>
                <a:cs typeface="Arial" panose="020B0604020202020204" pitchFamily="34" charset="0"/>
              </a:rPr>
              <a:t>freq</a:t>
            </a:r>
            <a:r>
              <a:rPr lang="de-DE" sz="2200" dirty="0" smtClean="0">
                <a:latin typeface="+mj-lt"/>
                <a:cs typeface="Arial" panose="020B0604020202020204" pitchFamily="34" charset="0"/>
              </a:rPr>
              <a:t>. due </a:t>
            </a:r>
            <a:r>
              <a:rPr lang="de-DE" sz="2200" dirty="0" err="1" smtClean="0">
                <a:latin typeface="+mj-lt"/>
                <a:cs typeface="Arial" panose="020B0604020202020204" pitchFamily="34" charset="0"/>
              </a:rPr>
              <a:t>to</a:t>
            </a:r>
            <a:r>
              <a:rPr lang="de-DE" sz="22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de-DE" sz="2200" dirty="0" err="1" smtClean="0">
                <a:latin typeface="+mj-lt"/>
                <a:cs typeface="Arial" panose="020B0604020202020204" pitchFamily="34" charset="0"/>
              </a:rPr>
              <a:t>magnetron</a:t>
            </a:r>
            <a:r>
              <a:rPr lang="de-DE" sz="22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de-DE" sz="2200" dirty="0" err="1" smtClean="0">
                <a:latin typeface="+mj-lt"/>
                <a:cs typeface="Arial" panose="020B0604020202020204" pitchFamily="34" charset="0"/>
              </a:rPr>
              <a:t>bursts</a:t>
            </a:r>
            <a:r>
              <a:rPr lang="de-DE" sz="2200" dirty="0" smtClean="0">
                <a:latin typeface="+mj-lt"/>
                <a:cs typeface="Arial" panose="020B0604020202020204" pitchFamily="34" charset="0"/>
              </a:rPr>
              <a:t>:</a:t>
            </a:r>
            <a:endParaRPr lang="de-DE" sz="2200" dirty="0">
              <a:latin typeface="+mj-lt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5"/>
              <p:cNvSpPr txBox="1"/>
              <p:nvPr/>
            </p:nvSpPr>
            <p:spPr>
              <a:xfrm>
                <a:off x="175264" y="1394189"/>
                <a:ext cx="5729961" cy="5178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de-DE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𝑐h𝑎𝑟</m:t>
                              </m:r>
                            </m:sub>
                            <m:sup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de-DE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  <m:sup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15</m:t>
                          </m:r>
                        </m:num>
                        <m:den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f>
                        <m:f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𝑐h𝑎𝑟</m:t>
                              </m:r>
                            </m:sub>
                            <m:sup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  <m:sup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35</m:t>
                          </m:r>
                        </m:num>
                        <m:den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f>
                        <m:f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𝑐h𝑎𝑟</m:t>
                              </m:r>
                            </m:sub>
                            <m:sup>
                              <m:r>
                                <a:rPr lang="de-DE" sz="15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  <m:sup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bSup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150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36" name="Textfeld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4" y="1394189"/>
                <a:ext cx="5729961" cy="51783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feld 42"/>
          <p:cNvSpPr txBox="1"/>
          <p:nvPr/>
        </p:nvSpPr>
        <p:spPr>
          <a:xfrm rot="19542596">
            <a:off x="4498043" y="3378934"/>
            <a:ext cx="171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>
                <a:solidFill>
                  <a:srgbClr val="FF0000"/>
                </a:solidFill>
              </a:rPr>
              <a:t>Preliminary</a:t>
            </a:r>
            <a:r>
              <a:rPr lang="de-DE" sz="2400" dirty="0" smtClean="0">
                <a:solidFill>
                  <a:srgbClr val="FF0000"/>
                </a:solidFill>
              </a:rPr>
              <a:t>!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-508" y="-138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A </a:t>
            </a:r>
            <a:r>
              <a:rPr lang="de-DE" sz="4000" b="1" dirty="0"/>
              <a:t>N</a:t>
            </a:r>
            <a:r>
              <a:rPr lang="de-DE" sz="4000" b="1" dirty="0" smtClean="0"/>
              <a:t>ew Ultra-</a:t>
            </a:r>
            <a:r>
              <a:rPr lang="de-DE" sz="4000" b="1" dirty="0" err="1"/>
              <a:t>H</a:t>
            </a:r>
            <a:r>
              <a:rPr lang="de-DE" sz="4000" b="1" dirty="0" err="1" smtClean="0"/>
              <a:t>armonic</a:t>
            </a:r>
            <a:r>
              <a:rPr lang="de-DE" sz="4000" b="1" dirty="0" smtClean="0"/>
              <a:t> Trap - Performance</a:t>
            </a:r>
            <a:endParaRPr lang="de-DE" sz="4000" b="1" dirty="0"/>
          </a:p>
        </p:txBody>
      </p:sp>
      <p:sp>
        <p:nvSpPr>
          <p:cNvPr id="39" name="Textfeld 38"/>
          <p:cNvSpPr txBox="1"/>
          <p:nvPr/>
        </p:nvSpPr>
        <p:spPr>
          <a:xfrm>
            <a:off x="2303748" y="4493330"/>
            <a:ext cx="18249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latinLnBrk="1" hangingPunct="0"/>
            <a:r>
              <a:rPr lang="de-DE" sz="1200" dirty="0" err="1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Our</a:t>
            </a:r>
            <a:r>
              <a:rPr lang="de-DE" sz="12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former</a:t>
            </a:r>
            <a:r>
              <a:rPr lang="de-DE" sz="12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bound-electron</a:t>
            </a:r>
            <a:r>
              <a:rPr lang="de-DE" sz="12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 </a:t>
            </a:r>
          </a:p>
          <a:p>
            <a:pPr latinLnBrk="1" hangingPunct="0"/>
            <a:r>
              <a:rPr lang="de-DE" sz="1200" i="1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g</a:t>
            </a:r>
            <a:r>
              <a:rPr lang="de-DE" sz="12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-</a:t>
            </a:r>
            <a:r>
              <a:rPr lang="de-DE" sz="1200" dirty="0" err="1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factor</a:t>
            </a:r>
            <a:r>
              <a:rPr lang="de-DE" sz="12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experiment</a:t>
            </a:r>
            <a:r>
              <a:rPr lang="de-DE" sz="12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 (</a:t>
            </a:r>
            <a:r>
              <a:rPr lang="de-DE" sz="1200" dirty="0" err="1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m</a:t>
            </a:r>
            <a:r>
              <a:rPr lang="de-DE" sz="1200" baseline="-25000" dirty="0" err="1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e</a:t>
            </a:r>
            <a:r>
              <a:rPr lang="de-DE" sz="12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)</a:t>
            </a:r>
            <a:endParaRPr kumimoji="0" lang="en-US" sz="1200" b="0" u="none" strike="noStrike" cap="none" spc="0" normalizeH="0" baseline="-25000" dirty="0">
              <a:ln>
                <a:noFill/>
              </a:ln>
              <a:solidFill>
                <a:srgbClr val="FF0000"/>
              </a:solidFill>
              <a:effectLst/>
              <a:uFillTx/>
              <a:latin typeface="Cambria Math" panose="02040503050406030204" pitchFamily="18" charset="0"/>
              <a:ea typeface="Cambria Math" panose="02040503050406030204" pitchFamily="18" charset="0"/>
              <a:sym typeface="Helvetica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567014" y="2521803"/>
            <a:ext cx="1885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latinLnBrk="1" hangingPunct="0"/>
            <a:r>
              <a:rPr lang="de-DE" sz="1200" dirty="0" smtClean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MIT/FSU Trap </a:t>
            </a:r>
            <a:r>
              <a:rPr kumimoji="0" lang="de-DE" sz="1200" b="0" u="none" strike="noStrike" cap="none" spc="0" normalizeH="0" dirty="0" smtClean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(</a:t>
            </a:r>
            <a:r>
              <a:rPr kumimoji="0" lang="de-DE" sz="1200" b="0" u="none" strike="noStrike" cap="none" spc="0" normalizeH="0" dirty="0" err="1" smtClean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hyperbolic</a:t>
            </a:r>
            <a:r>
              <a:rPr kumimoji="0" lang="de-DE" sz="1200" b="0" u="none" strike="noStrike" cap="none" spc="0" normalizeH="0" dirty="0" smtClean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)</a:t>
            </a:r>
          </a:p>
          <a:p>
            <a:pPr latinLnBrk="1" hangingPunct="0"/>
            <a:r>
              <a:rPr lang="de-DE" sz="1200" dirty="0" smtClean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[S. </a:t>
            </a:r>
            <a:r>
              <a:rPr lang="de-DE" sz="1200" dirty="0" err="1" smtClean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Rainville</a:t>
            </a:r>
            <a:r>
              <a:rPr lang="de-DE" sz="1200" dirty="0" smtClean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 </a:t>
            </a:r>
            <a:r>
              <a:rPr lang="de-DE" sz="1200" dirty="0" err="1" smtClean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Ph.D</a:t>
            </a:r>
            <a:r>
              <a:rPr lang="de-DE" sz="1200" dirty="0" smtClean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Helvetica"/>
              </a:rPr>
              <a:t>. Thesis]</a:t>
            </a:r>
            <a:endParaRPr kumimoji="0" lang="en-US" sz="1200" b="0" u="none" strike="noStrike" cap="none" spc="0" normalizeH="0" dirty="0">
              <a:ln>
                <a:noFill/>
              </a:ln>
              <a:solidFill>
                <a:srgbClr val="0000FF"/>
              </a:solidFill>
              <a:effectLst/>
              <a:uFillTx/>
              <a:latin typeface="Cambria Math" panose="02040503050406030204" pitchFamily="18" charset="0"/>
              <a:ea typeface="Cambria Math" panose="02040503050406030204" pitchFamily="18" charset="0"/>
              <a:sym typeface="Helvetica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118813" y="6068182"/>
            <a:ext cx="290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Heiße</a:t>
            </a:r>
            <a:r>
              <a:rPr lang="en-US" dirty="0" smtClean="0"/>
              <a:t> </a:t>
            </a:r>
            <a:r>
              <a:rPr lang="en-US" i="1" dirty="0" smtClean="0"/>
              <a:t>et al</a:t>
            </a:r>
            <a:r>
              <a:rPr lang="en-US" dirty="0" smtClean="0"/>
              <a:t>., PRA, accepted</a:t>
            </a:r>
            <a:endParaRPr lang="en-US" dirty="0"/>
          </a:p>
        </p:txBody>
      </p:sp>
      <p:sp>
        <p:nvSpPr>
          <p:cNvPr id="53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11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54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57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6766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3" grpId="0"/>
      <p:bldP spid="39" grpId="0"/>
      <p:bldP spid="40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2"/>
          <p:cNvSpPr/>
          <p:nvPr/>
        </p:nvSpPr>
        <p:spPr>
          <a:xfrm>
            <a:off x="0" y="0"/>
            <a:ext cx="8995392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/>
            <a:r>
              <a:rPr lang="de-DE" sz="4000" b="1" dirty="0" smtClean="0"/>
              <a:t>Outline</a:t>
            </a:r>
            <a:endParaRPr lang="de-DE" sz="4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575556" y="1376772"/>
            <a:ext cx="652973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3200" dirty="0" smtClean="0"/>
              <a:t>Setup and Experimental Techniques</a:t>
            </a:r>
            <a:br>
              <a:rPr lang="en-US" sz="3200" dirty="0" smtClean="0"/>
            </a:br>
            <a:r>
              <a:rPr lang="en-US" sz="3200" dirty="0" smtClean="0"/>
              <a:t>- a new ultra-harmonic trap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pPr marL="285750" indent="-285750">
              <a:buFontTx/>
              <a:buChar char="-"/>
            </a:pPr>
            <a:r>
              <a:rPr lang="en-US" sz="3200" b="1" dirty="0" smtClean="0"/>
              <a:t>Proton’s Atomic Mass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F. Heiße </a:t>
            </a:r>
            <a:r>
              <a:rPr lang="de-DE" altLang="de-DE" sz="2400" i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et al.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PRL </a:t>
            </a:r>
            <a:r>
              <a:rPr lang="de-DE" sz="2400" b="1" dirty="0">
                <a:solidFill>
                  <a:schemeClr val="bg1">
                    <a:lumMod val="50000"/>
                  </a:schemeClr>
                </a:solidFill>
              </a:rPr>
              <a:t>119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, 033001 (2017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sz="3200" dirty="0" smtClean="0"/>
          </a:p>
          <a:p>
            <a:endParaRPr lang="en-US" sz="3200" dirty="0" smtClean="0"/>
          </a:p>
          <a:p>
            <a:pPr marL="285750" indent="-285750">
              <a:buFontTx/>
              <a:buChar char="-"/>
            </a:pPr>
            <a:r>
              <a:rPr lang="en-US" sz="3200" dirty="0" smtClean="0"/>
              <a:t>Deuteron’s Atomic Mass</a:t>
            </a:r>
            <a:endParaRPr lang="en-US" sz="3200" dirty="0"/>
          </a:p>
        </p:txBody>
      </p:sp>
      <p:sp>
        <p:nvSpPr>
          <p:cNvPr id="10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1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7281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 bwMode="auto">
          <a:xfrm>
            <a:off x="2231165" y="5089378"/>
            <a:ext cx="4753913" cy="39029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feld 1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4000" b="1" dirty="0" err="1">
                <a:latin typeface="+mj-lt"/>
              </a:rPr>
              <a:t>Results</a:t>
            </a:r>
            <a:endParaRPr lang="de-DE" altLang="de-DE" sz="4000" b="1" dirty="0">
              <a:latin typeface="+mj-lt"/>
            </a:endParaRPr>
          </a:p>
        </p:txBody>
      </p:sp>
      <p:sp>
        <p:nvSpPr>
          <p:cNvPr id="10" name="Textfeld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978758" y="762000"/>
            <a:ext cx="5179880" cy="66678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de-DE">
                <a:noFill/>
              </a:rPr>
              <a:t> </a:t>
            </a:r>
          </a:p>
        </p:txBody>
      </p:sp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344730" y="6087991"/>
            <a:ext cx="57185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[1] PRL </a:t>
            </a:r>
            <a:r>
              <a:rPr lang="de-DE" altLang="de-DE" sz="1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73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1481 (1994). </a:t>
            </a:r>
            <a:r>
              <a:rPr lang="en-US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[2] Ph.D. thesis, Stockholm University (1997).</a:t>
            </a:r>
          </a:p>
          <a:p>
            <a:pPr eaLnBrk="1" hangingPunct="1"/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[3] AIP </a:t>
            </a:r>
            <a:r>
              <a:rPr lang="de-DE" altLang="de-DE" sz="12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Conf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 </a:t>
            </a:r>
            <a:r>
              <a:rPr lang="de-DE" altLang="de-DE" sz="12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Proc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 </a:t>
            </a:r>
            <a:r>
              <a:rPr lang="de-DE" altLang="de-DE" sz="1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457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101 (1999). [4] Phys. </a:t>
            </a:r>
            <a:r>
              <a:rPr lang="de-DE" altLang="de-DE" sz="12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Scr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 </a:t>
            </a:r>
            <a:r>
              <a:rPr lang="de-DE" altLang="de-DE" sz="1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66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201 (2002). [5] PRA </a:t>
            </a:r>
            <a:r>
              <a:rPr lang="de-DE" altLang="de-DE" sz="1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78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2514 (2008).</a:t>
            </a:r>
            <a:endParaRPr lang="de-DE" altLang="de-DE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feld 1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59160" y="1515070"/>
            <a:ext cx="4438651" cy="92333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de-DE">
                <a:noFill/>
              </a:rPr>
              <a:t>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/>
              <p:cNvSpPr txBox="1"/>
              <p:nvPr/>
            </p:nvSpPr>
            <p:spPr>
              <a:xfrm>
                <a:off x="2752414" y="2708377"/>
                <a:ext cx="2877070" cy="6360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de-DE" sz="2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sSub>
                        <m:sSubPr>
                          <m:ctrlP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2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final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de-DE" sz="22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d>
                        <m:dPr>
                          <m:ctrlPr>
                            <a:rPr lang="de-DE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Pre>
                            <m:sPrePr>
                              <m:ctrlP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de-DE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22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p>
                                  <m:r>
                                    <a:rPr lang="de-DE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6+</m:t>
                                  </m:r>
                                </m:sup>
                              </m:sSup>
                            </m:e>
                          </m:sPre>
                        </m:e>
                      </m:d>
                    </m:oMath>
                  </m:oMathPara>
                </a14:m>
                <a:endParaRPr kumimoji="0" lang="en-US" sz="2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"/>
                </a:endParaRPr>
              </a:p>
            </p:txBody>
          </p:sp>
        </mc:Choice>
        <mc:Fallback xmlns=""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2414" y="2708377"/>
                <a:ext cx="2877070" cy="63600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2362200" y="5110980"/>
                <a:ext cx="4455899" cy="3686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de-DE" sz="2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=1.007 276 466 583 </m:t>
                      </m:r>
                      <m:d>
                        <m:dPr>
                          <m:ctrlP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15</m:t>
                          </m:r>
                        </m:e>
                      </m:d>
                      <m:d>
                        <m:dPr>
                          <m:ctrlP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29</m:t>
                          </m:r>
                        </m:e>
                      </m:d>
                      <m:r>
                        <a:rPr lang="de-DE" sz="2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sz="22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kumimoji="0" lang="en-US" sz="22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"/>
                </a:endParaRPr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5110980"/>
                <a:ext cx="4455899" cy="368691"/>
              </a:xfrm>
              <a:prstGeom prst="rect">
                <a:avLst/>
              </a:prstGeom>
              <a:blipFill>
                <a:blip r:embed="rId6"/>
                <a:stretch>
                  <a:fillRect l="-411" r="-274" b="-19672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/>
              <p:cNvSpPr txBox="1"/>
              <p:nvPr/>
            </p:nvSpPr>
            <p:spPr>
              <a:xfrm>
                <a:off x="7224168" y="5003738"/>
                <a:ext cx="1742913" cy="5831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7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de-DE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DE" sz="17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DE" sz="17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den>
                      </m:f>
                      <m:r>
                        <a:rPr lang="de-DE" sz="17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=3.2</m:t>
                      </m:r>
                      <m:r>
                        <a:rPr lang="de-DE" sz="17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sz="17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7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sz="17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</m:oMath>
                  </m:oMathPara>
                </a14:m>
                <a:endParaRPr kumimoji="0" lang="en-US" sz="17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"/>
                </a:endParaRPr>
              </a:p>
            </p:txBody>
          </p:sp>
        </mc:Choice>
        <mc:Fallback xmlns="">
          <p:sp>
            <p:nvSpPr>
              <p:cNvPr id="26" name="Textfeld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4168" y="5003738"/>
                <a:ext cx="1742913" cy="58317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feld 26"/>
          <p:cNvSpPr txBox="1"/>
          <p:nvPr/>
        </p:nvSpPr>
        <p:spPr>
          <a:xfrm>
            <a:off x="6167259" y="6136958"/>
            <a:ext cx="325116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200" dirty="0" smtClean="0">
                <a:solidFill>
                  <a:schemeClr val="bg1">
                    <a:lumMod val="50000"/>
                  </a:schemeClr>
                </a:solidFill>
              </a:rPr>
              <a:t>[PRL  </a:t>
            </a:r>
            <a:r>
              <a:rPr lang="de-DE" sz="2200" b="1" dirty="0" smtClean="0">
                <a:solidFill>
                  <a:schemeClr val="bg1">
                    <a:lumMod val="50000"/>
                  </a:schemeClr>
                </a:solidFill>
              </a:rPr>
              <a:t>119</a:t>
            </a:r>
            <a:r>
              <a:rPr lang="de-DE" sz="220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de-DE" sz="2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200" dirty="0" smtClean="0">
                <a:solidFill>
                  <a:schemeClr val="bg1">
                    <a:lumMod val="50000"/>
                  </a:schemeClr>
                </a:solidFill>
              </a:rPr>
              <a:t>033001 (2017)]</a:t>
            </a:r>
            <a:endParaRPr lang="de-DE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" name="Grafik 6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168" y="536400"/>
            <a:ext cx="6550076" cy="448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Gerade Verbindung mit Pfeil 2"/>
          <p:cNvCxnSpPr/>
          <p:nvPr/>
        </p:nvCxnSpPr>
        <p:spPr bwMode="auto">
          <a:xfrm>
            <a:off x="4800600" y="4191000"/>
            <a:ext cx="533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/>
              <p:nvPr/>
            </p:nvSpPr>
            <p:spPr>
              <a:xfrm rot="20400553">
                <a:off x="2827516" y="3234836"/>
                <a:ext cx="1724831" cy="677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 algn="ctr"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𝐃𝐢𝐬𝐜𝐫𝐞𝐩𝐚𝐧𝐜𝐲</m:t>
                      </m:r>
                    </m:oMath>
                  </m:oMathPara>
                </a14:m>
                <a:endParaRPr lang="de-DE" sz="2200" b="1" i="0" dirty="0" smtClean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 latinLnBrk="1" hangingPunct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𝐨𝐟</m:t>
                      </m:r>
                      <m:r>
                        <a:rPr lang="de-DE" sz="2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de-DE" sz="2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sz="2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de-DE" sz="2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𝛔</m:t>
                      </m:r>
                    </m:oMath>
                  </m:oMathPara>
                </a14:m>
                <a:endParaRPr kumimoji="0" lang="en-US" sz="2200" b="1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sym typeface="Helvetica"/>
                </a:endParaRPr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400553">
                <a:off x="2827516" y="3234836"/>
                <a:ext cx="1724831" cy="677108"/>
              </a:xfrm>
              <a:prstGeom prst="rect">
                <a:avLst/>
              </a:prstGeom>
              <a:blipFill>
                <a:blip r:embed="rId9"/>
                <a:stretch>
                  <a:fillRect l="-3607" t="-49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/>
          <p:cNvSpPr txBox="1"/>
          <p:nvPr/>
        </p:nvSpPr>
        <p:spPr>
          <a:xfrm>
            <a:off x="2684848" y="5605046"/>
            <a:ext cx="3774303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2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de-DE" sz="2200" b="1" dirty="0" err="1" smtClean="0">
                <a:solidFill>
                  <a:srgbClr val="00B050"/>
                </a:solidFill>
              </a:rPr>
              <a:t>Improvement</a:t>
            </a:r>
            <a:r>
              <a:rPr lang="de-DE" sz="2200" b="1" dirty="0" smtClean="0">
                <a:solidFill>
                  <a:srgbClr val="00B050"/>
                </a:solidFill>
              </a:rPr>
              <a:t> </a:t>
            </a:r>
            <a:r>
              <a:rPr lang="de-DE" sz="2200" b="1" dirty="0" err="1" smtClean="0">
                <a:solidFill>
                  <a:srgbClr val="00B050"/>
                </a:solidFill>
              </a:rPr>
              <a:t>by</a:t>
            </a:r>
            <a:r>
              <a:rPr lang="de-DE" sz="2200" b="1" dirty="0" smtClean="0">
                <a:solidFill>
                  <a:srgbClr val="00B050"/>
                </a:solidFill>
              </a:rPr>
              <a:t> a </a:t>
            </a:r>
            <a:r>
              <a:rPr lang="de-DE" sz="2200" b="1" dirty="0" err="1" smtClean="0">
                <a:solidFill>
                  <a:srgbClr val="00B050"/>
                </a:solidFill>
              </a:rPr>
              <a:t>factor</a:t>
            </a:r>
            <a:r>
              <a:rPr lang="de-DE" sz="2200" b="1" dirty="0" smtClean="0">
                <a:solidFill>
                  <a:srgbClr val="00B050"/>
                </a:solidFill>
              </a:rPr>
              <a:t> </a:t>
            </a:r>
            <a:r>
              <a:rPr lang="de-DE" sz="2200" b="1" dirty="0" err="1" smtClean="0">
                <a:solidFill>
                  <a:srgbClr val="00B050"/>
                </a:solidFill>
              </a:rPr>
              <a:t>of</a:t>
            </a:r>
            <a:r>
              <a:rPr lang="de-DE" sz="2200" b="1" dirty="0" smtClean="0">
                <a:solidFill>
                  <a:srgbClr val="00B050"/>
                </a:solidFill>
              </a:rPr>
              <a:t> 3</a:t>
            </a:r>
            <a:endParaRPr lang="de-DE" sz="2200" dirty="0">
              <a:solidFill>
                <a:srgbClr val="00B05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5524341" y="4838963"/>
            <a:ext cx="91986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600" dirty="0" smtClean="0"/>
              <a:t>(</a:t>
            </a:r>
            <a:r>
              <a:rPr lang="de-DE" sz="1600" dirty="0" err="1" smtClean="0"/>
              <a:t>stat</a:t>
            </a:r>
            <a:r>
              <a:rPr lang="de-DE" sz="1600" dirty="0" smtClean="0"/>
              <a:t>) (</a:t>
            </a:r>
            <a:r>
              <a:rPr lang="de-DE" sz="1600" dirty="0" err="1" smtClean="0"/>
              <a:t>syst</a:t>
            </a:r>
            <a:r>
              <a:rPr lang="de-DE" sz="1600" dirty="0" smtClean="0"/>
              <a:t>)</a:t>
            </a:r>
            <a:endParaRPr lang="de-DE" sz="1600" dirty="0"/>
          </a:p>
        </p:txBody>
      </p:sp>
      <p:sp>
        <p:nvSpPr>
          <p:cNvPr id="22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12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3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2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220198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4000" b="1" dirty="0" err="1">
                <a:latin typeface="+mj-lt"/>
              </a:rPr>
              <a:t>Results</a:t>
            </a:r>
            <a:endParaRPr lang="de-DE" altLang="de-DE" sz="4000" b="1" dirty="0">
              <a:latin typeface="+mj-lt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344730" y="6087991"/>
            <a:ext cx="38964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[1] PRL </a:t>
            </a:r>
            <a:r>
              <a:rPr lang="de-DE" altLang="de-DE" sz="1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73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1481 (1994). 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[2] 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AIP </a:t>
            </a:r>
            <a:r>
              <a:rPr lang="de-DE" altLang="de-DE" sz="12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Conf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 </a:t>
            </a:r>
            <a:r>
              <a:rPr lang="de-DE" altLang="de-DE" sz="12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Proc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 </a:t>
            </a:r>
            <a:r>
              <a:rPr lang="de-DE" altLang="de-DE" sz="1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457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101 (1999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).</a:t>
            </a:r>
            <a:b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[3] 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Phys. </a:t>
            </a:r>
            <a:r>
              <a:rPr lang="de-DE" altLang="de-DE" sz="12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Scr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 </a:t>
            </a:r>
            <a:r>
              <a:rPr lang="de-DE" altLang="de-DE" sz="1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66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201 (2002). 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[4] 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PRA </a:t>
            </a:r>
            <a:r>
              <a:rPr lang="de-DE" altLang="de-DE" sz="1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78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2514 (2008).</a:t>
            </a:r>
            <a:endParaRPr lang="de-DE" altLang="de-DE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5796136" y="6378384"/>
            <a:ext cx="32511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[5] PRL  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119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033001 (2017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e-DE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12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3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2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graphicFrame>
        <p:nvGraphicFramePr>
          <p:cNvPr id="20" name="Objek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819314"/>
              </p:ext>
            </p:extLst>
          </p:nvPr>
        </p:nvGraphicFramePr>
        <p:xfrm>
          <a:off x="360126" y="0"/>
          <a:ext cx="7632254" cy="6392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r:id="rId4" imgW="3782880" imgH="3169440" progId="">
                  <p:embed/>
                </p:oleObj>
              </mc:Choice>
              <mc:Fallback>
                <p:oleObj r:id="rId4" imgW="3782880" imgH="3169440" progId="">
                  <p:embed/>
                  <p:pic>
                    <p:nvPicPr>
                      <p:cNvPr id="6" name="Objek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0126" y="0"/>
                        <a:ext cx="7632254" cy="6392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91749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rafik 56"/>
          <p:cNvPicPr>
            <a:picLocks noChangeAspect="1"/>
          </p:cNvPicPr>
          <p:nvPr/>
        </p:nvPicPr>
        <p:blipFill rotWithShape="1">
          <a:blip r:embed="rId2"/>
          <a:srcRect l="28738" t="16051" r="42519" b="48950"/>
          <a:stretch/>
        </p:blipFill>
        <p:spPr>
          <a:xfrm>
            <a:off x="7092280" y="235741"/>
            <a:ext cx="1870506" cy="12811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hteck 53"/>
              <p:cNvSpPr/>
              <p:nvPr/>
            </p:nvSpPr>
            <p:spPr>
              <a:xfrm>
                <a:off x="0" y="0"/>
                <a:ext cx="914400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𝐖𝐡𝐚𝐭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𝐢𝐬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𝐋𝐈𝐎𝐍𝐓𝐑𝐀𝐏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?</m:t>
                      </m:r>
                    </m:oMath>
                  </m:oMathPara>
                </a14:m>
                <a:endParaRPr lang="de-DE" sz="4000" b="1" dirty="0">
                  <a:latin typeface="+mj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4" name="Rechteck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107504" y="696166"/>
                <a:ext cx="9107996" cy="2835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Tx/>
                  <a:buChar char="-"/>
                </a:pPr>
                <a:r>
                  <a:rPr lang="en-US" sz="2000" dirty="0" smtClean="0"/>
                  <a:t>acronym for </a:t>
                </a:r>
                <a:r>
                  <a:rPr lang="en-US" sz="2000" b="1" dirty="0" smtClean="0"/>
                  <a:t>L</a:t>
                </a:r>
                <a:r>
                  <a:rPr lang="en-US" sz="2000" dirty="0" smtClean="0"/>
                  <a:t>ight </a:t>
                </a:r>
                <a:r>
                  <a:rPr lang="en-US" sz="2000" b="1" dirty="0" smtClean="0"/>
                  <a:t>ION TRAP</a:t>
                </a:r>
                <a:br>
                  <a:rPr lang="en-US" sz="2000" b="1" dirty="0" smtClean="0"/>
                </a:br>
                <a:endParaRPr lang="en-US" sz="2000" b="1" dirty="0" smtClean="0"/>
              </a:p>
              <a:p>
                <a:pPr marL="457200" indent="-457200">
                  <a:buFontTx/>
                  <a:buChar char="-"/>
                </a:pPr>
                <a:r>
                  <a:rPr lang="en-US" sz="2000" dirty="0" smtClean="0"/>
                  <a:t>purpose-built high precision Penning-trap mass spectrometer for</a:t>
                </a:r>
                <a:br>
                  <a:rPr lang="en-US" sz="2000" dirty="0" smtClean="0"/>
                </a:br>
                <a:r>
                  <a:rPr lang="en-US" sz="2000" dirty="0" smtClean="0"/>
                  <a:t>light ions, located in Mainz, follow up from Mainz </a:t>
                </a:r>
                <a:r>
                  <a:rPr lang="en-US" sz="2000" i="1" dirty="0" smtClean="0"/>
                  <a:t>g</a:t>
                </a:r>
                <a:r>
                  <a:rPr lang="en-US" sz="2000" dirty="0" smtClean="0"/>
                  <a:t>-factor experiment for highly charged ions (electron mass, strong field BS-QED Tests)</a:t>
                </a:r>
                <a:br>
                  <a:rPr lang="en-US" sz="2000" dirty="0" smtClean="0"/>
                </a:br>
                <a:endParaRPr lang="en-US" sz="2000" dirty="0" smtClean="0"/>
              </a:p>
              <a:p>
                <a:pPr marL="457200" indent="-457200">
                  <a:buFontTx/>
                  <a:buChar char="-"/>
                </a:pPr>
                <a:r>
                  <a:rPr lang="en-US" sz="2000" dirty="0" smtClean="0"/>
                  <a:t>first </a:t>
                </a:r>
                <a:r>
                  <a:rPr lang="en-US" sz="2000" dirty="0"/>
                  <a:t>successful measurement campaign on proton mass with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de-DE" sz="2000" i="1">
                        <a:latin typeface="Cambria Math" panose="02040503050406030204" pitchFamily="18" charset="0"/>
                      </a:rPr>
                      <m:t>=32 </m:t>
                    </m:r>
                    <m:r>
                      <m:rPr>
                        <m:sty m:val="p"/>
                      </m:rPr>
                      <a:rPr lang="de-DE" sz="2000">
                        <a:latin typeface="Cambria Math" panose="02040503050406030204" pitchFamily="18" charset="0"/>
                      </a:rPr>
                      <m:t>ppt</m:t>
                    </m:r>
                  </m:oMath>
                </a14:m>
                <a:r>
                  <a:rPr lang="en-US" sz="2000" dirty="0"/>
                  <a:t> (parts per trillion,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sz="2000" dirty="0"/>
                  <a:t>)</a:t>
                </a:r>
                <a:br>
                  <a:rPr lang="en-US" sz="2000" dirty="0"/>
                </a:br>
                <a:r>
                  <a:rPr lang="en-US" i="1" dirty="0"/>
                  <a:t>(F. </a:t>
                </a:r>
                <a:r>
                  <a:rPr lang="en-US" i="1" dirty="0" err="1"/>
                  <a:t>Heiße</a:t>
                </a:r>
                <a:r>
                  <a:rPr lang="en-US" i="1" dirty="0"/>
                  <a:t> et al. PRL 119, 033001, 2017</a:t>
                </a:r>
                <a:r>
                  <a:rPr lang="en-US" i="1" dirty="0" smtClean="0"/>
                  <a:t>)</a:t>
                </a:r>
                <a:endParaRPr lang="en-US" sz="2000" dirty="0" smtClean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96166"/>
                <a:ext cx="9107996" cy="2835648"/>
              </a:xfrm>
              <a:prstGeom prst="rect">
                <a:avLst/>
              </a:prstGeom>
              <a:blipFill>
                <a:blip r:embed="rId4"/>
                <a:stretch>
                  <a:fillRect l="-736" t="-1505" b="-3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1</a:t>
            </a:r>
            <a:endParaRPr lang="en-US" sz="1000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107504" y="4401108"/>
                <a:ext cx="9036495" cy="2006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Tx/>
                  <a:buChar char="-"/>
                </a:pPr>
                <a:r>
                  <a:rPr lang="en-US" sz="2000" dirty="0" smtClean="0"/>
                  <a:t>relevant </a:t>
                </a:r>
                <a:r>
                  <a:rPr lang="en-US" sz="2000" dirty="0"/>
                  <a:t>for precision spectroscopy 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200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2000"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/>
                  <a:t>), tests of special relativity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000"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</m:oMath>
                </a14:m>
                <a:r>
                  <a:rPr lang="en-US" sz="2000" dirty="0"/>
                  <a:t>), KATRIN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Pre>
                          <m:sPre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de-DE" sz="2000">
                                <a:latin typeface="Cambria Math" panose="02040503050406030204" pitchFamily="18" charset="0"/>
                              </a:rPr>
                              <m:t>He</m:t>
                            </m:r>
                          </m:e>
                        </m:sPre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sz="2000" dirty="0" smtClean="0"/>
                  <a:t>)</a:t>
                </a:r>
                <a:br>
                  <a:rPr lang="en-US" sz="2000" dirty="0" smtClean="0"/>
                </a:br>
                <a:endParaRPr lang="en-US" sz="2000" dirty="0" smtClean="0"/>
              </a:p>
              <a:p>
                <a:pPr marL="457200" indent="-457200">
                  <a:buFontTx/>
                  <a:buChar char="-"/>
                </a:pPr>
                <a:r>
                  <a:rPr lang="en-US" sz="2000" dirty="0" smtClean="0"/>
                  <a:t>inconsistency in literature calls for independent values</a:t>
                </a:r>
                <a:br>
                  <a:rPr lang="en-US" sz="2000" dirty="0" smtClean="0"/>
                </a:br>
                <a:endParaRPr lang="en-US" sz="2000" dirty="0" smtClean="0"/>
              </a:p>
              <a:p>
                <a:pPr marL="457200" indent="-457200">
                  <a:buFontTx/>
                  <a:buChar char="-"/>
                </a:pPr>
                <a:r>
                  <a:rPr lang="en-US" sz="2000" dirty="0" smtClean="0"/>
                  <a:t>difficult because of relatively small signals, high relativistic shifts</a:t>
                </a:r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401108"/>
                <a:ext cx="9036495" cy="2006896"/>
              </a:xfrm>
              <a:prstGeom prst="rect">
                <a:avLst/>
              </a:prstGeom>
              <a:blipFill>
                <a:blip r:embed="rId5"/>
                <a:stretch>
                  <a:fillRect l="-742" t="-23100" b="-4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/>
          <p:cNvSpPr txBox="1"/>
          <p:nvPr/>
        </p:nvSpPr>
        <p:spPr>
          <a:xfrm>
            <a:off x="4317" y="3715847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Why are mass measurements on light ions important?</a:t>
            </a:r>
            <a:endParaRPr lang="en-US" sz="2400" b="1" dirty="0"/>
          </a:p>
        </p:txBody>
      </p:sp>
      <p:sp>
        <p:nvSpPr>
          <p:cNvPr id="1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5546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158166"/>
              </p:ext>
            </p:extLst>
          </p:nvPr>
        </p:nvGraphicFramePr>
        <p:xfrm>
          <a:off x="1332640" y="345604"/>
          <a:ext cx="6552728" cy="5345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" r:id="rId3" imgW="4137120" imgH="3375360" progId="">
                  <p:embed/>
                </p:oleObj>
              </mc:Choice>
              <mc:Fallback>
                <p:oleObj r:id="rId3" imgW="4137120" imgH="33753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2640" y="345604"/>
                        <a:ext cx="6552728" cy="53457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356405"/>
              </p:ext>
            </p:extLst>
          </p:nvPr>
        </p:nvGraphicFramePr>
        <p:xfrm>
          <a:off x="1331640" y="351473"/>
          <a:ext cx="6552728" cy="5345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r:id="rId5" imgW="4137120" imgH="3375360" progId="">
                  <p:embed/>
                </p:oleObj>
              </mc:Choice>
              <mc:Fallback>
                <p:oleObj r:id="rId5" imgW="4137120" imgH="33753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31640" y="351473"/>
                        <a:ext cx="6552728" cy="53457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1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4000" b="1" dirty="0" smtClean="0">
                <a:latin typeface="+mj-lt"/>
              </a:rPr>
              <a:t>Proton/</a:t>
            </a:r>
            <a:r>
              <a:rPr lang="de-DE" altLang="de-DE" sz="4000" b="1" dirty="0" err="1" smtClean="0">
                <a:latin typeface="+mj-lt"/>
              </a:rPr>
              <a:t>Electron</a:t>
            </a:r>
            <a:r>
              <a:rPr lang="de-DE" altLang="de-DE" sz="4000" b="1" dirty="0" smtClean="0">
                <a:latin typeface="+mj-lt"/>
              </a:rPr>
              <a:t> </a:t>
            </a:r>
            <a:r>
              <a:rPr lang="de-DE" altLang="de-DE" sz="4000" b="1" dirty="0" err="1" smtClean="0">
                <a:latin typeface="+mj-lt"/>
              </a:rPr>
              <a:t>Mass</a:t>
            </a:r>
            <a:r>
              <a:rPr lang="de-DE" altLang="de-DE" sz="4000" b="1" dirty="0" smtClean="0">
                <a:latin typeface="+mj-lt"/>
              </a:rPr>
              <a:t> Ratio</a:t>
            </a:r>
            <a:endParaRPr lang="de-DE" altLang="de-DE" sz="4000" b="1" dirty="0">
              <a:latin typeface="+mj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532980" y="5481228"/>
            <a:ext cx="4078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[1] S</a:t>
            </a:r>
            <a:r>
              <a:rPr lang="en-US" sz="1400" dirty="0"/>
              <a:t>. </a:t>
            </a:r>
            <a:r>
              <a:rPr lang="en-US" sz="1400" dirty="0" err="1" smtClean="0"/>
              <a:t>Alighanbari</a:t>
            </a:r>
            <a:r>
              <a:rPr lang="de-DE" sz="1400" dirty="0" smtClean="0"/>
              <a:t> </a:t>
            </a:r>
            <a:r>
              <a:rPr lang="de-DE" sz="1400" i="1" dirty="0" smtClean="0"/>
              <a:t>et al.</a:t>
            </a:r>
            <a:r>
              <a:rPr lang="de-DE" sz="1400" dirty="0" smtClean="0"/>
              <a:t> </a:t>
            </a:r>
            <a:r>
              <a:rPr lang="de-DE" sz="1400" dirty="0"/>
              <a:t>Nat. Phys. </a:t>
            </a:r>
            <a:r>
              <a:rPr lang="de-DE" sz="1400" b="1" dirty="0"/>
              <a:t>14</a:t>
            </a:r>
            <a:r>
              <a:rPr lang="de-DE" sz="1400" dirty="0"/>
              <a:t>, 555 (</a:t>
            </a:r>
            <a:r>
              <a:rPr lang="de-DE" sz="1400" dirty="0" smtClean="0"/>
              <a:t>2018)</a:t>
            </a:r>
          </a:p>
          <a:p>
            <a:r>
              <a:rPr lang="de-DE" sz="1400" dirty="0" smtClean="0"/>
              <a:t>[2] </a:t>
            </a:r>
            <a:r>
              <a:rPr lang="en-US" sz="1400" dirty="0" smtClean="0"/>
              <a:t>M</a:t>
            </a:r>
            <a:r>
              <a:rPr lang="en-US" sz="1400" dirty="0"/>
              <a:t>. </a:t>
            </a:r>
            <a:r>
              <a:rPr lang="en-US" sz="1400" dirty="0" smtClean="0"/>
              <a:t>Hori </a:t>
            </a:r>
            <a:r>
              <a:rPr lang="en-US" sz="1400" i="1" dirty="0" smtClean="0"/>
              <a:t>et al.</a:t>
            </a:r>
            <a:r>
              <a:rPr lang="en-US" sz="1400" dirty="0" smtClean="0"/>
              <a:t> Science </a:t>
            </a:r>
            <a:r>
              <a:rPr lang="en-US" sz="1400" b="1" dirty="0" smtClean="0"/>
              <a:t>354</a:t>
            </a:r>
            <a:r>
              <a:rPr lang="en-US" sz="1400" dirty="0" smtClean="0"/>
              <a:t>, 610 </a:t>
            </a:r>
            <a:r>
              <a:rPr lang="en-US" sz="1400" dirty="0"/>
              <a:t>(2016</a:t>
            </a:r>
            <a:r>
              <a:rPr lang="en-US" sz="1400" dirty="0" smtClean="0"/>
              <a:t>)</a:t>
            </a:r>
          </a:p>
          <a:p>
            <a:r>
              <a:rPr lang="de-DE" sz="1400" dirty="0" smtClean="0"/>
              <a:t>[3] F</a:t>
            </a:r>
            <a:r>
              <a:rPr lang="de-DE" sz="1400" dirty="0"/>
              <a:t>. </a:t>
            </a:r>
            <a:r>
              <a:rPr lang="de-DE" sz="1400" dirty="0" smtClean="0"/>
              <a:t>Heiße </a:t>
            </a:r>
            <a:r>
              <a:rPr lang="de-DE" sz="1400" i="1" dirty="0" smtClean="0"/>
              <a:t>et al.</a:t>
            </a:r>
            <a:r>
              <a:rPr lang="de-DE" sz="1400" dirty="0" smtClean="0"/>
              <a:t>, </a:t>
            </a:r>
            <a:r>
              <a:rPr lang="en-US" sz="1400" dirty="0" smtClean="0"/>
              <a:t>Phys</a:t>
            </a:r>
            <a:r>
              <a:rPr lang="en-US" sz="1400" dirty="0"/>
              <a:t>. Rev. Lett. </a:t>
            </a:r>
            <a:r>
              <a:rPr lang="en-US" sz="1400" b="1" dirty="0"/>
              <a:t>119</a:t>
            </a:r>
            <a:r>
              <a:rPr lang="en-US" sz="1400" dirty="0"/>
              <a:t>, </a:t>
            </a:r>
            <a:r>
              <a:rPr lang="en-US" sz="1400" dirty="0" smtClean="0"/>
              <a:t>033001 (2017) </a:t>
            </a:r>
          </a:p>
          <a:p>
            <a:r>
              <a:rPr lang="en-US" sz="1400" dirty="0" smtClean="0"/>
              <a:t>[4] S</a:t>
            </a:r>
            <a:r>
              <a:rPr lang="en-US" sz="1400" dirty="0"/>
              <a:t>. </a:t>
            </a:r>
            <a:r>
              <a:rPr lang="en-US" sz="1400" dirty="0" smtClean="0"/>
              <a:t>Sturm</a:t>
            </a:r>
            <a:r>
              <a:rPr lang="de-DE" sz="1400" dirty="0" smtClean="0"/>
              <a:t> </a:t>
            </a:r>
            <a:r>
              <a:rPr lang="de-DE" sz="1400" i="1" dirty="0" smtClean="0"/>
              <a:t>et al. </a:t>
            </a:r>
            <a:r>
              <a:rPr lang="de-DE" sz="1400" dirty="0" smtClean="0"/>
              <a:t>Nature </a:t>
            </a:r>
            <a:r>
              <a:rPr lang="en-US" sz="1400" b="1" dirty="0" smtClean="0"/>
              <a:t>506</a:t>
            </a:r>
            <a:r>
              <a:rPr lang="en-US" sz="1400" dirty="0"/>
              <a:t>, 467 (2014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9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13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0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sp>
        <p:nvSpPr>
          <p:cNvPr id="12" name="Textfeld 11"/>
          <p:cNvSpPr txBox="1"/>
          <p:nvPr/>
        </p:nvSpPr>
        <p:spPr>
          <a:xfrm>
            <a:off x="2458766" y="1501043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[1]</a:t>
            </a:r>
            <a:endParaRPr lang="en-US" sz="1400" dirty="0"/>
          </a:p>
        </p:txBody>
      </p:sp>
      <p:sp>
        <p:nvSpPr>
          <p:cNvPr id="13" name="Textfeld 12"/>
          <p:cNvSpPr txBox="1"/>
          <p:nvPr/>
        </p:nvSpPr>
        <p:spPr>
          <a:xfrm>
            <a:off x="6804248" y="2725179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[2]</a:t>
            </a:r>
            <a:endParaRPr lang="en-US" sz="1400" dirty="0"/>
          </a:p>
        </p:txBody>
      </p:sp>
      <p:sp>
        <p:nvSpPr>
          <p:cNvPr id="14" name="Textfeld 13"/>
          <p:cNvSpPr txBox="1"/>
          <p:nvPr/>
        </p:nvSpPr>
        <p:spPr>
          <a:xfrm>
            <a:off x="2530774" y="355385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[3]</a:t>
            </a:r>
            <a:br>
              <a:rPr lang="en-US" sz="1400" dirty="0" smtClean="0"/>
            </a:br>
            <a:r>
              <a:rPr lang="en-US" sz="1400" dirty="0" smtClean="0"/>
              <a:t>[4]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70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180851" y="580700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2322513" latinLnBrk="1" hangingPunct="0"/>
            <a:r>
              <a:rPr lang="de-DE" b="1" dirty="0">
                <a:solidFill>
                  <a:srgbClr val="FF0000"/>
                </a:solidFill>
              </a:rPr>
              <a:t>B</a:t>
            </a:r>
            <a:r>
              <a:rPr lang="de-DE" b="1" baseline="-25000" dirty="0">
                <a:solidFill>
                  <a:srgbClr val="FF0000"/>
                </a:solidFill>
              </a:rPr>
              <a:t>2</a:t>
            </a:r>
            <a:r>
              <a:rPr lang="de-DE" b="1" dirty="0">
                <a:solidFill>
                  <a:srgbClr val="FF0000"/>
                </a:solidFill>
              </a:rPr>
              <a:t>=-0.27(2)T/m</a:t>
            </a:r>
            <a:r>
              <a:rPr lang="de-DE" b="1" baseline="30000" dirty="0">
                <a:solidFill>
                  <a:srgbClr val="FF0000"/>
                </a:solidFill>
              </a:rPr>
              <a:t>2</a:t>
            </a:r>
            <a:endParaRPr lang="de-DE" b="1" dirty="0">
              <a:solidFill>
                <a:srgbClr val="FF0000"/>
              </a:solidFill>
            </a:endParaRPr>
          </a:p>
          <a:p>
            <a:pPr defTabSz="2322513" latinLnBrk="1" hangingPunct="0"/>
            <a:r>
              <a:rPr lang="de-DE" b="1" dirty="0" smtClean="0">
                <a:solidFill>
                  <a:srgbClr val="FF0000"/>
                </a:solidFill>
              </a:rPr>
              <a:t>B</a:t>
            </a:r>
            <a:r>
              <a:rPr lang="de-DE" b="1" baseline="-25000" dirty="0" smtClean="0">
                <a:solidFill>
                  <a:srgbClr val="FF0000"/>
                </a:solidFill>
              </a:rPr>
              <a:t>1</a:t>
            </a:r>
            <a:r>
              <a:rPr lang="de-DE" b="1" dirty="0" smtClean="0">
                <a:solidFill>
                  <a:srgbClr val="FF0000"/>
                </a:solidFill>
              </a:rPr>
              <a:t>=0.92(1)</a:t>
            </a:r>
            <a:r>
              <a:rPr lang="de-DE" b="1" dirty="0" err="1" smtClean="0">
                <a:solidFill>
                  <a:srgbClr val="FF0000"/>
                </a:solidFill>
              </a:rPr>
              <a:t>mT</a:t>
            </a:r>
            <a:r>
              <a:rPr lang="de-DE" b="1" dirty="0" smtClean="0">
                <a:solidFill>
                  <a:srgbClr val="FF0000"/>
                </a:solidFill>
              </a:rPr>
              <a:t>/m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Textfeld 1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3600" b="1" dirty="0" err="1" smtClean="0"/>
              <a:t>Systematic</a:t>
            </a:r>
            <a:r>
              <a:rPr lang="de-DE" altLang="de-DE" sz="3600" b="1" dirty="0" smtClean="0"/>
              <a:t> </a:t>
            </a:r>
            <a:r>
              <a:rPr lang="de-DE" altLang="de-DE" sz="3600" b="1" dirty="0" err="1" smtClean="0"/>
              <a:t>Uncertainties</a:t>
            </a:r>
            <a:endParaRPr lang="de-DE" altLang="de-DE" sz="3600" b="1" dirty="0"/>
          </a:p>
        </p:txBody>
      </p:sp>
      <p:grpSp>
        <p:nvGrpSpPr>
          <p:cNvPr id="11" name="Gruppieren 10"/>
          <p:cNvGrpSpPr>
            <a:grpSpLocks/>
          </p:cNvGrpSpPr>
          <p:nvPr/>
        </p:nvGrpSpPr>
        <p:grpSpPr bwMode="auto">
          <a:xfrm>
            <a:off x="4114800" y="4114800"/>
            <a:ext cx="3505200" cy="2287588"/>
            <a:chOff x="4114800" y="4114800"/>
            <a:chExt cx="3505200" cy="2286874"/>
          </a:xfrm>
        </p:grpSpPr>
        <p:cxnSp>
          <p:nvCxnSpPr>
            <p:cNvPr id="12" name="Gerade Verbindung mit Pfeil 20"/>
            <p:cNvCxnSpPr>
              <a:cxnSpLocks noChangeShapeType="1"/>
            </p:cNvCxnSpPr>
            <p:nvPr/>
          </p:nvCxnSpPr>
          <p:spPr bwMode="auto">
            <a:xfrm>
              <a:off x="4114800" y="6096000"/>
              <a:ext cx="35052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Gerade Verbindung mit Pfeil 22"/>
            <p:cNvCxnSpPr>
              <a:cxnSpLocks noChangeShapeType="1"/>
            </p:cNvCxnSpPr>
            <p:nvPr/>
          </p:nvCxnSpPr>
          <p:spPr bwMode="auto">
            <a:xfrm flipV="1">
              <a:off x="4343400" y="4114800"/>
              <a:ext cx="0" cy="156006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Gerader Verbinder 25"/>
            <p:cNvCxnSpPr>
              <a:cxnSpLocks noChangeShapeType="1"/>
            </p:cNvCxnSpPr>
            <p:nvPr/>
          </p:nvCxnSpPr>
          <p:spPr bwMode="auto">
            <a:xfrm flipV="1">
              <a:off x="4343400" y="5767466"/>
              <a:ext cx="0" cy="63420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Gerader Verbinder 29"/>
            <p:cNvCxnSpPr>
              <a:cxnSpLocks noChangeShapeType="1"/>
            </p:cNvCxnSpPr>
            <p:nvPr/>
          </p:nvCxnSpPr>
          <p:spPr bwMode="auto">
            <a:xfrm flipV="1">
              <a:off x="4191000" y="5659075"/>
              <a:ext cx="304800" cy="20832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Gerader Verbinder 33"/>
            <p:cNvCxnSpPr>
              <a:cxnSpLocks noChangeShapeType="1"/>
            </p:cNvCxnSpPr>
            <p:nvPr/>
          </p:nvCxnSpPr>
          <p:spPr bwMode="auto">
            <a:xfrm flipV="1">
              <a:off x="4189177" y="5562600"/>
              <a:ext cx="304800" cy="20832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Bogen 17"/>
          <p:cNvSpPr/>
          <p:nvPr/>
        </p:nvSpPr>
        <p:spPr bwMode="auto">
          <a:xfrm rot="5400000">
            <a:off x="3950493" y="2983707"/>
            <a:ext cx="3148013" cy="1447800"/>
          </a:xfrm>
          <a:prstGeom prst="arc">
            <a:avLst>
              <a:gd name="adj1" fmla="val 18214378"/>
              <a:gd name="adj2" fmla="val 3281327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hangingPunct="1">
              <a:defRPr/>
            </a:pPr>
            <a:endParaRPr lang="de-DE" sz="8200"/>
          </a:p>
        </p:txBody>
      </p:sp>
      <p:sp>
        <p:nvSpPr>
          <p:cNvPr id="19" name="Ellipse 18"/>
          <p:cNvSpPr/>
          <p:nvPr/>
        </p:nvSpPr>
        <p:spPr>
          <a:xfrm>
            <a:off x="5458011" y="5059147"/>
            <a:ext cx="132977" cy="13005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prstDash val="solid"/>
            <a:miter lim="800000"/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1143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8" tIns="45718" rIns="45718" bIns="45718" spcCol="38100" anchor="ctr">
            <a:spAutoFit/>
          </a:bodyPr>
          <a:lstStyle/>
          <a:p>
            <a:pPr defTabSz="2322513" eaLnBrk="1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en-GB" sz="4600">
              <a:solidFill>
                <a:srgbClr val="000000"/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380999" y="3733800"/>
            <a:ext cx="3762187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2200" b="1" u="sng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Magnetic </a:t>
            </a:r>
            <a:r>
              <a:rPr lang="de-DE" altLang="de-DE" sz="2200" b="1" u="sng" dirty="0" err="1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inhomogeneity</a:t>
            </a:r>
            <a:r>
              <a:rPr lang="de-DE" altLang="de-DE" sz="2200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:</a:t>
            </a:r>
          </a:p>
          <a:p>
            <a:endParaRPr lang="de-DE" altLang="de-DE" sz="900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altLang="de-DE" sz="22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B(z</a:t>
            </a:r>
            <a:r>
              <a:rPr lang="de-DE" altLang="de-DE" sz="2200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)=</a:t>
            </a:r>
            <a:r>
              <a:rPr lang="de-DE" altLang="de-DE" sz="22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B</a:t>
            </a:r>
            <a:r>
              <a:rPr lang="de-DE" altLang="de-DE" sz="2200" baseline="-250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0</a:t>
            </a:r>
            <a:r>
              <a:rPr lang="de-DE" altLang="de-DE" sz="22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+</a:t>
            </a:r>
            <a:r>
              <a:rPr lang="de-DE" altLang="de-DE" sz="2200" dirty="0" smtClean="0">
                <a:solidFill>
                  <a:srgbClr val="FF0000"/>
                </a:solidFill>
                <a:cs typeface="Arial" panose="020B0604020202020204" pitchFamily="34" charset="0"/>
              </a:rPr>
              <a:t>B</a:t>
            </a:r>
            <a:r>
              <a:rPr lang="de-DE" altLang="de-DE" sz="22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r>
              <a:rPr lang="de-DE" altLang="de-DE" sz="2200" dirty="0" smtClean="0">
                <a:solidFill>
                  <a:srgbClr val="FF0000"/>
                </a:solidFill>
                <a:cs typeface="Arial" panose="020B0604020202020204" pitchFamily="34" charset="0"/>
              </a:rPr>
              <a:t>z+</a:t>
            </a:r>
            <a:r>
              <a:rPr lang="de-DE" altLang="de-DE" sz="22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B</a:t>
            </a:r>
            <a:r>
              <a:rPr lang="de-DE" altLang="de-DE" sz="2200" baseline="-250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2</a:t>
            </a:r>
            <a:r>
              <a:rPr lang="de-DE" altLang="de-DE" sz="22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z</a:t>
            </a:r>
            <a:r>
              <a:rPr lang="de-DE" altLang="de-DE" sz="2200" baseline="300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2</a:t>
            </a:r>
            <a:r>
              <a:rPr lang="de-DE" altLang="de-DE" sz="2200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+…</a:t>
            </a:r>
          </a:p>
          <a:p>
            <a:r>
              <a:rPr lang="de-DE" altLang="de-DE" sz="2200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  </a:t>
            </a:r>
            <a:r>
              <a:rPr lang="de-DE" altLang="de-DE" sz="22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   </a:t>
            </a:r>
            <a:endParaRPr lang="de-DE" altLang="de-DE" sz="900" dirty="0">
              <a:solidFill>
                <a:srgbClr val="FF0000"/>
              </a:solidFill>
              <a:latin typeface="+mj-lt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de-DE" altLang="de-DE" sz="22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&lt;</a:t>
            </a:r>
            <a:r>
              <a:rPr lang="de-DE" altLang="de-DE" sz="2200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B&gt;=B</a:t>
            </a:r>
            <a:r>
              <a:rPr lang="de-DE" altLang="de-DE" sz="2200" baseline="-25000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de-DE" altLang="de-DE" sz="2200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+</a:t>
            </a:r>
            <a:r>
              <a:rPr lang="de-DE" altLang="de-DE" sz="2200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B</a:t>
            </a:r>
            <a:r>
              <a:rPr lang="de-DE" altLang="de-DE" sz="2200" b="1" baseline="-25000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de-DE" altLang="de-DE" sz="2200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&lt;z</a:t>
            </a:r>
            <a:r>
              <a:rPr lang="de-DE" altLang="de-DE" sz="2200" b="1" baseline="-25000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de-DE" altLang="de-DE" sz="2200" b="1" baseline="30000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de-DE" altLang="de-DE" sz="2200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&gt;/</a:t>
            </a:r>
            <a:r>
              <a:rPr lang="de-DE" altLang="de-DE" sz="22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endParaRPr lang="de-DE" altLang="de-DE" sz="2200" b="1" dirty="0">
              <a:solidFill>
                <a:srgbClr val="FF0000"/>
              </a:solidFill>
              <a:latin typeface="+mj-lt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2016224" y="583979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altLang="de-DE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Superconducting</a:t>
            </a:r>
            <a:endParaRPr lang="de-DE" altLang="de-DE" dirty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de-DE" altLang="de-DE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B1/B2-shim </a:t>
            </a:r>
            <a:r>
              <a:rPr lang="de-DE" altLang="de-DE" dirty="0" err="1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coils</a:t>
            </a:r>
            <a:endParaRPr lang="de-DE" altLang="de-DE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grpSp>
        <p:nvGrpSpPr>
          <p:cNvPr id="34" name="Gruppieren 33"/>
          <p:cNvGrpSpPr/>
          <p:nvPr/>
        </p:nvGrpSpPr>
        <p:grpSpPr>
          <a:xfrm>
            <a:off x="2563180" y="4103617"/>
            <a:ext cx="3628169" cy="2475914"/>
            <a:chOff x="2563180" y="4103617"/>
            <a:chExt cx="3628169" cy="24759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feld 1"/>
                <p:cNvSpPr txBox="1"/>
                <p:nvPr/>
              </p:nvSpPr>
              <p:spPr>
                <a:xfrm>
                  <a:off x="2563180" y="4103617"/>
                  <a:ext cx="1828800" cy="1323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de-DE" sz="16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3.8</m:t>
                        </m:r>
                        <m:r>
                          <a:rPr lang="de-DE" sz="1600" b="0" i="0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1600" b="0" i="0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  <m:r>
                          <a:rPr lang="de-DE" sz="16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sSup>
                          <m:sSupPr>
                            <m:ctrlPr>
                              <a:rPr lang="de-DE" sz="16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lang="de-DE" sz="16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10</m:t>
                            </m:r>
                          </m:e>
                          <m:sup>
                            <m:r>
                              <a:rPr lang="de-DE" sz="16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−9</m:t>
                            </m:r>
                          </m:sup>
                        </m:sSup>
                        <m:r>
                          <a:rPr lang="de-DE" sz="16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1600" b="0" i="0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  <m:r>
                          <a:rPr lang="de-DE" sz="1600" b="0" i="0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</m:oMath>
                    </m:oMathPara>
                  </a14:m>
                  <a:endParaRPr lang="de-DE" sz="1600" b="0" kern="12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endParaRPr>
                </a:p>
                <a:p>
                  <a:endParaRPr lang="de-DE" sz="1600" b="0" kern="12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endParaRPr>
                </a:p>
                <a:p>
                  <a:endParaRPr lang="de-DE" sz="1600" b="0" kern="12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endParaRPr>
                </a:p>
                <a:p>
                  <a:endParaRPr lang="de-DE" sz="1600" b="0" kern="12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de-DE" sz="16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3.8</m:t>
                        </m:r>
                        <m:r>
                          <a:rPr lang="de-DE" sz="1600" b="0" i="0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1600" b="0" i="0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  <m:r>
                          <a:rPr lang="de-DE" sz="1600" b="0" i="0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</m:oMath>
                    </m:oMathPara>
                  </a14:m>
                  <a:endParaRPr lang="de-DE" sz="1600" b="0" kern="1200" dirty="0" smtClean="0">
                    <a:solidFill>
                      <a:schemeClr val="tx1"/>
                    </a:solidFill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" name="Textfeld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3180" y="4103617"/>
                  <a:ext cx="1828800" cy="132343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Gerade Verbindung mit Pfeil 5"/>
            <p:cNvCxnSpPr/>
            <p:nvPr/>
          </p:nvCxnSpPr>
          <p:spPr>
            <a:xfrm flipH="1">
              <a:off x="4860032" y="6237312"/>
              <a:ext cx="133131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feld 32"/>
                <p:cNvSpPr txBox="1"/>
                <p:nvPr/>
              </p:nvSpPr>
              <p:spPr>
                <a:xfrm>
                  <a:off x="4939271" y="6240977"/>
                  <a:ext cx="110889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100 </m:t>
                        </m:r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μm</m:t>
                        </m:r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33" name="Textfeld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9271" y="6240977"/>
                  <a:ext cx="1108893" cy="33855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363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Tabelle 3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4127910"/>
                  </p:ext>
                </p:extLst>
              </p:nvPr>
            </p:nvGraphicFramePr>
            <p:xfrm>
              <a:off x="1513094" y="1088456"/>
              <a:ext cx="6096000" cy="2124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>
                      <a:extLst>
                        <a:ext uri="{9D8B030D-6E8A-4147-A177-3AD203B41FA5}">
                          <a16:colId xmlns:a16="http://schemas.microsoft.com/office/drawing/2014/main" val="87695099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406308671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Effect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Relative Uncertainty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  <m:t>𝟏𝟐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 smtClean="0"/>
                            <a:t>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8455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Residual </a:t>
                          </a:r>
                          <a:r>
                            <a:rPr lang="en-US" dirty="0" err="1" smtClean="0">
                              <a:solidFill>
                                <a:srgbClr val="FF0000"/>
                              </a:solidFill>
                            </a:rPr>
                            <a:t>Magnetostatic</a:t>
                          </a:r>
                          <a:r>
                            <a:rPr lang="en-US" baseline="0" dirty="0" smtClean="0">
                              <a:solidFill>
                                <a:srgbClr val="FF0000"/>
                              </a:solidFill>
                            </a:rPr>
                            <a:t> Inhomogeneity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000" dirty="0" smtClean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27.5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09468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Special Relativity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7.1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12839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Image Charge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4.6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12319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Quadratic Sum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≈29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55386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Tabelle 3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4127910"/>
                  </p:ext>
                </p:extLst>
              </p:nvPr>
            </p:nvGraphicFramePr>
            <p:xfrm>
              <a:off x="1513094" y="1088456"/>
              <a:ext cx="6096000" cy="2124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>
                      <a:extLst>
                        <a:ext uri="{9D8B030D-6E8A-4147-A177-3AD203B41FA5}">
                          <a16:colId xmlns:a16="http://schemas.microsoft.com/office/drawing/2014/main" val="87695099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4063086710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Effect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0400" t="-8197" r="-800" b="-4967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5284558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Residual </a:t>
                          </a:r>
                          <a:r>
                            <a:rPr lang="en-US" dirty="0" err="1" smtClean="0">
                              <a:solidFill>
                                <a:srgbClr val="FF0000"/>
                              </a:solidFill>
                            </a:rPr>
                            <a:t>Magnetostatic</a:t>
                          </a:r>
                          <a:r>
                            <a:rPr lang="en-US" baseline="0" dirty="0" smtClean="0">
                              <a:solidFill>
                                <a:srgbClr val="FF0000"/>
                              </a:solidFill>
                            </a:rPr>
                            <a:t> Inhomogeneity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000" dirty="0" smtClean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27.5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09468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Special Relativity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7.1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12839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Image Charge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4.6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12319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Quadratic Sum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≈29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55386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14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6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28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006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repeatCount="3000" accel="40000" decel="4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4 -0.09838 L -0.02726 -0.01852 C -0.02066 -0.00046 -0.01094 0.00949 -0.0007 0.00949 C 0.01093 0.00949 0.02031 -0.00046 0.02691 -0.01852 L 0.05833 -0.09838 " pathEditMode="relative" rAng="0" ptsTypes="AAAAA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8" grpId="0" animBg="1"/>
      <p:bldP spid="19" grpId="0" animBg="1"/>
      <p:bldP spid="20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2"/>
          <p:cNvSpPr/>
          <p:nvPr/>
        </p:nvSpPr>
        <p:spPr>
          <a:xfrm>
            <a:off x="0" y="0"/>
            <a:ext cx="8995392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/>
            <a:r>
              <a:rPr lang="de-DE" sz="4000" b="1" dirty="0" smtClean="0"/>
              <a:t>Outline</a:t>
            </a:r>
            <a:endParaRPr lang="de-DE" sz="4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575556" y="1376772"/>
            <a:ext cx="652973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3200" dirty="0" smtClean="0"/>
              <a:t>Setup and Experimental Techniques</a:t>
            </a:r>
            <a:br>
              <a:rPr lang="en-US" sz="3200" dirty="0" smtClean="0"/>
            </a:br>
            <a:r>
              <a:rPr lang="en-US" sz="3200" dirty="0" smtClean="0"/>
              <a:t>- a new ultra-harmonic trap</a:t>
            </a:r>
            <a:br>
              <a:rPr lang="en-US" sz="3200" dirty="0" smtClean="0"/>
            </a:br>
            <a:endParaRPr lang="en-US" sz="3200" dirty="0" smtClean="0"/>
          </a:p>
          <a:p>
            <a:pPr marL="285750" indent="-285750">
              <a:buFontTx/>
              <a:buChar char="-"/>
            </a:pPr>
            <a:r>
              <a:rPr lang="en-US" sz="3200" dirty="0" smtClean="0"/>
              <a:t>Proton’s Atomic Mass</a:t>
            </a:r>
            <a:br>
              <a:rPr lang="en-US" sz="3200" dirty="0" smtClean="0"/>
            </a:b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F. Heiße </a:t>
            </a:r>
            <a:r>
              <a:rPr lang="de-DE" altLang="de-DE" sz="2400" i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et al.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PRL </a:t>
            </a:r>
            <a:r>
              <a:rPr lang="de-DE" sz="2400" b="1" dirty="0">
                <a:solidFill>
                  <a:schemeClr val="bg1">
                    <a:lumMod val="50000"/>
                  </a:schemeClr>
                </a:solidFill>
              </a:rPr>
              <a:t>119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, 033001 (2017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sz="3200" dirty="0" smtClean="0"/>
          </a:p>
          <a:p>
            <a:endParaRPr lang="en-US" sz="3200" dirty="0" smtClean="0"/>
          </a:p>
          <a:p>
            <a:pPr marL="285750" indent="-285750">
              <a:buFontTx/>
              <a:buChar char="-"/>
            </a:pPr>
            <a:r>
              <a:rPr lang="en-US" sz="3200" b="1" dirty="0" smtClean="0"/>
              <a:t>Deuteron’s Atomic Mass</a:t>
            </a:r>
            <a:endParaRPr lang="en-US" sz="3200" b="1" dirty="0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8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1761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3034182" y="1555004"/>
            <a:ext cx="3230006" cy="4892417"/>
            <a:chOff x="3034182" y="1555004"/>
            <a:chExt cx="3230006" cy="4892417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3"/>
            <a:srcRect l="69730" t="35519" r="17297" b="8863"/>
            <a:stretch/>
          </p:blipFill>
          <p:spPr>
            <a:xfrm>
              <a:off x="3034182" y="1555004"/>
              <a:ext cx="3216932" cy="4892417"/>
            </a:xfrm>
            <a:prstGeom prst="rect">
              <a:avLst/>
            </a:prstGeom>
          </p:spPr>
        </p:pic>
        <p:sp>
          <p:nvSpPr>
            <p:cNvPr id="3" name="Rechteck 2"/>
            <p:cNvSpPr/>
            <p:nvPr/>
          </p:nvSpPr>
          <p:spPr bwMode="auto">
            <a:xfrm>
              <a:off x="5061905" y="1555004"/>
              <a:ext cx="1202283" cy="487821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76" name="Textfeld 75"/>
          <p:cNvSpPr txBox="1"/>
          <p:nvPr/>
        </p:nvSpPr>
        <p:spPr>
          <a:xfrm>
            <a:off x="1719500" y="2959400"/>
            <a:ext cx="1146466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R="0" algn="ctr" defTabSz="2322513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de-DE" sz="2000" dirty="0" err="1" smtClean="0">
                <a:solidFill>
                  <a:srgbClr val="000000"/>
                </a:solidFill>
              </a:rPr>
              <a:t>cryogenic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br>
              <a:rPr lang="de-DE" sz="2000" dirty="0" smtClean="0">
                <a:solidFill>
                  <a:srgbClr val="000000"/>
                </a:solidFill>
              </a:rPr>
            </a:br>
            <a:r>
              <a:rPr lang="de-DE" sz="2000" dirty="0" smtClean="0">
                <a:solidFill>
                  <a:srgbClr val="000000"/>
                </a:solidFill>
              </a:rPr>
              <a:t>electronic</a:t>
            </a:r>
            <a:br>
              <a:rPr lang="de-DE" sz="2000" dirty="0" smtClean="0">
                <a:solidFill>
                  <a:srgbClr val="000000"/>
                </a:solidFill>
              </a:rPr>
            </a:br>
            <a:r>
              <a:rPr lang="de-DE" sz="2000" dirty="0" err="1" smtClean="0">
                <a:solidFill>
                  <a:srgbClr val="000000"/>
                </a:solidFill>
              </a:rPr>
              <a:t>section</a:t>
            </a:r>
            <a:endParaRPr lang="de-DE" sz="2000" dirty="0" smtClean="0">
              <a:solidFill>
                <a:srgbClr val="000000"/>
              </a:solidFill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1712235" y="4745540"/>
            <a:ext cx="1074972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R="0" algn="ctr" defTabSz="2322513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de-DE" sz="2000" dirty="0" err="1">
                <a:solidFill>
                  <a:srgbClr val="000000"/>
                </a:solidFill>
              </a:rPr>
              <a:t>t</a:t>
            </a:r>
            <a:r>
              <a:rPr lang="de-DE" sz="2000" dirty="0" err="1" smtClean="0">
                <a:solidFill>
                  <a:srgbClr val="000000"/>
                </a:solidFill>
              </a:rPr>
              <a:t>rap</a:t>
            </a:r>
            <a:endParaRPr lang="de-DE" sz="2000" dirty="0" smtClean="0">
              <a:solidFill>
                <a:srgbClr val="000000"/>
              </a:solidFill>
            </a:endParaRPr>
          </a:p>
          <a:p>
            <a:pPr algn="ctr" defTabSz="2322513" latinLnBrk="1" hangingPunct="0"/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chamber</a:t>
            </a:r>
            <a:endParaRPr lang="de-DE" sz="2000" dirty="0" smtClean="0">
              <a:solidFill>
                <a:srgbClr val="00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82465" y="854922"/>
            <a:ext cx="45838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lvl="0" indent="-457200" defTabSz="2265363">
              <a:buSzPct val="100000"/>
              <a:buFont typeface="Arial" panose="020B0604020202020204" pitchFamily="34" charset="0"/>
              <a:buChar char="•"/>
              <a:defRPr sz="1800"/>
            </a:pPr>
            <a:r>
              <a:rPr lang="en-US" sz="2600" dirty="0" smtClean="0">
                <a:ea typeface="Calibri"/>
                <a:cs typeface="Arial" panose="020B0604020202020204" pitchFamily="34" charset="0"/>
                <a:sym typeface="Calibri"/>
              </a:rPr>
              <a:t>placed around trap chamber:</a:t>
            </a:r>
            <a:endParaRPr lang="en-US" sz="2600" dirty="0"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02" name="Shape 82"/>
          <p:cNvSpPr/>
          <p:nvPr/>
        </p:nvSpPr>
        <p:spPr>
          <a:xfrm>
            <a:off x="0" y="228600"/>
            <a:ext cx="913780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ctr" defTabSz="890587">
              <a:defRPr sz="1800"/>
            </a:pPr>
            <a:r>
              <a:rPr lang="en-US" sz="3600" b="1" dirty="0">
                <a:ea typeface="Calibri"/>
                <a:cs typeface="Arial" panose="020B0604020202020204" pitchFamily="34" charset="0"/>
                <a:sym typeface="Calibri"/>
              </a:rPr>
              <a:t>Solenoidal </a:t>
            </a: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Superconducting B</a:t>
            </a:r>
            <a:r>
              <a:rPr lang="en-US" sz="3600" b="1" baseline="-25000" dirty="0" smtClean="0">
                <a:ea typeface="Calibri"/>
                <a:cs typeface="Arial" panose="020B0604020202020204" pitchFamily="34" charset="0"/>
                <a:sym typeface="Calibri"/>
              </a:rPr>
              <a:t>2</a:t>
            </a: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 Shim Coil</a:t>
            </a:r>
            <a:endParaRPr lang="de-DE" sz="3600" b="1" dirty="0">
              <a:ea typeface="Calibri"/>
              <a:cs typeface="Calibri"/>
              <a:sym typeface="Calibri"/>
            </a:endParaRPr>
          </a:p>
        </p:txBody>
      </p:sp>
      <p:pic>
        <p:nvPicPr>
          <p:cNvPr id="48" name="Grafik 47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5834" r="10833" b="26359"/>
          <a:stretch/>
        </p:blipFill>
        <p:spPr>
          <a:xfrm rot="5400000">
            <a:off x="4049694" y="7477465"/>
            <a:ext cx="1066801" cy="609600"/>
          </a:xfrm>
          <a:prstGeom prst="rect">
            <a:avLst/>
          </a:prstGeom>
        </p:spPr>
      </p:pic>
      <p:sp>
        <p:nvSpPr>
          <p:cNvPr id="8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15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98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0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56553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2222E-6 L -0.00105 -0.412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0" t="27500" r="31095" b="15209"/>
          <a:stretch/>
        </p:blipFill>
        <p:spPr>
          <a:xfrm>
            <a:off x="359532" y="1186877"/>
            <a:ext cx="4025754" cy="3178227"/>
          </a:xfrm>
          <a:prstGeom prst="rect">
            <a:avLst/>
          </a:prstGeom>
        </p:spPr>
      </p:pic>
      <p:sp>
        <p:nvSpPr>
          <p:cNvPr id="12" name="Shape 82"/>
          <p:cNvSpPr/>
          <p:nvPr/>
        </p:nvSpPr>
        <p:spPr>
          <a:xfrm>
            <a:off x="0" y="228600"/>
            <a:ext cx="913780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ctr" defTabSz="890587">
              <a:defRPr sz="1800"/>
            </a:pPr>
            <a:r>
              <a:rPr lang="en-US" sz="3600" b="1" dirty="0">
                <a:ea typeface="Calibri"/>
                <a:cs typeface="Arial" panose="020B0604020202020204" pitchFamily="34" charset="0"/>
                <a:sym typeface="Calibri"/>
              </a:rPr>
              <a:t>Solenoidal </a:t>
            </a: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Superconducting B</a:t>
            </a:r>
            <a:r>
              <a:rPr lang="en-US" sz="3600" b="1" baseline="-25000" dirty="0" smtClean="0">
                <a:ea typeface="Calibri"/>
                <a:cs typeface="Arial" panose="020B0604020202020204" pitchFamily="34" charset="0"/>
                <a:sym typeface="Calibri"/>
              </a:rPr>
              <a:t>2</a:t>
            </a: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 Shim Coil</a:t>
            </a:r>
            <a:endParaRPr lang="de-DE" sz="3600" b="1" dirty="0">
              <a:ea typeface="Calibri"/>
              <a:cs typeface="Calibri"/>
              <a:sym typeface="Calibri"/>
            </a:endParaRPr>
          </a:p>
        </p:txBody>
      </p:sp>
      <p:sp>
        <p:nvSpPr>
          <p:cNvPr id="13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16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4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5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sp>
        <p:nvSpPr>
          <p:cNvPr id="17" name="Textfeld 16"/>
          <p:cNvSpPr txBox="1"/>
          <p:nvPr/>
        </p:nvSpPr>
        <p:spPr>
          <a:xfrm>
            <a:off x="2771800" y="3091991"/>
            <a:ext cx="141084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B @ 2mA</a:t>
            </a:r>
          </a:p>
          <a:p>
            <a:r>
              <a:rPr lang="en-US" sz="1600" dirty="0" smtClean="0"/>
              <a:t> </a:t>
            </a:r>
            <a:r>
              <a:rPr lang="en-US" sz="800" dirty="0" smtClean="0"/>
              <a:t>  </a:t>
            </a:r>
            <a:r>
              <a:rPr lang="en-US" sz="1600" dirty="0" smtClean="0"/>
              <a:t>- Simulation</a:t>
            </a:r>
            <a:endParaRPr lang="en-US" sz="1600" dirty="0"/>
          </a:p>
        </p:txBody>
      </p:sp>
      <p:sp>
        <p:nvSpPr>
          <p:cNvPr id="18" name="Ellipse 17"/>
          <p:cNvSpPr/>
          <p:nvPr/>
        </p:nvSpPr>
        <p:spPr>
          <a:xfrm>
            <a:off x="2951820" y="324898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feld 18"/>
          <p:cNvSpPr txBox="1"/>
          <p:nvPr/>
        </p:nvSpPr>
        <p:spPr>
          <a:xfrm>
            <a:off x="827584" y="980728"/>
            <a:ext cx="2818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 in a </a:t>
            </a:r>
            <a:r>
              <a:rPr lang="en-US" dirty="0" err="1" smtClean="0"/>
              <a:t>testsetup</a:t>
            </a:r>
            <a:endParaRPr lang="en-US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2236687" y="4359956"/>
            <a:ext cx="2762633" cy="2117482"/>
            <a:chOff x="4467360" y="3399979"/>
            <a:chExt cx="4524239" cy="3134671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64" t="44750" b="13776"/>
            <a:stretch/>
          </p:blipFill>
          <p:spPr>
            <a:xfrm>
              <a:off x="4788640" y="3975858"/>
              <a:ext cx="4202959" cy="2558792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>
            <a:xfrm>
              <a:off x="4467360" y="3399979"/>
              <a:ext cx="33168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b="1" dirty="0" err="1" smtClean="0"/>
                <a:t>Superconducting</a:t>
              </a:r>
              <a:r>
                <a:rPr lang="de-DE" sz="2000" b="1" dirty="0" smtClean="0"/>
                <a:t> Connection: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4654649" y="5486280"/>
              <a:ext cx="22035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Closed</a:t>
              </a:r>
              <a:r>
                <a:rPr lang="de-DE" dirty="0" smtClean="0"/>
                <a:t> B</a:t>
              </a:r>
              <a:r>
                <a:rPr lang="de-DE" baseline="-25000" dirty="0" smtClean="0"/>
                <a:t>2</a:t>
              </a:r>
              <a:r>
                <a:rPr lang="de-DE" dirty="0" smtClean="0"/>
                <a:t> </a:t>
              </a:r>
              <a:r>
                <a:rPr lang="de-DE" dirty="0" err="1" smtClean="0"/>
                <a:t>shim</a:t>
              </a:r>
              <a:r>
                <a:rPr lang="de-DE" dirty="0" smtClean="0"/>
                <a:t> </a:t>
              </a:r>
              <a:r>
                <a:rPr lang="de-DE" dirty="0" err="1" smtClean="0"/>
                <a:t>coil</a:t>
              </a:r>
              <a:r>
                <a:rPr lang="de-DE" dirty="0" smtClean="0"/>
                <a:t> </a:t>
              </a:r>
            </a:p>
            <a:p>
              <a:r>
                <a:rPr lang="de-DE" dirty="0" err="1"/>
                <a:t>c</a:t>
              </a:r>
              <a:r>
                <a:rPr lang="de-DE" dirty="0" err="1" smtClean="0"/>
                <a:t>harged</a:t>
              </a:r>
              <a:r>
                <a:rPr lang="de-DE" dirty="0" smtClean="0"/>
                <a:t> </a:t>
              </a:r>
              <a:r>
                <a:rPr lang="de-DE" dirty="0" err="1" smtClean="0"/>
                <a:t>up</a:t>
              </a:r>
              <a:r>
                <a:rPr lang="de-DE" dirty="0" smtClean="0"/>
                <a:t> </a:t>
              </a:r>
              <a:r>
                <a:rPr lang="de-DE" dirty="0" err="1" smtClean="0"/>
                <a:t>to</a:t>
              </a:r>
              <a:r>
                <a:rPr lang="de-DE" dirty="0"/>
                <a:t> </a:t>
              </a:r>
              <a:r>
                <a:rPr lang="de-DE" dirty="0" smtClean="0"/>
                <a:t>180mA</a:t>
              </a:r>
            </a:p>
          </p:txBody>
        </p:sp>
      </p:grpSp>
      <p:pic>
        <p:nvPicPr>
          <p:cNvPr id="25" name="Grafik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350060"/>
            <a:ext cx="2464546" cy="438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9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166143"/>
              </p:ext>
            </p:extLst>
          </p:nvPr>
        </p:nvGraphicFramePr>
        <p:xfrm>
          <a:off x="1403648" y="764704"/>
          <a:ext cx="6366229" cy="5345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3" r:id="rId4" imgW="3823200" imgH="3209760" progId="">
                  <p:embed/>
                </p:oleObj>
              </mc:Choice>
              <mc:Fallback>
                <p:oleObj r:id="rId4" imgW="3823200" imgH="32097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03648" y="764704"/>
                        <a:ext cx="6366229" cy="53457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" name="Shape 82"/>
          <p:cNvSpPr/>
          <p:nvPr/>
        </p:nvSpPr>
        <p:spPr>
          <a:xfrm>
            <a:off x="6707" y="154377"/>
            <a:ext cx="913780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ctr" defTabSz="890587">
              <a:defRPr sz="1800"/>
            </a:pP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B</a:t>
            </a:r>
            <a:r>
              <a:rPr lang="en-US" sz="3600" b="1" baseline="-25000" dirty="0" smtClean="0">
                <a:ea typeface="Calibri"/>
                <a:cs typeface="Arial" panose="020B0604020202020204" pitchFamily="34" charset="0"/>
                <a:sym typeface="Calibri"/>
              </a:rPr>
              <a:t>2</a:t>
            </a: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 Shim Coil Performance</a:t>
            </a:r>
            <a:endParaRPr lang="de-DE" sz="3600" b="1" dirty="0"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116748" y="683404"/>
                <a:ext cx="57821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axial frequency shift as function of energy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dirty="0" smtClean="0"/>
                  <a:t>-mode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48" y="683404"/>
                <a:ext cx="5782160" cy="369332"/>
              </a:xfrm>
              <a:prstGeom prst="rect">
                <a:avLst/>
              </a:prstGeom>
              <a:blipFill>
                <a:blip r:embed="rId6"/>
                <a:stretch>
                  <a:fillRect l="-84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/>
              <p:nvPr/>
            </p:nvSpPr>
            <p:spPr>
              <a:xfrm>
                <a:off x="674956" y="6065347"/>
                <a:ext cx="4016741" cy="532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smtClean="0">
                    <a:solidFill>
                      <a:srgbClr val="00B050"/>
                    </a:solidFill>
                  </a:rPr>
                  <a:t>now: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de-DE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de-DE" sz="2400">
                        <a:solidFill>
                          <a:srgbClr val="00B050"/>
                        </a:solidFill>
                      </a:rPr>
                      <m:t>=</m:t>
                    </m:r>
                    <m:r>
                      <m:rPr>
                        <m:nor/>
                      </m:rPr>
                      <a:rPr lang="de-DE" sz="2400" b="0" i="0" smtClean="0">
                        <a:solidFill>
                          <a:srgbClr val="00B050"/>
                        </a:solidFill>
                      </a:rPr>
                      <m:t>−</m:t>
                    </m:r>
                    <m:r>
                      <m:rPr>
                        <m:nor/>
                      </m:rPr>
                      <a:rPr lang="de-DE" sz="2400" smtClean="0">
                        <a:solidFill>
                          <a:srgbClr val="00B050"/>
                        </a:solidFill>
                      </a:rPr>
                      <m:t>0.00127(40)</m:t>
                    </m:r>
                    <m:f>
                      <m:fPr>
                        <m:type m:val="skw"/>
                        <m:ctrlPr>
                          <a:rPr lang="de-DE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sz="240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  <m:r>
                          <m:rPr>
                            <m:sty m:val="p"/>
                          </m:rPr>
                          <a:rPr lang="de-DE" sz="24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sz="24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sSup>
                          <m:sSupPr>
                            <m:ctrlPr>
                              <a:rPr lang="de-DE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de-DE" sz="2400" b="0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de-DE" sz="2400" b="0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56" y="6065347"/>
                <a:ext cx="4016741" cy="532005"/>
              </a:xfrm>
              <a:prstGeom prst="rect">
                <a:avLst/>
              </a:prstGeom>
              <a:blipFill>
                <a:blip r:embed="rId7"/>
                <a:stretch>
                  <a:fillRect l="-2428" b="-21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feld 103"/>
              <p:cNvSpPr txBox="1"/>
              <p:nvPr/>
            </p:nvSpPr>
            <p:spPr>
              <a:xfrm>
                <a:off x="674956" y="5676782"/>
                <a:ext cx="5676169" cy="532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smtClean="0">
                    <a:solidFill>
                      <a:srgbClr val="FF0000"/>
                    </a:solidFill>
                  </a:rPr>
                  <a:t>Proton </a:t>
                </a:r>
                <a:r>
                  <a:rPr lang="de-DE" sz="2400" dirty="0" err="1" smtClean="0">
                    <a:solidFill>
                      <a:srgbClr val="FF0000"/>
                    </a:solidFill>
                  </a:rPr>
                  <a:t>mass</a:t>
                </a:r>
                <a:r>
                  <a:rPr lang="de-DE" sz="2400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DE" sz="2400" dirty="0" err="1" smtClean="0">
                    <a:solidFill>
                      <a:srgbClr val="FF0000"/>
                    </a:solidFill>
                  </a:rPr>
                  <a:t>campaign</a:t>
                </a:r>
                <a:r>
                  <a:rPr lang="de-DE" sz="2400" dirty="0" smtClean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de-DE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de-DE" sz="2400">
                        <a:solidFill>
                          <a:srgbClr val="FF0000"/>
                        </a:solidFill>
                      </a:rPr>
                      <m:t>=</m:t>
                    </m:r>
                    <m:r>
                      <m:rPr>
                        <m:nor/>
                      </m:rPr>
                      <a:rPr lang="de-DE" sz="2400" b="0" i="0" smtClean="0">
                        <a:solidFill>
                          <a:srgbClr val="FF0000"/>
                        </a:solidFill>
                      </a:rPr>
                      <m:t>−</m:t>
                    </m:r>
                    <m:r>
                      <m:rPr>
                        <m:nor/>
                      </m:rPr>
                      <a:rPr lang="de-DE" sz="2400" smtClean="0">
                        <a:solidFill>
                          <a:srgbClr val="FF0000"/>
                        </a:solidFill>
                      </a:rPr>
                      <m:t>0.</m:t>
                    </m:r>
                    <m:r>
                      <m:rPr>
                        <m:nor/>
                      </m:rPr>
                      <a:rPr lang="de-DE" sz="2400" b="0" i="0" smtClean="0">
                        <a:solidFill>
                          <a:srgbClr val="FF0000"/>
                        </a:solidFill>
                      </a:rPr>
                      <m:t>27</m:t>
                    </m:r>
                    <m:r>
                      <m:rPr>
                        <m:nor/>
                      </m:rPr>
                      <a:rPr lang="de-DE" sz="2400" smtClean="0">
                        <a:solidFill>
                          <a:srgbClr val="FF0000"/>
                        </a:solidFill>
                      </a:rPr>
                      <m:t>(</m:t>
                    </m:r>
                    <m:r>
                      <m:rPr>
                        <m:nor/>
                      </m:rPr>
                      <a:rPr lang="de-DE" sz="2400" b="0" i="0" smtClean="0">
                        <a:solidFill>
                          <a:srgbClr val="FF0000"/>
                        </a:solidFill>
                      </a:rPr>
                      <m:t>2</m:t>
                    </m:r>
                    <m:r>
                      <m:rPr>
                        <m:nor/>
                      </m:rPr>
                      <a:rPr lang="de-DE" sz="2400" smtClean="0">
                        <a:solidFill>
                          <a:srgbClr val="FF0000"/>
                        </a:solidFill>
                      </a:rPr>
                      <m:t>)</m:t>
                    </m:r>
                    <m:f>
                      <m:fPr>
                        <m:type m:val="skw"/>
                        <m:ctrlPr>
                          <a:rPr lang="de-DE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  <m:r>
                          <m:rPr>
                            <m:sty m:val="p"/>
                          </m:rPr>
                          <a:rPr lang="de-DE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sSup>
                          <m:sSupPr>
                            <m:ctrlPr>
                              <a:rPr lang="de-DE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de-DE" sz="24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de-DE" sz="24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4" name="Textfeld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56" y="5676782"/>
                <a:ext cx="5676169" cy="532005"/>
              </a:xfrm>
              <a:prstGeom prst="rect">
                <a:avLst/>
              </a:prstGeom>
              <a:blipFill>
                <a:blip r:embed="rId8"/>
                <a:stretch>
                  <a:fillRect l="-1719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feld 29"/>
          <p:cNvSpPr txBox="1"/>
          <p:nvPr/>
        </p:nvSpPr>
        <p:spPr>
          <a:xfrm rot="20404235">
            <a:off x="5458332" y="5632382"/>
            <a:ext cx="36845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⇒</a:t>
            </a:r>
            <a:r>
              <a:rPr lang="en-US" sz="2400" dirty="0" smtClean="0">
                <a:solidFill>
                  <a:srgbClr val="00B050"/>
                </a:solidFill>
              </a:rPr>
              <a:t>Factor </a:t>
            </a:r>
            <a:r>
              <a:rPr lang="en-US" sz="3200" dirty="0" smtClean="0">
                <a:solidFill>
                  <a:srgbClr val="00B050"/>
                </a:solidFill>
              </a:rPr>
              <a:t>200</a:t>
            </a:r>
            <a:r>
              <a:rPr lang="en-US" sz="2400" dirty="0" smtClean="0">
                <a:solidFill>
                  <a:srgbClr val="00B050"/>
                </a:solidFill>
              </a:rPr>
              <a:t> improvement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049696" y="3495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grpSp>
        <p:nvGrpSpPr>
          <p:cNvPr id="98" name="Gruppieren 97"/>
          <p:cNvGrpSpPr/>
          <p:nvPr/>
        </p:nvGrpSpPr>
        <p:grpSpPr>
          <a:xfrm>
            <a:off x="3708446" y="4448352"/>
            <a:ext cx="2721581" cy="528227"/>
            <a:chOff x="7067592" y="3078733"/>
            <a:chExt cx="1908212" cy="369332"/>
          </a:xfrm>
        </p:grpSpPr>
        <p:cxnSp>
          <p:nvCxnSpPr>
            <p:cNvPr id="101" name="Gerade Verbindung mit Pfeil 100"/>
            <p:cNvCxnSpPr/>
            <p:nvPr/>
          </p:nvCxnSpPr>
          <p:spPr>
            <a:xfrm>
              <a:off x="8522866" y="3297030"/>
              <a:ext cx="452938" cy="300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" name="Textfeld 102"/>
                <p:cNvSpPr txBox="1"/>
                <p:nvPr/>
              </p:nvSpPr>
              <p:spPr>
                <a:xfrm>
                  <a:off x="7067592" y="3078733"/>
                  <a:ext cx="150169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=1.1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3" name="Textfeld 10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7592" y="3078733"/>
                  <a:ext cx="1501693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4135015" y="5499685"/>
                <a:ext cx="128731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5015" y="5499685"/>
                <a:ext cx="1287313" cy="276999"/>
              </a:xfrm>
              <a:prstGeom prst="rect">
                <a:avLst/>
              </a:prstGeom>
              <a:blipFill>
                <a:blip r:embed="rId10"/>
                <a:stretch>
                  <a:fillRect t="-4348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5"/>
              <p:cNvSpPr txBox="1"/>
              <p:nvPr/>
            </p:nvSpPr>
            <p:spPr>
              <a:xfrm rot="16200000">
                <a:off x="607649" y="3485916"/>
                <a:ext cx="252028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Hz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feld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07649" y="3485916"/>
                <a:ext cx="2520282" cy="276999"/>
              </a:xfrm>
              <a:prstGeom prst="rect">
                <a:avLst/>
              </a:prstGeom>
              <a:blipFill>
                <a:blip r:embed="rId11"/>
                <a:stretch>
                  <a:fillRect l="-4444" r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17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41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4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sp>
        <p:nvSpPr>
          <p:cNvPr id="2" name="Ellipse 1"/>
          <p:cNvSpPr/>
          <p:nvPr/>
        </p:nvSpPr>
        <p:spPr>
          <a:xfrm>
            <a:off x="2726080" y="1952836"/>
            <a:ext cx="81724" cy="144016"/>
          </a:xfrm>
          <a:prstGeom prst="ellipse">
            <a:avLst/>
          </a:prstGeom>
          <a:solidFill>
            <a:srgbClr val="00B050">
              <a:alpha val="20000"/>
            </a:srgbClr>
          </a:solidFill>
          <a:ln>
            <a:solidFill>
              <a:srgbClr val="64A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939413"/>
              </p:ext>
            </p:extLst>
          </p:nvPr>
        </p:nvGraphicFramePr>
        <p:xfrm>
          <a:off x="1835696" y="1175426"/>
          <a:ext cx="5868652" cy="455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4" r:id="rId12" imgW="3538080" imgH="2747520" progId="">
                  <p:embed/>
                </p:oleObj>
              </mc:Choice>
              <mc:Fallback>
                <p:oleObj r:id="rId12" imgW="3538080" imgH="27475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835696" y="1175426"/>
                        <a:ext cx="5868652" cy="4557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89138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82"/>
          <p:cNvSpPr/>
          <p:nvPr/>
        </p:nvSpPr>
        <p:spPr>
          <a:xfrm>
            <a:off x="0" y="228600"/>
            <a:ext cx="913780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ctr" defTabSz="890587">
              <a:defRPr sz="1800"/>
            </a:pP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Estimated Error Budget Deuteron</a:t>
            </a:r>
            <a:endParaRPr lang="de-DE" sz="3600" b="1" dirty="0"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Tabelle 2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4235422"/>
                  </p:ext>
                </p:extLst>
              </p:nvPr>
            </p:nvGraphicFramePr>
            <p:xfrm>
              <a:off x="611560" y="1052736"/>
              <a:ext cx="7776865" cy="24403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513">
                      <a:extLst>
                        <a:ext uri="{9D8B030D-6E8A-4147-A177-3AD203B41FA5}">
                          <a16:colId xmlns:a16="http://schemas.microsoft.com/office/drawing/2014/main" val="87695099"/>
                        </a:ext>
                      </a:extLst>
                    </a:gridCol>
                    <a:gridCol w="2707176">
                      <a:extLst>
                        <a:ext uri="{9D8B030D-6E8A-4147-A177-3AD203B41FA5}">
                          <a16:colId xmlns:a16="http://schemas.microsoft.com/office/drawing/2014/main" val="4063086710"/>
                        </a:ext>
                      </a:extLst>
                    </a:gridCol>
                    <a:gridCol w="2707176">
                      <a:extLst>
                        <a:ext uri="{9D8B030D-6E8A-4147-A177-3AD203B41FA5}">
                          <a16:colId xmlns:a16="http://schemas.microsoft.com/office/drawing/2014/main" val="934751096"/>
                        </a:ext>
                      </a:extLst>
                    </a:gridCol>
                  </a:tblGrid>
                  <a:tr h="661505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Effect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Rel. </a:t>
                          </a:r>
                          <a:r>
                            <a:rPr lang="en-US" dirty="0" err="1" smtClean="0"/>
                            <a:t>Unc</a:t>
                          </a:r>
                          <a:r>
                            <a:rPr lang="en-US" dirty="0" smtClean="0"/>
                            <a:t>.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  <m:t>𝟏𝟐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 smtClean="0"/>
                            <a:t>)</a:t>
                          </a:r>
                          <a:br>
                            <a:rPr lang="en-US" dirty="0" smtClean="0"/>
                          </a:br>
                          <a:r>
                            <a:rPr lang="en-US" dirty="0" smtClean="0"/>
                            <a:t>Pmass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Rel. </a:t>
                          </a:r>
                          <a:r>
                            <a:rPr lang="en-US" dirty="0" err="1" smtClean="0"/>
                            <a:t>Unc</a:t>
                          </a:r>
                          <a:r>
                            <a:rPr lang="en-US" dirty="0" smtClean="0"/>
                            <a:t>. 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  <m:t>𝟏𝟐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 smtClean="0"/>
                            <a:t>) Deuteron (predicted)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845582"/>
                      </a:ext>
                    </a:extLst>
                  </a:tr>
                  <a:tr h="634639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Residual </a:t>
                          </a:r>
                          <a:r>
                            <a:rPr lang="en-US" dirty="0" err="1" smtClean="0">
                              <a:solidFill>
                                <a:srgbClr val="FF0000"/>
                              </a:solidFill>
                            </a:rPr>
                            <a:t>Magnetostatic</a:t>
                          </a:r>
                          <a:r>
                            <a:rPr lang="en-US" baseline="0" dirty="0" smtClean="0">
                              <a:solidFill>
                                <a:srgbClr val="FF0000"/>
                              </a:solidFill>
                            </a:rPr>
                            <a:t> Inhomogeneity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000" b="1" dirty="0" smtClean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27.5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000" b="1" dirty="0" smtClean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B050"/>
                              </a:solidFill>
                            </a:rPr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0946888"/>
                      </a:ext>
                    </a:extLst>
                  </a:tr>
                  <a:tr h="37960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Special Relativity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7.1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 smtClean="0">
                              <a:solidFill>
                                <a:srgbClr val="00B050"/>
                              </a:solidFill>
                            </a:rPr>
                            <a:t>2.9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1283962"/>
                      </a:ext>
                    </a:extLst>
                  </a:tr>
                  <a:tr h="37960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Image Charge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4.6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4.1</a:t>
                          </a:r>
                          <a:endParaRPr 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1231995"/>
                      </a:ext>
                    </a:extLst>
                  </a:tr>
                  <a:tr h="37960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Quadratic Sum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≈29</a:t>
                          </a:r>
                          <a:endParaRPr lang="en-US" b="1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≈5.0</a:t>
                          </a:r>
                          <a:endParaRPr lang="en-US" b="1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55386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Tabelle 2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2851614"/>
                  </p:ext>
                </p:extLst>
              </p:nvPr>
            </p:nvGraphicFramePr>
            <p:xfrm>
              <a:off x="611560" y="1052736"/>
              <a:ext cx="7776865" cy="24403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513">
                      <a:extLst>
                        <a:ext uri="{9D8B030D-6E8A-4147-A177-3AD203B41FA5}">
                          <a16:colId xmlns:a16="http://schemas.microsoft.com/office/drawing/2014/main" val="87695099"/>
                        </a:ext>
                      </a:extLst>
                    </a:gridCol>
                    <a:gridCol w="2707176">
                      <a:extLst>
                        <a:ext uri="{9D8B030D-6E8A-4147-A177-3AD203B41FA5}">
                          <a16:colId xmlns:a16="http://schemas.microsoft.com/office/drawing/2014/main" val="4063086710"/>
                        </a:ext>
                      </a:extLst>
                    </a:gridCol>
                    <a:gridCol w="2707176">
                      <a:extLst>
                        <a:ext uri="{9D8B030D-6E8A-4147-A177-3AD203B41FA5}">
                          <a16:colId xmlns:a16="http://schemas.microsoft.com/office/drawing/2014/main" val="934751096"/>
                        </a:ext>
                      </a:extLst>
                    </a:gridCol>
                  </a:tblGrid>
                  <a:tr h="661505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Effect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87613" t="-4587" r="-101126" b="-2807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87191" t="-4587" r="-899" b="-2807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5284558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Residual </a:t>
                          </a:r>
                          <a:r>
                            <a:rPr lang="en-US" dirty="0" err="1" smtClean="0">
                              <a:solidFill>
                                <a:srgbClr val="FF0000"/>
                              </a:solidFill>
                            </a:rPr>
                            <a:t>Magnetostatic</a:t>
                          </a:r>
                          <a:r>
                            <a:rPr lang="en-US" baseline="0" dirty="0" smtClean="0">
                              <a:solidFill>
                                <a:srgbClr val="FF0000"/>
                              </a:solidFill>
                            </a:rPr>
                            <a:t> Inhomogeneity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000" b="1" dirty="0" smtClean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27.5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000" b="1" dirty="0" smtClean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B050"/>
                              </a:solidFill>
                            </a:rPr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0946888"/>
                      </a:ext>
                    </a:extLst>
                  </a:tr>
                  <a:tr h="37960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Special Relativity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7.1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 smtClean="0">
                              <a:solidFill>
                                <a:srgbClr val="00B050"/>
                              </a:solidFill>
                            </a:rPr>
                            <a:t>2.9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1283962"/>
                      </a:ext>
                    </a:extLst>
                  </a:tr>
                  <a:tr h="37960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Image Charge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4.6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4.1</a:t>
                          </a:r>
                          <a:endParaRPr 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1231995"/>
                      </a:ext>
                    </a:extLst>
                  </a:tr>
                  <a:tr h="37960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Quadratic Sum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≈29</a:t>
                          </a:r>
                          <a:endParaRPr lang="en-US" b="1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≈5.0</a:t>
                          </a:r>
                          <a:endParaRPr lang="en-US" b="1" dirty="0"/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553864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611560" y="3773588"/>
                <a:ext cx="7740860" cy="2225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de-DE" sz="2400" b="0" dirty="0" smtClean="0"/>
                  <a:t>current </a:t>
                </a:r>
                <a:r>
                  <a:rPr lang="de-DE" sz="2400" b="0" dirty="0" err="1" smtClean="0"/>
                  <a:t>best</a:t>
                </a:r>
                <a:r>
                  <a:rPr lang="de-DE" sz="2400" b="0" dirty="0" smtClean="0"/>
                  <a:t> </a:t>
                </a:r>
                <a:r>
                  <a:rPr lang="de-DE" sz="2400" b="0" dirty="0" err="1" smtClean="0"/>
                  <a:t>value</a:t>
                </a:r>
                <a:r>
                  <a:rPr lang="de-DE" sz="2400" b="0" dirty="0" smtClean="0"/>
                  <a:t> </a:t>
                </a:r>
                <a:r>
                  <a:rPr lang="de-DE" sz="2400" b="0" dirty="0" err="1" smtClean="0"/>
                  <a:t>for</a:t>
                </a:r>
                <a:r>
                  <a:rPr lang="de-DE" sz="2400" b="0" dirty="0" smtClean="0"/>
                  <a:t> </a:t>
                </a:r>
                <a:r>
                  <a:rPr lang="de-DE" sz="2400" b="0" dirty="0" err="1" smtClean="0"/>
                  <a:t>the</a:t>
                </a:r>
                <a:r>
                  <a:rPr lang="de-DE" sz="2400" b="0" dirty="0" smtClean="0"/>
                  <a:t> </a:t>
                </a:r>
                <a:r>
                  <a:rPr lang="de-DE" sz="2400" b="0" dirty="0" err="1" smtClean="0"/>
                  <a:t>deuteron‘s</a:t>
                </a:r>
                <a:r>
                  <a:rPr lang="de-DE" sz="2400" b="0" dirty="0" smtClean="0"/>
                  <a:t> </a:t>
                </a:r>
                <a:r>
                  <a:rPr lang="de-DE" sz="2400" b="0" dirty="0" err="1" smtClean="0"/>
                  <a:t>atomic</a:t>
                </a:r>
                <a:r>
                  <a:rPr lang="de-DE" sz="2400" b="0" dirty="0" smtClean="0"/>
                  <a:t> </a:t>
                </a:r>
                <a:r>
                  <a:rPr lang="de-DE" sz="2400" b="0" dirty="0" err="1" smtClean="0"/>
                  <a:t>mass</a:t>
                </a:r>
                <a:r>
                  <a:rPr lang="de-DE" sz="2400" b="0" dirty="0" smtClean="0"/>
                  <a:t>: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=20</m:t>
                    </m:r>
                    <m:r>
                      <a:rPr lang="de-D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de-DE" sz="1400" i="1" dirty="0" smtClean="0"/>
                  <a:t/>
                </a:r>
                <a:br>
                  <a:rPr lang="de-DE" sz="1400" i="1" dirty="0" smtClean="0"/>
                </a:br>
                <a:r>
                  <a:rPr lang="nl-NL" sz="1400" i="1" dirty="0" smtClean="0"/>
                  <a:t>S</a:t>
                </a:r>
                <a:r>
                  <a:rPr lang="nl-NL" sz="1400" i="1" dirty="0"/>
                  <a:t>. L. Zafonte and R. S. Van Dyck Jr., Metrologia 52, </a:t>
                </a:r>
                <a:r>
                  <a:rPr lang="nl-NL" sz="1400" i="1" dirty="0" smtClean="0"/>
                  <a:t>280 </a:t>
                </a:r>
                <a:r>
                  <a:rPr lang="en-US" sz="1400" i="1" dirty="0" smtClean="0"/>
                  <a:t>(2015)</a:t>
                </a:r>
                <a:br>
                  <a:rPr lang="en-US" sz="1400" i="1" dirty="0" smtClean="0"/>
                </a:br>
                <a:endParaRPr lang="en-US" sz="1400" i="1" dirty="0" smtClean="0"/>
              </a:p>
              <a:p>
                <a:pPr marL="285750" indent="-285750">
                  <a:buFontTx/>
                  <a:buChar char="-"/>
                </a:pPr>
                <a:r>
                  <a:rPr lang="en-US" sz="2400" dirty="0" smtClean="0"/>
                  <a:t>current best mass ratio: R=m(</a:t>
                </a:r>
                <a:r>
                  <a:rPr lang="en-US" sz="2400" baseline="30000" dirty="0" smtClean="0"/>
                  <a:t>29</a:t>
                </a:r>
                <a:r>
                  <a:rPr lang="en-US" sz="2400" dirty="0" smtClean="0"/>
                  <a:t>Si</a:t>
                </a:r>
                <a:r>
                  <a:rPr lang="en-US" sz="2400" baseline="30000" dirty="0" smtClean="0"/>
                  <a:t>+</a:t>
                </a:r>
                <a:r>
                  <a:rPr lang="en-US" sz="2400" dirty="0" smtClean="0"/>
                  <a:t> )/m(</a:t>
                </a:r>
                <a:r>
                  <a:rPr lang="en-US" sz="2400" baseline="30000" dirty="0" smtClean="0"/>
                  <a:t>28</a:t>
                </a:r>
                <a:r>
                  <a:rPr lang="en-US" sz="2400" dirty="0" smtClean="0"/>
                  <a:t>SiH</a:t>
                </a:r>
                <a:r>
                  <a:rPr lang="en-US" sz="2400" baseline="30000" dirty="0" smtClean="0"/>
                  <a:t>+</a:t>
                </a:r>
                <a:r>
                  <a:rPr lang="en-US" sz="2400" dirty="0" smtClean="0"/>
                  <a:t>)            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de-DE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6.5</m:t>
                    </m:r>
                    <m:r>
                      <a:rPr lang="de-DE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2400" dirty="0" smtClean="0"/>
                  <a:t/>
                </a:r>
                <a:br>
                  <a:rPr lang="de-DE" sz="2400" dirty="0" smtClean="0"/>
                </a:br>
                <a:r>
                  <a:rPr lang="en-US" sz="1400" i="1" dirty="0"/>
                  <a:t>S. </a:t>
                </a:r>
                <a:r>
                  <a:rPr lang="en-US" sz="1400" i="1" dirty="0" err="1" smtClean="0"/>
                  <a:t>Rainville</a:t>
                </a:r>
                <a:r>
                  <a:rPr lang="en-US" sz="1400" i="1" dirty="0" smtClean="0"/>
                  <a:t> et al., </a:t>
                </a:r>
                <a:r>
                  <a:rPr lang="en-US" sz="1400" i="1" dirty="0"/>
                  <a:t>Nature 438, 1096 (</a:t>
                </a:r>
                <a:r>
                  <a:rPr lang="en-US" sz="1400" i="1" dirty="0" smtClean="0"/>
                  <a:t>2005</a:t>
                </a:r>
                <a:r>
                  <a:rPr lang="en-US" sz="1400" i="1" dirty="0"/>
                  <a:t>)</a:t>
                </a:r>
                <a:endParaRPr lang="en-US" sz="1400" i="1" dirty="0" smtClean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773588"/>
                <a:ext cx="7740860" cy="2225609"/>
              </a:xfrm>
              <a:prstGeom prst="rect">
                <a:avLst/>
              </a:prstGeom>
              <a:blipFill>
                <a:blip r:embed="rId4"/>
                <a:stretch>
                  <a:fillRect l="-1260" t="-10137" b="-293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18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0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sp>
        <p:nvSpPr>
          <p:cNvPr id="3" name="Textfeld 2"/>
          <p:cNvSpPr txBox="1"/>
          <p:nvPr/>
        </p:nvSpPr>
        <p:spPr>
          <a:xfrm>
            <a:off x="6084168" y="4401108"/>
            <a:ext cx="272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Schuh </a:t>
            </a:r>
            <a:r>
              <a:rPr lang="de-DE" i="1" dirty="0" smtClean="0"/>
              <a:t>et al.,</a:t>
            </a:r>
            <a:r>
              <a:rPr lang="de-DE" dirty="0" smtClean="0"/>
              <a:t> PRA, </a:t>
            </a:r>
            <a:r>
              <a:rPr lang="de-DE" dirty="0" err="1" smtClean="0"/>
              <a:t>accepted</a:t>
            </a:r>
            <a:endParaRPr lang="en-US" dirty="0"/>
          </a:p>
        </p:txBody>
      </p:sp>
      <p:cxnSp>
        <p:nvCxnSpPr>
          <p:cNvPr id="6" name="Gerade Verbindung mit Pfeil 5"/>
          <p:cNvCxnSpPr/>
          <p:nvPr/>
        </p:nvCxnSpPr>
        <p:spPr>
          <a:xfrm flipH="1" flipV="1">
            <a:off x="7272300" y="2924944"/>
            <a:ext cx="648072" cy="1368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9535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2"/>
          <p:cNvSpPr/>
          <p:nvPr/>
        </p:nvSpPr>
        <p:spPr>
          <a:xfrm>
            <a:off x="0" y="228600"/>
            <a:ext cx="913780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ctr" defTabSz="890587">
              <a:defRPr sz="1800"/>
            </a:pP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Preliminary Results</a:t>
            </a:r>
            <a:endParaRPr lang="de-DE" sz="3600" b="1" dirty="0">
              <a:ea typeface="Calibri"/>
              <a:cs typeface="Calibri"/>
              <a:sym typeface="Calibri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57200" y="944724"/>
            <a:ext cx="431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run from 30.04.2019 to 02.05.2019</a:t>
            </a:r>
            <a:endParaRPr lang="en-US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1151620" y="1347491"/>
            <a:ext cx="7092445" cy="4856545"/>
            <a:chOff x="1790399" y="1376772"/>
            <a:chExt cx="5524643" cy="4119720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2758" y="1376772"/>
              <a:ext cx="5492284" cy="411972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feld 9"/>
                <p:cNvSpPr txBox="1"/>
                <p:nvPr/>
              </p:nvSpPr>
              <p:spPr>
                <a:xfrm rot="16200000">
                  <a:off x="1060979" y="3302356"/>
                  <a:ext cx="182817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  <m:sub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acc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Hz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0" name="Textfeld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060979" y="3302356"/>
                  <a:ext cx="1828172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uppieren 14"/>
          <p:cNvGrpSpPr/>
          <p:nvPr/>
        </p:nvGrpSpPr>
        <p:grpSpPr>
          <a:xfrm>
            <a:off x="1187624" y="1246240"/>
            <a:ext cx="7074561" cy="5306574"/>
            <a:chOff x="1008197" y="1168305"/>
            <a:chExt cx="7074561" cy="5306574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8197" y="1168305"/>
              <a:ext cx="7074561" cy="530657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/>
                <p:cNvSpPr txBox="1"/>
                <p:nvPr/>
              </p:nvSpPr>
              <p:spPr>
                <a:xfrm rot="16200000">
                  <a:off x="-55677" y="3397827"/>
                  <a:ext cx="3004027" cy="4796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Ratio: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de-DE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p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6+</m:t>
                              </m:r>
                            </m:sup>
                          </m:sSup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̅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feld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55677" y="3397827"/>
                  <a:ext cx="3004027" cy="479618"/>
                </a:xfrm>
                <a:prstGeom prst="rect">
                  <a:avLst/>
                </a:prstGeom>
                <a:blipFill>
                  <a:blip r:embed="rId5"/>
                  <a:stretch>
                    <a:fillRect l="-110127" t="-6288" r="-172152" b="-16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19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7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897757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603" y="764704"/>
            <a:ext cx="7111126" cy="5334001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604" y="763331"/>
            <a:ext cx="7111126" cy="5334001"/>
          </a:xfrm>
          <a:prstGeom prst="rect">
            <a:avLst/>
          </a:prstGeom>
        </p:spPr>
      </p:pic>
      <p:sp>
        <p:nvSpPr>
          <p:cNvPr id="5" name="Shape 82"/>
          <p:cNvSpPr/>
          <p:nvPr/>
        </p:nvSpPr>
        <p:spPr>
          <a:xfrm>
            <a:off x="0" y="228600"/>
            <a:ext cx="913780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ctr" defTabSz="890587">
              <a:defRPr sz="1800"/>
            </a:pP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Preliminary Results</a:t>
            </a:r>
            <a:endParaRPr lang="de-DE" sz="3600" b="1" dirty="0">
              <a:ea typeface="Calibri"/>
              <a:cs typeface="Calibri"/>
              <a:sym typeface="Calibri"/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604" y="759295"/>
            <a:ext cx="7111126" cy="5334001"/>
          </a:xfrm>
          <a:prstGeom prst="rect">
            <a:avLst/>
          </a:prstGeom>
        </p:spPr>
      </p:pic>
      <p:grpSp>
        <p:nvGrpSpPr>
          <p:cNvPr id="23" name="Gruppieren 22"/>
          <p:cNvGrpSpPr/>
          <p:nvPr/>
        </p:nvGrpSpPr>
        <p:grpSpPr>
          <a:xfrm>
            <a:off x="5880262" y="3717032"/>
            <a:ext cx="1495602" cy="1435187"/>
            <a:chOff x="5880262" y="3717032"/>
            <a:chExt cx="1495602" cy="1435187"/>
          </a:xfrm>
        </p:grpSpPr>
        <p:sp>
          <p:nvSpPr>
            <p:cNvPr id="19" name="Textfeld 18"/>
            <p:cNvSpPr txBox="1"/>
            <p:nvPr/>
          </p:nvSpPr>
          <p:spPr>
            <a:xfrm>
              <a:off x="5880262" y="4505888"/>
              <a:ext cx="14956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previous best</a:t>
              </a:r>
            </a:p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measurement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 flipH="1" flipV="1">
              <a:off x="6336196" y="3717032"/>
              <a:ext cx="324036" cy="788856"/>
            </a:xfrm>
            <a:prstGeom prst="straightConnector1">
              <a:avLst/>
            </a:prstGeom>
            <a:ln w="79375">
              <a:solidFill>
                <a:srgbClr val="D3D3D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feld 23"/>
          <p:cNvSpPr txBox="1"/>
          <p:nvPr/>
        </p:nvSpPr>
        <p:spPr>
          <a:xfrm>
            <a:off x="4088517" y="5832774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run #</a:t>
            </a:r>
            <a:endParaRPr lang="en-US" sz="2800" dirty="0"/>
          </a:p>
        </p:txBody>
      </p:sp>
      <p:sp>
        <p:nvSpPr>
          <p:cNvPr id="25" name="Textfeld 24"/>
          <p:cNvSpPr txBox="1"/>
          <p:nvPr/>
        </p:nvSpPr>
        <p:spPr>
          <a:xfrm>
            <a:off x="5671713" y="6305652"/>
            <a:ext cx="3466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smtClean="0"/>
              <a:t>Zafonte </a:t>
            </a:r>
            <a:r>
              <a:rPr lang="nl-NL" sz="1200" i="1" dirty="0"/>
              <a:t>and </a:t>
            </a:r>
            <a:r>
              <a:rPr lang="nl-NL" sz="1200" i="1" dirty="0" smtClean="0"/>
              <a:t>Van </a:t>
            </a:r>
            <a:r>
              <a:rPr lang="nl-NL" sz="1200" i="1" dirty="0"/>
              <a:t>Dyck Jr., Metrologia 52, </a:t>
            </a:r>
            <a:r>
              <a:rPr lang="nl-NL" sz="1200" i="1" dirty="0" smtClean="0"/>
              <a:t>280 </a:t>
            </a:r>
            <a:r>
              <a:rPr lang="en-US" sz="1200" i="1" dirty="0" smtClean="0"/>
              <a:t>(2015)</a:t>
            </a:r>
            <a:endParaRPr lang="en-US" sz="1200" i="1" dirty="0"/>
          </a:p>
        </p:txBody>
      </p:sp>
      <p:sp>
        <p:nvSpPr>
          <p:cNvPr id="31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20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3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3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pic>
        <p:nvPicPr>
          <p:cNvPr id="34" name="Grafik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604" y="764704"/>
            <a:ext cx="7111125" cy="5320498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604" y="771735"/>
            <a:ext cx="7111125" cy="53136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 rot="16200000">
                <a:off x="-696166" y="3013612"/>
                <a:ext cx="4016549" cy="609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Ratio</a:t>
                </a:r>
                <a:r>
                  <a:rPr lang="en-US" sz="2400" dirty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4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de-DE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  <m:sSup>
                          <m:sSup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6+</m:t>
                            </m:r>
                          </m:sup>
                        </m:s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696166" y="3013612"/>
                <a:ext cx="4016549" cy="609013"/>
              </a:xfrm>
              <a:prstGeom prst="rect">
                <a:avLst/>
              </a:prstGeom>
              <a:blipFill>
                <a:blip r:embed="rId7"/>
                <a:stretch>
                  <a:fillRect r="-14000" b="-2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feld 36"/>
          <p:cNvSpPr txBox="1"/>
          <p:nvPr/>
        </p:nvSpPr>
        <p:spPr>
          <a:xfrm>
            <a:off x="6162776" y="745987"/>
            <a:ext cx="2524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E5118"/>
                </a:solidFill>
              </a:rPr>
              <a:t>corrected for </a:t>
            </a:r>
            <a:r>
              <a:rPr lang="en-US" dirty="0" err="1" smtClean="0">
                <a:solidFill>
                  <a:srgbClr val="DE5118"/>
                </a:solidFill>
              </a:rPr>
              <a:t>PnA</a:t>
            </a:r>
            <a:r>
              <a:rPr lang="en-US" dirty="0" smtClean="0">
                <a:solidFill>
                  <a:srgbClr val="DE5118"/>
                </a:solidFill>
              </a:rPr>
              <a:t> Energy</a:t>
            </a:r>
            <a:endParaRPr lang="en-US" dirty="0">
              <a:solidFill>
                <a:srgbClr val="DE5118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285782" y="1388966"/>
            <a:ext cx="29007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!Preliminary!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4813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7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Shape 82"/>
              <p:cNvSpPr/>
              <p:nvPr/>
            </p:nvSpPr>
            <p:spPr>
              <a:xfrm>
                <a:off x="0" y="228600"/>
                <a:ext cx="9137801" cy="6463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rIns="45719">
                <a:spAutoFit/>
              </a:bodyPr>
              <a:lstStyle/>
              <a:p>
                <a:pPr lvl="0" algn="ctr" defTabSz="890587">
                  <a:defRPr sz="1800"/>
                </a:pPr>
                <a:r>
                  <a:rPr lang="en-US" sz="3600" b="1" dirty="0" smtClean="0">
                    <a:ea typeface="Calibri"/>
                    <a:cs typeface="Arial" panose="020B0604020202020204" pitchFamily="34" charset="0"/>
                    <a:sym typeface="Calibri"/>
                  </a:rPr>
                  <a:t>The mass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3600">
                            <a:latin typeface="Cambria Math" panose="02040503050406030204" pitchFamily="18" charset="0"/>
                          </a:rPr>
                          <m:t>HD</m:t>
                        </m:r>
                      </m:e>
                      <m:sup>
                        <m:r>
                          <a:rPr lang="de-DE" sz="36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de-DE" sz="3600" b="1" dirty="0">
                  <a:ea typeface="Calibri"/>
                  <a:cs typeface="Calibri"/>
                  <a:sym typeface="Calibri"/>
                </a:endParaRPr>
              </a:p>
            </p:txBody>
          </p:sp>
        </mc:Choice>
        <mc:Fallback xmlns="">
          <p:sp>
            <p:nvSpPr>
              <p:cNvPr id="5" name="Shape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8600"/>
                <a:ext cx="9137801" cy="646331"/>
              </a:xfrm>
              <a:prstGeom prst="rect">
                <a:avLst/>
              </a:prstGeom>
              <a:blipFill>
                <a:blip r:embed="rId2"/>
                <a:stretch>
                  <a:fillRect t="-15094" b="-3396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57200" y="1160748"/>
                <a:ext cx="3502733" cy="1930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Tx/>
                  <a:buChar char="-"/>
                </a:pPr>
                <a:r>
                  <a:rPr lang="en-US" sz="2400" dirty="0" smtClean="0"/>
                  <a:t>consistency check using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 panose="02040503050406030204" pitchFamily="18" charset="0"/>
                          </a:rPr>
                          <m:t>HD</m:t>
                        </m:r>
                      </m:e>
                      <m:sup>
                        <m:r>
                          <a:rPr lang="de-DE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de-DE" sz="2400" dirty="0" smtClean="0"/>
                  <a:t/>
                </a:r>
                <a:br>
                  <a:rPr lang="de-DE" sz="2400" dirty="0" smtClean="0"/>
                </a:br>
                <a:endParaRPr lang="de-DE" sz="2400" dirty="0" smtClean="0"/>
              </a:p>
              <a:p>
                <a:pPr marL="342900" indent="-342900">
                  <a:buFontTx/>
                  <a:buChar char="-"/>
                </a:pPr>
                <a:r>
                  <a:rPr lang="de-DE" sz="2400" dirty="0" err="1" smtClean="0"/>
                  <a:t>closed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circle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using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only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our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values</a:t>
                </a:r>
                <a:endParaRPr lang="en-US" sz="2400" dirty="0" smtClean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160748"/>
                <a:ext cx="3502733" cy="1930465"/>
              </a:xfrm>
              <a:prstGeom prst="rect">
                <a:avLst/>
              </a:prstGeom>
              <a:blipFill>
                <a:blip r:embed="rId3"/>
                <a:stretch>
                  <a:fillRect l="-2783" t="-2839" r="-2957" b="-6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3899653" y="6046490"/>
            <a:ext cx="5238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HD atomic &amp; molecular Binding Energy:</a:t>
            </a:r>
          </a:p>
          <a:p>
            <a:r>
              <a:rPr lang="en-US" sz="1400" i="1" dirty="0" err="1" smtClean="0"/>
              <a:t>Korobov</a:t>
            </a:r>
            <a:r>
              <a:rPr lang="en-US" sz="1400" i="1" dirty="0" smtClean="0"/>
              <a:t> et al., Phys</a:t>
            </a:r>
            <a:r>
              <a:rPr lang="en-US" sz="1400" i="1" dirty="0"/>
              <a:t>. Rev. Lett. 118, 233001 </a:t>
            </a:r>
            <a:r>
              <a:rPr lang="en-US" sz="1400" i="1" dirty="0" smtClean="0"/>
              <a:t>(2017) </a:t>
            </a:r>
            <a:endParaRPr lang="en-US" sz="1400" i="1" dirty="0"/>
          </a:p>
        </p:txBody>
      </p:sp>
      <p:sp>
        <p:nvSpPr>
          <p:cNvPr id="10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21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1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395" y="656692"/>
            <a:ext cx="5329405" cy="518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470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28" y="1366503"/>
            <a:ext cx="8664872" cy="3457537"/>
          </a:xfrm>
          <a:prstGeom prst="rect">
            <a:avLst/>
          </a:prstGeom>
        </p:spPr>
      </p:pic>
      <p:sp>
        <p:nvSpPr>
          <p:cNvPr id="19" name="Pfeil nach links und rechts 18"/>
          <p:cNvSpPr/>
          <p:nvPr/>
        </p:nvSpPr>
        <p:spPr>
          <a:xfrm rot="3600000">
            <a:off x="2088681" y="3168886"/>
            <a:ext cx="1316383" cy="304800"/>
          </a:xfrm>
          <a:prstGeom prst="leftRightArrow">
            <a:avLst/>
          </a:prstGeom>
          <a:solidFill>
            <a:schemeClr val="accent6"/>
          </a:solidFill>
          <a:ln>
            <a:solidFill>
              <a:srgbClr val="B66D3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Pfeil nach links und rechts 19"/>
          <p:cNvSpPr/>
          <p:nvPr/>
        </p:nvSpPr>
        <p:spPr>
          <a:xfrm rot="18000000">
            <a:off x="502859" y="3115142"/>
            <a:ext cx="1316383" cy="3048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/>
          <p:cNvSpPr/>
          <p:nvPr/>
        </p:nvSpPr>
        <p:spPr>
          <a:xfrm>
            <a:off x="396966" y="897947"/>
            <a:ext cx="358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20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R.S</a:t>
            </a:r>
            <a:r>
              <a:rPr lang="en-GB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Van </a:t>
            </a:r>
            <a:r>
              <a:rPr lang="en-GB" sz="2000" b="1" dirty="0" err="1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Dyck</a:t>
            </a:r>
            <a:r>
              <a:rPr lang="en-GB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i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GB" sz="20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UW</a:t>
            </a:r>
            <a:endParaRPr lang="en-US" sz="2000" b="1" dirty="0">
              <a:solidFill>
                <a:schemeClr val="accent6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780483" y="897947"/>
            <a:ext cx="2880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E. Myers </a:t>
            </a:r>
            <a:r>
              <a:rPr lang="de-DE" sz="20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et </a:t>
            </a:r>
            <a:r>
              <a:rPr lang="de-DE" sz="20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al. </a:t>
            </a:r>
            <a:r>
              <a:rPr lang="de-DE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@ FSU</a:t>
            </a: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Pfeil nach links und rechts 22"/>
          <p:cNvSpPr/>
          <p:nvPr/>
        </p:nvSpPr>
        <p:spPr>
          <a:xfrm>
            <a:off x="2688927" y="1939185"/>
            <a:ext cx="3962401" cy="3048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feil nach links und rechts 23"/>
          <p:cNvSpPr/>
          <p:nvPr/>
        </p:nvSpPr>
        <p:spPr>
          <a:xfrm>
            <a:off x="6651328" y="4185903"/>
            <a:ext cx="1316383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feil nach links und rechts 25"/>
          <p:cNvSpPr/>
          <p:nvPr/>
        </p:nvSpPr>
        <p:spPr>
          <a:xfrm rot="18000000">
            <a:off x="6003288" y="2903034"/>
            <a:ext cx="1316383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lus 26"/>
          <p:cNvSpPr/>
          <p:nvPr/>
        </p:nvSpPr>
        <p:spPr>
          <a:xfrm>
            <a:off x="1616569" y="3982199"/>
            <a:ext cx="720000" cy="720000"/>
          </a:xfrm>
          <a:prstGeom prst="mathPlus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Nach oben gekrümmter Pfeil 27"/>
          <p:cNvSpPr/>
          <p:nvPr/>
        </p:nvSpPr>
        <p:spPr>
          <a:xfrm>
            <a:off x="1840825" y="4939114"/>
            <a:ext cx="4296153" cy="1004486"/>
          </a:xfrm>
          <a:prstGeom prst="curvedUp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2919897" y="5373987"/>
            <a:ext cx="332613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+ Binding Energy [4]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79162" y="6251618"/>
            <a:ext cx="44208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S. L.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Zafonte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Metrologia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280 (2015)</a:t>
            </a:r>
            <a:endParaRPr lang="en-US" sz="1200" dirty="0">
              <a:solidFill>
                <a:schemeClr val="bg1">
                  <a:lumMod val="50000"/>
                </a:schemeClr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6" name="Rechteck 35"/>
          <p:cNvSpPr/>
          <p:nvPr/>
        </p:nvSpPr>
        <p:spPr>
          <a:xfrm rot="3600000">
            <a:off x="2140439" y="3361169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[1]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7141364" y="3883515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3</a:t>
            </a: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8" name="Rechteck 37"/>
          <p:cNvSpPr/>
          <p:nvPr/>
        </p:nvSpPr>
        <p:spPr>
          <a:xfrm rot="18000000">
            <a:off x="5987173" y="2571035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3</a:t>
            </a: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4475853" y="1371600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[2]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4362190" y="1610430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2187666" y="2463012"/>
            <a:ext cx="50865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4.4 </a:t>
            </a:r>
            <a:r>
              <a:rPr lang="el-GR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σ</a:t>
            </a:r>
            <a:endParaRPr lang="de-DE" sz="3600" b="1" dirty="0" smtClean="0">
              <a:solidFill>
                <a:schemeClr val="accent2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algn="ctr"/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790(180) </a:t>
            </a:r>
            <a:r>
              <a:rPr lang="de-DE" sz="3600" b="1" dirty="0" err="1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pu</a:t>
            </a:r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endParaRPr lang="de-DE" sz="3600" b="1" dirty="0">
              <a:solidFill>
                <a:schemeClr val="accent2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algn="ctr"/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Deviation</a:t>
            </a:r>
            <a:endParaRPr lang="de-DE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hteck 44"/>
          <p:cNvSpPr/>
          <p:nvPr/>
        </p:nvSpPr>
        <p:spPr>
          <a:xfrm rot="18000000">
            <a:off x="458724" y="2740390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[2]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2459947" y="2795081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838200" y="2773053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6324600" y="2787620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>
            <a:spLocks noChangeArrowheads="1"/>
          </p:cNvSpPr>
          <p:nvPr/>
        </p:nvSpPr>
        <p:spPr bwMode="auto">
          <a:xfrm>
            <a:off x="79162" y="6000287"/>
            <a:ext cx="43282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[</a:t>
            </a:r>
            <a:r>
              <a:rPr lang="de-DE" altLang="de-DE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</a:t>
            </a:r>
            <a:r>
              <a:rPr lang="de-DE" altLang="de-DE" sz="1200" dirty="0" smtClean="0">
                <a:solidFill>
                  <a:srgbClr val="7F7F7F"/>
                </a:solidFill>
                <a:cs typeface="Arial" panose="020B0604020202020204" pitchFamily="34" charset="0"/>
              </a:rPr>
              <a:t>] </a:t>
            </a:r>
            <a:r>
              <a:rPr lang="de-DE" sz="1200" dirty="0">
                <a:solidFill>
                  <a:srgbClr val="7F7F7F"/>
                </a:solidFill>
              </a:rPr>
              <a:t>R. S. Van Dyck Jr. </a:t>
            </a:r>
            <a:r>
              <a:rPr lang="de-DE" sz="1200" i="1" dirty="0">
                <a:solidFill>
                  <a:srgbClr val="7F7F7F"/>
                </a:solidFill>
              </a:rPr>
              <a:t>et al</a:t>
            </a:r>
            <a:r>
              <a:rPr lang="de-DE" sz="1200" i="1" dirty="0" smtClean="0">
                <a:solidFill>
                  <a:srgbClr val="7F7F7F"/>
                </a:solidFill>
              </a:rPr>
              <a:t>., </a:t>
            </a:r>
            <a:r>
              <a:rPr lang="de-DE" altLang="de-DE" sz="1200" dirty="0" smtClean="0">
                <a:solidFill>
                  <a:srgbClr val="7F7F7F"/>
                </a:solidFill>
                <a:cs typeface="Arial" panose="020B0604020202020204" pitchFamily="34" charset="0"/>
              </a:rPr>
              <a:t>AIP </a:t>
            </a:r>
            <a:r>
              <a:rPr lang="de-DE" altLang="de-DE" sz="1200" dirty="0" err="1" smtClean="0">
                <a:solidFill>
                  <a:srgbClr val="7F7F7F"/>
                </a:solidFill>
                <a:cs typeface="Arial" panose="020B0604020202020204" pitchFamily="34" charset="0"/>
              </a:rPr>
              <a:t>Conf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. </a:t>
            </a:r>
            <a:r>
              <a:rPr lang="de-DE" altLang="de-DE" sz="1200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Proc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457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, 101 (1999)</a:t>
            </a:r>
            <a:endParaRPr lang="de-DE" altLang="de-DE" sz="12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5867400" y="6021288"/>
            <a:ext cx="4253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[4] Yan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PRA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062504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(2003)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5867400" y="5769260"/>
            <a:ext cx="38779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[3] E. Myers </a:t>
            </a:r>
            <a:r>
              <a:rPr lang="de-DE" sz="12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et al.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, PRL </a:t>
            </a:r>
            <a:r>
              <a:rPr lang="de-DE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114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, 013003 (2015)	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96966" y="1652705"/>
            <a:ext cx="9364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7674125" y="1652705"/>
            <a:ext cx="1031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8224048" y="45720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2971800" y="4572000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304800" y="4572000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4800600" y="4579611"/>
            <a:ext cx="925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HD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293724" y="3663341"/>
            <a:ext cx="4803158" cy="1291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hteck 53"/>
              <p:cNvSpPr/>
              <p:nvPr/>
            </p:nvSpPr>
            <p:spPr>
              <a:xfrm>
                <a:off x="0" y="0"/>
                <a:ext cx="914400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𝐏𝐮𝐳𝐳𝐥𝐞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𝐨𝐟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𝐋𝐢𝐠𝐡𝐭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𝐀𝐭𝐨𝐦𝐢𝐜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𝐌𝐚𝐬𝐬𝐞𝐬</m:t>
                      </m:r>
                    </m:oMath>
                  </m:oMathPara>
                </a14:m>
                <a:endParaRPr lang="de-DE" sz="4000" b="1" dirty="0">
                  <a:latin typeface="+mj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4" name="Rechteck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2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41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5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7119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 animBg="1"/>
      <p:bldP spid="27" grpId="0" animBg="1"/>
      <p:bldP spid="28" grpId="0" animBg="1"/>
      <p:bldP spid="29" grpId="0"/>
      <p:bldP spid="38" grpId="0"/>
      <p:bldP spid="40" grpId="0"/>
      <p:bldP spid="44" grpId="0"/>
      <p:bldP spid="46" grpId="0"/>
      <p:bldP spid="47" grpId="0"/>
      <p:bldP spid="48" grpId="0"/>
      <p:bldP spid="42" grpId="0"/>
      <p:bldP spid="43" grpId="0"/>
      <p:bldP spid="50" grpId="0"/>
      <p:bldP spid="53" grpId="0"/>
      <p:bldP spid="5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140" y="4149194"/>
            <a:ext cx="3330611" cy="2498265"/>
          </a:xfrm>
          <a:prstGeom prst="rect">
            <a:avLst/>
          </a:prstGeom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0"/>
            <a:ext cx="91440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9" tIns="45709" rIns="91419" bIns="4570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1431925" algn="l"/>
              </a:tabLst>
              <a:defRPr/>
            </a:pPr>
            <a:r>
              <a:rPr lang="en-US" sz="3600" b="1" dirty="0" smtClean="0">
                <a:latin typeface="+mn-lt"/>
              </a:rPr>
              <a:t>Summary</a:t>
            </a:r>
            <a:endParaRPr lang="en-US" sz="3600" b="1" dirty="0">
              <a:latin typeface="+mn-lt"/>
            </a:endParaRPr>
          </a:p>
        </p:txBody>
      </p:sp>
      <p:sp>
        <p:nvSpPr>
          <p:cNvPr id="23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000" dirty="0" smtClean="0">
                <a:latin typeface="Calibri" panose="020F0502020204030204" pitchFamily="34" charset="0"/>
              </a:rPr>
              <a:t> </a:t>
            </a:r>
            <a:endParaRPr lang="en-US" sz="1000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240911" y="777741"/>
                <a:ext cx="6120679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2400" dirty="0" smtClean="0"/>
                  <a:t>proton mass with 33 </a:t>
                </a:r>
                <a:r>
                  <a:rPr lang="en-US" sz="2400" dirty="0" err="1" smtClean="0"/>
                  <a:t>ppt</a:t>
                </a:r>
                <a:r>
                  <a:rPr lang="en-US" sz="2400" dirty="0" smtClean="0"/>
                  <a:t> precision</a:t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pPr marL="285750" indent="-285750">
                  <a:buFontTx/>
                  <a:buChar char="-"/>
                </a:pPr>
                <a:r>
                  <a:rPr lang="en-US" sz="2400" dirty="0" smtClean="0"/>
                  <a:t>leading order systematic effect made negligible with B</a:t>
                </a:r>
                <a:r>
                  <a:rPr lang="en-US" sz="2400" baseline="-25000" dirty="0" smtClean="0"/>
                  <a:t>2</a:t>
                </a:r>
                <a:r>
                  <a:rPr lang="en-US" sz="2400" dirty="0" smtClean="0"/>
                  <a:t> shim coil</a:t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pPr marL="285750" indent="-285750">
                  <a:buFontTx/>
                  <a:buChar char="-"/>
                </a:pPr>
                <a:r>
                  <a:rPr lang="en-US" sz="2400" dirty="0" smtClean="0"/>
                  <a:t>estimated systematic uncertainty for deuteron to be around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de-D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285750" indent="-285750">
                  <a:buFontTx/>
                  <a:buChar char="-"/>
                </a:pPr>
                <a:endParaRPr lang="en-US" sz="2400" dirty="0"/>
              </a:p>
              <a:p>
                <a:pPr marL="285750" indent="-285750">
                  <a:buFontTx/>
                  <a:buChar char="-"/>
                </a:pPr>
                <a:r>
                  <a:rPr lang="en-US" sz="2400" dirty="0" smtClean="0"/>
                  <a:t>ongoing measurement, statistical error </a:t>
                </a:r>
                <a:r>
                  <a:rPr lang="en-US" sz="2400" dirty="0"/>
                  <a:t>around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de-DE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pPr marL="285750" indent="-285750">
                  <a:buFontTx/>
                  <a:buChar char="-"/>
                </a:pPr>
                <a:r>
                  <a:rPr lang="en-US" sz="2400" dirty="0" smtClean="0"/>
                  <a:t>strong consistency</a:t>
                </a:r>
                <a:br>
                  <a:rPr lang="en-US" sz="2400" dirty="0" smtClean="0"/>
                </a:br>
                <a:r>
                  <a:rPr lang="en-US" sz="2400" dirty="0" smtClean="0"/>
                  <a:t>check using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𝐻𝐷</m:t>
                        </m:r>
                      </m:e>
                      <m:sup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11" y="777741"/>
                <a:ext cx="6120679" cy="4893647"/>
              </a:xfrm>
              <a:prstGeom prst="rect">
                <a:avLst/>
              </a:prstGeom>
              <a:blipFill>
                <a:blip r:embed="rId5"/>
                <a:stretch>
                  <a:fillRect l="-1594" t="-1247" b="-1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feld 33"/>
          <p:cNvSpPr txBox="1"/>
          <p:nvPr/>
        </p:nvSpPr>
        <p:spPr>
          <a:xfrm>
            <a:off x="6737902" y="4419031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!preliminary!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pic>
        <p:nvPicPr>
          <p:cNvPr id="14" name="Grafik 6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140" y="476672"/>
            <a:ext cx="2781430" cy="190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Obj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199931"/>
              </p:ext>
            </p:extLst>
          </p:nvPr>
        </p:nvGraphicFramePr>
        <p:xfrm>
          <a:off x="3211352" y="4134245"/>
          <a:ext cx="2331641" cy="2266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8" r:id="rId7" imgW="6282720" imgH="6107760" progId="">
                  <p:embed/>
                </p:oleObj>
              </mc:Choice>
              <mc:Fallback>
                <p:oleObj r:id="rId7" imgW="6282720" imgH="6107760" progId="">
                  <p:embed/>
                  <p:pic>
                    <p:nvPicPr>
                      <p:cNvPr id="13" name="Objekt 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11352" y="4134245"/>
                        <a:ext cx="2331641" cy="22662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9820250"/>
              </p:ext>
            </p:extLst>
          </p:nvPr>
        </p:nvGraphicFramePr>
        <p:xfrm>
          <a:off x="6156176" y="2204864"/>
          <a:ext cx="2628292" cy="2206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9" r:id="rId9" imgW="3823200" imgH="3209760" progId="">
                  <p:embed/>
                </p:oleObj>
              </mc:Choice>
              <mc:Fallback>
                <p:oleObj r:id="rId9" imgW="3823200" imgH="32097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56176" y="2204864"/>
                        <a:ext cx="2628292" cy="2206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4978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7"/>
          <p:cNvSpPr txBox="1">
            <a:spLocks noChangeArrowheads="1"/>
          </p:cNvSpPr>
          <p:nvPr/>
        </p:nvSpPr>
        <p:spPr bwMode="auto">
          <a:xfrm>
            <a:off x="854850" y="1229878"/>
            <a:ext cx="7917358" cy="64630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 lIns="91419" tIns="45709" rIns="91419" bIns="45709">
            <a:spAutoFit/>
          </a:bodyPr>
          <a:lstStyle/>
          <a:p>
            <a:r>
              <a:rPr lang="en-US" i="1" baseline="30000" dirty="0" smtClean="0">
                <a:latin typeface="+mj-lt"/>
              </a:rPr>
              <a:t>1</a:t>
            </a:r>
            <a:r>
              <a:rPr lang="en-US" i="1" dirty="0" smtClean="0">
                <a:latin typeface="+mj-lt"/>
              </a:rPr>
              <a:t>Division of Stored and Cooled Ions </a:t>
            </a:r>
            <a:r>
              <a:rPr lang="en-US" i="1" dirty="0">
                <a:latin typeface="+mj-lt"/>
              </a:rPr>
              <a:t>at MPIK, Heidelberg  </a:t>
            </a:r>
          </a:p>
          <a:p>
            <a:r>
              <a:rPr lang="en-US" i="1" baseline="30000" dirty="0" smtClean="0">
                <a:latin typeface="+mj-lt"/>
              </a:rPr>
              <a:t>2</a:t>
            </a:r>
            <a:r>
              <a:rPr lang="en-US" i="1" dirty="0" smtClean="0">
                <a:latin typeface="+mj-lt"/>
              </a:rPr>
              <a:t>Atomic </a:t>
            </a:r>
            <a:r>
              <a:rPr lang="en-US" i="1" dirty="0">
                <a:latin typeface="+mj-lt"/>
              </a:rPr>
              <a:t>Physics Division at GSI Helmholtzzentrum, </a:t>
            </a:r>
            <a:r>
              <a:rPr lang="en-US" i="1" dirty="0" smtClean="0">
                <a:latin typeface="+mj-lt"/>
              </a:rPr>
              <a:t>Darmstadt</a:t>
            </a:r>
            <a:endParaRPr lang="en-US" i="1" dirty="0">
              <a:latin typeface="+mj-lt"/>
            </a:endParaRPr>
          </a:p>
        </p:txBody>
      </p:sp>
      <p:pic>
        <p:nvPicPr>
          <p:cNvPr id="39941" name="Picture 11" descr="MPIK Logo Text (gruen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055329"/>
            <a:ext cx="838200" cy="897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0"/>
            <a:ext cx="91440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9" tIns="45709" rIns="91419" bIns="4570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1431925" algn="l"/>
              </a:tabLst>
              <a:defRPr/>
            </a:pPr>
            <a:r>
              <a:rPr lang="en-US" sz="3600" b="1" dirty="0" smtClean="0">
                <a:latin typeface="+mn-lt"/>
              </a:rPr>
              <a:t>Acknowledgement</a:t>
            </a:r>
            <a:endParaRPr lang="en-US" sz="3600" b="1" dirty="0">
              <a:latin typeface="+mn-lt"/>
            </a:endParaRPr>
          </a:p>
        </p:txBody>
      </p:sp>
      <p:pic>
        <p:nvPicPr>
          <p:cNvPr id="147460" name="Picture 4" descr="https://upload.wikimedia.org/wikipedia/commons/thumb/6/6f/GSI_Logo.svg/295px-GSI_Logo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998006"/>
            <a:ext cx="1428869" cy="45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000" dirty="0" smtClean="0">
                <a:latin typeface="Calibri" panose="020F0502020204030204" pitchFamily="34" charset="0"/>
              </a:rPr>
              <a:t> </a:t>
            </a:r>
            <a:endParaRPr lang="en-US" sz="1000" dirty="0">
              <a:latin typeface="Calibri" panose="020F050202020403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8839" y="3671734"/>
            <a:ext cx="11977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Funding</a:t>
            </a:r>
            <a:r>
              <a:rPr lang="de-DE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  <a:endParaRPr lang="de-DE" sz="2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82" y="4401108"/>
            <a:ext cx="3319319" cy="186360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360" y="4401108"/>
            <a:ext cx="4715296" cy="608877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470" y="5157192"/>
            <a:ext cx="4444010" cy="1054509"/>
          </a:xfrm>
          <a:prstGeom prst="rect">
            <a:avLst/>
          </a:prstGeom>
        </p:spPr>
      </p:pic>
      <p:graphicFrame>
        <p:nvGraphicFramePr>
          <p:cNvPr id="29" name="Tabel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140180"/>
              </p:ext>
            </p:extLst>
          </p:nvPr>
        </p:nvGraphicFramePr>
        <p:xfrm>
          <a:off x="88839" y="710715"/>
          <a:ext cx="8311577" cy="918085"/>
        </p:xfrm>
        <a:graphic>
          <a:graphicData uri="http://schemas.openxmlformats.org/drawingml/2006/table">
            <a:tbl>
              <a:tblPr firstRow="1" lastCol="1" bandRow="1">
                <a:tableStyleId>{5C22544A-7EE6-4342-B048-85BDC9FD1C3A}</a:tableStyleId>
              </a:tblPr>
              <a:tblGrid>
                <a:gridCol w="2070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40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18085">
                <a:tc>
                  <a:txBody>
                    <a:bodyPr/>
                    <a:lstStyle/>
                    <a:p>
                      <a:pPr marL="0" marR="0" indent="0" algn="l" defTabSz="1972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b="1" i="0" dirty="0" err="1" smtClean="0">
                          <a:solidFill>
                            <a:srgbClr val="000000"/>
                          </a:solidFill>
                        </a:rPr>
                        <a:t>Collaboratio</a:t>
                      </a:r>
                      <a:r>
                        <a:rPr lang="de-DE" sz="2200" b="1" i="0" baseline="0" dirty="0" err="1" smtClean="0">
                          <a:solidFill>
                            <a:srgbClr val="000000"/>
                          </a:solidFill>
                        </a:rPr>
                        <a:t>n</a:t>
                      </a:r>
                      <a:r>
                        <a:rPr lang="de-DE" sz="2200" b="1" i="0" dirty="0" smtClean="0">
                          <a:solidFill>
                            <a:srgbClr val="000000"/>
                          </a:solidFill>
                        </a:rPr>
                        <a:t>: </a:t>
                      </a:r>
                      <a:endParaRPr lang="de-DE" sz="2200" b="1" i="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kern="0" baseline="0" dirty="0" smtClean="0">
                          <a:solidFill>
                            <a:srgbClr val="000000"/>
                          </a:solidFill>
                        </a:rPr>
                        <a:t> Sascha Rau, Fabian Heiße</a:t>
                      </a:r>
                      <a:r>
                        <a:rPr lang="de-DE" sz="1800" b="0" kern="0" baseline="30000" dirty="0" smtClean="0">
                          <a:solidFill>
                            <a:srgbClr val="000000"/>
                          </a:solidFill>
                        </a:rPr>
                        <a:t>1,2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</a:rPr>
                        <a:t>, Florian Köhler-Langes</a:t>
                      </a:r>
                      <a:r>
                        <a:rPr lang="de-DE" sz="1800" b="0" kern="0" baseline="300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de-DE" sz="1800" b="0" kern="0" baseline="0" dirty="0" smtClean="0">
                          <a:solidFill>
                            <a:srgbClr val="000000"/>
                          </a:solidFill>
                        </a:rPr>
                        <a:t>, 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</a:rPr>
                        <a:t>Wolfgang Quint</a:t>
                      </a:r>
                      <a:r>
                        <a:rPr lang="de-DE" sz="1800" b="0" kern="0" baseline="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</a:rPr>
                        <a:t>,</a:t>
                      </a:r>
                      <a:r>
                        <a:rPr lang="de-DE" sz="1800" b="0" kern="0" baseline="0" dirty="0" smtClean="0">
                          <a:solidFill>
                            <a:srgbClr val="000000"/>
                          </a:solidFill>
                        </a:rPr>
                        <a:t> S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</a:rPr>
                        <a:t>ven Sturm</a:t>
                      </a:r>
                      <a:r>
                        <a:rPr lang="de-DE" sz="1800" b="0" kern="0" baseline="300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de-DE" sz="1800" b="0" kern="0" dirty="0" err="1" smtClean="0">
                          <a:solidFill>
                            <a:srgbClr val="000000"/>
                          </a:solidFill>
                        </a:rPr>
                        <a:t>and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</a:rPr>
                        <a:t> Klaus Blaum</a:t>
                      </a:r>
                      <a:r>
                        <a:rPr lang="de-DE" sz="1800" b="0" kern="0" baseline="300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de-DE" sz="1800" b="0" kern="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518264"/>
              </p:ext>
            </p:extLst>
          </p:nvPr>
        </p:nvGraphicFramePr>
        <p:xfrm>
          <a:off x="88839" y="2493484"/>
          <a:ext cx="8311577" cy="918085"/>
        </p:xfrm>
        <a:graphic>
          <a:graphicData uri="http://schemas.openxmlformats.org/drawingml/2006/table">
            <a:tbl>
              <a:tblPr firstRow="1" lastCol="1" bandRow="1">
                <a:tableStyleId>{5C22544A-7EE6-4342-B048-85BDC9FD1C3A}</a:tableStyleId>
              </a:tblPr>
              <a:tblGrid>
                <a:gridCol w="2286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4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18085">
                <a:tc>
                  <a:txBody>
                    <a:bodyPr/>
                    <a:lstStyle/>
                    <a:p>
                      <a:pPr marL="0" marR="0" indent="0" algn="l" defTabSz="1972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b="1" i="0" dirty="0" smtClean="0">
                          <a:solidFill>
                            <a:srgbClr val="000000"/>
                          </a:solidFill>
                        </a:rPr>
                        <a:t>Target:</a:t>
                      </a:r>
                      <a:endParaRPr lang="de-DE" sz="2200" b="1" i="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kern="0" baseline="0" dirty="0" smtClean="0">
                          <a:solidFill>
                            <a:srgbClr val="000000"/>
                          </a:solidFill>
                        </a:rPr>
                        <a:t>Raphael Haas</a:t>
                      </a:r>
                      <a:r>
                        <a:rPr lang="de-DE" sz="1800" b="0" kern="0" baseline="30000" dirty="0" smtClean="0">
                          <a:solidFill>
                            <a:srgbClr val="000000"/>
                          </a:solidFill>
                        </a:rPr>
                        <a:t>2,3,4</a:t>
                      </a:r>
                      <a:r>
                        <a:rPr lang="de-DE" sz="1800" b="0" kern="0" baseline="0" dirty="0" smtClean="0">
                          <a:solidFill>
                            <a:srgbClr val="000000"/>
                          </a:solidFill>
                        </a:rPr>
                        <a:t>, Dennis Renisch</a:t>
                      </a:r>
                      <a:r>
                        <a:rPr lang="de-DE" sz="1800" b="0" kern="0" baseline="30000" dirty="0" smtClean="0">
                          <a:solidFill>
                            <a:srgbClr val="000000"/>
                          </a:solidFill>
                        </a:rPr>
                        <a:t>3,4</a:t>
                      </a:r>
                      <a:r>
                        <a:rPr lang="de-DE" sz="1800" b="0" kern="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de-DE" sz="1800" b="0" kern="0" baseline="0" dirty="0" err="1" smtClean="0">
                          <a:solidFill>
                            <a:srgbClr val="000000"/>
                          </a:solidFill>
                        </a:rPr>
                        <a:t>and</a:t>
                      </a:r>
                      <a:endParaRPr lang="de-DE" sz="1800" b="0" kern="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de-DE" sz="1800" b="0" kern="0" baseline="0" dirty="0" smtClean="0">
                          <a:solidFill>
                            <a:srgbClr val="000000"/>
                          </a:solidFill>
                        </a:rPr>
                        <a:t>Christoph Düllmann</a:t>
                      </a:r>
                      <a:r>
                        <a:rPr lang="de-DE" sz="1800" b="0" kern="0" baseline="30000" dirty="0" smtClean="0">
                          <a:solidFill>
                            <a:srgbClr val="000000"/>
                          </a:solidFill>
                        </a:rPr>
                        <a:t>2,3,4</a:t>
                      </a:r>
                      <a:endParaRPr lang="de-DE" sz="1800" b="0" kern="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769442" y="3021536"/>
            <a:ext cx="7917358" cy="64630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 lIns="91419" tIns="45709" rIns="91419" bIns="45709">
            <a:spAutoFit/>
          </a:bodyPr>
          <a:lstStyle/>
          <a:p>
            <a:r>
              <a:rPr lang="en-US" i="1" baseline="30000" dirty="0" smtClean="0">
                <a:latin typeface="+mj-lt"/>
              </a:rPr>
              <a:t>3</a:t>
            </a:r>
            <a:r>
              <a:rPr lang="en-US" i="1" dirty="0" smtClean="0">
                <a:latin typeface="+mj-lt"/>
              </a:rPr>
              <a:t>Institut for nuclear chemistry at JGU, Mainz</a:t>
            </a:r>
            <a:endParaRPr lang="en-US" i="1" dirty="0">
              <a:latin typeface="+mj-lt"/>
            </a:endParaRPr>
          </a:p>
          <a:p>
            <a:r>
              <a:rPr lang="en-US" i="1" baseline="30000" dirty="0" smtClean="0">
                <a:latin typeface="+mj-lt"/>
              </a:rPr>
              <a:t>4</a:t>
            </a:r>
            <a:r>
              <a:rPr lang="en-US" i="1" dirty="0">
                <a:latin typeface="+mj-lt"/>
              </a:rPr>
              <a:t>Helmholtz Institute Mainz</a:t>
            </a:r>
          </a:p>
        </p:txBody>
      </p:sp>
      <p:pic>
        <p:nvPicPr>
          <p:cNvPr id="17410" name="Picture 2" descr="https://www.blogs.uni-mainz.de/fb08-phmi/files/2019/03/HI-Mainz_d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424" y="2943941"/>
            <a:ext cx="1464097" cy="65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mainzed.org/logos/jgumi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61" y="2127436"/>
            <a:ext cx="2434507" cy="243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8831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8" name="Grafik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919" y="3176973"/>
            <a:ext cx="618655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2" name="Textfeld 1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3600" b="1" dirty="0" err="1" smtClean="0"/>
              <a:t>Why</a:t>
            </a:r>
            <a:r>
              <a:rPr lang="de-DE" altLang="de-DE" sz="3600" b="1" dirty="0"/>
              <a:t> </a:t>
            </a:r>
            <a:r>
              <a:rPr lang="de-DE" altLang="de-DE" sz="3600" b="1" dirty="0" err="1" smtClean="0"/>
              <a:t>deuteron</a:t>
            </a:r>
            <a:r>
              <a:rPr lang="de-DE" altLang="de-DE" sz="3600" b="1" dirty="0" smtClean="0"/>
              <a:t>?</a:t>
            </a:r>
            <a:endParaRPr lang="de-DE" altLang="de-DE" sz="3600" b="1" dirty="0"/>
          </a:p>
        </p:txBody>
      </p:sp>
      <p:sp>
        <p:nvSpPr>
          <p:cNvPr id="40964" name="Textfeld 12"/>
          <p:cNvSpPr txBox="1">
            <a:spLocks noChangeArrowheads="1"/>
          </p:cNvSpPr>
          <p:nvPr/>
        </p:nvSpPr>
        <p:spPr bwMode="auto">
          <a:xfrm>
            <a:off x="685800" y="5730875"/>
            <a:ext cx="42130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/>
              <a:t>[1] </a:t>
            </a:r>
            <a:r>
              <a:rPr lang="de-DE" altLang="de-DE" sz="1200" dirty="0">
                <a:cs typeface="Arial" panose="020B0604020202020204" pitchFamily="34" charset="0"/>
                <a:sym typeface="Arial" panose="020B0604020202020204" pitchFamily="34" charset="0"/>
              </a:rPr>
              <a:t>M.S. Dewey et al. </a:t>
            </a:r>
            <a:r>
              <a:rPr lang="de-DE" altLang="de-DE" sz="1200" dirty="0" err="1">
                <a:cs typeface="Arial" panose="020B0604020202020204" pitchFamily="34" charset="0"/>
                <a:sym typeface="Arial" panose="020B0604020202020204" pitchFamily="34" charset="0"/>
              </a:rPr>
              <a:t>Physical</a:t>
            </a:r>
            <a:r>
              <a:rPr lang="de-DE" altLang="de-DE" sz="1200" dirty="0">
                <a:cs typeface="Arial" panose="020B0604020202020204" pitchFamily="34" charset="0"/>
                <a:sym typeface="Arial" panose="020B0604020202020204" pitchFamily="34" charset="0"/>
              </a:rPr>
              <a:t> Review </a:t>
            </a:r>
            <a:r>
              <a:rPr lang="de-DE" altLang="de-DE" sz="1200" dirty="0" smtClean="0">
                <a:cs typeface="Arial" panose="020B0604020202020204" pitchFamily="34" charset="0"/>
                <a:sym typeface="Arial" panose="020B0604020202020204" pitchFamily="34" charset="0"/>
              </a:rPr>
              <a:t>C 73</a:t>
            </a:r>
            <a:r>
              <a:rPr lang="de-DE" altLang="de-DE" sz="1200" dirty="0">
                <a:cs typeface="Arial" panose="020B0604020202020204" pitchFamily="34" charset="0"/>
                <a:sym typeface="Arial" panose="020B0604020202020204" pitchFamily="34" charset="0"/>
              </a:rPr>
              <a:t>, 044303 (2006</a:t>
            </a:r>
            <a:r>
              <a:rPr lang="de-DE" altLang="de-DE" sz="1200" dirty="0" smtClean="0">
                <a:cs typeface="Arial" panose="020B0604020202020204" pitchFamily="34" charset="0"/>
                <a:sym typeface="Arial" panose="020B0604020202020204" pitchFamily="34" charset="0"/>
              </a:rPr>
              <a:t>)</a:t>
            </a:r>
          </a:p>
          <a:p>
            <a:pPr eaLnBrk="1" hangingPunct="1"/>
            <a:r>
              <a:rPr lang="de-DE" altLang="de-DE" sz="1200" dirty="0" smtClean="0">
                <a:solidFill>
                  <a:srgbClr val="000000"/>
                </a:solidFill>
                <a:sym typeface="Helvetica" panose="020B0604020202020204" pitchFamily="34" charset="0"/>
              </a:rPr>
              <a:t>[2] </a:t>
            </a:r>
            <a:r>
              <a:rPr lang="de-DE" altLang="de-DE" sz="1200" dirty="0"/>
              <a:t>https://www.ill.eu/instruments-support/ „PN3-GAMS“</a:t>
            </a:r>
            <a:endParaRPr lang="de-DE" altLang="de-DE" sz="1200" dirty="0">
              <a:solidFill>
                <a:srgbClr val="000000"/>
              </a:solidFill>
              <a:sym typeface="Helvetica" panose="020B0604020202020204" pitchFamily="34" charset="0"/>
            </a:endParaRPr>
          </a:p>
        </p:txBody>
      </p:sp>
      <p:sp>
        <p:nvSpPr>
          <p:cNvPr id="40969" name="Textfeld 3"/>
          <p:cNvSpPr txBox="1">
            <a:spLocks noChangeArrowheads="1"/>
          </p:cNvSpPr>
          <p:nvPr/>
        </p:nvSpPr>
        <p:spPr bwMode="auto">
          <a:xfrm>
            <a:off x="8250238" y="5425281"/>
            <a:ext cx="3834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400" dirty="0" smtClean="0">
                <a:solidFill>
                  <a:srgbClr val="000000"/>
                </a:solidFill>
                <a:sym typeface="Helvetica" panose="020B0604020202020204" pitchFamily="34" charset="0"/>
              </a:rPr>
              <a:t>[2]</a:t>
            </a:r>
            <a:endParaRPr lang="de-DE" altLang="de-DE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0" y="1016732"/>
                <a:ext cx="8820472" cy="3752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de-DE" dirty="0" smtClean="0"/>
                  <a:t> 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Deuteron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mass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/>
                  <a:t>might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help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puzzle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light </a:t>
                </a:r>
                <a:r>
                  <a:rPr lang="de-DE" dirty="0" err="1" smtClean="0"/>
                  <a:t>ion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masses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endParaRPr lang="de-DE" dirty="0" smtClean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de-DE" dirty="0" err="1" smtClean="0"/>
                  <a:t>allows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for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easier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measurement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the</a:t>
                </a:r>
                <a:r>
                  <a:rPr lang="de-DE" dirty="0" smtClean="0"/>
                  <a:t> Image Charge </a:t>
                </a:r>
                <a:r>
                  <a:rPr lang="de-DE" dirty="0" err="1" smtClean="0"/>
                  <a:t>Shift</a:t>
                </a:r>
                <a:r>
                  <a:rPr lang="de-DE" dirty="0" smtClean="0"/>
                  <a:t> (q/m </a:t>
                </a:r>
                <a:r>
                  <a:rPr lang="de-DE" dirty="0" err="1" smtClean="0"/>
                  <a:t>doublet</a:t>
                </a:r>
                <a:r>
                  <a:rPr lang="de-DE" dirty="0" smtClean="0"/>
                  <a:t>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de-DE" dirty="0" smtClean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de-DE" dirty="0" err="1" smtClean="0"/>
                  <a:t>one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can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extract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the</a:t>
                </a:r>
                <a:r>
                  <a:rPr lang="de-DE" dirty="0" smtClean="0"/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neutron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mass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/>
                </a:r>
                <a:br>
                  <a:rPr lang="de-DE" dirty="0" smtClean="0">
                    <a:solidFill>
                      <a:srgbClr val="00B050"/>
                    </a:solid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type m:val="lin"/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de-DE" b="0" dirty="0" smtClean="0">
                    <a:solidFill>
                      <a:schemeClr val="tx1"/>
                    </a:solidFill>
                  </a:rPr>
                  <a:t/>
                </a:r>
                <a:br>
                  <a:rPr lang="de-DE" b="0" dirty="0" smtClean="0">
                    <a:solidFill>
                      <a:schemeClr val="tx1"/>
                    </a:solidFill>
                  </a:rPr>
                </a:b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de-D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de-D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=2.388 169 96 </m:t>
                        </m:r>
                        <m:d>
                          <m:dPr>
                            <m:ctrlP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42</m:t>
                            </m:r>
                          </m:e>
                        </m:d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u</m:t>
                        </m:r>
                      </m:den>
                    </m:f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endParaRPr lang="de-DE" b="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endParaRPr lang="de-DE" b="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de-DE" dirty="0" err="1" smtClean="0"/>
                  <a:t>improved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binding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energy</a:t>
                </a:r>
                <a:r>
                  <a:rPr lang="de-DE" dirty="0"/>
                  <a:t/>
                </a:r>
                <a:br>
                  <a:rPr lang="de-DE" dirty="0"/>
                </a:br>
                <a:r>
                  <a:rPr lang="de-DE" dirty="0" err="1" smtClean="0"/>
                  <a:t>needed</a:t>
                </a:r>
                <a:r>
                  <a:rPr lang="de-DE" dirty="0" smtClean="0"/>
                  <a:t>, </a:t>
                </a:r>
                <a:r>
                  <a:rPr lang="de-DE" dirty="0" err="1" smtClean="0"/>
                  <a:t>currently</a:t>
                </a:r>
                <a:r>
                  <a:rPr lang="de-DE" dirty="0"/>
                  <a:t/>
                </a:r>
                <a:br>
                  <a:rPr lang="de-DE" dirty="0"/>
                </a:br>
                <a:r>
                  <a:rPr lang="de-DE" dirty="0" err="1" smtClean="0"/>
                  <a:t>measured</a:t>
                </a:r>
                <a:r>
                  <a:rPr lang="de-DE" dirty="0" smtClean="0"/>
                  <a:t> at </a:t>
                </a:r>
                <a:r>
                  <a:rPr lang="de-DE" dirty="0" err="1" smtClean="0"/>
                  <a:t>the</a:t>
                </a:r>
                <a:r>
                  <a:rPr lang="de-DE" dirty="0" smtClean="0"/>
                  <a:t> ILL</a:t>
                </a:r>
                <a:br>
                  <a:rPr lang="de-DE" dirty="0" smtClean="0"/>
                </a:br>
                <a:r>
                  <a:rPr lang="de-DE" dirty="0" smtClean="0"/>
                  <a:t>in France</a:t>
                </a:r>
                <a:r>
                  <a:rPr lang="de-DE" dirty="0">
                    <a:solidFill>
                      <a:srgbClr val="00B050"/>
                    </a:solidFill>
                  </a:rPr>
                  <a:t/>
                </a:r>
                <a:br>
                  <a:rPr lang="de-DE" dirty="0">
                    <a:solidFill>
                      <a:srgbClr val="00B050"/>
                    </a:solidFill>
                  </a:rPr>
                </a:br>
                <a:endParaRPr lang="de-DE" b="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16732"/>
                <a:ext cx="8820472" cy="3752759"/>
              </a:xfrm>
              <a:prstGeom prst="rect">
                <a:avLst/>
              </a:prstGeom>
              <a:blipFill>
                <a:blip r:embed="rId4"/>
                <a:stretch>
                  <a:fillRect l="-415" t="-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317929" y="6633356"/>
            <a:ext cx="4508140" cy="184752"/>
          </a:xfrm>
        </p:spPr>
        <p:txBody>
          <a:bodyPr/>
          <a:lstStyle/>
          <a:p>
            <a:r>
              <a:rPr lang="de-DE" sz="1200" dirty="0" smtClean="0"/>
              <a:t>DPG Spring Meeting 2018 in Erlangen  -  Sascha Rau</a:t>
            </a:r>
            <a:endParaRPr lang="de-DE" sz="1200" dirty="0"/>
          </a:p>
        </p:txBody>
      </p:sp>
      <p:sp>
        <p:nvSpPr>
          <p:cNvPr id="14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7963" y="6577013"/>
            <a:ext cx="2133600" cy="288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 dirty="0" smtClean="0">
                <a:solidFill>
                  <a:srgbClr val="8E8E8E"/>
                </a:solidFill>
                <a:latin typeface="+mn-lt"/>
              </a:rPr>
              <a:t>10</a:t>
            </a:r>
          </a:p>
        </p:txBody>
      </p:sp>
      <p:sp>
        <p:nvSpPr>
          <p:cNvPr id="16" name="Ellipse 15"/>
          <p:cNvSpPr/>
          <p:nvPr/>
        </p:nvSpPr>
        <p:spPr>
          <a:xfrm>
            <a:off x="7010091" y="2397707"/>
            <a:ext cx="288032" cy="28803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3" name="Ellipse 2"/>
          <p:cNvSpPr/>
          <p:nvPr/>
        </p:nvSpPr>
        <p:spPr>
          <a:xfrm>
            <a:off x="7164288" y="2297213"/>
            <a:ext cx="288032" cy="28803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2" name="Datumsplatzhalter 12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>
            <a:no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11/03/2019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744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hape 82"/>
          <p:cNvSpPr>
            <a:spLocks noChangeArrowheads="1"/>
          </p:cNvSpPr>
          <p:nvPr/>
        </p:nvSpPr>
        <p:spPr bwMode="auto">
          <a:xfrm>
            <a:off x="0" y="8620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3600" b="1" dirty="0"/>
              <a:t>Reference </a:t>
            </a:r>
            <a:r>
              <a:rPr lang="de-DE" altLang="de-DE" sz="3600" b="1" dirty="0" smtClean="0"/>
              <a:t>Trap</a:t>
            </a:r>
            <a:endParaRPr lang="de-DE" altLang="de-DE" sz="3600" b="1" dirty="0"/>
          </a:p>
        </p:txBody>
      </p:sp>
      <p:sp>
        <p:nvSpPr>
          <p:cNvPr id="7" name="Shape 83"/>
          <p:cNvSpPr>
            <a:spLocks noChangeArrowheads="1"/>
          </p:cNvSpPr>
          <p:nvPr/>
        </p:nvSpPr>
        <p:spPr bwMode="auto">
          <a:xfrm>
            <a:off x="685800" y="5126038"/>
            <a:ext cx="8731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marL="190500" defTabSz="226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26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26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26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26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265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265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265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265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SzPct val="100000"/>
            </a:pPr>
            <a:r>
              <a:rPr lang="en-GB" altLang="de-DE" sz="2000" dirty="0">
                <a:cs typeface="Arial" panose="020B0604020202020204" pitchFamily="34" charset="0"/>
                <a:sym typeface="Calibri" panose="020F0502020204030204" pitchFamily="34" charset="0"/>
              </a:rPr>
              <a:t> (II)   </a:t>
            </a:r>
            <a:r>
              <a:rPr lang="en-GB" altLang="de-DE" sz="2000" dirty="0" err="1">
                <a:cs typeface="Arial" panose="020B0604020202020204" pitchFamily="34" charset="0"/>
                <a:sym typeface="Calibri" panose="020F0502020204030204" pitchFamily="34" charset="0"/>
              </a:rPr>
              <a:t>v</a:t>
            </a:r>
            <a:r>
              <a:rPr lang="en-GB" altLang="de-DE" sz="2000" baseline="-25000" dirty="0" err="1">
                <a:cs typeface="Arial" panose="020B0604020202020204" pitchFamily="34" charset="0"/>
                <a:sym typeface="Calibri" panose="020F0502020204030204" pitchFamily="34" charset="0"/>
              </a:rPr>
              <a:t>c</a:t>
            </a:r>
            <a:r>
              <a:rPr lang="en-GB" altLang="de-DE" sz="2000" dirty="0">
                <a:cs typeface="Arial" panose="020B0604020202020204" pitchFamily="34" charset="0"/>
                <a:sym typeface="Calibri" panose="020F0502020204030204" pitchFamily="34" charset="0"/>
              </a:rPr>
              <a:t>(</a:t>
            </a:r>
            <a:r>
              <a:rPr lang="en-GB" altLang="de-DE" sz="2000" baseline="30000" dirty="0">
                <a:cs typeface="Arial" panose="020B0604020202020204" pitchFamily="34" charset="0"/>
                <a:sym typeface="Calibri" panose="020F0502020204030204" pitchFamily="34" charset="0"/>
              </a:rPr>
              <a:t>28</a:t>
            </a:r>
            <a:r>
              <a:rPr lang="en-GB" altLang="de-DE" sz="2000" dirty="0">
                <a:cs typeface="Arial" panose="020B0604020202020204" pitchFamily="34" charset="0"/>
                <a:sym typeface="Calibri" panose="020F0502020204030204" pitchFamily="34" charset="0"/>
              </a:rPr>
              <a:t>Si</a:t>
            </a:r>
            <a:r>
              <a:rPr lang="en-GB" altLang="de-DE" sz="2000" baseline="30000" dirty="0">
                <a:cs typeface="Arial" panose="020B0604020202020204" pitchFamily="34" charset="0"/>
                <a:sym typeface="Calibri" panose="020F0502020204030204" pitchFamily="34" charset="0"/>
              </a:rPr>
              <a:t>13+</a:t>
            </a:r>
            <a:r>
              <a:rPr lang="en-GB" altLang="de-DE" sz="2000" dirty="0">
                <a:cs typeface="Arial" panose="020B0604020202020204" pitchFamily="34" charset="0"/>
                <a:sym typeface="Calibri" panose="020F0502020204030204" pitchFamily="34" charset="0"/>
              </a:rPr>
              <a:t>) and </a:t>
            </a:r>
            <a:r>
              <a:rPr lang="el-GR" altLang="de-DE" sz="2000" dirty="0">
                <a:cs typeface="Arial" panose="020B0604020202020204" pitchFamily="34" charset="0"/>
                <a:sym typeface="Calibri" panose="020F0502020204030204" pitchFamily="34" charset="0"/>
              </a:rPr>
              <a:t>ν</a:t>
            </a:r>
            <a:r>
              <a:rPr lang="en-GB" altLang="de-DE" sz="2000" baseline="-25000" dirty="0">
                <a:cs typeface="Arial" panose="020B0604020202020204" pitchFamily="34" charset="0"/>
                <a:sym typeface="Calibri" panose="020F0502020204030204" pitchFamily="34" charset="0"/>
              </a:rPr>
              <a:t>c</a:t>
            </a:r>
            <a:r>
              <a:rPr lang="en-GB" altLang="de-DE" sz="2000" dirty="0">
                <a:cs typeface="Arial" panose="020B0604020202020204" pitchFamily="34" charset="0"/>
                <a:sym typeface="Calibri" panose="020F0502020204030204" pitchFamily="34" charset="0"/>
              </a:rPr>
              <a:t>(</a:t>
            </a:r>
            <a:r>
              <a:rPr lang="en-GB" altLang="de-DE" sz="2000" baseline="30000" dirty="0">
                <a:cs typeface="Arial" panose="020B0604020202020204" pitchFamily="34" charset="0"/>
                <a:sym typeface="Calibri" panose="020F0502020204030204" pitchFamily="34" charset="0"/>
              </a:rPr>
              <a:t>12</a:t>
            </a:r>
            <a:r>
              <a:rPr lang="en-GB" altLang="de-DE" sz="2000" dirty="0">
                <a:cs typeface="Arial" panose="020B0604020202020204" pitchFamily="34" charset="0"/>
                <a:sym typeface="Calibri" panose="020F0502020204030204" pitchFamily="34" charset="0"/>
              </a:rPr>
              <a:t>C</a:t>
            </a:r>
            <a:r>
              <a:rPr lang="en-GB" altLang="de-DE" sz="2000" baseline="30000" dirty="0">
                <a:cs typeface="Arial" panose="020B0604020202020204" pitchFamily="34" charset="0"/>
                <a:sym typeface="Calibri" panose="020F0502020204030204" pitchFamily="34" charset="0"/>
              </a:rPr>
              <a:t>6+</a:t>
            </a:r>
            <a:r>
              <a:rPr lang="en-GB" altLang="de-DE" sz="2000" dirty="0">
                <a:cs typeface="Arial" panose="020B0604020202020204" pitchFamily="34" charset="0"/>
                <a:sym typeface="Calibri" panose="020F0502020204030204" pitchFamily="34" charset="0"/>
              </a:rPr>
              <a:t>)</a:t>
            </a:r>
          </a:p>
        </p:txBody>
      </p:sp>
      <p:sp>
        <p:nvSpPr>
          <p:cNvPr id="12" name="Shape 83"/>
          <p:cNvSpPr/>
          <p:nvPr/>
        </p:nvSpPr>
        <p:spPr>
          <a:xfrm>
            <a:off x="304800" y="3371850"/>
            <a:ext cx="9236075" cy="1354138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45719" rIns="45719">
            <a:spAutoFit/>
          </a:bodyPr>
          <a:lstStyle/>
          <a:p>
            <a:pPr marL="177800" defTabSz="2265363"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 sz="1800"/>
            </a:pPr>
            <a:endParaRPr lang="en-GB" sz="2200" dirty="0">
              <a:ea typeface="Arial"/>
              <a:cs typeface="Arial" panose="020B0604020202020204" pitchFamily="34" charset="0"/>
              <a:sym typeface="Calibri"/>
            </a:endParaRPr>
          </a:p>
          <a:p>
            <a:pPr marL="177800" defTabSz="2265363"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 sz="1800"/>
            </a:pPr>
            <a:r>
              <a:rPr lang="en-GB" sz="2000" b="1" dirty="0" smtClean="0">
                <a:ea typeface="Arial"/>
                <a:cs typeface="Arial" panose="020B0604020202020204" pitchFamily="34" charset="0"/>
                <a:sym typeface="Calibri"/>
              </a:rPr>
              <a:t>Simultaneous</a:t>
            </a:r>
            <a:r>
              <a:rPr lang="en-GB" sz="2000" dirty="0" smtClean="0">
                <a:ea typeface="Arial"/>
                <a:cs typeface="Arial" panose="020B0604020202020204" pitchFamily="34" charset="0"/>
                <a:sym typeface="Calibri"/>
              </a:rPr>
              <a:t> </a:t>
            </a:r>
            <a:r>
              <a:rPr lang="en-GB" sz="2000" dirty="0">
                <a:ea typeface="Arial"/>
                <a:cs typeface="Arial" panose="020B0604020202020204" pitchFamily="34" charset="0"/>
                <a:sym typeface="Calibri"/>
              </a:rPr>
              <a:t>comparison of cyclotron frequencies to reference ion</a:t>
            </a:r>
            <a:br>
              <a:rPr lang="en-GB" sz="2000" dirty="0">
                <a:ea typeface="Arial"/>
                <a:cs typeface="Arial" panose="020B0604020202020204" pitchFamily="34" charset="0"/>
                <a:sym typeface="Calibri"/>
              </a:rPr>
            </a:br>
            <a:r>
              <a:rPr lang="en-GB" sz="1000" dirty="0">
                <a:ea typeface="Arial"/>
                <a:cs typeface="Arial" panose="020B0604020202020204" pitchFamily="34" charset="0"/>
                <a:sym typeface="Calibri"/>
              </a:rPr>
              <a:t/>
            </a:r>
            <a:br>
              <a:rPr lang="en-GB" sz="1000" dirty="0">
                <a:ea typeface="Arial"/>
                <a:cs typeface="Arial" panose="020B0604020202020204" pitchFamily="34" charset="0"/>
                <a:sym typeface="Calibri"/>
              </a:rPr>
            </a:br>
            <a:r>
              <a:rPr lang="en-GB" sz="500" dirty="0">
                <a:ea typeface="Arial"/>
                <a:cs typeface="Arial" panose="020B0604020202020204" pitchFamily="34" charset="0"/>
                <a:sym typeface="Calibri"/>
              </a:rPr>
              <a:t/>
            </a:r>
            <a:br>
              <a:rPr lang="en-GB" sz="500" dirty="0">
                <a:ea typeface="Arial"/>
                <a:cs typeface="Arial" panose="020B0604020202020204" pitchFamily="34" charset="0"/>
                <a:sym typeface="Calibri"/>
              </a:rPr>
            </a:br>
            <a:endParaRPr lang="en-GB" sz="500" dirty="0">
              <a:ea typeface="Arial"/>
              <a:cs typeface="Arial" panose="020B0604020202020204" pitchFamily="34" charset="0"/>
              <a:sym typeface="Calibri"/>
            </a:endParaRPr>
          </a:p>
          <a:p>
            <a:pPr marL="177800" defTabSz="2265363"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 sz="1800"/>
            </a:pPr>
            <a:r>
              <a:rPr lang="en-GB" sz="2000" dirty="0">
                <a:ea typeface="Arial"/>
                <a:cs typeface="Arial" panose="020B0604020202020204" pitchFamily="34" charset="0"/>
                <a:sym typeface="Calibri"/>
              </a:rPr>
              <a:t>        </a:t>
            </a:r>
            <a:r>
              <a:rPr lang="en-GB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(I)   </a:t>
            </a:r>
            <a:r>
              <a:rPr lang="en-GB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v</a:t>
            </a:r>
            <a:r>
              <a:rPr lang="en-GB" sz="2000" baseline="-25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c</a:t>
            </a:r>
            <a:r>
              <a:rPr lang="en-GB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(</a:t>
            </a:r>
            <a:r>
              <a:rPr lang="en-GB" sz="2000" baseline="30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28</a:t>
            </a:r>
            <a:r>
              <a:rPr lang="en-GB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Si</a:t>
            </a:r>
            <a:r>
              <a:rPr lang="en-GB" sz="2000" baseline="30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13+</a:t>
            </a:r>
            <a:r>
              <a:rPr lang="en-GB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) and </a:t>
            </a:r>
            <a:r>
              <a:rPr lang="en-GB" sz="20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v</a:t>
            </a:r>
            <a:r>
              <a:rPr lang="en-GB" sz="2000" baseline="-250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c</a:t>
            </a:r>
            <a:r>
              <a:rPr lang="en-GB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(p)</a:t>
            </a:r>
            <a:endParaRPr sz="2000" dirty="0"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graphicFrame>
        <p:nvGraphicFramePr>
          <p:cNvPr id="27" name="Objekt 26"/>
          <p:cNvGraphicFramePr>
            <a:graphicFrameLocks noChangeAspect="1"/>
          </p:cNvGraphicFramePr>
          <p:nvPr/>
        </p:nvGraphicFramePr>
        <p:xfrm>
          <a:off x="4213225" y="4191000"/>
          <a:ext cx="16129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1" name="Formel" r:id="rId4" imgW="990170" imgH="431613" progId="Equation.3">
                  <p:embed/>
                </p:oleObj>
              </mc:Choice>
              <mc:Fallback>
                <p:oleObj name="Formel" r:id="rId4" imgW="990170" imgH="431613" progId="Equation.3">
                  <p:embed/>
                  <p:pic>
                    <p:nvPicPr>
                      <p:cNvPr id="27" name="Objek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3225" y="4191000"/>
                        <a:ext cx="1612900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kt 28"/>
          <p:cNvGraphicFramePr>
            <a:graphicFrameLocks noChangeAspect="1"/>
          </p:cNvGraphicFramePr>
          <p:nvPr/>
        </p:nvGraphicFramePr>
        <p:xfrm>
          <a:off x="6646863" y="4473575"/>
          <a:ext cx="1933575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2" name="Formel" r:id="rId6" imgW="965200" imgH="431800" progId="Equation.3">
                  <p:embed/>
                </p:oleObj>
              </mc:Choice>
              <mc:Fallback>
                <p:oleObj name="Formel" r:id="rId6" imgW="965200" imgH="431800" progId="Equation.3">
                  <p:embed/>
                  <p:pic>
                    <p:nvPicPr>
                      <p:cNvPr id="29" name="Objek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863" y="4473575"/>
                        <a:ext cx="1933575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kt 43"/>
          <p:cNvGraphicFramePr>
            <a:graphicFrameLocks noChangeAspect="1"/>
          </p:cNvGraphicFramePr>
          <p:nvPr/>
        </p:nvGraphicFramePr>
        <p:xfrm>
          <a:off x="4191000" y="4965700"/>
          <a:ext cx="1627188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3" name="Formel" r:id="rId8" imgW="1016000" imgH="457200" progId="Equation.3">
                  <p:embed/>
                </p:oleObj>
              </mc:Choice>
              <mc:Fallback>
                <p:oleObj name="Formel" r:id="rId8" imgW="1016000" imgH="457200" progId="Equation.3">
                  <p:embed/>
                  <p:pic>
                    <p:nvPicPr>
                      <p:cNvPr id="44" name="Objek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4965700"/>
                        <a:ext cx="1627188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1035050" y="5789613"/>
            <a:ext cx="77676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2000" b="1" dirty="0"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altLang="de-DE" sz="2000" b="1" dirty="0">
                <a:cs typeface="Arial" panose="020B0604020202020204" pitchFamily="34" charset="0"/>
                <a:sym typeface="Calibri" panose="020F0502020204030204" pitchFamily="34" charset="0"/>
              </a:rPr>
              <a:t>cancel impact of common mode magnetic field fluctuations</a:t>
            </a:r>
          </a:p>
        </p:txBody>
      </p:sp>
      <p:sp>
        <p:nvSpPr>
          <p:cNvPr id="3" name="Geschweifte Klammer rechts 2"/>
          <p:cNvSpPr>
            <a:spLocks/>
          </p:cNvSpPr>
          <p:nvPr/>
        </p:nvSpPr>
        <p:spPr bwMode="auto">
          <a:xfrm>
            <a:off x="5932488" y="4340225"/>
            <a:ext cx="354012" cy="1157288"/>
          </a:xfrm>
          <a:prstGeom prst="rightBrace">
            <a:avLst>
              <a:gd name="adj1" fmla="val 8339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 sz="8200"/>
          </a:p>
        </p:txBody>
      </p:sp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6545263" y="4448175"/>
            <a:ext cx="2117725" cy="1017588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 sz="8200"/>
          </a:p>
        </p:txBody>
      </p:sp>
      <p:sp>
        <p:nvSpPr>
          <p:cNvPr id="48139" name="Rechteck 59"/>
          <p:cNvSpPr>
            <a:spLocks noChangeArrowheads="1"/>
          </p:cNvSpPr>
          <p:nvPr/>
        </p:nvSpPr>
        <p:spPr bwMode="auto">
          <a:xfrm rot="5400000">
            <a:off x="3430588" y="1081087"/>
            <a:ext cx="1474788" cy="2328863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 sz="8200"/>
          </a:p>
        </p:txBody>
      </p:sp>
      <p:sp>
        <p:nvSpPr>
          <p:cNvPr id="48140" name="Rechteck 60"/>
          <p:cNvSpPr>
            <a:spLocks noChangeArrowheads="1"/>
          </p:cNvSpPr>
          <p:nvPr/>
        </p:nvSpPr>
        <p:spPr bwMode="auto">
          <a:xfrm rot="5400000">
            <a:off x="925513" y="1614487"/>
            <a:ext cx="1474788" cy="1255713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 sz="8200"/>
          </a:p>
        </p:txBody>
      </p:sp>
      <p:sp>
        <p:nvSpPr>
          <p:cNvPr id="48141" name="Rechteck 62"/>
          <p:cNvSpPr>
            <a:spLocks noChangeArrowheads="1"/>
          </p:cNvSpPr>
          <p:nvPr/>
        </p:nvSpPr>
        <p:spPr bwMode="auto">
          <a:xfrm rot="5400000">
            <a:off x="5148263" y="1627187"/>
            <a:ext cx="1473200" cy="122237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 sz="8200"/>
          </a:p>
        </p:txBody>
      </p:sp>
      <p:sp>
        <p:nvSpPr>
          <p:cNvPr id="48142" name="Rechteck 61"/>
          <p:cNvSpPr>
            <a:spLocks noChangeArrowheads="1"/>
          </p:cNvSpPr>
          <p:nvPr/>
        </p:nvSpPr>
        <p:spPr bwMode="auto">
          <a:xfrm rot="5400000">
            <a:off x="1906588" y="1868487"/>
            <a:ext cx="1474788" cy="74771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1767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 sz="8200"/>
          </a:p>
        </p:txBody>
      </p:sp>
      <p:pic>
        <p:nvPicPr>
          <p:cNvPr id="48143" name="Grafik 7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1444625"/>
            <a:ext cx="5668962" cy="157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3222167" y="769938"/>
            <a:ext cx="2110704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45719" tIns="45719" rIns="45719" bIns="45719" spcCol="38100">
            <a:spAutoFit/>
          </a:bodyPr>
          <a:lstStyle/>
          <a:p>
            <a:pPr algn="ctr" eaLnBrk="1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>
                <a:solidFill>
                  <a:srgbClr val="00B0F0"/>
                </a:solidFill>
                <a:ea typeface="Arial"/>
                <a:cs typeface="Arial"/>
                <a:sym typeface="Arial"/>
              </a:rPr>
              <a:t>M</a:t>
            </a:r>
            <a:r>
              <a:rPr lang="de-DE" sz="2000" dirty="0" smtClean="0">
                <a:solidFill>
                  <a:srgbClr val="00B0F0"/>
                </a:solidFill>
                <a:latin typeface="+mn-lt"/>
                <a:ea typeface="Arial"/>
                <a:cs typeface="Arial"/>
                <a:sym typeface="Arial"/>
              </a:rPr>
              <a:t>easurement </a:t>
            </a:r>
            <a:r>
              <a:rPr lang="de-DE" sz="2000" dirty="0" err="1">
                <a:solidFill>
                  <a:srgbClr val="00B0F0"/>
                </a:solidFill>
                <a:latin typeface="+mn-lt"/>
                <a:ea typeface="Arial"/>
                <a:cs typeface="Arial"/>
                <a:sym typeface="Arial"/>
              </a:rPr>
              <a:t>trap</a:t>
            </a:r>
            <a:r>
              <a:rPr lang="de-DE" sz="2000" dirty="0">
                <a:solidFill>
                  <a:srgbClr val="00B0F0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br>
              <a:rPr lang="de-DE" sz="2000" dirty="0">
                <a:solidFill>
                  <a:srgbClr val="00B0F0"/>
                </a:solidFill>
                <a:latin typeface="+mn-lt"/>
                <a:ea typeface="Arial"/>
                <a:cs typeface="Arial"/>
                <a:sym typeface="Arial"/>
              </a:rPr>
            </a:br>
            <a:r>
              <a:rPr lang="de-DE" sz="2000" dirty="0">
                <a:solidFill>
                  <a:srgbClr val="00B0F0"/>
                </a:solidFill>
                <a:latin typeface="+mn-lt"/>
                <a:ea typeface="Arial"/>
                <a:cs typeface="Arial"/>
                <a:sym typeface="Arial"/>
              </a:rPr>
              <a:t>(MT)</a:t>
            </a:r>
            <a:endParaRPr lang="de-DE" sz="2000" dirty="0">
              <a:solidFill>
                <a:srgbClr val="00B0F0"/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918440" y="762000"/>
            <a:ext cx="1627046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45719" tIns="45719" rIns="45719" bIns="45719" spcCol="38100">
            <a:spAutoFit/>
          </a:bodyPr>
          <a:lstStyle/>
          <a:p>
            <a:pPr algn="ctr" eaLnBrk="1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>
                <a:solidFill>
                  <a:srgbClr val="00B050"/>
                </a:solidFill>
                <a:ea typeface="Arial"/>
                <a:cs typeface="Arial"/>
                <a:sym typeface="Arial"/>
              </a:rPr>
              <a:t>R</a:t>
            </a:r>
            <a:r>
              <a:rPr lang="de-DE" sz="2000" dirty="0" smtClean="0">
                <a:solidFill>
                  <a:srgbClr val="00B050"/>
                </a:solidFill>
                <a:latin typeface="+mn-lt"/>
                <a:ea typeface="Arial"/>
                <a:cs typeface="Arial"/>
                <a:sym typeface="Arial"/>
              </a:rPr>
              <a:t>eference </a:t>
            </a:r>
            <a:r>
              <a:rPr lang="de-DE" sz="2000" dirty="0" err="1">
                <a:solidFill>
                  <a:srgbClr val="00B050"/>
                </a:solidFill>
                <a:latin typeface="+mn-lt"/>
                <a:ea typeface="Arial"/>
                <a:cs typeface="Arial"/>
                <a:sym typeface="Arial"/>
              </a:rPr>
              <a:t>trap</a:t>
            </a:r>
            <a:r>
              <a:rPr lang="de-DE" sz="2000" dirty="0">
                <a:solidFill>
                  <a:srgbClr val="00B050"/>
                </a:solidFill>
                <a:latin typeface="+mn-lt"/>
                <a:ea typeface="Arial"/>
                <a:cs typeface="Arial"/>
                <a:sym typeface="Arial"/>
              </a:rPr>
              <a:t/>
            </a:r>
            <a:br>
              <a:rPr lang="de-DE" sz="2000" dirty="0">
                <a:solidFill>
                  <a:srgbClr val="00B050"/>
                </a:solidFill>
                <a:latin typeface="+mn-lt"/>
                <a:ea typeface="Arial"/>
                <a:cs typeface="Arial"/>
                <a:sym typeface="Arial"/>
              </a:rPr>
            </a:br>
            <a:r>
              <a:rPr lang="de-DE" sz="2000" dirty="0">
                <a:solidFill>
                  <a:srgbClr val="00B050"/>
                </a:solidFill>
                <a:latin typeface="+mn-lt"/>
                <a:ea typeface="Arial"/>
                <a:cs typeface="Arial"/>
                <a:sym typeface="Arial"/>
              </a:rPr>
              <a:t>(RT)</a:t>
            </a:r>
            <a:endParaRPr lang="de-DE" sz="2000" dirty="0">
              <a:solidFill>
                <a:srgbClr val="00B050"/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011258" y="2962275"/>
            <a:ext cx="1295609" cy="6052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45719" tIns="45719" rIns="45719" bIns="45719" spcCol="38100">
            <a:spAutoFit/>
          </a:bodyPr>
          <a:lstStyle/>
          <a:p>
            <a:pPr algn="ctr" eaLnBrk="1" fontAlgn="auto" latinLnBrk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>
                <a:solidFill>
                  <a:srgbClr val="FFC000"/>
                </a:solidFill>
                <a:ea typeface="Arial"/>
                <a:cs typeface="Arial"/>
                <a:sym typeface="Arial"/>
              </a:rPr>
              <a:t>S</a:t>
            </a:r>
            <a:r>
              <a:rPr lang="de-DE" sz="2000" dirty="0" smtClean="0">
                <a:solidFill>
                  <a:srgbClr val="FFC000"/>
                </a:solidFill>
                <a:latin typeface="+mn-lt"/>
                <a:ea typeface="Arial"/>
                <a:cs typeface="Arial"/>
                <a:sym typeface="Arial"/>
              </a:rPr>
              <a:t>torage</a:t>
            </a:r>
            <a:endParaRPr lang="de-DE" sz="2000" dirty="0">
              <a:solidFill>
                <a:srgbClr val="FFC000"/>
              </a:solidFill>
              <a:latin typeface="+mn-lt"/>
              <a:ea typeface="Arial"/>
              <a:cs typeface="Arial"/>
              <a:sym typeface="Arial"/>
            </a:endParaRPr>
          </a:p>
          <a:p>
            <a:pPr algn="ctr" eaLnBrk="1" fontAlgn="auto" latinLnBrk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err="1">
                <a:solidFill>
                  <a:srgbClr val="FFC000"/>
                </a:solidFill>
                <a:latin typeface="+mn-lt"/>
                <a:ea typeface="Arial"/>
                <a:cs typeface="Arial"/>
                <a:sym typeface="Arial"/>
              </a:rPr>
              <a:t>trap</a:t>
            </a:r>
            <a:r>
              <a:rPr lang="de-DE" sz="2000" dirty="0">
                <a:solidFill>
                  <a:srgbClr val="FFC000"/>
                </a:solidFill>
                <a:latin typeface="+mn-lt"/>
                <a:ea typeface="Arial"/>
                <a:cs typeface="Arial"/>
                <a:sym typeface="Arial"/>
              </a:rPr>
              <a:t> 2 (ST2)</a:t>
            </a:r>
            <a:endParaRPr lang="de-DE" sz="2000" dirty="0">
              <a:solidFill>
                <a:srgbClr val="FFC000"/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5306908" y="2982913"/>
            <a:ext cx="1295609" cy="6052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45719" tIns="45719" rIns="45719" bIns="45719" spcCol="38100">
            <a:spAutoFit/>
          </a:bodyPr>
          <a:lstStyle/>
          <a:p>
            <a:pPr algn="ctr" eaLnBrk="1" fontAlgn="auto" latinLnBrk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FFC000"/>
                </a:solidFill>
                <a:ea typeface="Arial"/>
                <a:cs typeface="Arial"/>
                <a:sym typeface="Arial"/>
              </a:rPr>
              <a:t>S</a:t>
            </a:r>
            <a:r>
              <a:rPr lang="de-DE" sz="2000" dirty="0" smtClean="0">
                <a:solidFill>
                  <a:srgbClr val="FFC000"/>
                </a:solidFill>
                <a:latin typeface="+mn-lt"/>
                <a:ea typeface="Arial"/>
                <a:cs typeface="Arial"/>
                <a:sym typeface="Arial"/>
              </a:rPr>
              <a:t>torage</a:t>
            </a:r>
            <a:endParaRPr lang="de-DE" sz="2000" dirty="0">
              <a:solidFill>
                <a:srgbClr val="FFC000"/>
              </a:solidFill>
              <a:latin typeface="+mn-lt"/>
              <a:ea typeface="Arial"/>
              <a:cs typeface="Arial"/>
              <a:sym typeface="Arial"/>
            </a:endParaRPr>
          </a:p>
          <a:p>
            <a:pPr algn="ctr" eaLnBrk="1" fontAlgn="auto" latinLnBrk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err="1">
                <a:solidFill>
                  <a:srgbClr val="FFC000"/>
                </a:solidFill>
                <a:latin typeface="+mn-lt"/>
                <a:ea typeface="Arial"/>
                <a:cs typeface="Arial"/>
                <a:sym typeface="Arial"/>
              </a:rPr>
              <a:t>trap</a:t>
            </a:r>
            <a:r>
              <a:rPr lang="de-DE" sz="2000" dirty="0">
                <a:solidFill>
                  <a:srgbClr val="FFC000"/>
                </a:solidFill>
                <a:latin typeface="+mn-lt"/>
                <a:ea typeface="Arial"/>
                <a:cs typeface="Arial"/>
                <a:sym typeface="Arial"/>
              </a:rPr>
              <a:t> 1 (ST1)</a:t>
            </a:r>
            <a:endParaRPr lang="de-DE" sz="2000" dirty="0">
              <a:solidFill>
                <a:srgbClr val="FFC000"/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  <p:grpSp>
        <p:nvGrpSpPr>
          <p:cNvPr id="18" name="Gruppieren 17"/>
          <p:cNvGrpSpPr>
            <a:grpSpLocks/>
          </p:cNvGrpSpPr>
          <p:nvPr/>
        </p:nvGrpSpPr>
        <p:grpSpPr bwMode="auto">
          <a:xfrm>
            <a:off x="4062413" y="2133599"/>
            <a:ext cx="384175" cy="406400"/>
            <a:chOff x="6107807" y="1882229"/>
            <a:chExt cx="384090" cy="407011"/>
          </a:xfrm>
        </p:grpSpPr>
        <p:sp>
          <p:nvSpPr>
            <p:cNvPr id="100" name="Shape 255"/>
            <p:cNvSpPr/>
            <p:nvPr/>
          </p:nvSpPr>
          <p:spPr>
            <a:xfrm>
              <a:off x="6249063" y="1882229"/>
              <a:ext cx="242834" cy="4070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/>
            </a:extLst>
          </p:spPr>
          <p:txBody>
            <a:bodyPr wrap="none" lIns="45719" tIns="45719" rIns="45719" bIns="45719">
              <a:spAutoFit/>
            </a:bodyPr>
            <a:lstStyle>
              <a:lvl1pPr>
                <a:defRPr sz="2100"/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1800"/>
              </a:pPr>
              <a:r>
                <a:rPr lang="de-DE" sz="18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p</a:t>
              </a:r>
              <a:endParaRPr sz="1800" b="1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01" name="Ellipse 100"/>
            <p:cNvSpPr/>
            <p:nvPr/>
          </p:nvSpPr>
          <p:spPr>
            <a:xfrm>
              <a:off x="6107807" y="1958433"/>
              <a:ext cx="132977" cy="130053"/>
            </a:xfrm>
            <a:prstGeom prst="ellipse">
              <a:avLst/>
            </a:prstGeom>
            <a:solidFill>
              <a:srgbClr val="99CCFF"/>
            </a:solidFill>
            <a:ln w="12700" cap="flat">
              <a:noFill/>
              <a:prstDash val="solid"/>
              <a:miter lim="800000"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lIns="45718" tIns="45718" rIns="45718" bIns="45718" spcCol="38100" anchor="ctr">
              <a:spAutoFit/>
            </a:bodyPr>
            <a:lstStyle/>
            <a:p>
              <a:pPr defTabSz="2322513" eaLnBrk="1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46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grpSp>
        <p:nvGrpSpPr>
          <p:cNvPr id="19" name="Gruppieren 18"/>
          <p:cNvGrpSpPr>
            <a:grpSpLocks/>
          </p:cNvGrpSpPr>
          <p:nvPr/>
        </p:nvGrpSpPr>
        <p:grpSpPr bwMode="auto">
          <a:xfrm>
            <a:off x="5829300" y="2152650"/>
            <a:ext cx="492125" cy="200025"/>
            <a:chOff x="7871237" y="1893185"/>
            <a:chExt cx="491421" cy="200797"/>
          </a:xfrm>
        </p:grpSpPr>
        <p:sp>
          <p:nvSpPr>
            <p:cNvPr id="102" name="Shape 255"/>
            <p:cNvSpPr/>
            <p:nvPr/>
          </p:nvSpPr>
          <p:spPr>
            <a:xfrm>
              <a:off x="7999641" y="1893185"/>
              <a:ext cx="363017" cy="1992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/>
            </a:extLst>
          </p:spPr>
          <p:txBody>
            <a:bodyPr wrap="none" lIns="45719" tIns="45719" rIns="45719" bIns="45719">
              <a:spAutoFit/>
            </a:bodyPr>
            <a:lstStyle>
              <a:lvl1pPr>
                <a:defRPr sz="2100"/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1800"/>
              </a:pPr>
              <a:r>
                <a:rPr lang="de-DE" sz="1800" b="1" baseline="300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12</a:t>
              </a:r>
              <a:r>
                <a:rPr lang="de-DE" sz="18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C</a:t>
              </a:r>
              <a:r>
                <a:rPr lang="de-DE" sz="1800" b="1" baseline="300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6+</a:t>
              </a:r>
              <a:endParaRPr sz="1800" b="1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03" name="Ellipse 102"/>
            <p:cNvSpPr/>
            <p:nvPr/>
          </p:nvSpPr>
          <p:spPr>
            <a:xfrm>
              <a:off x="7871237" y="1973358"/>
              <a:ext cx="132977" cy="120624"/>
            </a:xfrm>
            <a:prstGeom prst="ellipse">
              <a:avLst/>
            </a:prstGeom>
            <a:solidFill>
              <a:srgbClr val="FFCCCC"/>
            </a:solidFill>
            <a:ln w="12700" cap="flat">
              <a:noFill/>
              <a:prstDash val="solid"/>
              <a:miter lim="800000"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lIns="45718" tIns="45718" rIns="45718" bIns="45718" spcCol="38100" anchor="ctr">
              <a:spAutoFit/>
            </a:bodyPr>
            <a:lstStyle/>
            <a:p>
              <a:pPr defTabSz="2322513" eaLnBrk="1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46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grpSp>
        <p:nvGrpSpPr>
          <p:cNvPr id="48150" name="Gruppieren 16"/>
          <p:cNvGrpSpPr>
            <a:grpSpLocks/>
          </p:cNvGrpSpPr>
          <p:nvPr/>
        </p:nvGrpSpPr>
        <p:grpSpPr bwMode="auto">
          <a:xfrm>
            <a:off x="1598613" y="2166938"/>
            <a:ext cx="920750" cy="406400"/>
            <a:chOff x="3643223" y="1915385"/>
            <a:chExt cx="920954" cy="407011"/>
          </a:xfrm>
        </p:grpSpPr>
        <p:sp>
          <p:nvSpPr>
            <p:cNvPr id="104" name="Shape 255"/>
            <p:cNvSpPr/>
            <p:nvPr/>
          </p:nvSpPr>
          <p:spPr>
            <a:xfrm>
              <a:off x="3763900" y="1915385"/>
              <a:ext cx="800277" cy="4070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/>
            </a:extLst>
          </p:spPr>
          <p:txBody>
            <a:bodyPr wrap="none" lIns="45719" tIns="45719" rIns="45719" bIns="45719">
              <a:spAutoFit/>
            </a:bodyPr>
            <a:lstStyle>
              <a:lvl1pPr>
                <a:defRPr sz="2100"/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1800"/>
              </a:pPr>
              <a:r>
                <a:rPr lang="de-DE" sz="1800" b="1" baseline="300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28</a:t>
              </a:r>
              <a:r>
                <a:rPr lang="de-DE" sz="18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Si</a:t>
              </a:r>
              <a:r>
                <a:rPr lang="de-DE" sz="1800" b="1" baseline="300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13+</a:t>
              </a:r>
              <a:endParaRPr sz="1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05" name="Ellipse 104"/>
            <p:cNvSpPr/>
            <p:nvPr/>
          </p:nvSpPr>
          <p:spPr>
            <a:xfrm>
              <a:off x="3643223" y="1923794"/>
              <a:ext cx="132977" cy="120624"/>
            </a:xfrm>
            <a:prstGeom prst="ellipse">
              <a:avLst/>
            </a:prstGeom>
            <a:solidFill>
              <a:srgbClr val="CCCCFF"/>
            </a:solidFill>
            <a:ln w="12700" cap="flat">
              <a:noFill/>
              <a:prstDash val="solid"/>
              <a:miter lim="800000"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lIns="45718" tIns="45718" rIns="45718" bIns="45718" spcCol="38100" anchor="ctr">
              <a:spAutoFit/>
            </a:bodyPr>
            <a:lstStyle/>
            <a:p>
              <a:pPr defTabSz="2322513" eaLnBrk="1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46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sp>
        <p:nvSpPr>
          <p:cNvPr id="34" name="Fußzeilenplatzhalter 13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MATS 2018 –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Sascha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Rau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Datumsplatzhalter 12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>
            <a:no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11/03/2019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22598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L -0.19149 -0.0039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-20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40741E-7 L -0.16111 -0.00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56" y="-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2" grpId="0"/>
      <p:bldP spid="3" grpId="0" animBg="1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645" y="1616949"/>
            <a:ext cx="5029355" cy="3772013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 bwMode="auto">
          <a:xfrm>
            <a:off x="457200" y="5251124"/>
            <a:ext cx="5642035" cy="8108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6332397" y="5486801"/>
            <a:ext cx="2076300" cy="8108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Data</a:t>
            </a:r>
            <a:endParaRPr lang="de-DE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/>
              <p:cNvSpPr txBox="1"/>
              <p:nvPr/>
            </p:nvSpPr>
            <p:spPr>
              <a:xfrm>
                <a:off x="414153" y="5254346"/>
                <a:ext cx="5685082" cy="701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de-DE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de-DE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=</m:t>
                      </m:r>
                      <m:sSub>
                        <m:sSubPr>
                          <m:ctrlPr>
                            <a:rPr lang="de-DE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de-DE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𝐬𝐭𝐚𝐭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Helvetica"/>
                                </a:rPr>
                              </m:ctrlPr>
                            </m:sSubPr>
                            <m:e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Helvetica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Helvetica"/>
                                </a:rPr>
                                <m:t>𝒄</m:t>
                              </m:r>
                            </m:sub>
                          </m:sSub>
                          <m:r>
                            <a:rPr lang="de-DE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(</m:t>
                          </m:r>
                          <m:sPre>
                            <m:sPrePr>
                              <m:ctrlP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𝟏𝟐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de-DE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𝑪</m:t>
                                  </m:r>
                                </m:e>
                                <m:sup>
                                  <m:r>
                                    <a:rPr lang="de-DE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𝟔</m:t>
                                  </m:r>
                                  <m:r>
                                    <a:rPr lang="de-DE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sPre>
                          <m:r>
                            <a:rPr lang="de-DE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Helvetica"/>
                                </a:rPr>
                              </m:ctrlPr>
                            </m:sSubPr>
                            <m:e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Helvetica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Helvetica"/>
                                </a:rPr>
                                <m:t>𝒄</m:t>
                              </m:r>
                            </m:sub>
                          </m:sSub>
                          <m:d>
                            <m:dPr>
                              <m:ctrlP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Helvetica"/>
                                </a:rPr>
                                <m:t>𝒑</m:t>
                              </m:r>
                            </m:e>
                          </m:d>
                        </m:den>
                      </m:f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𝟓𝟎𝟑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𝟕𝟕𝟔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𝟑𝟔𝟕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𝟔𝟑𝟒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DE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𝟕𝟕</m:t>
                          </m:r>
                        </m:e>
                      </m:d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153" y="5254346"/>
                <a:ext cx="5685082" cy="7018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103120" y="512676"/>
                <a:ext cx="8309519" cy="1059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200" b="1" dirty="0" smtClean="0">
                    <a:latin typeface="+mj-lt"/>
                  </a:rPr>
                  <a:t>Several 100‘s </a:t>
                </a:r>
                <a:r>
                  <a:rPr lang="de-DE" sz="2200" b="1" dirty="0" err="1" smtClean="0">
                    <a:latin typeface="+mj-lt"/>
                  </a:rPr>
                  <a:t>of</a:t>
                </a:r>
                <a:r>
                  <a:rPr lang="de-DE" sz="2200" b="1" dirty="0" smtClean="0">
                    <a:latin typeface="+mj-lt"/>
                  </a:rPr>
                  <a:t> </a:t>
                </a:r>
                <a:r>
                  <a:rPr lang="de-DE" sz="2200" b="1" dirty="0" err="1" smtClean="0">
                    <a:latin typeface="+mj-lt"/>
                  </a:rPr>
                  <a:t>measurement</a:t>
                </a:r>
                <a:r>
                  <a:rPr lang="de-DE" sz="2200" b="1" dirty="0" smtClean="0">
                    <a:latin typeface="+mj-lt"/>
                  </a:rPr>
                  <a:t> </a:t>
                </a:r>
                <a:r>
                  <a:rPr lang="de-DE" sz="2200" b="1" dirty="0" err="1" smtClean="0">
                    <a:latin typeface="+mj-lt"/>
                  </a:rPr>
                  <a:t>cycles</a:t>
                </a:r>
                <a:r>
                  <a:rPr lang="de-DE" sz="2200" b="1" dirty="0" smtClean="0">
                    <a:latin typeface="+mj-lt"/>
                  </a:rPr>
                  <a:t> </a:t>
                </a:r>
                <a:r>
                  <a:rPr lang="de-DE" sz="2200" b="1" dirty="0" err="1" smtClean="0">
                    <a:latin typeface="+mj-lt"/>
                  </a:rPr>
                  <a:t>have</a:t>
                </a:r>
                <a:r>
                  <a:rPr lang="de-DE" sz="2200" b="1" dirty="0" smtClean="0">
                    <a:latin typeface="+mj-lt"/>
                  </a:rPr>
                  <a:t> </a:t>
                </a:r>
                <a:r>
                  <a:rPr lang="de-DE" sz="2200" b="1" dirty="0" err="1" smtClean="0">
                    <a:latin typeface="+mj-lt"/>
                  </a:rPr>
                  <a:t>been</a:t>
                </a:r>
                <a:r>
                  <a:rPr lang="de-DE" sz="2200" b="1" dirty="0" smtClean="0">
                    <a:latin typeface="+mj-lt"/>
                  </a:rPr>
                  <a:t> </a:t>
                </a:r>
                <a:r>
                  <a:rPr lang="de-DE" sz="2200" b="1" dirty="0" err="1" smtClean="0">
                    <a:latin typeface="+mj-lt"/>
                  </a:rPr>
                  <a:t>performed</a:t>
                </a:r>
                <a:r>
                  <a:rPr lang="de-DE" sz="2200" b="1" dirty="0" smtClean="0">
                    <a:latin typeface="+mj-lt"/>
                  </a:rPr>
                  <a:t> </a:t>
                </a:r>
                <a:r>
                  <a:rPr lang="de-DE" sz="2200" b="1" dirty="0" err="1" smtClean="0">
                    <a:latin typeface="+mj-lt"/>
                  </a:rPr>
                  <a:t>with</a:t>
                </a:r>
                <a:r>
                  <a:rPr lang="de-DE" sz="2200" b="1" dirty="0" smtClean="0">
                    <a:latin typeface="+mj-lt"/>
                  </a:rPr>
                  <a:t>:</a:t>
                </a:r>
              </a:p>
              <a:p>
                <a:r>
                  <a:rPr lang="de-DE" sz="2200" dirty="0">
                    <a:latin typeface="+mj-lt"/>
                  </a:rPr>
                  <a:t>	</a:t>
                </a:r>
                <a:r>
                  <a:rPr lang="de-DE" sz="2200" dirty="0" smtClean="0">
                    <a:latin typeface="+mj-lt"/>
                  </a:rPr>
                  <a:t>- </a:t>
                </a:r>
                <a:r>
                  <a:rPr lang="de-DE" sz="2200" dirty="0" err="1">
                    <a:latin typeface="+mj-lt"/>
                  </a:rPr>
                  <a:t>t</a:t>
                </a:r>
                <a:r>
                  <a:rPr lang="de-DE" sz="2200" dirty="0" err="1" smtClean="0">
                    <a:latin typeface="+mj-lt"/>
                  </a:rPr>
                  <a:t>hree</a:t>
                </a:r>
                <a:r>
                  <a:rPr lang="de-DE" sz="2200" dirty="0" smtClean="0">
                    <a:latin typeface="+mj-lt"/>
                  </a:rPr>
                  <a:t> </a:t>
                </a:r>
                <a:r>
                  <a:rPr lang="de-DE" sz="2200" dirty="0">
                    <a:latin typeface="+mj-lt"/>
                  </a:rPr>
                  <a:t>d</a:t>
                </a:r>
                <a:r>
                  <a:rPr lang="de-DE" sz="2200" dirty="0" smtClean="0">
                    <a:latin typeface="+mj-lt"/>
                  </a:rPr>
                  <a:t>ifferent p / </a:t>
                </a:r>
                <a:r>
                  <a:rPr lang="de-DE" sz="2200" baseline="30000" dirty="0" smtClean="0">
                    <a:latin typeface="+mj-lt"/>
                  </a:rPr>
                  <a:t>12</a:t>
                </a:r>
                <a:r>
                  <a:rPr lang="de-DE" sz="2200" dirty="0" smtClean="0">
                    <a:latin typeface="+mj-lt"/>
                  </a:rPr>
                  <a:t>C</a:t>
                </a:r>
                <a:r>
                  <a:rPr lang="de-DE" sz="2200" baseline="30000" dirty="0" smtClean="0">
                    <a:latin typeface="+mj-lt"/>
                  </a:rPr>
                  <a:t>6+</a:t>
                </a:r>
                <a:r>
                  <a:rPr lang="de-DE" sz="2200" dirty="0" smtClean="0">
                    <a:latin typeface="+mj-lt"/>
                  </a:rPr>
                  <a:t> </a:t>
                </a:r>
                <a:r>
                  <a:rPr lang="de-DE" sz="2200" dirty="0" err="1" smtClean="0">
                    <a:latin typeface="+mj-lt"/>
                  </a:rPr>
                  <a:t>pairs</a:t>
                </a:r>
                <a:endParaRPr lang="de-DE" sz="2200" dirty="0" smtClean="0">
                  <a:latin typeface="+mj-lt"/>
                </a:endParaRPr>
              </a:p>
              <a:p>
                <a:r>
                  <a:rPr lang="de-DE" sz="2200" dirty="0">
                    <a:latin typeface="+mj-lt"/>
                  </a:rPr>
                  <a:t>	</a:t>
                </a:r>
                <a:r>
                  <a:rPr lang="de-DE" sz="2200" dirty="0" smtClean="0">
                    <a:latin typeface="+mj-lt"/>
                  </a:rPr>
                  <a:t>- at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2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de-DE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de-DE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de-DE" sz="2200" dirty="0" smtClean="0">
                    <a:latin typeface="+mj-lt"/>
                  </a:rPr>
                  <a:t> </a:t>
                </a:r>
                <a:r>
                  <a:rPr lang="de-DE" sz="2200" dirty="0" err="1" smtClean="0">
                    <a:latin typeface="+mj-lt"/>
                  </a:rPr>
                  <a:t>and</a:t>
                </a:r>
                <a:r>
                  <a:rPr lang="de-DE" sz="220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2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de-DE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  <m:sSup>
                          <m:sSupPr>
                            <m:ctrlPr>
                              <a:rPr lang="de-DE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6+</m:t>
                            </m:r>
                          </m:sup>
                        </m:sSup>
                      </m:e>
                    </m:d>
                    <m:r>
                      <a:rPr lang="de-DE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de-DE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  <m:sSup>
                          <m:sSupPr>
                            <m:ctrlPr>
                              <a:rPr lang="de-DE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6+</m:t>
                            </m:r>
                          </m:sup>
                        </m:sSup>
                      </m:e>
                    </m:d>
                  </m:oMath>
                </a14:m>
                <a:r>
                  <a:rPr lang="de-DE" sz="2200" dirty="0" smtClean="0">
                    <a:latin typeface="+mj-lt"/>
                  </a:rPr>
                  <a:t>.</a:t>
                </a:r>
                <a:endParaRPr lang="de-DE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20" y="512676"/>
                <a:ext cx="8309519" cy="1059264"/>
              </a:xfrm>
              <a:prstGeom prst="rect">
                <a:avLst/>
              </a:prstGeom>
              <a:blipFill>
                <a:blip r:embed="rId5"/>
                <a:stretch>
                  <a:fillRect l="-1981" t="-8046" r="-1174" b="-1321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103120" y="4833156"/>
            <a:ext cx="4093813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b="1" dirty="0" err="1" smtClean="0"/>
              <a:t>Extrapolated</a:t>
            </a:r>
            <a:r>
              <a:rPr lang="de-DE" sz="2200" b="1" dirty="0" smtClean="0"/>
              <a:t> </a:t>
            </a:r>
            <a:r>
              <a:rPr lang="de-DE" sz="2200" b="1" dirty="0" err="1" smtClean="0"/>
              <a:t>frequency</a:t>
            </a:r>
            <a:r>
              <a:rPr lang="de-DE" sz="2200" b="1" dirty="0" smtClean="0"/>
              <a:t> </a:t>
            </a:r>
            <a:r>
              <a:rPr lang="de-DE" sz="2200" b="1" dirty="0" err="1" smtClean="0"/>
              <a:t>ratio</a:t>
            </a:r>
            <a:r>
              <a:rPr lang="de-DE" sz="2200" b="1" dirty="0" smtClean="0"/>
              <a:t> R</a:t>
            </a:r>
            <a:r>
              <a:rPr lang="de-DE" sz="2200" b="1" baseline="-25000" dirty="0" smtClean="0"/>
              <a:t>0</a:t>
            </a:r>
            <a:r>
              <a:rPr lang="de-DE" sz="2200" b="1" dirty="0" smtClean="0"/>
              <a:t>:</a:t>
            </a:r>
            <a:endParaRPr lang="de-DE" sz="2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103120" y="2244912"/>
                <a:ext cx="4432876" cy="19478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DE" sz="20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200" b="1" dirty="0" err="1">
                    <a:latin typeface="+mj-lt"/>
                  </a:rPr>
                  <a:t>A</a:t>
                </a:r>
                <a:r>
                  <a:rPr lang="de-DE" sz="2200" b="1" dirty="0" err="1" smtClean="0">
                    <a:latin typeface="+mj-lt"/>
                  </a:rPr>
                  <a:t>pply</a:t>
                </a:r>
                <a:r>
                  <a:rPr lang="de-DE" sz="2200" b="1" dirty="0" smtClean="0">
                    <a:latin typeface="+mj-lt"/>
                  </a:rPr>
                  <a:t> a </a:t>
                </a:r>
                <a:r>
                  <a:rPr lang="de-DE" sz="2200" b="1" dirty="0" err="1" smtClean="0">
                    <a:latin typeface="+mj-lt"/>
                  </a:rPr>
                  <a:t>golbal</a:t>
                </a:r>
                <a:r>
                  <a:rPr lang="de-DE" sz="2200" b="1" dirty="0" smtClean="0">
                    <a:latin typeface="+mj-lt"/>
                  </a:rPr>
                  <a:t> </a:t>
                </a:r>
                <a:r>
                  <a:rPr lang="de-DE" sz="2200" b="1" dirty="0" err="1" smtClean="0">
                    <a:latin typeface="+mj-lt"/>
                  </a:rPr>
                  <a:t>planar</a:t>
                </a:r>
                <a:r>
                  <a:rPr lang="de-DE" sz="2200" b="1" dirty="0" smtClean="0">
                    <a:latin typeface="+mj-lt"/>
                  </a:rPr>
                  <a:t> fit: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DE" sz="900" b="1" dirty="0" smtClean="0">
                  <a:latin typeface="+mj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20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 (</m:t>
                          </m:r>
                          <m:sSub>
                            <m:sSub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 (</m:t>
                          </m:r>
                          <m:sSub>
                            <m:sSub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6+</m:t>
                                  </m:r>
                                </m:sup>
                              </m:sSup>
                            </m:e>
                          </m:d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000" b="0" i="0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de-DE" sz="2000" dirty="0" smtClean="0">
                  <a:latin typeface="+mj-lt"/>
                </a:endParaRPr>
              </a:p>
              <a:p>
                <a:endParaRPr lang="de-DE" sz="900" dirty="0" smtClean="0">
                  <a:latin typeface="+mj-lt"/>
                </a:endParaRPr>
              </a:p>
              <a:p>
                <a:r>
                  <a:rPr lang="de-DE" sz="2200" dirty="0" err="1" smtClean="0">
                    <a:latin typeface="+mj-lt"/>
                  </a:rPr>
                  <a:t>where</a:t>
                </a:r>
                <a:r>
                  <a:rPr lang="de-DE" sz="2200" dirty="0" smtClean="0">
                    <a:latin typeface="+mj-lt"/>
                  </a:rPr>
                  <a:t> i </a:t>
                </a:r>
                <a:r>
                  <a:rPr lang="de-DE" sz="2200" dirty="0" err="1" smtClean="0">
                    <a:latin typeface="+mj-lt"/>
                  </a:rPr>
                  <a:t>is</a:t>
                </a:r>
                <a:r>
                  <a:rPr lang="de-DE" sz="2200" dirty="0" smtClean="0">
                    <a:latin typeface="+mj-lt"/>
                  </a:rPr>
                  <a:t> </a:t>
                </a:r>
                <a:r>
                  <a:rPr lang="de-DE" sz="2200" dirty="0" err="1" smtClean="0">
                    <a:latin typeface="+mj-lt"/>
                  </a:rPr>
                  <a:t>the</a:t>
                </a:r>
                <a:r>
                  <a:rPr lang="de-DE" sz="2200" dirty="0" smtClean="0">
                    <a:latin typeface="+mj-lt"/>
                  </a:rPr>
                  <a:t> </a:t>
                </a:r>
                <a:r>
                  <a:rPr lang="de-DE" sz="2200" dirty="0" err="1" smtClean="0">
                    <a:latin typeface="+mj-lt"/>
                  </a:rPr>
                  <a:t>run</a:t>
                </a:r>
                <a:r>
                  <a:rPr lang="de-DE" sz="2200" dirty="0" smtClean="0">
                    <a:latin typeface="+mj-lt"/>
                  </a:rPr>
                  <a:t> </a:t>
                </a:r>
                <a:r>
                  <a:rPr lang="de-DE" sz="2200" dirty="0" err="1" smtClean="0">
                    <a:latin typeface="+mj-lt"/>
                  </a:rPr>
                  <a:t>number</a:t>
                </a:r>
                <a:r>
                  <a:rPr lang="de-DE" sz="2200" dirty="0">
                    <a:latin typeface="+mj-lt"/>
                  </a:rPr>
                  <a:t> </a:t>
                </a:r>
                <a:r>
                  <a:rPr lang="de-DE" sz="2200" dirty="0" err="1" smtClean="0">
                    <a:latin typeface="+mj-lt"/>
                  </a:rPr>
                  <a:t>and</a:t>
                </a:r>
                <a:r>
                  <a:rPr lang="de-DE" sz="2200" dirty="0" smtClean="0">
                    <a:latin typeface="+mj-lt"/>
                  </a:rPr>
                  <a:t> R</a:t>
                </a:r>
                <a:r>
                  <a:rPr lang="de-DE" sz="2200" baseline="-25000" dirty="0" smtClean="0">
                    <a:latin typeface="+mj-lt"/>
                  </a:rPr>
                  <a:t>0</a:t>
                </a:r>
                <a:r>
                  <a:rPr lang="de-DE" sz="2200" dirty="0" smtClean="0">
                    <a:latin typeface="+mj-lt"/>
                  </a:rPr>
                  <a:t>, a </a:t>
                </a:r>
                <a:r>
                  <a:rPr lang="de-DE" sz="2200" dirty="0" err="1" smtClean="0">
                    <a:latin typeface="+mj-lt"/>
                  </a:rPr>
                  <a:t>and</a:t>
                </a:r>
                <a:r>
                  <a:rPr lang="de-DE" sz="2200" dirty="0" smtClean="0">
                    <a:latin typeface="+mj-lt"/>
                  </a:rPr>
                  <a:t> b </a:t>
                </a:r>
                <a:r>
                  <a:rPr lang="de-DE" sz="2200" dirty="0" err="1" smtClean="0">
                    <a:latin typeface="+mj-lt"/>
                  </a:rPr>
                  <a:t>are</a:t>
                </a:r>
                <a:r>
                  <a:rPr lang="de-DE" sz="2200" dirty="0" smtClean="0">
                    <a:latin typeface="+mj-lt"/>
                  </a:rPr>
                  <a:t> fit </a:t>
                </a:r>
                <a:r>
                  <a:rPr lang="de-DE" sz="2200" dirty="0" err="1" smtClean="0">
                    <a:latin typeface="+mj-lt"/>
                  </a:rPr>
                  <a:t>parameters</a:t>
                </a:r>
                <a:r>
                  <a:rPr lang="de-DE" sz="2200" dirty="0" smtClean="0">
                    <a:latin typeface="+mj-lt"/>
                  </a:rPr>
                  <a:t>.</a:t>
                </a:r>
                <a:endParaRPr lang="de-DE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20" y="2244912"/>
                <a:ext cx="4432876" cy="1947841"/>
              </a:xfrm>
              <a:prstGeom prst="rect">
                <a:avLst/>
              </a:prstGeom>
              <a:blipFill>
                <a:blip r:embed="rId6"/>
                <a:stretch>
                  <a:fillRect l="-3851" b="-7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6324600" y="5498082"/>
                <a:ext cx="2084097" cy="6655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sSub>
                            <m:sSubPr>
                              <m:ctrlPr>
                                <a:rPr lang="de-DE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de-DE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de-DE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de-DE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=</m:t>
                      </m:r>
                      <m:r>
                        <a:rPr lang="de-DE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𝟏</m:t>
                      </m:r>
                      <m:r>
                        <a:rPr lang="de-DE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.</m:t>
                      </m:r>
                      <m:r>
                        <a:rPr lang="de-DE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𝟓</m:t>
                      </m:r>
                      <m:r>
                        <a:rPr lang="de-DE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"/>
                        </a:rPr>
                        <m:t>∙</m:t>
                      </m:r>
                      <m:sSup>
                        <m:sSupPr>
                          <m:ctrlPr>
                            <a:rPr lang="de-DE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"/>
                            </a:rPr>
                          </m:ctrlPr>
                        </m:sSupPr>
                        <m:e>
                          <m:r>
                            <a:rPr lang="de-DE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"/>
                            </a:rPr>
                            <m:t>𝟏𝟎</m:t>
                          </m:r>
                        </m:e>
                        <m:sup>
                          <m:r>
                            <a:rPr lang="de-DE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"/>
                            </a:rPr>
                            <m:t>−</m:t>
                          </m:r>
                          <m:r>
                            <a:rPr lang="de-DE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"/>
                            </a:rPr>
                            <m:t>𝟏𝟏</m:t>
                          </m:r>
                        </m:sup>
                      </m:sSup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5498082"/>
                <a:ext cx="2084097" cy="66556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/>
          <p:cNvSpPr txBox="1"/>
          <p:nvPr/>
        </p:nvSpPr>
        <p:spPr>
          <a:xfrm>
            <a:off x="6250692" y="5137989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14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2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25050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16" grpId="0"/>
      <p:bldP spid="11" grpId="0"/>
      <p:bldP spid="12" grpId="0"/>
      <p:bldP spid="15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89918"/>
              </p:ext>
            </p:extLst>
          </p:nvPr>
        </p:nvGraphicFramePr>
        <p:xfrm>
          <a:off x="4760081" y="537265"/>
          <a:ext cx="4488970" cy="3458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0" r:id="rId4" imgW="3913920" imgH="3013920" progId="">
                  <p:embed/>
                </p:oleObj>
              </mc:Choice>
              <mc:Fallback>
                <p:oleObj r:id="rId4" imgW="3913920" imgH="30139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60081" y="537265"/>
                        <a:ext cx="4488970" cy="34582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Tabelle 4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2549200"/>
                  </p:ext>
                </p:extLst>
              </p:nvPr>
            </p:nvGraphicFramePr>
            <p:xfrm>
              <a:off x="395536" y="1212697"/>
              <a:ext cx="4037644" cy="2028802"/>
            </p:xfrm>
            <a:graphic>
              <a:graphicData uri="http://schemas.openxmlformats.org/drawingml/2006/table">
                <a:tbl>
                  <a:tblPr firstRow="1" bandRow="1">
                    <a:tableStyleId>{E8034E78-7F5D-4C2E-B375-FC64B27BC917}</a:tableStyleId>
                  </a:tblPr>
                  <a:tblGrid>
                    <a:gridCol w="2018822">
                      <a:extLst>
                        <a:ext uri="{9D8B030D-6E8A-4147-A177-3AD203B41FA5}">
                          <a16:colId xmlns:a16="http://schemas.microsoft.com/office/drawing/2014/main" val="4214114379"/>
                        </a:ext>
                      </a:extLst>
                    </a:gridCol>
                    <a:gridCol w="2018822">
                      <a:extLst>
                        <a:ext uri="{9D8B030D-6E8A-4147-A177-3AD203B41FA5}">
                          <a16:colId xmlns:a16="http://schemas.microsoft.com/office/drawing/2014/main" val="515935959"/>
                        </a:ext>
                      </a:extLst>
                    </a:gridCol>
                  </a:tblGrid>
                  <a:tr h="282031">
                    <a:tc>
                      <a:txBody>
                        <a:bodyPr/>
                        <a:lstStyle/>
                        <a:p>
                          <a:r>
                            <a:rPr lang="de-DE" sz="1600" b="0" dirty="0" err="1" smtClean="0">
                              <a:solidFill>
                                <a:schemeClr val="tx1"/>
                              </a:solidFill>
                            </a:rPr>
                            <a:t>Effect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err="1" smtClean="0">
                              <a:solidFill>
                                <a:schemeClr val="tx1"/>
                              </a:solidFill>
                            </a:rPr>
                            <a:t>Shifts</a:t>
                          </a:r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l-GR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de-DE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 [</a:t>
                          </a:r>
                          <a:r>
                            <a:rPr lang="de-DE" sz="1600" b="0" dirty="0" err="1" smtClean="0">
                              <a:solidFill>
                                <a:schemeClr val="tx1"/>
                              </a:solidFill>
                            </a:rPr>
                            <a:t>mHz</a:t>
                          </a:r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19044286"/>
                      </a:ext>
                    </a:extLst>
                  </a:tr>
                  <a:tr h="282031">
                    <a:tc>
                      <a:txBody>
                        <a:bodyPr/>
                        <a:lstStyle/>
                        <a:p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ICS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2.394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08637557"/>
                      </a:ext>
                    </a:extLst>
                  </a:tr>
                  <a:tr h="28203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sz="16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6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de-DE" sz="16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0.076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75929966"/>
                      </a:ext>
                    </a:extLst>
                  </a:tr>
                  <a:tr h="352402">
                    <a:tc>
                      <a:txBody>
                        <a:bodyPr/>
                        <a:lstStyle/>
                        <a:p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Tilt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0.162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13728232"/>
                      </a:ext>
                    </a:extLst>
                  </a:tr>
                  <a:tr h="282031">
                    <a:tc>
                      <a:txBody>
                        <a:bodyPr/>
                        <a:lstStyle/>
                        <a:p>
                          <a:pPr marL="0" marR="0" lvl="0" indent="0" algn="l" defTabSz="19723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q/m </a:t>
                          </a:r>
                          <a:r>
                            <a:rPr lang="de-DE" sz="1600" b="0" dirty="0" err="1" smtClean="0">
                              <a:solidFill>
                                <a:schemeClr val="tx1"/>
                              </a:solidFill>
                            </a:rPr>
                            <a:t>missmatch</a:t>
                          </a:r>
                          <a:endParaRPr lang="de-DE" sz="1600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390.714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13371634"/>
                      </a:ext>
                    </a:extLst>
                  </a:tr>
                  <a:tr h="282031">
                    <a:tc>
                      <a:txBody>
                        <a:bodyPr/>
                        <a:lstStyle/>
                        <a:p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Total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393.346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621426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Tabelle 4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2549200"/>
                  </p:ext>
                </p:extLst>
              </p:nvPr>
            </p:nvGraphicFramePr>
            <p:xfrm>
              <a:off x="395536" y="1212697"/>
              <a:ext cx="4037644" cy="2028802"/>
            </p:xfrm>
            <a:graphic>
              <a:graphicData uri="http://schemas.openxmlformats.org/drawingml/2006/table">
                <a:tbl>
                  <a:tblPr firstRow="1" bandRow="1">
                    <a:tableStyleId>{E8034E78-7F5D-4C2E-B375-FC64B27BC917}</a:tableStyleId>
                  </a:tblPr>
                  <a:tblGrid>
                    <a:gridCol w="2018822">
                      <a:extLst>
                        <a:ext uri="{9D8B030D-6E8A-4147-A177-3AD203B41FA5}">
                          <a16:colId xmlns:a16="http://schemas.microsoft.com/office/drawing/2014/main" val="4214114379"/>
                        </a:ext>
                      </a:extLst>
                    </a:gridCol>
                    <a:gridCol w="2018822">
                      <a:extLst>
                        <a:ext uri="{9D8B030D-6E8A-4147-A177-3AD203B41FA5}">
                          <a16:colId xmlns:a16="http://schemas.microsoft.com/office/drawing/2014/main" val="515935959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 b="0" dirty="0" err="1" smtClean="0">
                              <a:solidFill>
                                <a:schemeClr val="tx1"/>
                              </a:solidFill>
                            </a:rPr>
                            <a:t>Effect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0301" t="-3636" r="-602" b="-53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904428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ICS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2.394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0863755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01" t="-200000" r="-100602" b="-3232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0.076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75929966"/>
                      </a:ext>
                    </a:extLst>
                  </a:tr>
                  <a:tr h="352402">
                    <a:tc>
                      <a:txBody>
                        <a:bodyPr/>
                        <a:lstStyle/>
                        <a:p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Tilt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0.162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1372823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l" defTabSz="19723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q/m </a:t>
                          </a:r>
                          <a:r>
                            <a:rPr lang="de-DE" sz="1600" b="0" dirty="0" err="1" smtClean="0">
                              <a:solidFill>
                                <a:schemeClr val="tx1"/>
                              </a:solidFill>
                            </a:rPr>
                            <a:t>missmatch</a:t>
                          </a:r>
                          <a:endParaRPr lang="de-DE" sz="1600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390.714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1337163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Total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b="0" dirty="0" smtClean="0">
                              <a:solidFill>
                                <a:schemeClr val="tx1"/>
                              </a:solidFill>
                            </a:rPr>
                            <a:t>393.346</a:t>
                          </a:r>
                          <a:endParaRPr lang="de-DE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621426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feld 10"/>
          <p:cNvSpPr txBox="1"/>
          <p:nvPr/>
        </p:nvSpPr>
        <p:spPr>
          <a:xfrm>
            <a:off x="287524" y="3592462"/>
            <a:ext cx="871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BUT: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</a:t>
            </a:r>
            <a:r>
              <a:rPr lang="en-US" dirty="0" smtClean="0"/>
              <a:t>ilt between magnetic and electric field (0.5 °)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Variations of this tilt are in the axial mode indistinguishable from voltage fluctuations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3" name="Textfeld 1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3600" b="1" dirty="0" smtClean="0"/>
              <a:t>The Image Charge </a:t>
            </a:r>
            <a:r>
              <a:rPr lang="de-DE" altLang="de-DE" sz="3600" b="1" dirty="0" err="1" smtClean="0"/>
              <a:t>Shift</a:t>
            </a:r>
            <a:endParaRPr lang="de-DE" altLang="de-DE" sz="3600" b="1" dirty="0"/>
          </a:p>
        </p:txBody>
      </p:sp>
      <p:sp>
        <p:nvSpPr>
          <p:cNvPr id="44" name="Textfeld 43"/>
          <p:cNvSpPr txBox="1"/>
          <p:nvPr/>
        </p:nvSpPr>
        <p:spPr>
          <a:xfrm rot="452099">
            <a:off x="6081327" y="713311"/>
            <a:ext cx="308687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800" dirty="0" smtClean="0">
                <a:solidFill>
                  <a:srgbClr val="FF0000"/>
                </a:solidFill>
              </a:rPr>
              <a:t>!!</a:t>
            </a:r>
            <a:r>
              <a:rPr lang="de-DE" sz="3800" dirty="0" err="1" smtClean="0">
                <a:solidFill>
                  <a:srgbClr val="FF0000"/>
                </a:solidFill>
              </a:rPr>
              <a:t>Preliminary</a:t>
            </a:r>
            <a:r>
              <a:rPr lang="de-DE" sz="3800" dirty="0" smtClean="0">
                <a:solidFill>
                  <a:srgbClr val="FF0000"/>
                </a:solidFill>
              </a:rPr>
              <a:t>!!</a:t>
            </a:r>
            <a:endParaRPr lang="de-DE" sz="3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722437" y="728700"/>
                <a:ext cx="34923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/>
                        <m:t>(</m:t>
                      </m:r>
                      <m:r>
                        <m:rPr>
                          <m:nor/>
                        </m:rPr>
                        <a:rPr lang="en-US" dirty="0"/>
                        <m:t>Proton</m:t>
                      </m:r>
                      <m:r>
                        <m:rPr>
                          <m:nor/>
                        </m:rPr>
                        <a:rPr lang="en-US" dirty="0"/>
                        <m:t>)−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/>
                        <m:t>(</m:t>
                      </m:r>
                      <m:sSup>
                        <m:sSup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sSup>
                        <m:sSup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b="0" i="0" dirty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6+</m:t>
                          </m:r>
                        </m:sup>
                      </m:sSup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437" y="728700"/>
                <a:ext cx="3492388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8"/>
          <a:srcRect l="-3482" t="-6580" r="54258" b="13841"/>
          <a:stretch/>
        </p:blipFill>
        <p:spPr>
          <a:xfrm>
            <a:off x="305055" y="4728960"/>
            <a:ext cx="5487465" cy="48981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8"/>
          <a:srcRect l="51625" t="11188" b="14522"/>
          <a:stretch/>
        </p:blipFill>
        <p:spPr>
          <a:xfrm>
            <a:off x="647564" y="5183124"/>
            <a:ext cx="5079899" cy="367242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287524" y="6118392"/>
            <a:ext cx="4679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⇒ confirmation limited to 5%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level (120 µHz)</a:t>
            </a:r>
            <a:endParaRPr lang="en-US" dirty="0"/>
          </a:p>
        </p:txBody>
      </p:sp>
      <p:sp>
        <p:nvSpPr>
          <p:cNvPr id="18" name="Textfeld 17"/>
          <p:cNvSpPr txBox="1"/>
          <p:nvPr/>
        </p:nvSpPr>
        <p:spPr>
          <a:xfrm>
            <a:off x="283096" y="567293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Fit gives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δ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(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Δ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v_) = 43 µHz    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with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  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Red chi</a:t>
            </a:r>
            <a:r>
              <a:rPr lang="en-US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dirty="0"/>
          </a:p>
        </p:txBody>
      </p:sp>
      <p:sp>
        <p:nvSpPr>
          <p:cNvPr id="20" name="Fußzeilenplatzhalter 13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MATS 2018 –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Sascha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Rau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Datumsplatzhalter 12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>
            <a:no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11/03/2019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2553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494" b="47850" l="32759" r="711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8580" y="-1468649"/>
            <a:ext cx="5746317" cy="10215675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6" t="11675" r="8092" b="21126"/>
          <a:stretch/>
        </p:blipFill>
        <p:spPr>
          <a:xfrm rot="16200000">
            <a:off x="1531944" y="1591147"/>
            <a:ext cx="1734378" cy="23617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832915" y="886267"/>
                <a:ext cx="728975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de-DE" dirty="0" smtClean="0"/>
                  <a:t>improve </a:t>
                </a:r>
                <a:r>
                  <a:rPr lang="de-DE" dirty="0" err="1" smtClean="0"/>
                  <a:t>voltage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stability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using</a:t>
                </a:r>
                <a:r>
                  <a:rPr lang="de-DE" dirty="0" smtClean="0"/>
                  <a:t> a </a:t>
                </a:r>
                <a:r>
                  <a:rPr lang="de-DE" dirty="0" err="1" smtClean="0"/>
                  <a:t>filter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a </a:t>
                </a:r>
                <a:r>
                  <a:rPr lang="de-DE" dirty="0" err="1" smtClean="0"/>
                  <a:t>switchable</a:t>
                </a:r>
                <a:r>
                  <a:rPr lang="de-DE" dirty="0" smtClean="0"/>
                  <a:t> time </a:t>
                </a:r>
                <a:r>
                  <a:rPr lang="de-DE" dirty="0" err="1" smtClean="0"/>
                  <a:t>constant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endParaRPr lang="de-DE" dirty="0" smtClean="0"/>
              </a:p>
              <a:p>
                <a:pPr marL="285750" indent="-285750">
                  <a:buFontTx/>
                  <a:buChar char="-"/>
                </a:pPr>
                <a:r>
                  <a:rPr lang="de-DE" dirty="0" err="1" smtClean="0"/>
                  <a:t>use</a:t>
                </a:r>
                <a:r>
                  <a:rPr lang="de-DE" dirty="0" smtClean="0"/>
                  <a:t> „</a:t>
                </a:r>
                <a:r>
                  <a:rPr lang="de-DE" dirty="0" err="1" smtClean="0"/>
                  <a:t>freeze</a:t>
                </a:r>
                <a:r>
                  <a:rPr lang="de-DE" dirty="0" smtClean="0"/>
                  <a:t>-out“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silicon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transistor</a:t>
                </a:r>
                <a:r>
                  <a:rPr lang="de-DE" dirty="0" smtClean="0"/>
                  <a:t> (BF545) </a:t>
                </a:r>
                <a:r>
                  <a:rPr lang="de-DE" dirty="0" err="1" smtClean="0"/>
                  <a:t>happening</a:t>
                </a:r>
                <a:r>
                  <a:rPr lang="de-DE" dirty="0" smtClean="0"/>
                  <a:t> at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de-DE" dirty="0" smtClean="0"/>
                  <a:t>:</a:t>
                </a: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915" y="886267"/>
                <a:ext cx="7289753" cy="923330"/>
              </a:xfrm>
              <a:prstGeom prst="rect">
                <a:avLst/>
              </a:prstGeom>
              <a:blipFill>
                <a:blip r:embed="rId6"/>
                <a:stretch>
                  <a:fillRect l="-753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uppieren 4"/>
          <p:cNvGrpSpPr/>
          <p:nvPr/>
        </p:nvGrpSpPr>
        <p:grpSpPr>
          <a:xfrm>
            <a:off x="11895604" y="3138730"/>
            <a:ext cx="3722442" cy="3933754"/>
            <a:chOff x="9932249" y="2667575"/>
            <a:chExt cx="3722442" cy="3933754"/>
          </a:xfrm>
        </p:grpSpPr>
        <p:pic>
          <p:nvPicPr>
            <p:cNvPr id="49" name="Grafik 4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48187">
              <a:off x="10072741" y="2832970"/>
              <a:ext cx="3200735" cy="2898177"/>
            </a:xfrm>
            <a:prstGeom prst="rect">
              <a:avLst/>
            </a:prstGeom>
          </p:spPr>
        </p:pic>
        <p:sp>
          <p:nvSpPr>
            <p:cNvPr id="3" name="Rechteck 2"/>
            <p:cNvSpPr/>
            <p:nvPr/>
          </p:nvSpPr>
          <p:spPr>
            <a:xfrm rot="21438262" flipH="1" flipV="1">
              <a:off x="9932249" y="2726348"/>
              <a:ext cx="3664041" cy="12801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hteck 49"/>
            <p:cNvSpPr/>
            <p:nvPr/>
          </p:nvSpPr>
          <p:spPr>
            <a:xfrm rot="21438262" flipH="1" flipV="1">
              <a:off x="9990650" y="5345621"/>
              <a:ext cx="3664041" cy="12557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hteck 50"/>
            <p:cNvSpPr/>
            <p:nvPr/>
          </p:nvSpPr>
          <p:spPr>
            <a:xfrm rot="16020000" flipH="1" flipV="1">
              <a:off x="8546216" y="4461575"/>
              <a:ext cx="3664041" cy="187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hteck 51"/>
            <p:cNvSpPr/>
            <p:nvPr/>
          </p:nvSpPr>
          <p:spPr>
            <a:xfrm rot="16020000" flipH="1" flipV="1">
              <a:off x="11138505" y="4405735"/>
              <a:ext cx="3664041" cy="187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feld 70"/>
          <p:cNvSpPr txBox="1"/>
          <p:nvPr/>
        </p:nvSpPr>
        <p:spPr>
          <a:xfrm>
            <a:off x="4301978" y="2578264"/>
            <a:ext cx="30342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Conducting</a:t>
            </a:r>
            <a:r>
              <a:rPr lang="de-DE" dirty="0" smtClean="0"/>
              <a:t> at: 13 mW </a:t>
            </a:r>
            <a:r>
              <a:rPr lang="de-DE" dirty="0" err="1" smtClean="0"/>
              <a:t>for</a:t>
            </a:r>
            <a:r>
              <a:rPr lang="de-DE" dirty="0" smtClean="0"/>
              <a:t> 20 s</a:t>
            </a:r>
            <a:br>
              <a:rPr lang="de-DE" dirty="0" smtClean="0"/>
            </a:br>
            <a:r>
              <a:rPr lang="de-DE" dirty="0" err="1" smtClean="0"/>
              <a:t>Freezing</a:t>
            </a:r>
            <a:r>
              <a:rPr lang="de-DE" dirty="0" smtClean="0"/>
              <a:t> out: 3 min</a:t>
            </a:r>
          </a:p>
          <a:p>
            <a:r>
              <a:rPr lang="de-DE" dirty="0" err="1" smtClean="0"/>
              <a:t>R</a:t>
            </a:r>
            <a:r>
              <a:rPr lang="de-DE" baseline="-25000" dirty="0" err="1" smtClean="0"/>
              <a:t>cold</a:t>
            </a:r>
            <a:r>
              <a:rPr lang="de-DE" baseline="-25000" dirty="0" smtClean="0"/>
              <a:t>  </a:t>
            </a:r>
            <a:r>
              <a:rPr lang="de-DE" dirty="0" smtClean="0"/>
              <a:t>&gt; 500 G</a:t>
            </a:r>
            <a:r>
              <a:rPr lang="el-GR" dirty="0" smtClean="0"/>
              <a:t>Ω</a:t>
            </a:r>
            <a:endParaRPr lang="de-DE" dirty="0" smtClean="0"/>
          </a:p>
        </p:txBody>
      </p:sp>
      <p:sp>
        <p:nvSpPr>
          <p:cNvPr id="72" name="Textfeld 71"/>
          <p:cNvSpPr txBox="1"/>
          <p:nvPr/>
        </p:nvSpPr>
        <p:spPr>
          <a:xfrm>
            <a:off x="4301978" y="2035436"/>
            <a:ext cx="1614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Characteristics</a:t>
            </a:r>
            <a:r>
              <a:rPr lang="de-DE" dirty="0" smtClean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8" y="331785"/>
            <a:ext cx="8568444" cy="527711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0" y="862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err="1" smtClean="0">
                <a:latin typeface="Trebuchet MS" panose="020B0603020202020204" pitchFamily="34" charset="0"/>
              </a:rPr>
              <a:t>Improving</a:t>
            </a:r>
            <a:r>
              <a:rPr lang="de-DE" sz="3600" b="1" dirty="0" smtClean="0">
                <a:latin typeface="Trebuchet MS" panose="020B0603020202020204" pitchFamily="34" charset="0"/>
              </a:rPr>
              <a:t> axial </a:t>
            </a:r>
            <a:r>
              <a:rPr lang="de-DE" sz="3600" b="1" dirty="0" err="1" smtClean="0">
                <a:latin typeface="Trebuchet MS" panose="020B0603020202020204" pitchFamily="34" charset="0"/>
              </a:rPr>
              <a:t>stability</a:t>
            </a:r>
            <a:endParaRPr lang="de-DE" sz="3600" b="1" dirty="0">
              <a:latin typeface="Trebuchet MS" panose="020B0603020202020204" pitchFamily="34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 flipH="1" flipV="1">
            <a:off x="3671900" y="2888940"/>
            <a:ext cx="324036" cy="612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 flipV="1">
            <a:off x="3955674" y="2404768"/>
            <a:ext cx="221169" cy="896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V="1">
            <a:off x="7086262" y="1401830"/>
            <a:ext cx="79623" cy="1065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3219204" y="3573805"/>
            <a:ext cx="2139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 voltage change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5789952" y="2526393"/>
            <a:ext cx="2072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0.5V voltage change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457200" y="5517232"/>
                <a:ext cx="8513100" cy="9264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dirty="0" smtClean="0"/>
                  <a:t>leakage currents in the order of a few </a:t>
                </a:r>
                <a:r>
                  <a:rPr lang="en-US" dirty="0" err="1" smtClean="0"/>
                  <a:t>fA</a:t>
                </a:r>
                <a:r>
                  <a:rPr lang="en-US" dirty="0" smtClean="0"/>
                  <a:t>, resistance to ground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de-DE" dirty="0" smtClean="0">
                    <a:ea typeface="Cambria Math" panose="02040503050406030204" pitchFamily="18" charset="0"/>
                  </a:rPr>
                  <a:t/>
                </a:r>
                <a:br>
                  <a:rPr lang="de-DE" dirty="0" smtClean="0">
                    <a:ea typeface="Cambria Math" panose="02040503050406030204" pitchFamily="18" charset="0"/>
                  </a:rPr>
                </a:br>
                <a:endParaRPr lang="de-DE" dirty="0" smtClean="0"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de-DE" dirty="0" err="1" smtClean="0"/>
                  <a:t>transistors</a:t>
                </a:r>
                <a:r>
                  <a:rPr lang="de-DE" dirty="0" smtClean="0"/>
                  <a:t> DC </a:t>
                </a:r>
                <a:r>
                  <a:rPr lang="de-DE" dirty="0" err="1" smtClean="0"/>
                  <a:t>resistance</a:t>
                </a:r>
                <a:r>
                  <a:rPr lang="de-DE" dirty="0" smtClean="0"/>
                  <a:t> at least in same </a:t>
                </a:r>
                <a:r>
                  <a:rPr lang="de-DE" dirty="0" err="1" smtClean="0"/>
                  <a:t>magnitude</a:t>
                </a:r>
                <a:r>
                  <a:rPr lang="de-DE" dirty="0" smtClean="0"/>
                  <a:t>, </a:t>
                </a:r>
                <a:r>
                  <a:rPr lang="de-DE" dirty="0" err="1" smtClean="0"/>
                  <a:t>acts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very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small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capacity</a:t>
                </a:r>
                <a:r>
                  <a:rPr lang="de-DE" dirty="0" smtClean="0"/>
                  <a:t> (17fF)</a:t>
                </a:r>
                <a:endParaRPr lang="en-US" dirty="0"/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517232"/>
                <a:ext cx="8513100" cy="926407"/>
              </a:xfrm>
              <a:prstGeom prst="rect">
                <a:avLst/>
              </a:prstGeom>
              <a:blipFill rotWithShape="0">
                <a:blip r:embed="rId9"/>
                <a:stretch>
                  <a:fillRect l="-573" t="-2632" b="-986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ußzeilenplatzhalter 13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MATS 2018 –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Sascha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Rau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Datumsplatzhalter 12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>
            <a:no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11/03/2019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1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15" grpId="0"/>
      <p:bldP spid="16" grpId="0"/>
      <p:bldP spid="1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494" b="47850" l="32759" r="711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8580" y="-1468649"/>
            <a:ext cx="5746317" cy="10215675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6" t="11675" r="8092" b="21126"/>
          <a:stretch/>
        </p:blipFill>
        <p:spPr>
          <a:xfrm rot="16200000">
            <a:off x="1531944" y="1591147"/>
            <a:ext cx="1734378" cy="236170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0" y="862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err="1" smtClean="0">
                <a:latin typeface="Trebuchet MS" panose="020B0603020202020204" pitchFamily="34" charset="0"/>
              </a:rPr>
              <a:t>Improving</a:t>
            </a:r>
            <a:r>
              <a:rPr lang="de-DE" sz="3600" b="1" dirty="0" smtClean="0">
                <a:latin typeface="Trebuchet MS" panose="020B0603020202020204" pitchFamily="34" charset="0"/>
              </a:rPr>
              <a:t> axial </a:t>
            </a:r>
            <a:r>
              <a:rPr lang="de-DE" sz="3600" b="1" dirty="0" err="1" smtClean="0">
                <a:latin typeface="Trebuchet MS" panose="020B0603020202020204" pitchFamily="34" charset="0"/>
              </a:rPr>
              <a:t>stability</a:t>
            </a:r>
            <a:endParaRPr lang="de-DE" sz="3600" b="1" dirty="0"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832915" y="886267"/>
                <a:ext cx="728975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de-DE" dirty="0" smtClean="0"/>
                  <a:t>improve </a:t>
                </a:r>
                <a:r>
                  <a:rPr lang="de-DE" dirty="0" err="1" smtClean="0"/>
                  <a:t>voltage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stability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using</a:t>
                </a:r>
                <a:r>
                  <a:rPr lang="de-DE" dirty="0" smtClean="0"/>
                  <a:t> a </a:t>
                </a:r>
                <a:r>
                  <a:rPr lang="de-DE" dirty="0" err="1" smtClean="0"/>
                  <a:t>filter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a </a:t>
                </a:r>
                <a:r>
                  <a:rPr lang="de-DE" dirty="0" err="1" smtClean="0"/>
                  <a:t>switchable</a:t>
                </a:r>
                <a:r>
                  <a:rPr lang="de-DE" dirty="0" smtClean="0"/>
                  <a:t> time </a:t>
                </a:r>
                <a:r>
                  <a:rPr lang="de-DE" dirty="0" err="1" smtClean="0"/>
                  <a:t>constant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endParaRPr lang="de-DE" dirty="0" smtClean="0"/>
              </a:p>
              <a:p>
                <a:pPr marL="285750" indent="-285750">
                  <a:buFontTx/>
                  <a:buChar char="-"/>
                </a:pPr>
                <a:r>
                  <a:rPr lang="de-DE" dirty="0" err="1" smtClean="0"/>
                  <a:t>use</a:t>
                </a:r>
                <a:r>
                  <a:rPr lang="de-DE" dirty="0" smtClean="0"/>
                  <a:t> „</a:t>
                </a:r>
                <a:r>
                  <a:rPr lang="de-DE" dirty="0" err="1" smtClean="0"/>
                  <a:t>freeze</a:t>
                </a:r>
                <a:r>
                  <a:rPr lang="de-DE" dirty="0" smtClean="0"/>
                  <a:t>-out“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silicon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transistor</a:t>
                </a:r>
                <a:r>
                  <a:rPr lang="de-DE" dirty="0" smtClean="0"/>
                  <a:t> (BF545) </a:t>
                </a:r>
                <a:r>
                  <a:rPr lang="de-DE" dirty="0" err="1" smtClean="0"/>
                  <a:t>happening</a:t>
                </a:r>
                <a:r>
                  <a:rPr lang="de-DE" dirty="0" smtClean="0"/>
                  <a:t> at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de-DE" dirty="0" smtClean="0"/>
                  <a:t>:</a:t>
                </a: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915" y="886267"/>
                <a:ext cx="7289753" cy="923330"/>
              </a:xfrm>
              <a:prstGeom prst="rect">
                <a:avLst/>
              </a:prstGeom>
              <a:blipFill>
                <a:blip r:embed="rId6"/>
                <a:stretch>
                  <a:fillRect l="-753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3095836" y="4288240"/>
                <a:ext cx="2295565" cy="19833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de-DE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rad>
                    </m:oMath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𝛿𝜃</m:t>
                      </m:r>
                    </m:oMath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acc>
                        <m:accPr>
                          <m:chr m:val="̅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𝛿𝜃</m:t>
                      </m:r>
                    </m:oMath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5836" y="4288240"/>
                <a:ext cx="2295565" cy="19833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feld 67"/>
          <p:cNvSpPr txBox="1"/>
          <p:nvPr/>
        </p:nvSpPr>
        <p:spPr>
          <a:xfrm>
            <a:off x="930244" y="6156801"/>
            <a:ext cx="6743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⇒ </a:t>
            </a:r>
            <a:r>
              <a:rPr lang="en-US" dirty="0" smtClean="0">
                <a:solidFill>
                  <a:srgbClr val="FF0000"/>
                </a:solidFill>
              </a:rPr>
              <a:t>Mechanical Feedthrough </a:t>
            </a:r>
            <a:r>
              <a:rPr lang="en-US" dirty="0" smtClean="0"/>
              <a:t>to adjust angle to zero in situ</a:t>
            </a:r>
            <a:endParaRPr lang="en-US" dirty="0"/>
          </a:p>
        </p:txBody>
      </p:sp>
      <p:sp>
        <p:nvSpPr>
          <p:cNvPr id="69" name="Rechteck 68"/>
          <p:cNvSpPr/>
          <p:nvPr/>
        </p:nvSpPr>
        <p:spPr>
          <a:xfrm>
            <a:off x="911295" y="3917037"/>
            <a:ext cx="4293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Fluctuations</a:t>
            </a:r>
            <a:r>
              <a:rPr lang="de-DE" dirty="0"/>
              <a:t> in angle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 smtClean="0"/>
              <a:t>instabilities</a:t>
            </a:r>
            <a:r>
              <a:rPr lang="de-DE" dirty="0" smtClean="0"/>
              <a:t>:</a:t>
            </a:r>
            <a:endParaRPr lang="de-DE" dirty="0">
              <a:ea typeface="Cambria Math" panose="02040503050406030204" pitchFamily="18" charset="0"/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4301978" y="2578264"/>
            <a:ext cx="30342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Conducting</a:t>
            </a:r>
            <a:r>
              <a:rPr lang="de-DE" dirty="0" smtClean="0"/>
              <a:t> at: 13 mW </a:t>
            </a:r>
            <a:r>
              <a:rPr lang="de-DE" dirty="0" err="1" smtClean="0"/>
              <a:t>for</a:t>
            </a:r>
            <a:r>
              <a:rPr lang="de-DE" dirty="0" smtClean="0"/>
              <a:t> 20 s</a:t>
            </a:r>
            <a:br>
              <a:rPr lang="de-DE" dirty="0" smtClean="0"/>
            </a:br>
            <a:r>
              <a:rPr lang="de-DE" dirty="0" err="1" smtClean="0"/>
              <a:t>Freezing</a:t>
            </a:r>
            <a:r>
              <a:rPr lang="de-DE" dirty="0" smtClean="0"/>
              <a:t> out: 3 min</a:t>
            </a:r>
          </a:p>
          <a:p>
            <a:r>
              <a:rPr lang="de-DE" dirty="0" err="1" smtClean="0"/>
              <a:t>R</a:t>
            </a:r>
            <a:r>
              <a:rPr lang="de-DE" baseline="-25000" dirty="0" err="1" smtClean="0"/>
              <a:t>cold</a:t>
            </a:r>
            <a:r>
              <a:rPr lang="de-DE" baseline="-25000" dirty="0" smtClean="0"/>
              <a:t>  </a:t>
            </a:r>
            <a:r>
              <a:rPr lang="de-DE" dirty="0" smtClean="0"/>
              <a:t>&gt; 500 G</a:t>
            </a:r>
            <a:r>
              <a:rPr lang="el-GR" dirty="0" smtClean="0"/>
              <a:t>Ω</a:t>
            </a:r>
            <a:endParaRPr lang="de-DE" dirty="0" smtClean="0"/>
          </a:p>
        </p:txBody>
      </p:sp>
      <p:sp>
        <p:nvSpPr>
          <p:cNvPr id="72" name="Textfeld 71"/>
          <p:cNvSpPr txBox="1"/>
          <p:nvPr/>
        </p:nvSpPr>
        <p:spPr>
          <a:xfrm>
            <a:off x="4301978" y="2035436"/>
            <a:ext cx="1614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Characteristics</a:t>
            </a:r>
            <a:r>
              <a:rPr lang="de-DE" dirty="0" smtClean="0"/>
              <a:t>:</a:t>
            </a:r>
          </a:p>
        </p:txBody>
      </p:sp>
      <p:sp>
        <p:nvSpPr>
          <p:cNvPr id="25" name="Fußzeilenplatzhalter 13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MATS 2018 –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Sascha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Rau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Datumsplatzhalter 12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>
            <a:no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11/03/2019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3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13412505" y="4991448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2011961" y="8620"/>
            <a:ext cx="5355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rebuchet MS" panose="020B0603020202020204" pitchFamily="34" charset="0"/>
              </a:rPr>
              <a:t>Mechanical Feedthrough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733239"/>
            <a:ext cx="3173767" cy="564225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728700"/>
            <a:ext cx="3173766" cy="5642252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MATS 2018 –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Sascha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Rau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>
            <a:no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11/03/2019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3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862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>
                <a:latin typeface="Trebuchet MS" panose="020B0603020202020204" pitchFamily="34" charset="0"/>
              </a:rPr>
              <a:t>Target </a:t>
            </a:r>
            <a:r>
              <a:rPr lang="de-DE" sz="3600" b="1" dirty="0" err="1" smtClean="0">
                <a:latin typeface="Trebuchet MS" panose="020B0603020202020204" pitchFamily="34" charset="0"/>
              </a:rPr>
              <a:t>Preparation</a:t>
            </a:r>
            <a:endParaRPr lang="de-DE" sz="3600" b="1" dirty="0">
              <a:latin typeface="Trebuchet MS" panose="020B0603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6254" y="870422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printer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apply</a:t>
            </a:r>
            <a:r>
              <a:rPr lang="de-DE" dirty="0" smtClean="0"/>
              <a:t> </a:t>
            </a:r>
            <a:r>
              <a:rPr lang="de-DE" dirty="0" err="1" smtClean="0"/>
              <a:t>deuterated</a:t>
            </a:r>
            <a:r>
              <a:rPr lang="de-DE" dirty="0" smtClean="0"/>
              <a:t> </a:t>
            </a:r>
            <a:r>
              <a:rPr lang="de-DE" dirty="0" err="1" smtClean="0"/>
              <a:t>molecules</a:t>
            </a:r>
            <a:r>
              <a:rPr lang="de-DE" dirty="0" smtClean="0"/>
              <a:t> (</a:t>
            </a:r>
            <a:r>
              <a:rPr lang="de-DE" dirty="0" err="1"/>
              <a:t>Thymidine</a:t>
            </a:r>
            <a:r>
              <a:rPr lang="de-DE" dirty="0"/>
              <a:t>-</a:t>
            </a:r>
            <a:r>
              <a:rPr lang="el-GR" dirty="0"/>
              <a:t>α,α,α,6-</a:t>
            </a:r>
            <a:r>
              <a:rPr lang="de-DE" dirty="0"/>
              <a:t>d</a:t>
            </a:r>
            <a:r>
              <a:rPr lang="de-DE" baseline="-25000" dirty="0"/>
              <a:t>4</a:t>
            </a:r>
            <a:r>
              <a:rPr lang="de-DE" dirty="0" smtClean="0"/>
              <a:t>)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standard</a:t>
            </a:r>
            <a:r>
              <a:rPr lang="de-DE" dirty="0" smtClean="0"/>
              <a:t> </a:t>
            </a:r>
            <a:r>
              <a:rPr lang="de-DE" dirty="0" err="1" smtClean="0"/>
              <a:t>mEBIS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	</a:t>
            </a:r>
            <a:r>
              <a:rPr lang="de-DE" i="1" dirty="0" smtClean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. Haas et al.,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Nucl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. Instr. Meth. Phys. Res. A 874</a:t>
            </a:r>
            <a:br>
              <a:rPr lang="en-US" i="1" dirty="0">
                <a:solidFill>
                  <a:schemeClr val="bg1">
                    <a:lumMod val="50000"/>
                  </a:schemeClr>
                </a:solidFill>
              </a:rPr>
            </a:br>
            <a:endParaRPr lang="en-US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/>
              <a:t>small number of particles,</a:t>
            </a:r>
            <a:br>
              <a:rPr lang="en-US" dirty="0" smtClean="0"/>
            </a:br>
            <a:r>
              <a:rPr lang="en-US" dirty="0" smtClean="0"/>
              <a:t>while maintaining</a:t>
            </a:r>
            <a:br>
              <a:rPr lang="en-US" dirty="0" smtClean="0"/>
            </a:br>
            <a:r>
              <a:rPr lang="en-US" dirty="0" smtClean="0"/>
              <a:t>vacuum conditions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73" t="10648" r="62703" b="5047"/>
          <a:stretch/>
        </p:blipFill>
        <p:spPr>
          <a:xfrm>
            <a:off x="179512" y="3130483"/>
            <a:ext cx="3388593" cy="2952328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251355"/>
            <a:ext cx="5252476" cy="4201981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55" y="1634042"/>
            <a:ext cx="6150349" cy="4852392"/>
          </a:xfrm>
          <a:prstGeom prst="rect">
            <a:avLst/>
          </a:prstGeom>
        </p:spPr>
      </p:pic>
      <p:sp>
        <p:nvSpPr>
          <p:cNvPr id="10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5</a:t>
            </a:r>
            <a:endParaRPr lang="en-US" sz="1000" dirty="0">
              <a:latin typeface="Calibri" panose="020F0502020204030204" pitchFamily="34" charset="0"/>
            </a:endParaRPr>
          </a:p>
        </p:txBody>
      </p:sp>
      <p:sp>
        <p:nvSpPr>
          <p:cNvPr id="11" name="Datumsplatzhalter 12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>
            <a:no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11/03/2019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DPG 2019 – Sascha Rau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533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28" y="1366503"/>
            <a:ext cx="8664872" cy="34575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hteck 17"/>
              <p:cNvSpPr/>
              <p:nvPr/>
            </p:nvSpPr>
            <p:spPr>
              <a:xfrm>
                <a:off x="0" y="0"/>
                <a:ext cx="914400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𝐏𝐮𝐳𝐳𝐥𝐞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𝐨𝐟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𝐋𝐢𝐠𝐡𝐭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𝐀𝐭𝐨𝐦𝐢𝐜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𝐌𝐚𝐬𝐬𝐞𝐬</m:t>
                      </m:r>
                    </m:oMath>
                  </m:oMathPara>
                </a14:m>
                <a:endParaRPr lang="de-DE" sz="4000" b="1" dirty="0">
                  <a:latin typeface="+mj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htec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Pfeil nach links und rechts 18"/>
          <p:cNvSpPr/>
          <p:nvPr/>
        </p:nvSpPr>
        <p:spPr>
          <a:xfrm rot="3600000">
            <a:off x="2088681" y="3168886"/>
            <a:ext cx="1316383" cy="30480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Pfeil nach links und rechts 19"/>
          <p:cNvSpPr/>
          <p:nvPr/>
        </p:nvSpPr>
        <p:spPr>
          <a:xfrm rot="18000000">
            <a:off x="502859" y="3115142"/>
            <a:ext cx="1316383" cy="3048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/>
          <p:cNvSpPr/>
          <p:nvPr/>
        </p:nvSpPr>
        <p:spPr>
          <a:xfrm>
            <a:off x="396966" y="897947"/>
            <a:ext cx="358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20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R.S</a:t>
            </a:r>
            <a:r>
              <a:rPr lang="en-GB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Van </a:t>
            </a:r>
            <a:r>
              <a:rPr lang="en-GB" sz="2000" b="1" dirty="0" err="1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Dyck</a:t>
            </a:r>
            <a:r>
              <a:rPr lang="en-GB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i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GB" sz="20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UW</a:t>
            </a:r>
            <a:endParaRPr lang="en-US" sz="2000" b="1" dirty="0">
              <a:solidFill>
                <a:schemeClr val="accent6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780483" y="897947"/>
            <a:ext cx="2880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E. Myers </a:t>
            </a:r>
            <a:r>
              <a:rPr lang="de-DE" sz="20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et </a:t>
            </a:r>
            <a:r>
              <a:rPr lang="de-DE" sz="20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al. </a:t>
            </a:r>
            <a:r>
              <a:rPr lang="de-DE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@ FSU</a:t>
            </a: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Pfeil nach links und rechts 22"/>
          <p:cNvSpPr/>
          <p:nvPr/>
        </p:nvSpPr>
        <p:spPr>
          <a:xfrm>
            <a:off x="2688927" y="1939185"/>
            <a:ext cx="3962401" cy="3048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feil nach links und rechts 23"/>
          <p:cNvSpPr/>
          <p:nvPr/>
        </p:nvSpPr>
        <p:spPr>
          <a:xfrm>
            <a:off x="6651328" y="4185903"/>
            <a:ext cx="1316383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feil nach links und rechts 25"/>
          <p:cNvSpPr/>
          <p:nvPr/>
        </p:nvSpPr>
        <p:spPr>
          <a:xfrm rot="18000000">
            <a:off x="6003288" y="2903034"/>
            <a:ext cx="1316383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lus 26"/>
          <p:cNvSpPr/>
          <p:nvPr/>
        </p:nvSpPr>
        <p:spPr>
          <a:xfrm>
            <a:off x="1616569" y="3982199"/>
            <a:ext cx="720000" cy="720000"/>
          </a:xfrm>
          <a:prstGeom prst="mathPlus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Nach oben gekrümmter Pfeil 27"/>
          <p:cNvSpPr/>
          <p:nvPr/>
        </p:nvSpPr>
        <p:spPr>
          <a:xfrm>
            <a:off x="1840825" y="4939114"/>
            <a:ext cx="4296153" cy="1004486"/>
          </a:xfrm>
          <a:prstGeom prst="curvedUp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2919897" y="5373987"/>
            <a:ext cx="332613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+ Binding Energy [4]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79162" y="6251618"/>
            <a:ext cx="44208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S. L.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Zafonte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Metrologia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280 (2015)</a:t>
            </a:r>
            <a:endParaRPr lang="en-US" sz="1200" dirty="0">
              <a:solidFill>
                <a:schemeClr val="bg1">
                  <a:lumMod val="50000"/>
                </a:schemeClr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3" name="Textfeld 32"/>
          <p:cNvSpPr txBox="1">
            <a:spLocks noChangeArrowheads="1"/>
          </p:cNvSpPr>
          <p:nvPr/>
        </p:nvSpPr>
        <p:spPr bwMode="auto">
          <a:xfrm>
            <a:off x="79162" y="6000287"/>
            <a:ext cx="30997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[</a:t>
            </a:r>
            <a:r>
              <a:rPr lang="de-DE" altLang="de-DE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] F. Heiße </a:t>
            </a:r>
            <a:r>
              <a:rPr lang="de-DE" altLang="de-DE" sz="1200" i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et al.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PRL 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119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, 033001 (2017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e-DE" altLang="de-DE" sz="12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 rot="3600000">
            <a:off x="1834655" y="3631986"/>
            <a:ext cx="332613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Measurement</a:t>
            </a:r>
            <a:endParaRPr lang="en-US" sz="1600" b="1" dirty="0">
              <a:solidFill>
                <a:schemeClr val="accent3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6" name="Rechteck 35"/>
          <p:cNvSpPr/>
          <p:nvPr/>
        </p:nvSpPr>
        <p:spPr>
          <a:xfrm rot="3600000">
            <a:off x="2140439" y="3361169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[1]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7141364" y="3883515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3</a:t>
            </a: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8" name="Rechteck 37"/>
          <p:cNvSpPr/>
          <p:nvPr/>
        </p:nvSpPr>
        <p:spPr>
          <a:xfrm rot="18000000">
            <a:off x="5987173" y="2571035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3</a:t>
            </a: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4475853" y="1371600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[2]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4362190" y="1610430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2187666" y="2463012"/>
            <a:ext cx="50865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3.5 </a:t>
            </a:r>
            <a:r>
              <a:rPr lang="el-GR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σ</a:t>
            </a:r>
            <a:endParaRPr lang="de-DE" sz="3600" b="1" dirty="0" smtClean="0">
              <a:solidFill>
                <a:schemeClr val="accent2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algn="ctr"/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560(160) </a:t>
            </a:r>
            <a:r>
              <a:rPr lang="de-DE" sz="3600" b="1" dirty="0" err="1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pu</a:t>
            </a:r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endParaRPr lang="de-DE" sz="3600" b="1" dirty="0">
              <a:solidFill>
                <a:schemeClr val="accent2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algn="ctr"/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Deviation</a:t>
            </a:r>
            <a:endParaRPr lang="de-DE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hteck 44"/>
          <p:cNvSpPr/>
          <p:nvPr/>
        </p:nvSpPr>
        <p:spPr>
          <a:xfrm rot="18000000">
            <a:off x="458724" y="2740390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[2]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2459947" y="2795081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838200" y="2773053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6324600" y="2787620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5867400" y="6021288"/>
            <a:ext cx="4253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[4] Yan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PRA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062504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(2003)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5867400" y="5769260"/>
            <a:ext cx="38779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[3] E. Myers </a:t>
            </a:r>
            <a:r>
              <a:rPr lang="de-DE" sz="12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et al.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, PRL </a:t>
            </a:r>
            <a:r>
              <a:rPr lang="de-DE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114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, 013003 (2015)	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396966" y="1652705"/>
            <a:ext cx="9364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7674125" y="1652705"/>
            <a:ext cx="1031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8224048" y="45720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2971800" y="4572000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304800" y="4572000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4800600" y="4579611"/>
            <a:ext cx="925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HD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2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49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5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362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82"/>
          <p:cNvSpPr/>
          <p:nvPr/>
        </p:nvSpPr>
        <p:spPr>
          <a:xfrm>
            <a:off x="0" y="228600"/>
            <a:ext cx="913780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ctr" defTabSz="890587">
              <a:defRPr sz="1800"/>
            </a:pPr>
            <a:r>
              <a:rPr lang="en-US" sz="3600" b="1" dirty="0" smtClean="0">
                <a:ea typeface="Calibri"/>
                <a:cs typeface="Arial" panose="020B0604020202020204" pitchFamily="34" charset="0"/>
                <a:sym typeface="Calibri"/>
              </a:rPr>
              <a:t>Improved Statistics</a:t>
            </a:r>
            <a:endParaRPr lang="de-DE" sz="3600" b="1" dirty="0">
              <a:ea typeface="Calibri"/>
              <a:cs typeface="Calibri"/>
              <a:sym typeface="Calibri"/>
            </a:endParaRPr>
          </a:p>
        </p:txBody>
      </p:sp>
      <p:sp>
        <p:nvSpPr>
          <p:cNvPr id="34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10</a:t>
            </a:r>
            <a:endParaRPr lang="en-US" sz="1000" dirty="0">
              <a:latin typeface="Calibri" panose="020F0502020204030204" pitchFamily="34" charset="0"/>
            </a:endParaRPr>
          </a:p>
        </p:txBody>
      </p:sp>
      <p:sp>
        <p:nvSpPr>
          <p:cNvPr id="27" name="Datumsplatzhalter 12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>
            <a:no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11/03/2019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0" y="1052736"/>
                <a:ext cx="9137801" cy="1625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Tx/>
                  <a:buChar char="-"/>
                </a:pPr>
                <a:r>
                  <a:rPr lang="en-US" sz="2400" dirty="0" smtClean="0"/>
                  <a:t>implemented pressure and temperature stabilization</a:t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pPr marL="342900" indent="-342900">
                  <a:buFontTx/>
                  <a:buChar char="-"/>
                </a:pPr>
                <a:r>
                  <a:rPr lang="en-US" sz="2400" dirty="0" smtClean="0"/>
                  <a:t>Allan deviation with consecutive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400" dirty="0" smtClean="0"/>
                  <a:t>measurements with a single deuteron promises statistics in the few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en-US" sz="2400" dirty="0" smtClean="0"/>
                  <a:t> per cycle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52736"/>
                <a:ext cx="9137801" cy="1625381"/>
              </a:xfrm>
              <a:prstGeom prst="rect">
                <a:avLst/>
              </a:prstGeom>
              <a:blipFill>
                <a:blip r:embed="rId4"/>
                <a:stretch>
                  <a:fillRect l="-1067" t="-3759" b="-4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336923"/>
              </p:ext>
            </p:extLst>
          </p:nvPr>
        </p:nvGraphicFramePr>
        <p:xfrm>
          <a:off x="1054714" y="2127146"/>
          <a:ext cx="6170574" cy="4593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3" r:id="rId5" imgW="4030560" imgH="3000960" progId="">
                  <p:embed/>
                </p:oleObj>
              </mc:Choice>
              <mc:Fallback>
                <p:oleObj r:id="rId5" imgW="4030560" imgH="30009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4714" y="2127146"/>
                        <a:ext cx="6170574" cy="45932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2590800" y="2924944"/>
            <a:ext cx="2631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!preliminary!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DPG 2019 – Sascha Rau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6654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0"/>
            <a:ext cx="9144000" cy="792163"/>
          </a:xfrm>
          <a:prstGeom prst="rect">
            <a:avLst/>
          </a:prstGeom>
        </p:spPr>
        <p:txBody>
          <a:bodyPr/>
          <a:lstStyle/>
          <a:p>
            <a:pPr algn="ctr" defTabSz="9009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latin typeface="+mj-lt"/>
                <a:ea typeface="+mj-ea"/>
                <a:cs typeface="Helvetica" pitchFamily="34" charset="0"/>
              </a:rPr>
              <a:t>P</a:t>
            </a:r>
            <a:r>
              <a:rPr lang="en-US" sz="3600" kern="0" dirty="0">
                <a:latin typeface="+mj-lt"/>
                <a:ea typeface="+mj-ea"/>
                <a:cs typeface="Helvetica" pitchFamily="34" charset="0"/>
              </a:rPr>
              <a:t>ulse</a:t>
            </a:r>
            <a:r>
              <a:rPr lang="en-US" sz="3600" b="1" kern="0" dirty="0">
                <a:latin typeface="+mj-lt"/>
                <a:ea typeface="+mj-ea"/>
                <a:cs typeface="Helvetica" pitchFamily="34" charset="0"/>
              </a:rPr>
              <a:t> </a:t>
            </a:r>
            <a:r>
              <a:rPr lang="en-US" sz="3600" kern="0" dirty="0">
                <a:latin typeface="+mj-lt"/>
                <a:ea typeface="+mj-ea"/>
                <a:cs typeface="Helvetica" pitchFamily="34" charset="0"/>
              </a:rPr>
              <a:t>a</a:t>
            </a:r>
            <a:r>
              <a:rPr lang="en-US" sz="3600" b="1" kern="0" dirty="0">
                <a:latin typeface="+mj-lt"/>
                <a:ea typeface="+mj-ea"/>
                <a:cs typeface="Helvetica" pitchFamily="34" charset="0"/>
              </a:rPr>
              <a:t>n</a:t>
            </a:r>
            <a:r>
              <a:rPr lang="en-US" sz="3600" kern="0" dirty="0">
                <a:latin typeface="+mj-lt"/>
                <a:ea typeface="+mj-ea"/>
                <a:cs typeface="Helvetica" pitchFamily="34" charset="0"/>
              </a:rPr>
              <a:t>d</a:t>
            </a:r>
            <a:r>
              <a:rPr lang="en-US" sz="3600" b="1" kern="0" dirty="0">
                <a:latin typeface="+mj-lt"/>
                <a:ea typeface="+mj-ea"/>
                <a:cs typeface="Helvetica" pitchFamily="34" charset="0"/>
              </a:rPr>
              <a:t> A</a:t>
            </a:r>
            <a:r>
              <a:rPr lang="en-US" sz="3600" kern="0" dirty="0">
                <a:latin typeface="+mj-lt"/>
                <a:ea typeface="+mj-ea"/>
                <a:cs typeface="Helvetica" pitchFamily="34" charset="0"/>
              </a:rPr>
              <a:t>mplification</a:t>
            </a:r>
            <a:r>
              <a:rPr lang="en-US" sz="3600" b="1" kern="0" dirty="0">
                <a:latin typeface="+mj-lt"/>
                <a:ea typeface="+mj-ea"/>
                <a:cs typeface="Helvetica" pitchFamily="34" charset="0"/>
              </a:rPr>
              <a:t> – </a:t>
            </a:r>
            <a:r>
              <a:rPr lang="en-US" sz="3600" kern="0" dirty="0" smtClean="0">
                <a:latin typeface="+mj-lt"/>
                <a:ea typeface="+mj-ea"/>
                <a:cs typeface="Helvetica" pitchFamily="34" charset="0"/>
              </a:rPr>
              <a:t>Method</a:t>
            </a:r>
            <a:endParaRPr lang="en-US" sz="3600" kern="0" dirty="0">
              <a:latin typeface="Helvetica" pitchFamily="34" charset="0"/>
              <a:ea typeface="+mj-ea"/>
              <a:cs typeface="Helvetica" pitchFamily="34" charset="0"/>
            </a:endParaRPr>
          </a:p>
        </p:txBody>
      </p:sp>
      <p:pic>
        <p:nvPicPr>
          <p:cNvPr id="64515" name="Grafik 2" descr="phasenmessu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1565275"/>
            <a:ext cx="786288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Rechteck 3"/>
          <p:cNvSpPr>
            <a:spLocks noChangeArrowheads="1"/>
          </p:cNvSpPr>
          <p:nvPr/>
        </p:nvSpPr>
        <p:spPr bwMode="auto">
          <a:xfrm>
            <a:off x="457200" y="6324600"/>
            <a:ext cx="29952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200" dirty="0" smtClean="0">
                <a:cs typeface="Arial" panose="020B0604020202020204" pitchFamily="34" charset="0"/>
                <a:sym typeface="Arial" panose="020B0604020202020204" pitchFamily="34" charset="0"/>
              </a:rPr>
              <a:t>S</a:t>
            </a:r>
            <a:r>
              <a:rPr lang="de-DE" altLang="de-DE" sz="1200" dirty="0">
                <a:cs typeface="Arial" panose="020B0604020202020204" pitchFamily="34" charset="0"/>
                <a:sym typeface="Arial" panose="020B0604020202020204" pitchFamily="34" charset="0"/>
              </a:rPr>
              <a:t>. Sturm </a:t>
            </a:r>
            <a:r>
              <a:rPr lang="de-DE" altLang="de-DE" sz="1200" i="1" dirty="0">
                <a:cs typeface="Arial" panose="020B0604020202020204" pitchFamily="34" charset="0"/>
                <a:sym typeface="Arial" panose="020B0604020202020204" pitchFamily="34" charset="0"/>
              </a:rPr>
              <a:t>et al.</a:t>
            </a:r>
            <a:r>
              <a:rPr lang="de-DE" altLang="de-DE" sz="1200" dirty="0">
                <a:cs typeface="Arial" panose="020B0604020202020204" pitchFamily="34" charset="0"/>
                <a:sym typeface="Arial" panose="020B0604020202020204" pitchFamily="34" charset="0"/>
              </a:rPr>
              <a:t>, PRL 107, 143003 (2011) </a:t>
            </a:r>
          </a:p>
        </p:txBody>
      </p:sp>
      <p:sp>
        <p:nvSpPr>
          <p:cNvPr id="64517" name="Textfeld 13"/>
          <p:cNvSpPr txBox="1">
            <a:spLocks noChangeArrowheads="1"/>
          </p:cNvSpPr>
          <p:nvPr/>
        </p:nvSpPr>
        <p:spPr bwMode="auto">
          <a:xfrm>
            <a:off x="639763" y="4970463"/>
            <a:ext cx="8504237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9" tIns="45709" rIns="91419" bIns="45709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163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cs typeface="Helvetica" panose="020B0604020202020204" pitchFamily="34" charset="0"/>
                <a:sym typeface="Wingdings" panose="05000000000000000000" pitchFamily="2" charset="2"/>
              </a:rPr>
              <a:t>R</a:t>
            </a:r>
            <a:r>
              <a:rPr lang="en-US" altLang="de-DE" sz="2000" dirty="0">
                <a:cs typeface="Helvetica" panose="020B0604020202020204" pitchFamily="34" charset="0"/>
              </a:rPr>
              <a:t>apid measurement time ( ~ 10 s instead of ~ 3 min for Double-Dip) </a:t>
            </a:r>
            <a:br>
              <a:rPr lang="en-US" altLang="de-DE" sz="2000" dirty="0">
                <a:cs typeface="Helvetica" panose="020B0604020202020204" pitchFamily="34" charset="0"/>
              </a:rPr>
            </a:br>
            <a:r>
              <a:rPr lang="en-US" altLang="de-DE" sz="2000" b="1" dirty="0">
                <a:cs typeface="Helvetica" panose="020B0604020202020204" pitchFamily="34" charset="0"/>
                <a:sym typeface="Wingdings" panose="05000000000000000000" pitchFamily="2" charset="2"/>
              </a:rPr>
              <a:t> R</a:t>
            </a:r>
            <a:r>
              <a:rPr lang="en-US" altLang="de-DE" sz="2000" b="1" dirty="0">
                <a:cs typeface="Helvetica" panose="020B0604020202020204" pitchFamily="34" charset="0"/>
              </a:rPr>
              <a:t>eduction of impact of B-field fluctuations</a:t>
            </a:r>
            <a:endParaRPr lang="en-US" altLang="de-DE" sz="2000" dirty="0">
              <a:cs typeface="Helvetica" panose="020B0604020202020204" pitchFamily="34" charset="0"/>
            </a:endParaRPr>
          </a:p>
          <a:p>
            <a:pPr eaLnBrk="1" hangingPunct="1">
              <a:lnSpc>
                <a:spcPts val="2163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cs typeface="Helvetica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altLang="de-DE" sz="2000" dirty="0">
                <a:cs typeface="Helvetica" panose="020B0604020202020204" pitchFamily="34" charset="0"/>
              </a:rPr>
              <a:t>mall radial kinetic energies during phase evolution</a:t>
            </a:r>
            <a:br>
              <a:rPr lang="en-US" altLang="de-DE" sz="2000" dirty="0">
                <a:cs typeface="Helvetica" panose="020B0604020202020204" pitchFamily="34" charset="0"/>
              </a:rPr>
            </a:br>
            <a:r>
              <a:rPr lang="en-US" altLang="de-DE" sz="2000" dirty="0"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de-DE" sz="2000" b="1" dirty="0">
                <a:cs typeface="Helvetica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altLang="de-DE" sz="2000" b="1" dirty="0">
                <a:cs typeface="Helvetica" panose="020B0604020202020204" pitchFamily="34" charset="0"/>
              </a:rPr>
              <a:t>mall magnetic and relativistic shifts</a:t>
            </a:r>
            <a:endParaRPr lang="de-DE" altLang="de-DE" sz="2000" dirty="0">
              <a:cs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6200" y="1039813"/>
            <a:ext cx="8624888" cy="400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419" tIns="45709" rIns="91419" bIns="45709">
            <a:spAutoFit/>
          </a:bodyPr>
          <a:lstStyle/>
          <a:p>
            <a:pPr marL="800100" lvl="2" indent="-342900" eaLnBrk="1" fontAlgn="auto" hangingPunct="1"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  <a:tabLst>
                <a:tab pos="179388" algn="l"/>
              </a:tabLst>
              <a:defRPr/>
            </a:pPr>
            <a:r>
              <a:rPr lang="en-US" sz="2000" dirty="0">
                <a:latin typeface="+mj-lt"/>
                <a:cs typeface="Helvetica" pitchFamily="34" charset="0"/>
              </a:rPr>
              <a:t>Phase sensitive detection method for v</a:t>
            </a:r>
            <a:r>
              <a:rPr lang="en-US" sz="2000" baseline="-25000" dirty="0">
                <a:latin typeface="+mj-lt"/>
                <a:cs typeface="Helvetica" pitchFamily="34" charset="0"/>
              </a:rPr>
              <a:t>+</a:t>
            </a:r>
            <a:r>
              <a:rPr lang="en-US" sz="1600" dirty="0">
                <a:latin typeface="+mj-lt"/>
                <a:cs typeface="Helvetica" pitchFamily="34" charset="0"/>
              </a:rPr>
              <a:t>		 </a:t>
            </a:r>
          </a:p>
        </p:txBody>
      </p:sp>
      <p:sp>
        <p:nvSpPr>
          <p:cNvPr id="64519" name="Rechteck 8"/>
          <p:cNvSpPr>
            <a:spLocks noChangeArrowheads="1"/>
          </p:cNvSpPr>
          <p:nvPr/>
        </p:nvSpPr>
        <p:spPr bwMode="auto">
          <a:xfrm rot="-3490056">
            <a:off x="7070725" y="4162425"/>
            <a:ext cx="9604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1400">
                <a:cs typeface="Helvetica" panose="020B0604020202020204" pitchFamily="34" charset="0"/>
              </a:rPr>
              <a:t>Phase </a:t>
            </a:r>
            <a:br>
              <a:rPr lang="en-US" altLang="de-DE" sz="1400">
                <a:cs typeface="Helvetica" panose="020B0604020202020204" pitchFamily="34" charset="0"/>
              </a:rPr>
            </a:br>
            <a:r>
              <a:rPr lang="en-US" altLang="de-DE" sz="1400">
                <a:cs typeface="Helvetica" panose="020B0604020202020204" pitchFamily="34" charset="0"/>
              </a:rPr>
              <a:t>detection </a:t>
            </a:r>
            <a:endParaRPr lang="en-US" altLang="de-DE" sz="1400"/>
          </a:p>
        </p:txBody>
      </p:sp>
      <p:sp>
        <p:nvSpPr>
          <p:cNvPr id="10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9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1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1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409851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28" y="1366503"/>
            <a:ext cx="8664872" cy="34575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hteck 17"/>
              <p:cNvSpPr/>
              <p:nvPr/>
            </p:nvSpPr>
            <p:spPr>
              <a:xfrm>
                <a:off x="0" y="0"/>
                <a:ext cx="914400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𝐏𝐮𝐳𝐳𝐥𝐞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𝐨𝐟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𝐋𝐢𝐠𝐡𝐭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𝐀𝐭𝐨𝐦𝐢𝐜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r>
                        <a:rPr lang="de-DE" sz="4000" b="1" i="0" smtClean="0">
                          <a:uFill>
                            <a:solidFill/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𝐌𝐚𝐬𝐬𝐞𝐬</m:t>
                      </m:r>
                    </m:oMath>
                  </m:oMathPara>
                </a14:m>
                <a:endParaRPr lang="de-DE" sz="4000" b="1" dirty="0">
                  <a:latin typeface="+mj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htec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Pfeil nach links und rechts 18"/>
          <p:cNvSpPr/>
          <p:nvPr/>
        </p:nvSpPr>
        <p:spPr>
          <a:xfrm rot="3600000">
            <a:off x="2088681" y="3168886"/>
            <a:ext cx="1316383" cy="30480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Pfeil nach links und rechts 19"/>
          <p:cNvSpPr/>
          <p:nvPr/>
        </p:nvSpPr>
        <p:spPr>
          <a:xfrm rot="18000000">
            <a:off x="502859" y="3115142"/>
            <a:ext cx="1316383" cy="3048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/>
          <p:cNvSpPr/>
          <p:nvPr/>
        </p:nvSpPr>
        <p:spPr>
          <a:xfrm>
            <a:off x="396966" y="897947"/>
            <a:ext cx="358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20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R.S</a:t>
            </a:r>
            <a:r>
              <a:rPr lang="en-GB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Van </a:t>
            </a:r>
            <a:r>
              <a:rPr lang="en-GB" sz="2000" b="1" dirty="0" err="1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Dyck</a:t>
            </a:r>
            <a:r>
              <a:rPr lang="en-GB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i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GB" sz="20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UW</a:t>
            </a:r>
            <a:endParaRPr lang="en-US" sz="2000" b="1" dirty="0">
              <a:solidFill>
                <a:schemeClr val="accent6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780483" y="897947"/>
            <a:ext cx="2880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E. Myers </a:t>
            </a:r>
            <a:r>
              <a:rPr lang="de-DE" sz="20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et </a:t>
            </a:r>
            <a:r>
              <a:rPr lang="de-DE" sz="20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al. </a:t>
            </a:r>
            <a:r>
              <a:rPr lang="de-DE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@ FSU</a:t>
            </a: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Pfeil nach links und rechts 22"/>
          <p:cNvSpPr/>
          <p:nvPr/>
        </p:nvSpPr>
        <p:spPr>
          <a:xfrm>
            <a:off x="2688927" y="1939185"/>
            <a:ext cx="3962401" cy="3048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feil nach links und rechts 23"/>
          <p:cNvSpPr/>
          <p:nvPr/>
        </p:nvSpPr>
        <p:spPr>
          <a:xfrm>
            <a:off x="6651328" y="4185903"/>
            <a:ext cx="1316383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feil nach links und rechts 25"/>
          <p:cNvSpPr/>
          <p:nvPr/>
        </p:nvSpPr>
        <p:spPr>
          <a:xfrm rot="18000000">
            <a:off x="6003288" y="2903034"/>
            <a:ext cx="1316383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lus 26"/>
          <p:cNvSpPr/>
          <p:nvPr/>
        </p:nvSpPr>
        <p:spPr>
          <a:xfrm>
            <a:off x="1616569" y="3982199"/>
            <a:ext cx="720000" cy="720000"/>
          </a:xfrm>
          <a:prstGeom prst="mathPlus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Nach oben gekrümmter Pfeil 27"/>
          <p:cNvSpPr/>
          <p:nvPr/>
        </p:nvSpPr>
        <p:spPr>
          <a:xfrm>
            <a:off x="1840825" y="4939114"/>
            <a:ext cx="4296153" cy="1004486"/>
          </a:xfrm>
          <a:prstGeom prst="curvedUp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2919897" y="5373987"/>
            <a:ext cx="332613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+ Binding Energy [4]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79162" y="6251618"/>
            <a:ext cx="44208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S. L.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Zafonte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Metrologia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280 (2015)</a:t>
            </a:r>
            <a:endParaRPr lang="en-US" sz="1200" dirty="0">
              <a:solidFill>
                <a:schemeClr val="bg1">
                  <a:lumMod val="50000"/>
                </a:schemeClr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3" name="Textfeld 32"/>
          <p:cNvSpPr txBox="1">
            <a:spLocks noChangeArrowheads="1"/>
          </p:cNvSpPr>
          <p:nvPr/>
        </p:nvSpPr>
        <p:spPr bwMode="auto">
          <a:xfrm>
            <a:off x="79162" y="6000287"/>
            <a:ext cx="30997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[</a:t>
            </a:r>
            <a:r>
              <a:rPr lang="de-DE" altLang="de-DE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] F. Heiße </a:t>
            </a:r>
            <a:r>
              <a:rPr lang="de-DE" altLang="de-DE" sz="1200" i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et al.</a:t>
            </a:r>
            <a:r>
              <a:rPr lang="de-DE" altLang="de-DE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PRL 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</a:rPr>
              <a:t>119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, 033001 (2017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e-DE" altLang="de-DE" sz="12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 rot="3600000">
            <a:off x="1834655" y="3631986"/>
            <a:ext cx="332613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Measurement</a:t>
            </a:r>
            <a:endParaRPr lang="en-US" sz="1600" b="1" dirty="0">
              <a:solidFill>
                <a:schemeClr val="accent3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5" name="Rechteck 34"/>
          <p:cNvSpPr/>
          <p:nvPr/>
        </p:nvSpPr>
        <p:spPr>
          <a:xfrm rot="18000000">
            <a:off x="458724" y="2740390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[2]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6" name="Rechteck 35"/>
          <p:cNvSpPr/>
          <p:nvPr/>
        </p:nvSpPr>
        <p:spPr>
          <a:xfrm rot="3600000">
            <a:off x="2140439" y="3361169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[1]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7141364" y="3883515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3</a:t>
            </a: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8" name="Rechteck 37"/>
          <p:cNvSpPr/>
          <p:nvPr/>
        </p:nvSpPr>
        <p:spPr>
          <a:xfrm rot="18000000">
            <a:off x="5987173" y="2571035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5</a:t>
            </a: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4475853" y="1371600"/>
            <a:ext cx="7169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[2]</a:t>
            </a:r>
            <a:endParaRPr lang="en-US" sz="1600" b="1" dirty="0">
              <a:solidFill>
                <a:schemeClr val="tx1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4362190" y="1610430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2459947" y="2795081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838200" y="2773053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6324600" y="2787620"/>
            <a:ext cx="61587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5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</a:t>
            </a:r>
            <a:endParaRPr lang="de-DE" sz="5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2187666" y="2463012"/>
            <a:ext cx="50865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4.8 </a:t>
            </a:r>
            <a:r>
              <a:rPr lang="el-GR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σ</a:t>
            </a:r>
            <a:endParaRPr lang="de-DE" sz="3600" b="1" dirty="0" smtClean="0">
              <a:solidFill>
                <a:schemeClr val="accent2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algn="ctr"/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490(97) </a:t>
            </a:r>
            <a:r>
              <a:rPr lang="de-DE" sz="3600" b="1" dirty="0" err="1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</a:t>
            </a:r>
            <a:r>
              <a:rPr lang="de-DE" sz="3600" b="1" dirty="0" err="1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</a:t>
            </a:r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endParaRPr lang="de-DE" sz="3600" b="1" dirty="0">
              <a:solidFill>
                <a:schemeClr val="accent2"/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algn="ctr"/>
            <a:r>
              <a:rPr lang="de-DE" sz="3600" b="1" dirty="0" smtClean="0">
                <a:solidFill>
                  <a:schemeClr val="accent2"/>
                </a:solidFill>
                <a:uFill>
                  <a:solidFill/>
                </a:u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Deviation</a:t>
            </a:r>
            <a:endParaRPr lang="de-DE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5867400" y="6284349"/>
            <a:ext cx="4253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[5] S.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Hamzeloui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PRA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060501 (2017)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5867400" y="6021288"/>
            <a:ext cx="4253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[4] </a:t>
            </a:r>
            <a:r>
              <a:rPr lang="en-US" sz="1200" dirty="0" err="1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Korobov</a:t>
            </a:r>
            <a:r>
              <a:rPr lang="en-US" sz="1200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20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en-US" sz="1200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PRL. </a:t>
            </a:r>
            <a:r>
              <a:rPr lang="en-US" sz="120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118, 233001 (2017) </a:t>
            </a:r>
          </a:p>
        </p:txBody>
      </p:sp>
      <p:sp>
        <p:nvSpPr>
          <p:cNvPr id="47" name="Rechteck 46"/>
          <p:cNvSpPr/>
          <p:nvPr/>
        </p:nvSpPr>
        <p:spPr>
          <a:xfrm>
            <a:off x="5867400" y="5769260"/>
            <a:ext cx="38779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[3] E. Myers </a:t>
            </a:r>
            <a:r>
              <a:rPr lang="de-DE" sz="12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et al.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, PRL </a:t>
            </a:r>
            <a:r>
              <a:rPr lang="de-DE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114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, 013003 (2015)	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 rot="18000000" flipH="1">
            <a:off x="5795645" y="2408888"/>
            <a:ext cx="3326133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defTabSz="449580">
              <a:spcBef>
                <a:spcPts val="1000"/>
              </a:spcBef>
              <a:defRPr sz="1800"/>
            </a:pPr>
            <a:r>
              <a:rPr lang="en-GB" sz="1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Measurement</a:t>
            </a:r>
            <a:endParaRPr lang="en-US" sz="1400" b="1" dirty="0">
              <a:solidFill>
                <a:schemeClr val="tx2">
                  <a:lumMod val="40000"/>
                  <a:lumOff val="60000"/>
                </a:schemeClr>
              </a:solidFill>
              <a:uFill>
                <a:solidFill/>
              </a:u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396966" y="1652705"/>
            <a:ext cx="9364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674125" y="1652705"/>
            <a:ext cx="1031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8224048" y="45720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2971800" y="4572000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53" name="Textfeld 52"/>
          <p:cNvSpPr txBox="1"/>
          <p:nvPr/>
        </p:nvSpPr>
        <p:spPr>
          <a:xfrm>
            <a:off x="304800" y="4572000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4800600" y="4579611"/>
            <a:ext cx="925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HD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2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58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60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7933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2"/>
          <p:cNvSpPr/>
          <p:nvPr/>
        </p:nvSpPr>
        <p:spPr>
          <a:xfrm>
            <a:off x="0" y="0"/>
            <a:ext cx="8995392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/>
            <a:r>
              <a:rPr lang="de-DE" sz="4000" b="1" dirty="0" smtClean="0"/>
              <a:t>Outline</a:t>
            </a:r>
            <a:endParaRPr lang="de-DE" sz="4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575556" y="1376772"/>
            <a:ext cx="652973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3200" b="1" dirty="0" smtClean="0"/>
              <a:t>Setup and Experimental Techniques</a:t>
            </a:r>
            <a:br>
              <a:rPr lang="en-US" sz="3200" b="1" dirty="0" smtClean="0"/>
            </a:br>
            <a:r>
              <a:rPr lang="en-US" sz="3200" dirty="0" smtClean="0"/>
              <a:t>- a new ultra-harmonic trap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pPr marL="285750" indent="-285750">
              <a:buFontTx/>
              <a:buChar char="-"/>
            </a:pPr>
            <a:r>
              <a:rPr lang="en-US" sz="3200" dirty="0" smtClean="0"/>
              <a:t>Proton’s Atomic Mass</a:t>
            </a:r>
            <a:br>
              <a:rPr lang="en-US" sz="3200" dirty="0" smtClean="0"/>
            </a:b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F. Heiße </a:t>
            </a:r>
            <a:r>
              <a:rPr lang="de-DE" altLang="de-DE" sz="2400" i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et al.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PRL </a:t>
            </a:r>
            <a:r>
              <a:rPr lang="de-DE" sz="2400" b="1" dirty="0">
                <a:solidFill>
                  <a:schemeClr val="bg1">
                    <a:lumMod val="50000"/>
                  </a:schemeClr>
                </a:solidFill>
              </a:rPr>
              <a:t>119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, 033001 (2017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sz="3200" dirty="0" smtClean="0"/>
          </a:p>
          <a:p>
            <a:endParaRPr lang="en-US" sz="3200" dirty="0" smtClean="0"/>
          </a:p>
          <a:p>
            <a:pPr marL="285750" indent="-285750">
              <a:buFontTx/>
              <a:buChar char="-"/>
            </a:pPr>
            <a:r>
              <a:rPr lang="en-US" sz="3200" dirty="0" smtClean="0"/>
              <a:t>Deuteron’s Atomic Mass</a:t>
            </a:r>
            <a:endParaRPr lang="en-US" sz="3200" dirty="0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 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8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4066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 33"/>
          <p:cNvSpPr/>
          <p:nvPr/>
        </p:nvSpPr>
        <p:spPr bwMode="auto">
          <a:xfrm>
            <a:off x="4529138" y="2438400"/>
            <a:ext cx="4361724" cy="2517775"/>
          </a:xfrm>
          <a:prstGeom prst="rect">
            <a:avLst/>
          </a:prstGeom>
          <a:solidFill>
            <a:schemeClr val="bg1">
              <a:lumMod val="75000"/>
              <a:alpha val="5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3227388"/>
            <a:ext cx="25717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325438" y="865188"/>
            <a:ext cx="84582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defTabSz="449580" eaLnBrk="1" fontAlgn="auto" hangingPunct="1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latin typeface="+mn-lt"/>
                <a:ea typeface="Calibri"/>
                <a:cs typeface="Arial" panose="020B0604020202020204" pitchFamily="34" charset="0"/>
                <a:sym typeface="Calibri"/>
              </a:rPr>
              <a:t>measurement of cyclotron frequency:</a:t>
            </a:r>
            <a:br>
              <a:rPr lang="en-US" sz="2000" dirty="0">
                <a:latin typeface="+mn-lt"/>
                <a:ea typeface="Calibri"/>
                <a:cs typeface="Arial" panose="020B0604020202020204" pitchFamily="34" charset="0"/>
                <a:sym typeface="Calibri"/>
              </a:rPr>
            </a:br>
            <a:r>
              <a:rPr lang="en-US" sz="2000" dirty="0">
                <a:latin typeface="+mn-lt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latin typeface="+mn-lt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homogenous static magnetic </a:t>
            </a:r>
            <a:r>
              <a:rPr lang="en-US" sz="2000" dirty="0">
                <a:latin typeface="+mn-lt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field</a:t>
            </a:r>
            <a:br>
              <a:rPr lang="en-US" sz="2000" dirty="0">
                <a:latin typeface="+mn-lt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2000" dirty="0">
                <a:uFill>
                  <a:solidFill/>
                </a:uFill>
                <a:latin typeface="+mn-lt"/>
                <a:ea typeface="Arial"/>
                <a:cs typeface="Arial"/>
                <a:sym typeface="Arial"/>
              </a:rPr>
              <a:t>   </a:t>
            </a:r>
            <a:endParaRPr lang="en-US" sz="2200" baseline="30000" dirty="0">
              <a:uFill>
                <a:solidFill/>
              </a:u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144463" y="0"/>
            <a:ext cx="91440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9" tIns="45709" rIns="91419" bIns="4570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sz="3600" b="1"/>
              <a:t>Experimental </a:t>
            </a:r>
            <a:r>
              <a:rPr lang="de-DE" altLang="de-DE" sz="3600" b="1"/>
              <a:t>Approach</a:t>
            </a:r>
            <a:endParaRPr lang="en-US" altLang="de-DE" sz="3600" b="1"/>
          </a:p>
        </p:txBody>
      </p:sp>
      <p:grpSp>
        <p:nvGrpSpPr>
          <p:cNvPr id="106" name="Gruppieren 105"/>
          <p:cNvGrpSpPr>
            <a:grpSpLocks/>
          </p:cNvGrpSpPr>
          <p:nvPr/>
        </p:nvGrpSpPr>
        <p:grpSpPr bwMode="auto">
          <a:xfrm>
            <a:off x="608013" y="5308600"/>
            <a:ext cx="7126287" cy="1211263"/>
            <a:chOff x="501319" y="5347015"/>
            <a:chExt cx="7127056" cy="1211352"/>
          </a:xfrm>
        </p:grpSpPr>
        <p:sp>
          <p:nvSpPr>
            <p:cNvPr id="19" name="Rechteck 18"/>
            <p:cNvSpPr/>
            <p:nvPr/>
          </p:nvSpPr>
          <p:spPr>
            <a:xfrm>
              <a:off x="501319" y="5347015"/>
              <a:ext cx="7127056" cy="40007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342900" indent="-342900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000" dirty="0">
                  <a:latin typeface="+mj-lt"/>
                  <a:cs typeface="Helvetica" pitchFamily="34" charset="0"/>
                </a:rPr>
                <a:t>cyclotron frequency via invariance theorem [1]: </a:t>
              </a:r>
            </a:p>
          </p:txBody>
        </p:sp>
        <p:sp>
          <p:nvSpPr>
            <p:cNvPr id="31" name="Textfeld 30"/>
            <p:cNvSpPr txBox="1">
              <a:spLocks noChangeArrowheads="1"/>
            </p:cNvSpPr>
            <p:nvPr/>
          </p:nvSpPr>
          <p:spPr bwMode="auto">
            <a:xfrm>
              <a:off x="501319" y="6282122"/>
              <a:ext cx="3765956" cy="276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+mj-lt"/>
                  <a:cs typeface="Helvetica" pitchFamily="34" charset="0"/>
                </a:rPr>
                <a:t>[1] L.S. Brown &amp; G. Gabrielse, PRA 25, 2423 (1982)</a:t>
              </a:r>
            </a:p>
          </p:txBody>
        </p:sp>
      </p:grpSp>
      <p:sp>
        <p:nvSpPr>
          <p:cNvPr id="87" name="Rechteck 86"/>
          <p:cNvSpPr/>
          <p:nvPr/>
        </p:nvSpPr>
        <p:spPr>
          <a:xfrm>
            <a:off x="354013" y="2254250"/>
            <a:ext cx="207645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defTabSz="449580" eaLnBrk="1" fontAlgn="auto" hangingPunct="1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latin typeface="+mn-lt"/>
                <a:ea typeface="Calibri"/>
                <a:cs typeface="Arial" panose="020B0604020202020204" pitchFamily="34" charset="0"/>
                <a:sym typeface="Calibri"/>
              </a:rPr>
              <a:t>Penning trap:</a:t>
            </a:r>
            <a:endParaRPr lang="en-US" sz="2200" baseline="30000" dirty="0">
              <a:uFill>
                <a:solidFill/>
              </a:uFill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23559" name="Gruppieren 103"/>
          <p:cNvGrpSpPr>
            <a:grpSpLocks/>
          </p:cNvGrpSpPr>
          <p:nvPr/>
        </p:nvGrpSpPr>
        <p:grpSpPr bwMode="auto">
          <a:xfrm>
            <a:off x="3184525" y="4067175"/>
            <a:ext cx="417513" cy="423863"/>
            <a:chOff x="3345327" y="4371020"/>
            <a:chExt cx="417941" cy="424864"/>
          </a:xfrm>
        </p:grpSpPr>
        <p:sp>
          <p:nvSpPr>
            <p:cNvPr id="23581" name="Textfeld 100"/>
            <p:cNvSpPr txBox="1">
              <a:spLocks noChangeArrowheads="1"/>
            </p:cNvSpPr>
            <p:nvPr/>
          </p:nvSpPr>
          <p:spPr bwMode="auto">
            <a:xfrm>
              <a:off x="3362239" y="4395774"/>
              <a:ext cx="4010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2000" b="1" dirty="0" smtClean="0">
                  <a:cs typeface="Arial" panose="020B0604020202020204" pitchFamily="34" charset="0"/>
                </a:rPr>
                <a:t>d</a:t>
              </a:r>
              <a:endParaRPr lang="de-DE" altLang="de-DE" sz="2000" b="1" dirty="0">
                <a:cs typeface="Arial" panose="020B0604020202020204" pitchFamily="34" charset="0"/>
              </a:endParaRPr>
            </a:p>
          </p:txBody>
        </p:sp>
        <p:sp>
          <p:nvSpPr>
            <p:cNvPr id="103" name="Ellipse 102"/>
            <p:cNvSpPr/>
            <p:nvPr/>
          </p:nvSpPr>
          <p:spPr bwMode="auto">
            <a:xfrm>
              <a:off x="3345327" y="4371020"/>
              <a:ext cx="155205" cy="15964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1767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200"/>
            </a:p>
          </p:txBody>
        </p:sp>
      </p:grpSp>
      <p:pic>
        <p:nvPicPr>
          <p:cNvPr id="71" name="Picture 21" descr="C:\Users\cryo\quad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088" y="228600"/>
            <a:ext cx="2608262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Rechteck 77"/>
          <p:cNvSpPr/>
          <p:nvPr/>
        </p:nvSpPr>
        <p:spPr>
          <a:xfrm>
            <a:off x="7375525" y="2487613"/>
            <a:ext cx="1408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580" eaLnBrk="1" fontAlgn="auto" hangingPunct="1">
              <a:spcBef>
                <a:spcPts val="1000"/>
              </a:spcBef>
              <a:spcAft>
                <a:spcPts val="0"/>
              </a:spcAft>
              <a:defRPr sz="1800"/>
            </a:pPr>
            <a:r>
              <a:rPr lang="en-US" sz="2000" dirty="0" smtClean="0">
                <a:latin typeface="+mn-lt"/>
                <a:ea typeface="Calibri"/>
                <a:cs typeface="Arial" panose="020B0604020202020204" pitchFamily="34" charset="0"/>
                <a:sym typeface="Calibri"/>
              </a:rPr>
              <a:t>Deuteron:</a:t>
            </a:r>
            <a:endParaRPr lang="en-US" sz="2200" baseline="30000" dirty="0">
              <a:uFill>
                <a:solidFill/>
              </a:u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608013" y="1517650"/>
            <a:ext cx="56800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49580" eaLnBrk="1" fontAlgn="auto" hangingPunct="1">
              <a:spcBef>
                <a:spcPts val="1000"/>
              </a:spcBef>
              <a:spcAft>
                <a:spcPts val="0"/>
              </a:spcAft>
              <a:defRPr sz="1800"/>
            </a:pPr>
            <a:r>
              <a:rPr lang="en-US" sz="2000" dirty="0">
                <a:latin typeface="+mn-lt"/>
                <a:ea typeface="Calibri"/>
                <a:cs typeface="Arial" panose="020B0604020202020204" pitchFamily="34" charset="0"/>
                <a:sym typeface="Wingdings" panose="05000000000000000000" pitchFamily="2" charset="2"/>
              </a:rPr>
              <a:t> electrostatic quadrupole potential for trapping</a:t>
            </a:r>
            <a:endParaRPr lang="en-US" sz="2000" dirty="0">
              <a:uFill>
                <a:solidFill/>
              </a:u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36" name="Pfeil nach oben 135"/>
          <p:cNvSpPr/>
          <p:nvPr/>
        </p:nvSpPr>
        <p:spPr bwMode="auto">
          <a:xfrm>
            <a:off x="3163888" y="2743200"/>
            <a:ext cx="131762" cy="431800"/>
          </a:xfrm>
          <a:prstGeom prst="upArrow">
            <a:avLst>
              <a:gd name="adj1" fmla="val 50000"/>
              <a:gd name="adj2" fmla="val 171701"/>
            </a:avLst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200"/>
          </a:p>
        </p:txBody>
      </p:sp>
      <p:sp>
        <p:nvSpPr>
          <p:cNvPr id="137" name="Pfeil nach oben 136"/>
          <p:cNvSpPr/>
          <p:nvPr/>
        </p:nvSpPr>
        <p:spPr bwMode="auto">
          <a:xfrm>
            <a:off x="3427413" y="2743200"/>
            <a:ext cx="131762" cy="431800"/>
          </a:xfrm>
          <a:prstGeom prst="upArrow">
            <a:avLst>
              <a:gd name="adj1" fmla="val 50000"/>
              <a:gd name="adj2" fmla="val 171701"/>
            </a:avLst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200"/>
          </a:p>
        </p:txBody>
      </p:sp>
      <p:sp>
        <p:nvSpPr>
          <p:cNvPr id="138" name="Pfeil nach oben 137"/>
          <p:cNvSpPr/>
          <p:nvPr/>
        </p:nvSpPr>
        <p:spPr bwMode="auto">
          <a:xfrm>
            <a:off x="2884488" y="2743200"/>
            <a:ext cx="131762" cy="431800"/>
          </a:xfrm>
          <a:prstGeom prst="upArrow">
            <a:avLst>
              <a:gd name="adj1" fmla="val 50000"/>
              <a:gd name="adj2" fmla="val 171701"/>
            </a:avLst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200"/>
          </a:p>
        </p:txBody>
      </p:sp>
      <p:sp>
        <p:nvSpPr>
          <p:cNvPr id="23570" name="Textfeld 138"/>
          <p:cNvSpPr txBox="1">
            <a:spLocks noChangeArrowheads="1"/>
          </p:cNvSpPr>
          <p:nvPr/>
        </p:nvSpPr>
        <p:spPr bwMode="auto">
          <a:xfrm>
            <a:off x="2640013" y="2362200"/>
            <a:ext cx="14446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200">
                <a:cs typeface="Arial" panose="020B0604020202020204" pitchFamily="34" charset="0"/>
              </a:rPr>
              <a:t>B = 3.8 T</a:t>
            </a:r>
            <a:endParaRPr lang="en-GB" altLang="de-DE" sz="2200">
              <a:cs typeface="Arial" panose="020B0604020202020204" pitchFamily="34" charset="0"/>
            </a:endParaRPr>
          </a:p>
        </p:txBody>
      </p:sp>
      <p:sp>
        <p:nvSpPr>
          <p:cNvPr id="142" name="Rechteck 141"/>
          <p:cNvSpPr>
            <a:spLocks noChangeArrowheads="1"/>
          </p:cNvSpPr>
          <p:nvPr/>
        </p:nvSpPr>
        <p:spPr bwMode="auto">
          <a:xfrm>
            <a:off x="457200" y="3511550"/>
            <a:ext cx="13303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latinLnBrk="1"/>
            <a:r>
              <a:rPr lang="en-US" altLang="de-DE" sz="1600">
                <a:solidFill>
                  <a:srgbClr val="FF0000"/>
                </a:solidFill>
                <a:cs typeface="Arial" panose="020B0604020202020204" pitchFamily="34" charset="0"/>
              </a:rPr>
              <a:t>U</a:t>
            </a:r>
            <a:r>
              <a:rPr lang="en-US" altLang="de-DE" sz="1600" baseline="-25000">
                <a:solidFill>
                  <a:srgbClr val="FF0000"/>
                </a:solidFill>
                <a:cs typeface="Arial" panose="020B0604020202020204" pitchFamily="34" charset="0"/>
              </a:rPr>
              <a:t>UC2</a:t>
            </a:r>
            <a:r>
              <a:rPr lang="en-US" altLang="de-DE" sz="1600">
                <a:solidFill>
                  <a:srgbClr val="FF0000"/>
                </a:solidFill>
                <a:cs typeface="Arial" panose="020B0604020202020204" pitchFamily="34" charset="0"/>
              </a:rPr>
              <a:t> ~ -8 V</a:t>
            </a:r>
          </a:p>
          <a:p>
            <a:pPr eaLnBrk="1" latinLnBrk="1"/>
            <a:r>
              <a:rPr lang="en-US" altLang="de-DE" sz="1600">
                <a:solidFill>
                  <a:srgbClr val="00B050"/>
                </a:solidFill>
                <a:cs typeface="Arial" panose="020B0604020202020204" pitchFamily="34" charset="0"/>
              </a:rPr>
              <a:t>U</a:t>
            </a:r>
            <a:r>
              <a:rPr lang="en-US" altLang="de-DE" sz="1600" baseline="-25000">
                <a:solidFill>
                  <a:srgbClr val="00B050"/>
                </a:solidFill>
                <a:cs typeface="Arial" panose="020B0604020202020204" pitchFamily="34" charset="0"/>
              </a:rPr>
              <a:t>UC1</a:t>
            </a:r>
            <a:r>
              <a:rPr lang="en-US" altLang="de-DE" sz="1600">
                <a:solidFill>
                  <a:srgbClr val="00B050"/>
                </a:solidFill>
                <a:cs typeface="Arial" panose="020B0604020202020204" pitchFamily="34" charset="0"/>
              </a:rPr>
              <a:t> ~ -9 V</a:t>
            </a:r>
          </a:p>
          <a:p>
            <a:pPr eaLnBrk="1" latinLnBrk="1"/>
            <a:r>
              <a:rPr lang="en-US" altLang="de-DE" sz="1600">
                <a:solidFill>
                  <a:srgbClr val="00B0F0"/>
                </a:solidFill>
                <a:cs typeface="Arial" panose="020B0604020202020204" pitchFamily="34" charset="0"/>
              </a:rPr>
              <a:t>U</a:t>
            </a:r>
            <a:r>
              <a:rPr lang="en-US" altLang="de-DE" sz="1600" baseline="-25000">
                <a:solidFill>
                  <a:srgbClr val="00B0F0"/>
                </a:solidFill>
                <a:cs typeface="Arial" panose="020B0604020202020204" pitchFamily="34" charset="0"/>
              </a:rPr>
              <a:t>R</a:t>
            </a:r>
            <a:r>
              <a:rPr lang="en-US" altLang="de-DE" sz="1600">
                <a:solidFill>
                  <a:srgbClr val="00B0F0"/>
                </a:solidFill>
                <a:cs typeface="Arial" panose="020B0604020202020204" pitchFamily="34" charset="0"/>
              </a:rPr>
              <a:t>    ~ -10 V</a:t>
            </a:r>
          </a:p>
          <a:p>
            <a:pPr eaLnBrk="1" latinLnBrk="1"/>
            <a:r>
              <a:rPr lang="en-US" altLang="de-DE" sz="1600">
                <a:solidFill>
                  <a:srgbClr val="00B050"/>
                </a:solidFill>
                <a:cs typeface="Arial" panose="020B0604020202020204" pitchFamily="34" charset="0"/>
              </a:rPr>
              <a:t>U</a:t>
            </a:r>
            <a:r>
              <a:rPr lang="en-US" altLang="de-DE" sz="1600" baseline="-25000">
                <a:solidFill>
                  <a:srgbClr val="00B050"/>
                </a:solidFill>
                <a:cs typeface="Arial" panose="020B0604020202020204" pitchFamily="34" charset="0"/>
              </a:rPr>
              <a:t>LC1</a:t>
            </a:r>
            <a:r>
              <a:rPr lang="en-US" altLang="de-DE" sz="1600">
                <a:solidFill>
                  <a:srgbClr val="00B050"/>
                </a:solidFill>
                <a:cs typeface="Arial" panose="020B0604020202020204" pitchFamily="34" charset="0"/>
              </a:rPr>
              <a:t> ~ -9 V</a:t>
            </a:r>
          </a:p>
          <a:p>
            <a:pPr eaLnBrk="1" latinLnBrk="1"/>
            <a:r>
              <a:rPr lang="en-US" altLang="de-DE" sz="1600">
                <a:solidFill>
                  <a:srgbClr val="FF0000"/>
                </a:solidFill>
                <a:cs typeface="Arial" panose="020B0604020202020204" pitchFamily="34" charset="0"/>
              </a:rPr>
              <a:t>U</a:t>
            </a:r>
            <a:r>
              <a:rPr lang="en-US" altLang="de-DE" sz="1600" baseline="-25000">
                <a:solidFill>
                  <a:srgbClr val="FF0000"/>
                </a:solidFill>
                <a:cs typeface="Arial" panose="020B0604020202020204" pitchFamily="34" charset="0"/>
              </a:rPr>
              <a:t>LC2</a:t>
            </a:r>
            <a:r>
              <a:rPr lang="en-US" altLang="de-DE" sz="1600">
                <a:solidFill>
                  <a:srgbClr val="FF0000"/>
                </a:solidFill>
                <a:cs typeface="Arial" panose="020B0604020202020204" pitchFamily="34" charset="0"/>
              </a:rPr>
              <a:t> ~ -8 V</a:t>
            </a:r>
          </a:p>
        </p:txBody>
      </p:sp>
      <p:cxnSp>
        <p:nvCxnSpPr>
          <p:cNvPr id="9" name="Gerade Verbindung mit Pfeil 8"/>
          <p:cNvCxnSpPr>
            <a:cxnSpLocks noChangeShapeType="1"/>
          </p:cNvCxnSpPr>
          <p:nvPr/>
        </p:nvCxnSpPr>
        <p:spPr bwMode="auto">
          <a:xfrm>
            <a:off x="2827338" y="5105400"/>
            <a:ext cx="817562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2919413" y="5029200"/>
            <a:ext cx="620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1cm</a:t>
            </a:r>
          </a:p>
        </p:txBody>
      </p:sp>
      <p:sp>
        <p:nvSpPr>
          <p:cNvPr id="36" name="Gleichschenkliges Dreieck 35"/>
          <p:cNvSpPr/>
          <p:nvPr/>
        </p:nvSpPr>
        <p:spPr bwMode="auto">
          <a:xfrm rot="16200000">
            <a:off x="2643188" y="3063875"/>
            <a:ext cx="2516188" cy="1258887"/>
          </a:xfrm>
          <a:prstGeom prst="triangle">
            <a:avLst>
              <a:gd name="adj" fmla="val 32784"/>
            </a:avLst>
          </a:prstGeom>
          <a:solidFill>
            <a:schemeClr val="bg1">
              <a:lumMod val="75000"/>
              <a:alpha val="5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176713">
              <a:defRPr/>
            </a:pPr>
            <a:endParaRPr lang="en-US" sz="8200"/>
          </a:p>
        </p:txBody>
      </p:sp>
      <p:pic>
        <p:nvPicPr>
          <p:cNvPr id="23580" name="Grafik 38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275" y="2511425"/>
            <a:ext cx="2955925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7274267" y="2842408"/>
                <a:ext cx="138576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solidFill>
                                <a:srgbClr val="3B76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3B7699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3B7699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l-GR" i="1">
                          <a:solidFill>
                            <a:srgbClr val="3B76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de-DE" b="0" i="1" smtClean="0">
                          <a:solidFill>
                            <a:srgbClr val="3B76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28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3B76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MHz</m:t>
                      </m:r>
                    </m:oMath>
                  </m:oMathPara>
                </a14:m>
                <a:endParaRPr lang="de-DE" b="0" dirty="0" smtClean="0">
                  <a:solidFill>
                    <a:srgbClr val="3B7699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solidFill>
                                <a:srgbClr val="D6873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D68731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D6873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l-GR" i="1">
                          <a:solidFill>
                            <a:srgbClr val="D687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de-DE" b="0" i="1" smtClean="0">
                          <a:solidFill>
                            <a:srgbClr val="D687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460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D687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</m:t>
                      </m:r>
                      <m:r>
                        <m:rPr>
                          <m:sty m:val="p"/>
                        </m:rPr>
                        <a:rPr lang="de-DE">
                          <a:solidFill>
                            <a:srgbClr val="D687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Hz</m:t>
                      </m:r>
                    </m:oMath>
                  </m:oMathPara>
                </a14:m>
                <a:endParaRPr lang="de-DE" dirty="0" smtClean="0">
                  <a:solidFill>
                    <a:srgbClr val="D68731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solidFill>
                                <a:srgbClr val="64A45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64A45C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64A45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l-GR" i="1">
                          <a:solidFill>
                            <a:srgbClr val="64A45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de-DE" b="0" i="1" smtClean="0">
                          <a:solidFill>
                            <a:srgbClr val="64A45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64A45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</m:t>
                      </m:r>
                      <m:r>
                        <m:rPr>
                          <m:sty m:val="p"/>
                        </m:rPr>
                        <a:rPr lang="de-DE">
                          <a:solidFill>
                            <a:srgbClr val="64A45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Hz</m:t>
                      </m:r>
                    </m:oMath>
                  </m:oMathPara>
                </a14:m>
                <a:endParaRPr lang="en-US" dirty="0">
                  <a:solidFill>
                    <a:srgbClr val="64A45C"/>
                  </a:solidFill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4267" y="2842408"/>
                <a:ext cx="1385764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578598" y="900102"/>
                <a:ext cx="1471878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598" y="900102"/>
                <a:ext cx="1471878" cy="61279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3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38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3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2781095" y="5678319"/>
                <a:ext cx="3496085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de-DE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ν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de-DE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de-DE" i="1" smtClean="0">
                                  <a:solidFill>
                                    <a:srgbClr val="E19C2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E19C2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rgbClr val="E19C24"/>
                                      </a:solidFill>
                                      <a:latin typeface="Cambria Math" panose="02040503050406030204" pitchFamily="18" charset="0"/>
                                    </a:rPr>
                                    <m:t>ν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rgbClr val="E19C24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de-DE" i="1">
                                  <a:solidFill>
                                    <a:srgbClr val="E19C2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de-DE" i="1" smtClean="0">
                                  <a:solidFill>
                                    <a:srgbClr val="64A45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64A45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rgbClr val="64A45C"/>
                                      </a:solidFill>
                                      <a:latin typeface="Cambria Math" panose="02040503050406030204" pitchFamily="18" charset="0"/>
                                    </a:rPr>
                                    <m:t>ν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rgbClr val="64A45C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de-DE" i="1">
                                  <a:solidFill>
                                    <a:srgbClr val="64A45C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095" y="5678319"/>
                <a:ext cx="3496085" cy="61279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6591577" y="5201293"/>
                <a:ext cx="2262029" cy="661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p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</m:sSup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77" y="5201293"/>
                <a:ext cx="2262029" cy="66191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Gerade Verbindung mit Pfeil 13"/>
          <p:cNvCxnSpPr/>
          <p:nvPr/>
        </p:nvCxnSpPr>
        <p:spPr>
          <a:xfrm flipH="1">
            <a:off x="6217969" y="5615915"/>
            <a:ext cx="432820" cy="3240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8236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87" grpId="0"/>
      <p:bldP spid="78" grpId="0"/>
      <p:bldP spid="4" grpId="0"/>
      <p:bldP spid="142" grpId="0"/>
      <p:bldP spid="16" grpId="0"/>
      <p:bldP spid="36" grpId="0" animBg="1"/>
      <p:bldP spid="6" grpId="0"/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2"/>
          <p:cNvSpPr/>
          <p:nvPr/>
        </p:nvSpPr>
        <p:spPr>
          <a:xfrm>
            <a:off x="0" y="0"/>
            <a:ext cx="8995392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/>
            <a:r>
              <a:rPr lang="de-DE" sz="4000" b="1" dirty="0" smtClean="0"/>
              <a:t>Setup</a:t>
            </a:r>
            <a:endParaRPr lang="de-DE" sz="4000" b="1" dirty="0"/>
          </a:p>
        </p:txBody>
      </p:sp>
      <p:sp>
        <p:nvSpPr>
          <p:cNvPr id="8" name="Rechteck 7"/>
          <p:cNvSpPr/>
          <p:nvPr/>
        </p:nvSpPr>
        <p:spPr bwMode="auto">
          <a:xfrm>
            <a:off x="924574" y="786688"/>
            <a:ext cx="1346269" cy="221725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Rechteck 27"/>
          <p:cNvSpPr/>
          <p:nvPr/>
        </p:nvSpPr>
        <p:spPr bwMode="auto">
          <a:xfrm>
            <a:off x="6770128" y="1234940"/>
            <a:ext cx="1346269" cy="221725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9" name="Gruppieren 28"/>
          <p:cNvGrpSpPr>
            <a:grpSpLocks noChangeAspect="1"/>
          </p:cNvGrpSpPr>
          <p:nvPr/>
        </p:nvGrpSpPr>
        <p:grpSpPr>
          <a:xfrm flipH="1">
            <a:off x="3379282" y="707886"/>
            <a:ext cx="5333179" cy="5770247"/>
            <a:chOff x="489884" y="865441"/>
            <a:chExt cx="2093495" cy="2721331"/>
          </a:xfrm>
        </p:grpSpPr>
        <p:sp>
          <p:nvSpPr>
            <p:cNvPr id="30" name="Textfeld 29"/>
            <p:cNvSpPr txBox="1"/>
            <p:nvPr/>
          </p:nvSpPr>
          <p:spPr>
            <a:xfrm rot="16200000">
              <a:off x="37178" y="1835102"/>
              <a:ext cx="1059323" cy="1539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R="0" algn="l" defTabSz="2322513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de-DE" sz="22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       2.3</a:t>
              </a:r>
              <a:r>
                <a:rPr lang="de-DE" sz="11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2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0" lang="de-DE" sz="2200" b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"/>
              </a:endParaRPr>
            </a:p>
          </p:txBody>
        </p:sp>
        <p:grpSp>
          <p:nvGrpSpPr>
            <p:cNvPr id="36" name="Gruppieren 35"/>
            <p:cNvGrpSpPr/>
            <p:nvPr/>
          </p:nvGrpSpPr>
          <p:grpSpPr>
            <a:xfrm>
              <a:off x="634141" y="865441"/>
              <a:ext cx="1949238" cy="2721331"/>
              <a:chOff x="678810" y="2174796"/>
              <a:chExt cx="2777227" cy="4082825"/>
            </a:xfrm>
          </p:grpSpPr>
          <p:pic>
            <p:nvPicPr>
              <p:cNvPr id="41" name="Picture 1" descr="U:\Bilder\Apparatus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8660" y="2174796"/>
                <a:ext cx="1617377" cy="40333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2" name="Gerade Verbindung mit Pfeil 41"/>
              <p:cNvCxnSpPr/>
              <p:nvPr/>
            </p:nvCxnSpPr>
            <p:spPr>
              <a:xfrm flipH="1">
                <a:off x="725971" y="2217636"/>
                <a:ext cx="7838" cy="4039985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3" name="Textfeld 42"/>
              <p:cNvSpPr txBox="1"/>
              <p:nvPr/>
            </p:nvSpPr>
            <p:spPr>
              <a:xfrm>
                <a:off x="678810" y="3961551"/>
                <a:ext cx="1210857" cy="7839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R="0" algn="ctr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3.8</a:t>
                </a:r>
                <a:r>
                  <a:rPr lang="de-DE" sz="11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b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200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superconducting</a:t>
                </a: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11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Magnet</a:t>
                </a:r>
                <a:endParaRPr kumimoji="0" lang="de-DE" sz="2200" b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"/>
                </a:endParaRP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839786" y="5212089"/>
                <a:ext cx="938183" cy="4930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R="0" algn="ctr" defTabSz="2322513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lang="de-DE" sz="22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rap </a:t>
                </a:r>
                <a:r>
                  <a:rPr lang="de-DE" sz="2200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chamber</a:t>
                </a: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de-DE" sz="11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&lt;</a:t>
                </a:r>
                <a:r>
                  <a:rPr lang="de-DE" sz="11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de-DE" sz="2200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-16</a:t>
                </a:r>
                <a:r>
                  <a:rPr lang="de-DE" sz="11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2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mbar</a:t>
                </a:r>
              </a:p>
            </p:txBody>
          </p:sp>
          <p:cxnSp>
            <p:nvCxnSpPr>
              <p:cNvPr id="45" name="Gerade Verbindung mit Pfeil 44"/>
              <p:cNvCxnSpPr/>
              <p:nvPr/>
            </p:nvCxnSpPr>
            <p:spPr>
              <a:xfrm>
                <a:off x="1808429" y="5433653"/>
                <a:ext cx="829689" cy="11512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tailEnd type="triangle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37" name="Textfeld 36"/>
            <p:cNvSpPr txBox="1"/>
            <p:nvPr/>
          </p:nvSpPr>
          <p:spPr>
            <a:xfrm>
              <a:off x="616150" y="1645214"/>
              <a:ext cx="743894" cy="362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Liquid Helium</a:t>
              </a:r>
            </a:p>
            <a:p>
              <a:r>
                <a:rPr lang="de-DE" sz="2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(T</a:t>
              </a:r>
              <a:r>
                <a:rPr lang="de-DE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r>
                <a:rPr lang="de-DE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de-DE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K)</a:t>
              </a:r>
              <a:endParaRPr lang="de-DE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Gewinkelter Verbinder 37"/>
            <p:cNvCxnSpPr/>
            <p:nvPr/>
          </p:nvCxnSpPr>
          <p:spPr bwMode="auto">
            <a:xfrm rot="10800000" flipH="1">
              <a:off x="1367210" y="1920852"/>
              <a:ext cx="578827" cy="1096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0" name="Gerade Verbindung mit Pfeil 39"/>
            <p:cNvCxnSpPr/>
            <p:nvPr/>
          </p:nvCxnSpPr>
          <p:spPr>
            <a:xfrm flipV="1">
              <a:off x="1367210" y="2232140"/>
              <a:ext cx="450789" cy="4078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" name="Textfeld 3"/>
          <p:cNvSpPr txBox="1"/>
          <p:nvPr/>
        </p:nvSpPr>
        <p:spPr>
          <a:xfrm>
            <a:off x="424825" y="707886"/>
            <a:ext cx="369203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offline Experiment</a:t>
            </a:r>
            <a:b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liquid Helium temperature</a:t>
            </a:r>
            <a:b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hermetically sealed</a:t>
            </a:r>
            <a:b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trap chamber</a:t>
            </a:r>
            <a:b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situ ion creation</a:t>
            </a:r>
            <a:b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miniature</a:t>
            </a:r>
            <a:b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EBIT/S</a:t>
            </a:r>
          </a:p>
        </p:txBody>
      </p:sp>
      <p:sp>
        <p:nvSpPr>
          <p:cNvPr id="46" name="Textfeld 45"/>
          <p:cNvSpPr txBox="1"/>
          <p:nvPr/>
        </p:nvSpPr>
        <p:spPr>
          <a:xfrm flipH="1">
            <a:off x="6337036" y="4293096"/>
            <a:ext cx="1834796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R="0" algn="ctr" defTabSz="2322513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de-DE" sz="2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cryoelectronic</a:t>
            </a: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  <a:endParaRPr kumimoji="0" lang="de-DE" sz="2200" b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"/>
            </a:endParaRPr>
          </a:p>
        </p:txBody>
      </p:sp>
      <p:cxnSp>
        <p:nvCxnSpPr>
          <p:cNvPr id="47" name="Gerade Verbindung mit Pfeil 46"/>
          <p:cNvCxnSpPr>
            <a:stCxn id="46" idx="3"/>
          </p:cNvCxnSpPr>
          <p:nvPr/>
        </p:nvCxnSpPr>
        <p:spPr>
          <a:xfrm flipH="1">
            <a:off x="4877388" y="4556041"/>
            <a:ext cx="1459648" cy="405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4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3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2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58608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2"/>
          <p:cNvSpPr/>
          <p:nvPr/>
        </p:nvSpPr>
        <p:spPr>
          <a:xfrm>
            <a:off x="0" y="0"/>
            <a:ext cx="8995392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/>
            <a:r>
              <a:rPr lang="de-DE" sz="4000" b="1" dirty="0" smtClean="0"/>
              <a:t>Measurement </a:t>
            </a:r>
            <a:r>
              <a:rPr lang="de-DE" sz="4000" b="1" dirty="0" err="1"/>
              <a:t>P</a:t>
            </a:r>
            <a:r>
              <a:rPr lang="de-DE" sz="4000" b="1" dirty="0" err="1" smtClean="0"/>
              <a:t>rocedure</a:t>
            </a:r>
            <a:endParaRPr lang="de-DE" sz="4000" b="1" dirty="0"/>
          </a:p>
        </p:txBody>
      </p:sp>
      <p:sp>
        <p:nvSpPr>
          <p:cNvPr id="7" name="Shape 83"/>
          <p:cNvSpPr/>
          <p:nvPr/>
        </p:nvSpPr>
        <p:spPr>
          <a:xfrm>
            <a:off x="2539950" y="4785325"/>
            <a:ext cx="2744875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190500" defTabSz="2265363">
              <a:buSzPct val="100000"/>
              <a:defRPr sz="1800"/>
            </a:pPr>
            <a:r>
              <a:rPr lang="en-GB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(</a:t>
            </a:r>
            <a:r>
              <a:rPr lang="en-GB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II) </a:t>
            </a:r>
            <a:r>
              <a:rPr lang="el-GR" sz="2000" dirty="0">
                <a:latin typeface="Arial"/>
                <a:ea typeface="Arial"/>
                <a:cs typeface="Arial"/>
                <a:sym typeface="Calibri"/>
              </a:rPr>
              <a:t>ν</a:t>
            </a:r>
            <a:r>
              <a:rPr lang="en-GB" sz="2000" baseline="-25000" dirty="0">
                <a:latin typeface="Arial"/>
                <a:ea typeface="Arial"/>
                <a:cs typeface="Arial"/>
                <a:sym typeface="Calibri"/>
              </a:rPr>
              <a:t>c</a:t>
            </a:r>
            <a:r>
              <a:rPr lang="en-GB" sz="2000" dirty="0">
                <a:latin typeface="Arial"/>
                <a:ea typeface="Arial"/>
                <a:cs typeface="Arial"/>
                <a:sym typeface="Calibri"/>
              </a:rPr>
              <a:t>(</a:t>
            </a:r>
            <a:r>
              <a:rPr lang="en-GB" sz="2000" baseline="30000" dirty="0">
                <a:latin typeface="Arial"/>
                <a:ea typeface="Arial"/>
                <a:cs typeface="Arial"/>
                <a:sym typeface="Calibri"/>
              </a:rPr>
              <a:t>12</a:t>
            </a:r>
            <a:r>
              <a:rPr lang="en-GB" sz="2000" dirty="0">
                <a:latin typeface="Arial"/>
                <a:ea typeface="Arial"/>
                <a:cs typeface="Arial"/>
                <a:sym typeface="Calibri"/>
              </a:rPr>
              <a:t>C</a:t>
            </a:r>
            <a:r>
              <a:rPr lang="en-GB" sz="2000" baseline="30000" dirty="0">
                <a:latin typeface="Arial"/>
                <a:ea typeface="Arial"/>
                <a:cs typeface="Arial"/>
                <a:sym typeface="Calibri"/>
              </a:rPr>
              <a:t>6+</a:t>
            </a:r>
            <a:r>
              <a:rPr lang="en-GB" sz="2000" dirty="0">
                <a:latin typeface="Arial"/>
                <a:ea typeface="Arial"/>
                <a:cs typeface="Arial"/>
                <a:sym typeface="Calibri"/>
              </a:rPr>
              <a:t>) in </a:t>
            </a:r>
            <a:r>
              <a:rPr lang="en-GB" sz="2000" dirty="0" smtClean="0">
                <a:latin typeface="Arial"/>
                <a:ea typeface="Arial"/>
                <a:cs typeface="Arial"/>
                <a:sym typeface="Calibri"/>
              </a:rPr>
              <a:t>PT</a:t>
            </a:r>
            <a:endParaRPr lang="en-GB" sz="20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Calibri"/>
            </a:endParaRPr>
          </a:p>
        </p:txBody>
      </p:sp>
      <p:sp>
        <p:nvSpPr>
          <p:cNvPr id="12" name="Shape 83"/>
          <p:cNvSpPr/>
          <p:nvPr/>
        </p:nvSpPr>
        <p:spPr>
          <a:xfrm>
            <a:off x="305297" y="3372378"/>
            <a:ext cx="9235992" cy="846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177800" lvl="0" defTabSz="2265363">
              <a:buSzPct val="100000"/>
              <a:defRPr sz="1800"/>
            </a:pPr>
            <a:endParaRPr lang="en-GB" sz="22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Calibri"/>
            </a:endParaRPr>
          </a:p>
          <a:p>
            <a:pPr marL="177800" defTabSz="2265363">
              <a:buSzPct val="100000"/>
              <a:defRPr sz="1800"/>
            </a:pPr>
            <a:r>
              <a:rPr lang="en-GB" sz="2200" dirty="0" smtClean="0">
                <a:latin typeface="+mj-lt"/>
                <a:ea typeface="Arial"/>
                <a:cs typeface="Arial" panose="020B0604020202020204" pitchFamily="34" charset="0"/>
                <a:sym typeface="Calibri"/>
              </a:rPr>
              <a:t>both ions at the same time within the trap chamber</a:t>
            </a:r>
            <a:r>
              <a:rPr lang="en-GB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/>
            </a:r>
            <a:br>
              <a:rPr lang="en-GB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</a:br>
            <a:endParaRPr lang="en-GB" sz="5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28600" y="5193196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kern="0" dirty="0" smtClean="0">
                <a:latin typeface="+mj-lt"/>
                <a:cs typeface="Helvetica" pitchFamily="34" charset="0"/>
              </a:rPr>
              <a:t>time </a:t>
            </a:r>
            <a:r>
              <a:rPr lang="en-US" sz="2200" b="1" kern="0" dirty="0">
                <a:latin typeface="+mj-lt"/>
                <a:cs typeface="Helvetica" pitchFamily="34" charset="0"/>
              </a:rPr>
              <a:t>between </a:t>
            </a:r>
            <a:r>
              <a:rPr lang="en-US" sz="2200" b="1" kern="0" dirty="0" smtClean="0">
                <a:latin typeface="+mj-lt"/>
                <a:cs typeface="Helvetica" pitchFamily="34" charset="0"/>
              </a:rPr>
              <a:t>v</a:t>
            </a:r>
            <a:r>
              <a:rPr lang="en-US" sz="2200" b="1" kern="0" baseline="-25000" dirty="0" smtClean="0">
                <a:latin typeface="+mj-lt"/>
                <a:cs typeface="Helvetica" pitchFamily="34" charset="0"/>
              </a:rPr>
              <a:t>+</a:t>
            </a:r>
            <a:r>
              <a:rPr lang="en-US" sz="2200" b="1" kern="0" dirty="0" smtClean="0">
                <a:latin typeface="+mj-lt"/>
                <a:cs typeface="Helvetica" pitchFamily="34" charset="0"/>
              </a:rPr>
              <a:t> measurements optimized</a:t>
            </a:r>
            <a:endParaRPr lang="en-US" sz="2200" b="1" kern="0" dirty="0">
              <a:solidFill>
                <a:srgbClr val="FF0000"/>
              </a:solidFill>
              <a:latin typeface="+mj-lt"/>
              <a:cs typeface="Helvetica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en-GB" sz="2200" b="1" dirty="0" smtClean="0">
                <a:latin typeface="+mj-lt"/>
                <a:ea typeface="Arial"/>
                <a:cs typeface="Arial" panose="020B0604020202020204" pitchFamily="34" charset="0"/>
                <a:sym typeface="Calibri"/>
              </a:rPr>
              <a:t>reduction of impact </a:t>
            </a:r>
            <a:r>
              <a:rPr lang="en-GB" sz="2200" b="1" dirty="0">
                <a:latin typeface="+mj-lt"/>
                <a:ea typeface="Arial"/>
                <a:cs typeface="Arial" panose="020B0604020202020204" pitchFamily="34" charset="0"/>
                <a:sym typeface="Calibri"/>
              </a:rPr>
              <a:t>of </a:t>
            </a:r>
            <a:r>
              <a:rPr lang="en-GB" sz="2200" b="1" dirty="0" smtClean="0">
                <a:latin typeface="+mj-lt"/>
                <a:ea typeface="Arial"/>
                <a:cs typeface="Arial" panose="020B0604020202020204" pitchFamily="34" charset="0"/>
                <a:sym typeface="Calibri"/>
              </a:rPr>
              <a:t>magnetic </a:t>
            </a:r>
            <a:r>
              <a:rPr lang="en-GB" sz="2200" b="1" dirty="0">
                <a:latin typeface="+mj-lt"/>
                <a:ea typeface="Arial"/>
                <a:cs typeface="Arial" panose="020B0604020202020204" pitchFamily="34" charset="0"/>
                <a:sym typeface="Calibri"/>
              </a:rPr>
              <a:t>field </a:t>
            </a:r>
            <a:r>
              <a:rPr lang="en-GB" sz="2200" b="1" dirty="0" smtClean="0">
                <a:latin typeface="+mj-lt"/>
                <a:ea typeface="Arial"/>
                <a:cs typeface="Arial" panose="020B0604020202020204" pitchFamily="34" charset="0"/>
                <a:sym typeface="Calibri"/>
              </a:rPr>
              <a:t>fluctuations compared to former measurements</a:t>
            </a:r>
            <a:endParaRPr lang="en-GB" sz="2200" b="1" dirty="0">
              <a:latin typeface="+mj-lt"/>
              <a:ea typeface="Arial"/>
              <a:cs typeface="Arial" panose="020B0604020202020204" pitchFamily="34" charset="0"/>
              <a:sym typeface="Calibri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950553" y="1443871"/>
            <a:ext cx="5669899" cy="2213322"/>
            <a:chOff x="2938803" y="1600200"/>
            <a:chExt cx="6012237" cy="2259466"/>
          </a:xfrm>
        </p:grpSpPr>
        <p:sp>
          <p:nvSpPr>
            <p:cNvPr id="60" name="Rechteck 59"/>
            <p:cNvSpPr/>
            <p:nvPr/>
          </p:nvSpPr>
          <p:spPr bwMode="auto">
            <a:xfrm rot="5400000">
              <a:off x="5597706" y="1183497"/>
              <a:ext cx="1504793" cy="2470208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" name="Rechteck 60"/>
            <p:cNvSpPr/>
            <p:nvPr/>
          </p:nvSpPr>
          <p:spPr bwMode="auto">
            <a:xfrm rot="5400000">
              <a:off x="2942230" y="1748999"/>
              <a:ext cx="1504793" cy="13320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" name="Rechteck 62"/>
            <p:cNvSpPr/>
            <p:nvPr/>
          </p:nvSpPr>
          <p:spPr bwMode="auto">
            <a:xfrm rot="5400000">
              <a:off x="7418941" y="1763399"/>
              <a:ext cx="1504793" cy="12960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2" name="Rechteck 61"/>
            <p:cNvSpPr/>
            <p:nvPr/>
          </p:nvSpPr>
          <p:spPr bwMode="auto">
            <a:xfrm rot="5400000">
              <a:off x="3982410" y="2019002"/>
              <a:ext cx="1504800" cy="7920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75" name="Grafik 7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8803" y="1600200"/>
              <a:ext cx="6012237" cy="1612481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5532127" y="3137024"/>
              <a:ext cx="1678030" cy="7226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latinLnBrk="1" hangingPunct="0"/>
              <a:r>
                <a:rPr lang="de-DE" sz="2000" dirty="0" smtClean="0">
                  <a:solidFill>
                    <a:srgbClr val="00B0F0"/>
                  </a:solidFill>
                  <a:ea typeface="Arial"/>
                  <a:cs typeface="Arial"/>
                  <a:sym typeface="Arial"/>
                </a:rPr>
                <a:t>Precision </a:t>
              </a:r>
              <a:r>
                <a:rPr lang="de-DE" sz="2000" dirty="0" err="1" smtClean="0">
                  <a:solidFill>
                    <a:srgbClr val="00B0F0"/>
                  </a:solidFill>
                  <a:ea typeface="Arial"/>
                  <a:cs typeface="Arial"/>
                  <a:sym typeface="Arial"/>
                </a:rPr>
                <a:t>trap</a:t>
              </a:r>
              <a:r>
                <a:rPr lang="de-DE" sz="2000" dirty="0" smtClean="0">
                  <a:solidFill>
                    <a:srgbClr val="00B0F0"/>
                  </a:solidFill>
                  <a:ea typeface="Arial"/>
                  <a:cs typeface="Arial"/>
                  <a:sym typeface="Arial"/>
                </a:rPr>
                <a:t> </a:t>
              </a:r>
              <a:br>
                <a:rPr lang="de-DE" sz="2000" dirty="0" smtClean="0">
                  <a:solidFill>
                    <a:srgbClr val="00B0F0"/>
                  </a:solidFill>
                  <a:ea typeface="Arial"/>
                  <a:cs typeface="Arial"/>
                  <a:sym typeface="Arial"/>
                </a:rPr>
              </a:br>
              <a:r>
                <a:rPr lang="de-DE" sz="2000" dirty="0" smtClean="0">
                  <a:solidFill>
                    <a:srgbClr val="00B0F0"/>
                  </a:solidFill>
                  <a:ea typeface="Arial"/>
                  <a:cs typeface="Arial"/>
                  <a:sym typeface="Arial"/>
                </a:rPr>
                <a:t>(PT)</a:t>
              </a:r>
              <a:endParaRPr kumimoji="0" lang="de-DE" sz="2000" b="0" i="0" u="none" strike="noStrike" cap="none" spc="0" normalizeH="0" baseline="0" dirty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977608" y="3149561"/>
              <a:ext cx="1546126" cy="61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latinLnBrk="1" hangingPunct="0">
                <a:lnSpc>
                  <a:spcPts val="2000"/>
                </a:lnSpc>
              </a:pPr>
              <a:r>
                <a:rPr lang="de-DE" sz="2000" dirty="0" smtClean="0">
                  <a:solidFill>
                    <a:srgbClr val="FFC000"/>
                  </a:solidFill>
                  <a:ea typeface="Arial"/>
                  <a:cs typeface="Arial"/>
                  <a:sym typeface="Arial"/>
                </a:rPr>
                <a:t>Storage</a:t>
              </a:r>
              <a:endParaRPr lang="de-DE" sz="2000" dirty="0">
                <a:solidFill>
                  <a:srgbClr val="FFC000"/>
                </a:solidFill>
                <a:ea typeface="Arial"/>
                <a:cs typeface="Arial"/>
                <a:sym typeface="Arial"/>
              </a:endParaRPr>
            </a:p>
            <a:p>
              <a:pPr algn="ctr" latinLnBrk="1" hangingPunct="0">
                <a:lnSpc>
                  <a:spcPts val="2000"/>
                </a:lnSpc>
              </a:pPr>
              <a:r>
                <a:rPr lang="de-DE" sz="2000" dirty="0" err="1">
                  <a:solidFill>
                    <a:srgbClr val="FFC000"/>
                  </a:solidFill>
                  <a:ea typeface="Arial"/>
                  <a:cs typeface="Arial"/>
                  <a:sym typeface="Arial"/>
                </a:rPr>
                <a:t>trap</a:t>
              </a:r>
              <a:r>
                <a:rPr lang="de-DE" sz="2000" dirty="0">
                  <a:solidFill>
                    <a:srgbClr val="FFC000"/>
                  </a:solidFill>
                  <a:ea typeface="Arial"/>
                  <a:cs typeface="Arial"/>
                  <a:sym typeface="Arial"/>
                </a:rPr>
                <a:t> </a:t>
              </a:r>
              <a:r>
                <a:rPr lang="de-DE" sz="2000" dirty="0" smtClean="0">
                  <a:solidFill>
                    <a:srgbClr val="FFC000"/>
                  </a:solidFill>
                  <a:ea typeface="Arial"/>
                  <a:cs typeface="Arial"/>
                  <a:sym typeface="Arial"/>
                </a:rPr>
                <a:t>2 (ST2)</a:t>
              </a:r>
              <a:endParaRPr kumimoji="0" lang="de-DE" sz="2000" b="0" i="0" u="none" strike="noStrike" cap="none" spc="0" normalizeH="0" baseline="0" dirty="0">
                <a:ln>
                  <a:noFill/>
                </a:ln>
                <a:solidFill>
                  <a:srgbClr val="FFC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7389752" y="3192576"/>
              <a:ext cx="1546126" cy="61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latinLnBrk="1" hangingPunct="0">
                <a:lnSpc>
                  <a:spcPts val="2000"/>
                </a:lnSpc>
              </a:pPr>
              <a:r>
                <a:rPr lang="de-DE" sz="2000" dirty="0" smtClean="0">
                  <a:solidFill>
                    <a:srgbClr val="FFC000"/>
                  </a:solidFill>
                  <a:ea typeface="Arial"/>
                  <a:cs typeface="Arial"/>
                  <a:sym typeface="Arial"/>
                </a:rPr>
                <a:t>Storage</a:t>
              </a:r>
              <a:endParaRPr lang="de-DE" sz="2000" dirty="0">
                <a:solidFill>
                  <a:srgbClr val="FFC000"/>
                </a:solidFill>
                <a:ea typeface="Arial"/>
                <a:cs typeface="Arial"/>
                <a:sym typeface="Arial"/>
              </a:endParaRPr>
            </a:p>
            <a:p>
              <a:pPr algn="ctr" latinLnBrk="1" hangingPunct="0">
                <a:lnSpc>
                  <a:spcPts val="2000"/>
                </a:lnSpc>
              </a:pPr>
              <a:r>
                <a:rPr lang="de-DE" sz="2000" dirty="0" err="1">
                  <a:solidFill>
                    <a:srgbClr val="FFC000"/>
                  </a:solidFill>
                  <a:ea typeface="Arial"/>
                  <a:cs typeface="Arial"/>
                  <a:sym typeface="Arial"/>
                </a:rPr>
                <a:t>trap</a:t>
              </a:r>
              <a:r>
                <a:rPr lang="de-DE" sz="2000" dirty="0">
                  <a:solidFill>
                    <a:srgbClr val="FFC000"/>
                  </a:solidFill>
                  <a:ea typeface="Arial"/>
                  <a:cs typeface="Arial"/>
                  <a:sym typeface="Arial"/>
                </a:rPr>
                <a:t> </a:t>
              </a:r>
              <a:r>
                <a:rPr lang="de-DE" sz="2000" dirty="0" smtClean="0">
                  <a:solidFill>
                    <a:srgbClr val="FFC000"/>
                  </a:solidFill>
                  <a:ea typeface="Arial"/>
                  <a:cs typeface="Arial"/>
                  <a:sym typeface="Arial"/>
                </a:rPr>
                <a:t>1 (ST1)</a:t>
              </a:r>
              <a:endParaRPr kumimoji="0" lang="de-DE" sz="2000" b="0" i="0" u="none" strike="noStrike" cap="none" spc="0" normalizeH="0" baseline="0" dirty="0">
                <a:ln>
                  <a:noFill/>
                </a:ln>
                <a:solidFill>
                  <a:srgbClr val="FFC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4063160" y="2133600"/>
            <a:ext cx="446838" cy="408058"/>
            <a:chOff x="6107807" y="1882230"/>
            <a:chExt cx="446838" cy="4080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Shape 255"/>
                <p:cNvSpPr/>
                <p:nvPr/>
              </p:nvSpPr>
              <p:spPr>
                <a:xfrm>
                  <a:off x="6249114" y="1882230"/>
                  <a:ext cx="305531" cy="40805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>
                  <a:lvl1pPr>
                    <a:defRPr sz="2100"/>
                  </a:lvl1pPr>
                </a:lstStyle>
                <a:p>
                  <a:pPr lvl="0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100" b="1" i="1" dirty="0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𝒅</m:t>
                        </m:r>
                      </m:oMath>
                    </m:oMathPara>
                  </a14:m>
                  <a:endParaRPr sz="2100" b="1" baseline="300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100" name="Shape 2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9114" y="1882230"/>
                  <a:ext cx="305531" cy="408058"/>
                </a:xfrm>
                <a:prstGeom prst="rect">
                  <a:avLst/>
                </a:prstGeom>
                <a:blipFill>
                  <a:blip r:embed="rId4"/>
                  <a:stretch>
                    <a:fillRect l="-14000" r="-18000" b="-4478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1" name="Ellipse 100"/>
            <p:cNvSpPr/>
            <p:nvPr/>
          </p:nvSpPr>
          <p:spPr>
            <a:xfrm>
              <a:off x="6107807" y="1958433"/>
              <a:ext cx="132977" cy="13005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>
              <a:noFill/>
              <a:prstDash val="solid"/>
              <a:miter lim="800000"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2322513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4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5829529" y="2152397"/>
            <a:ext cx="491421" cy="200797"/>
            <a:chOff x="7871237" y="1893185"/>
            <a:chExt cx="491421" cy="200797"/>
          </a:xfrm>
        </p:grpSpPr>
        <p:sp>
          <p:nvSpPr>
            <p:cNvPr id="102" name="Shape 255"/>
            <p:cNvSpPr/>
            <p:nvPr/>
          </p:nvSpPr>
          <p:spPr>
            <a:xfrm>
              <a:off x="7999266" y="1893185"/>
              <a:ext cx="363392" cy="1988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100"/>
              </a:lvl1pPr>
            </a:lstStyle>
            <a:p>
              <a:pPr lvl="0">
                <a:defRPr sz="1800"/>
              </a:pPr>
              <a:r>
                <a:rPr lang="de-DE" sz="2100" b="1" baseline="300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de-DE" sz="21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  <a:r>
                <a:rPr lang="de-DE" sz="2100" b="1" baseline="300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6+</a:t>
              </a:r>
              <a:endParaRPr sz="2100" b="1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" name="Ellipse 102"/>
            <p:cNvSpPr/>
            <p:nvPr/>
          </p:nvSpPr>
          <p:spPr>
            <a:xfrm>
              <a:off x="7871237" y="1973358"/>
              <a:ext cx="132977" cy="120624"/>
            </a:xfrm>
            <a:prstGeom prst="ellipse">
              <a:avLst/>
            </a:prstGeom>
            <a:solidFill>
              <a:srgbClr val="FFCCCC"/>
            </a:solidFill>
            <a:ln w="12700" cap="flat">
              <a:noFill/>
              <a:prstDash val="solid"/>
              <a:miter lim="800000"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2322513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4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sp>
        <p:nvSpPr>
          <p:cNvPr id="8" name="Rechteck 7"/>
          <p:cNvSpPr/>
          <p:nvPr/>
        </p:nvSpPr>
        <p:spPr bwMode="auto">
          <a:xfrm>
            <a:off x="924574" y="786688"/>
            <a:ext cx="1346269" cy="221725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Geschweifte Klammer rechts 33"/>
          <p:cNvSpPr/>
          <p:nvPr/>
        </p:nvSpPr>
        <p:spPr bwMode="auto">
          <a:xfrm>
            <a:off x="4837422" y="4442825"/>
            <a:ext cx="354215" cy="734983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feld 38"/>
              <p:cNvSpPr txBox="1"/>
              <p:nvPr/>
            </p:nvSpPr>
            <p:spPr>
              <a:xfrm>
                <a:off x="5284825" y="4426557"/>
                <a:ext cx="1801775" cy="7365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2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R</m:t>
                      </m:r>
                      <m:r>
                        <a:rPr lang="de-DE" sz="2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kumimoji="0" lang="de-DE" sz="2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de-DE" sz="2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</m:ctrlPr>
                            </m:sSubPr>
                            <m:e>
                              <m:r>
                                <a:rPr kumimoji="0" lang="de-DE" sz="2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de-DE" sz="2200" b="0" i="0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  <m:t>c</m:t>
                              </m:r>
                            </m:sub>
                          </m:sSub>
                          <m:r>
                            <a:rPr kumimoji="0" lang="de-DE" sz="2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  <m:t>(</m:t>
                          </m:r>
                          <m:sPre>
                            <m:sPrePr>
                              <m:ctrlPr>
                                <a:rPr lang="de-DE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de-DE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de-DE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de-DE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2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p>
                                  <m:r>
                                    <a:rPr lang="de-DE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6+</m:t>
                                  </m:r>
                                </m:sup>
                              </m:sSup>
                            </m:e>
                          </m:sPre>
                          <m:r>
                            <a:rPr kumimoji="0" lang="de-DE" sz="2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kumimoji="0" lang="de-DE" sz="2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</m:ctrlPr>
                            </m:sSubPr>
                            <m:e>
                              <m:r>
                                <a:rPr kumimoji="0" lang="de-DE" sz="2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de-DE" sz="2200" b="0" i="0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  <m:t>c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kumimoji="0" lang="en-US" sz="2200" b="0" i="0" u="none" strike="noStrike" cap="none" spc="0" normalizeH="0" baseline="0" dirty="0">
                  <a:ln>
                    <a:noFill/>
                  </a:ln>
                  <a:solidFill>
                    <a:srgbClr val="FFC000"/>
                  </a:solidFill>
                  <a:effectLst/>
                  <a:uFillTx/>
                  <a:sym typeface="Helvetica"/>
                </a:endParaRPr>
              </a:p>
            </p:txBody>
          </p:sp>
        </mc:Choice>
        <mc:Fallback xmlns="">
          <p:sp>
            <p:nvSpPr>
              <p:cNvPr id="39" name="Textfeld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825" y="4426557"/>
                <a:ext cx="1801775" cy="7365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hteck 27"/>
          <p:cNvSpPr/>
          <p:nvPr/>
        </p:nvSpPr>
        <p:spPr bwMode="auto">
          <a:xfrm>
            <a:off x="6502095" y="1308420"/>
            <a:ext cx="1346269" cy="221725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/>
              <p:nvPr/>
            </p:nvSpPr>
            <p:spPr>
              <a:xfrm>
                <a:off x="2906105" y="710546"/>
                <a:ext cx="3414845" cy="7365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2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de-DE" sz="2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f>
                        <m:fPr>
                          <m:ctrlPr>
                            <a:rPr kumimoji="0" lang="de-DE" sz="2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de-DE" sz="2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</m:ctrlPr>
                            </m:sSubPr>
                            <m:e>
                              <m:r>
                                <a:rPr kumimoji="0" lang="de-DE" sz="2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de-DE" sz="2200" b="0" i="0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  <m:t>c</m:t>
                              </m:r>
                            </m:sub>
                          </m:sSub>
                          <m:r>
                            <a:rPr kumimoji="0" lang="de-DE" sz="2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  <m:t>(</m:t>
                          </m:r>
                          <m:sPre>
                            <m:sPrePr>
                              <m:ctrlP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de-DE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22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p>
                                  <m:r>
                                    <a:rPr lang="de-DE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6+</m:t>
                                  </m:r>
                                </m:sup>
                              </m:sSup>
                            </m:e>
                          </m:sPre>
                          <m:r>
                            <a:rPr kumimoji="0" lang="de-DE" sz="2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kumimoji="0" lang="de-DE" sz="2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</m:ctrlPr>
                            </m:sSubPr>
                            <m:e>
                              <m:r>
                                <a:rPr kumimoji="0" lang="de-DE" sz="2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de-DE" sz="2200" b="0" i="0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"/>
                                </a:rPr>
                                <m:t>c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d>
                        </m:den>
                      </m:f>
                      <m:r>
                        <m:rPr>
                          <m:sty m:val="p"/>
                        </m:rPr>
                        <a:rPr lang="de-DE" sz="22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d>
                        <m:dPr>
                          <m:ctrlPr>
                            <a:rPr lang="de-DE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Pre>
                            <m:sPrePr>
                              <m:ctrlP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de-DE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de-DE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22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p>
                                  <m:r>
                                    <a:rPr lang="de-DE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6+</m:t>
                                  </m:r>
                                </m:sup>
                              </m:sSup>
                            </m:e>
                          </m:sPre>
                        </m:e>
                      </m:d>
                    </m:oMath>
                  </m:oMathPara>
                </a14:m>
                <a:endParaRPr kumimoji="0" lang="en-US" sz="2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"/>
                </a:endParaRPr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105" y="710546"/>
                <a:ext cx="3414845" cy="7365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hteck 8"/>
          <p:cNvSpPr/>
          <p:nvPr/>
        </p:nvSpPr>
        <p:spPr>
          <a:xfrm>
            <a:off x="2533994" y="4415993"/>
            <a:ext cx="20249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0500" defTabSz="2265363">
              <a:buSzPct val="100000"/>
              <a:defRPr sz="1800"/>
            </a:pPr>
            <a:r>
              <a:rPr lang="en-GB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(I)   </a:t>
            </a:r>
            <a:r>
              <a:rPr lang="en-GB" sz="20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v</a:t>
            </a:r>
            <a:r>
              <a:rPr lang="en-GB" sz="2000" baseline="-250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c</a:t>
            </a:r>
            <a:r>
              <a:rPr lang="en-GB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(d) </a:t>
            </a:r>
            <a:r>
              <a:rPr lang="en-GB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in </a:t>
            </a:r>
            <a:r>
              <a:rPr lang="en-GB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Calibri"/>
              </a:rPr>
              <a:t>PT</a:t>
            </a:r>
            <a:endParaRPr lang="en-GB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Calibri"/>
            </a:endParaRPr>
          </a:p>
        </p:txBody>
      </p:sp>
      <p:sp>
        <p:nvSpPr>
          <p:cNvPr id="36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r>
              <a:rPr lang="en-US" sz="1400" dirty="0" smtClean="0">
                <a:latin typeface="Calibri" panose="020F0502020204030204" pitchFamily="34" charset="0"/>
              </a:rPr>
              <a:t>5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37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en-US" sz="1400" dirty="0" smtClean="0"/>
              <a:t>12/06/2019</a:t>
            </a:r>
            <a:endParaRPr lang="en-US" sz="1400" dirty="0"/>
          </a:p>
        </p:txBody>
      </p:sp>
      <p:sp>
        <p:nvSpPr>
          <p:cNvPr id="38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en-US" sz="1400" dirty="0" smtClean="0"/>
              <a:t>FFK 2019 – Sascha Rau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716648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L -0.19149 -0.00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-2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-0.16111 -0.0013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56" y="-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11 -0.00139 L 0 -7.40741E-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56" y="6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49 -0.00393 L -4.16667E-6 -2.96296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01" y="4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4" grpId="0" animBg="1"/>
      <p:bldP spid="39" grpId="0"/>
      <p:bldP spid="29" grpId="0"/>
    </p:bldLst>
  </p:timing>
</p:sld>
</file>

<file path=ppt/theme/theme1.xml><?xml version="1.0" encoding="utf-8"?>
<a:theme xmlns:a="http://schemas.openxmlformats.org/drawingml/2006/main" name="NeueFolien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NeueFolien17</Template>
  <TotalTime>0</TotalTime>
  <Words>2256</Words>
  <Application>Microsoft Office PowerPoint</Application>
  <PresentationFormat>Bildschirmpräsentation (4:3)</PresentationFormat>
  <Paragraphs>635</Paragraphs>
  <Slides>41</Slides>
  <Notes>26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41</vt:i4>
      </vt:variant>
    </vt:vector>
  </HeadingPairs>
  <TitlesOfParts>
    <vt:vector size="50" baseType="lpstr">
      <vt:lpstr>Arial</vt:lpstr>
      <vt:lpstr>Calibri</vt:lpstr>
      <vt:lpstr>Cambria Math</vt:lpstr>
      <vt:lpstr>Helvetica</vt:lpstr>
      <vt:lpstr>Trebuchet MS</vt:lpstr>
      <vt:lpstr>Wingdings</vt:lpstr>
      <vt:lpstr>NeueFolien17</vt:lpstr>
      <vt:lpstr>Formel</vt:lpstr>
      <vt:lpstr>Graph</vt:lpstr>
      <vt:lpstr>High-Precision Measurement of the Deuteron’s Atomic Mass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MPI fuer Kernpysik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talk</dc:title>
  <dc:creator>hoenes</dc:creator>
  <cp:lastModifiedBy>Rau, Sascha</cp:lastModifiedBy>
  <cp:revision>255</cp:revision>
  <dcterms:created xsi:type="dcterms:W3CDTF">2017-05-03T12:28:18Z</dcterms:created>
  <dcterms:modified xsi:type="dcterms:W3CDTF">2019-06-10T09:45:13Z</dcterms:modified>
</cp:coreProperties>
</file>