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5"/>
  </p:notesMasterIdLst>
  <p:sldIdLst>
    <p:sldId id="256" r:id="rId2"/>
    <p:sldId id="387" r:id="rId3"/>
    <p:sldId id="353" r:id="rId4"/>
    <p:sldId id="354" r:id="rId5"/>
    <p:sldId id="388" r:id="rId6"/>
    <p:sldId id="356" r:id="rId7"/>
    <p:sldId id="389" r:id="rId8"/>
    <p:sldId id="357" r:id="rId9"/>
    <p:sldId id="395" r:id="rId10"/>
    <p:sldId id="360" r:id="rId11"/>
    <p:sldId id="364" r:id="rId12"/>
    <p:sldId id="394" r:id="rId13"/>
    <p:sldId id="392" r:id="rId14"/>
    <p:sldId id="393" r:id="rId15"/>
    <p:sldId id="366" r:id="rId16"/>
    <p:sldId id="338" r:id="rId17"/>
    <p:sldId id="367" r:id="rId18"/>
    <p:sldId id="368" r:id="rId19"/>
    <p:sldId id="369" r:id="rId20"/>
    <p:sldId id="383" r:id="rId21"/>
    <p:sldId id="382" r:id="rId22"/>
    <p:sldId id="390" r:id="rId23"/>
    <p:sldId id="332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FF9900"/>
    <a:srgbClr val="CCFFFF"/>
    <a:srgbClr val="FF3300"/>
    <a:srgbClr val="FFFF99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244" autoAdjust="0"/>
  </p:normalViewPr>
  <p:slideViewPr>
    <p:cSldViewPr>
      <p:cViewPr varScale="1">
        <p:scale>
          <a:sx n="54" d="100"/>
          <a:sy n="54" d="100"/>
        </p:scale>
        <p:origin x="1620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2C84545A-0A87-42D9-9AC0-EE620396D0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6609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7409C1-0036-43DD-9B87-A7BC502AE2C5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9149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4014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988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1882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341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0" fontAlgn="base" hangingPunct="0"/>
            <a:endParaRPr lang="ru-RU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AECD91-7AAF-4FCE-BE3C-7EDB6C28ECE4}" type="slidenum">
              <a:rPr lang="ru-RU" altLang="ru-RU"/>
              <a:pPr/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8022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ru-RU" dirty="0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292B25-1B8C-4CEE-B564-8B3AD861BCA6}" type="slidenum">
              <a:rPr lang="ru-RU" altLang="ru-RU"/>
              <a:pPr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9644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7E08EB-51DA-4708-AD75-62733817B2A5}" type="slidenum">
              <a:rPr lang="ru-RU" altLang="ru-RU"/>
              <a:pPr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3427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DDFA80-9E8C-4352-9956-27364DDB4654}" type="slidenum">
              <a:rPr lang="ru-RU" altLang="ru-RU"/>
              <a:pPr/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1139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B91087-40DB-43D7-8710-E6C65A922396}" type="slidenum">
              <a:rPr lang="ru-RU" altLang="ru-RU"/>
              <a:pPr/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3125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not dwell on the details of these experiments, this is the subject of my colleague's report. Such experiments were performed and the following results were obtained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740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fontAlgn="base"/>
            <a:endParaRPr lang="ru-RU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B0F30E-C542-4A51-A319-8EC775083DE2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62609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8AC8CC-CE16-4390-A80E-92E67EF60A79}" type="slidenum">
              <a:rPr lang="ru-RU" altLang="ru-RU"/>
              <a:pPr/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061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u="sng" dirty="0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3DAEFF-77D8-4438-8F18-0C58B71D8DFF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2527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5AC478-AF05-4B61-A2FF-4C593BBCA9B8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1310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ru-RU" dirty="0" smtClean="0"/>
          </a:p>
          <a:p>
            <a:endParaRPr lang="ru-RU" alt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3BA323-DEFD-445A-AE1B-014AB0428812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0082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 dirty="0" smtClean="0"/>
              <a:t>.</a:t>
            </a:r>
            <a:endParaRPr lang="ru-RU" alt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329BFF-87CC-4BA6-A400-DA9C2D84CCB2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3178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93BF57-47B7-4F48-B390-E2A6CD8EC6C2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633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DD2507-F6D0-4261-829E-F33975384143}" type="slidenum">
              <a:rPr lang="ru-RU" altLang="ru-RU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1633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4545A-0A87-42D9-9AC0-EE620396D00E}" type="slidenum">
              <a:rPr lang="ru-RU" altLang="ru-RU" smtClean="0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584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941 h 1906"/>
                <a:gd name="T4" fmla="*/ 5921 w 5740"/>
                <a:gd name="T5" fmla="*/ 941 h 1906"/>
                <a:gd name="T6" fmla="*/ 5921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74AA05-5D71-4FE8-89F6-71B79A2005B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08DF5-F96F-47C1-84C7-7231F790668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AC767-B779-4190-BCB0-887C71157F8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4223E-B10A-440F-996B-8383452DA8F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65EB8-9036-425F-9471-78273264253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C29A1-5271-4FC3-9A27-9CEE0E2C305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E43F1B-297A-4186-8A88-2089C43E190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8A62D-7048-46F1-A47A-DC27FBA1A61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4EF1A4-4D9C-4DBA-A82B-77A841BD5F1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B19D7F-2063-4FCA-A3E8-850EB14F6AC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34D2C0-8B03-4386-ACF3-699C3771701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982B4-1F36-438B-9745-43365829573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C14777-FB78-4CD7-AFFA-878EFB45E6A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A7991DD2-FDCA-44E1-A52B-A6C6A187949C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941 h 1906"/>
                <a:gd name="T4" fmla="*/ 5921 w 5740"/>
                <a:gd name="T5" fmla="*/ 941 h 1906"/>
                <a:gd name="T6" fmla="*/ 5921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8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25.emf"/><Relationship Id="rId4" Type="http://schemas.openxmlformats.org/officeDocument/2006/relationships/oleObject" Target="../embeddings/_________Microsoft_Word_97_20031.doc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wmf"/><Relationship Id="rId5" Type="http://schemas.openxmlformats.org/officeDocument/2006/relationships/image" Target="../media/image26.emf"/><Relationship Id="rId4" Type="http://schemas.openxmlformats.org/officeDocument/2006/relationships/oleObject" Target="../embeddings/_________Microsoft_Word_97_20032.doc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2.jp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9.wmf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.png"/><Relationship Id="rId5" Type="http://schemas.openxmlformats.org/officeDocument/2006/relationships/image" Target="../media/image28.wmf"/><Relationship Id="rId10" Type="http://schemas.openxmlformats.org/officeDocument/2006/relationships/image" Target="../media/image3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35.emf"/><Relationship Id="rId4" Type="http://schemas.openxmlformats.org/officeDocument/2006/relationships/oleObject" Target="../embeddings/_________Microsoft_Word_97_20033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86-018-0431-5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9573" y="2588245"/>
            <a:ext cx="7772400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</a:t>
            </a:r>
            <a:r>
              <a:rPr lang="en-US" sz="3600" dirty="0">
                <a:effectLst/>
              </a:rPr>
              <a:t>Newtonian Gravitation Constant: History of Measurement and New Results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en-US" altLang="ru-RU" sz="2400" b="0" dirty="0" err="1" smtClean="0">
                <a:solidFill>
                  <a:srgbClr val="FFCC00"/>
                </a:solidFill>
                <a:cs typeface="Times New Roman" panose="02020603050405020304" pitchFamily="18" charset="0"/>
              </a:rPr>
              <a:t>Vadim</a:t>
            </a:r>
            <a:r>
              <a:rPr lang="en-US" altLang="ru-RU" sz="2400" b="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sz="2400" b="0" dirty="0" err="1" smtClean="0">
                <a:solidFill>
                  <a:srgbClr val="FFCC00"/>
                </a:solidFill>
                <a:cs typeface="Times New Roman" panose="02020603050405020304" pitchFamily="18" charset="0"/>
              </a:rPr>
              <a:t>Milyukov</a:t>
            </a:r>
            <a:r>
              <a:rPr lang="en-US" altLang="ru-RU" sz="2400" b="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1, </a:t>
            </a:r>
            <a:r>
              <a:rPr lang="ru-RU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2</a:t>
            </a:r>
            <a:r>
              <a:rPr lang="en-US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/>
            </a:r>
            <a:br>
              <a:rPr lang="en-US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</a:br>
            <a:r>
              <a:rPr lang="en-US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/>
            </a:r>
            <a:br>
              <a:rPr lang="en-US" altLang="ru-RU" sz="2400" b="0" baseline="30000" dirty="0" smtClean="0">
                <a:solidFill>
                  <a:srgbClr val="FFCC00"/>
                </a:solidFill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sz="2400" b="0" i="1" dirty="0" err="1" smtClean="0">
                <a:solidFill>
                  <a:srgbClr val="FFCC00"/>
                </a:solidFill>
                <a:cs typeface="Times New Roman" panose="02020603050405020304" pitchFamily="18" charset="0"/>
              </a:rPr>
              <a:t>Lomonosov</a:t>
            </a:r>
            <a:r>
              <a:rPr lang="en-US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MSU</a:t>
            </a:r>
            <a:r>
              <a:rPr lang="ru-RU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/>
            </a:r>
            <a:br>
              <a:rPr lang="ru-RU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</a:br>
            <a:r>
              <a:rPr lang="en-US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Sun </a:t>
            </a:r>
            <a:r>
              <a:rPr lang="en-US" altLang="ru-RU" sz="2400" b="0" i="1" dirty="0" err="1" smtClean="0">
                <a:solidFill>
                  <a:srgbClr val="FFCC00"/>
                </a:solidFill>
                <a:cs typeface="Times New Roman" panose="02020603050405020304" pitchFamily="18" charset="0"/>
              </a:rPr>
              <a:t>Yat</a:t>
            </a:r>
            <a:r>
              <a:rPr lang="en-US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</a:t>
            </a:r>
            <a:r>
              <a:rPr lang="en-US" altLang="ru-RU" sz="2400" b="0" i="1" dirty="0" err="1" smtClean="0">
                <a:solidFill>
                  <a:srgbClr val="FFCC00"/>
                </a:solidFill>
                <a:cs typeface="Times New Roman" panose="02020603050405020304" pitchFamily="18" charset="0"/>
              </a:rPr>
              <a:t>sen</a:t>
            </a:r>
            <a:r>
              <a:rPr lang="en-US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  <a:t> University</a:t>
            </a:r>
            <a:br>
              <a:rPr lang="en-US" altLang="ru-RU" sz="2400" b="0" i="1" dirty="0" smtClean="0">
                <a:solidFill>
                  <a:srgbClr val="FFCC00"/>
                </a:solidFill>
                <a:cs typeface="Times New Roman" panose="02020603050405020304" pitchFamily="18" charset="0"/>
              </a:rPr>
            </a:br>
            <a:endParaRPr lang="ru-RU" altLang="ru-RU" sz="4800" b="0" i="1" dirty="0" smtClean="0">
              <a:solidFill>
                <a:srgbClr val="FFCC00"/>
              </a:solidFill>
              <a:cs typeface="Times New Roman" panose="02020603050405020304" pitchFamily="18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6084168" y="-171400"/>
            <a:ext cx="34559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US" altLang="ru-RU" b="1" i="1" dirty="0">
              <a:solidFill>
                <a:srgbClr val="FF9900"/>
              </a:solidFill>
            </a:endParaRPr>
          </a:p>
          <a:p>
            <a:pPr eaLnBrk="1" hangingPunct="1"/>
            <a:r>
              <a:rPr lang="en-US" altLang="ru-RU" b="1" i="1" dirty="0" smtClean="0">
                <a:solidFill>
                  <a:srgbClr val="FF9900"/>
                </a:solidFill>
              </a:rPr>
              <a:t>FFK-</a:t>
            </a:r>
            <a:r>
              <a:rPr lang="ru-RU" altLang="ru-RU" b="1" i="1" dirty="0" smtClean="0">
                <a:solidFill>
                  <a:srgbClr val="FF9900"/>
                </a:solidFill>
              </a:rPr>
              <a:t>2019 </a:t>
            </a:r>
            <a:endParaRPr lang="en-US" altLang="ru-RU" b="1" i="1" dirty="0" smtClean="0">
              <a:solidFill>
                <a:srgbClr val="FF9900"/>
              </a:solidFill>
            </a:endParaRPr>
          </a:p>
          <a:p>
            <a:pPr eaLnBrk="1" hangingPunct="1"/>
            <a:r>
              <a:rPr lang="en-US" altLang="ru-RU" b="1" i="1" dirty="0" err="1" smtClean="0">
                <a:solidFill>
                  <a:srgbClr val="FF9900"/>
                </a:solidFill>
              </a:rPr>
              <a:t>Tihany</a:t>
            </a:r>
            <a:r>
              <a:rPr lang="ru-RU" altLang="ru-RU" b="1" i="1" dirty="0" smtClean="0">
                <a:solidFill>
                  <a:srgbClr val="FF9900"/>
                </a:solidFill>
              </a:rPr>
              <a:t>, </a:t>
            </a:r>
            <a:r>
              <a:rPr lang="en-US" altLang="ru-RU" b="1" i="1" dirty="0" smtClean="0">
                <a:solidFill>
                  <a:srgbClr val="FF9900"/>
                </a:solidFill>
              </a:rPr>
              <a:t>Hungary</a:t>
            </a:r>
            <a:endParaRPr lang="ru-RU" altLang="ru-RU" b="1" i="1" dirty="0">
              <a:solidFill>
                <a:srgbClr val="FF9900"/>
              </a:solidFill>
            </a:endParaRPr>
          </a:p>
          <a:p>
            <a:pPr eaLnBrk="1" hangingPunct="1"/>
            <a:r>
              <a:rPr lang="en-US" altLang="ru-RU" b="1" i="1" dirty="0" smtClean="0">
                <a:solidFill>
                  <a:srgbClr val="FF9900"/>
                </a:solidFill>
              </a:rPr>
              <a:t>13 June 20</a:t>
            </a:r>
            <a:r>
              <a:rPr lang="ru-RU" altLang="ru-RU" b="1" i="1" dirty="0">
                <a:solidFill>
                  <a:srgbClr val="FF9900"/>
                </a:solidFill>
              </a:rPr>
              <a:t>19</a:t>
            </a:r>
            <a:endParaRPr lang="en-US" altLang="ru-RU" b="1" i="1" dirty="0">
              <a:solidFill>
                <a:srgbClr val="FF9900"/>
              </a:solidFill>
            </a:endParaRPr>
          </a:p>
          <a:p>
            <a:pPr eaLnBrk="1" hangingPunct="1"/>
            <a:endParaRPr lang="ru-RU" altLang="ru-RU" dirty="0">
              <a:solidFill>
                <a:srgbClr val="FF9900"/>
              </a:solidFill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235325"/>
            <a:ext cx="23225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69863" y="6165850"/>
            <a:ext cx="3090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600">
                <a:latin typeface="Arial" pitchFamily="34" charset="0"/>
              </a:rPr>
              <a:t>Henry Cavendish (1731–1810), </a:t>
            </a:r>
            <a:endParaRPr lang="ru-RU" altLang="ru-RU" sz="1600"/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10" descr="https://im0-tub-ru.yandex.net/i?id=3b4d76e2d18cb399c016c661e1383669-l&amp;n=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6838" y="3271838"/>
            <a:ext cx="2160587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4"/>
          <p:cNvSpPr txBox="1">
            <a:spLocks noChangeArrowheads="1"/>
          </p:cNvSpPr>
          <p:nvPr/>
        </p:nvSpPr>
        <p:spPr bwMode="auto">
          <a:xfrm>
            <a:off x="6500813" y="6189663"/>
            <a:ext cx="2663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latin typeface="Arial" pitchFamily="34" charset="0"/>
                <a:cs typeface="Arial" pitchFamily="34" charset="0"/>
              </a:rPr>
              <a:t>Loránd Eötvös </a:t>
            </a:r>
            <a:r>
              <a:rPr lang="ru-RU" altLang="ru-RU" sz="1600">
                <a:latin typeface="Arial" pitchFamily="34" charset="0"/>
                <a:cs typeface="Arial" pitchFamily="34" charset="0"/>
              </a:rPr>
              <a:t>(1848-1919)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9750" y="5229225"/>
            <a:ext cx="7777163" cy="151288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47813" y="206375"/>
            <a:ext cx="72009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 MSU experiment 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(1975-1978</a:t>
            </a:r>
            <a:r>
              <a:rPr lang="ru-RU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20484" name="Picture 2" descr="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981075"/>
            <a:ext cx="3240088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devi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8400" y="981075"/>
            <a:ext cx="3338513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3"/>
          <p:cNvSpPr>
            <a:spLocks noChangeArrowheads="1"/>
          </p:cNvSpPr>
          <p:nvPr/>
        </p:nvSpPr>
        <p:spPr bwMode="auto">
          <a:xfrm>
            <a:off x="611188" y="5229225"/>
            <a:ext cx="76327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sz="2000" b="1" dirty="0">
                <a:solidFill>
                  <a:schemeClr val="tx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and sketch  of the SAI MSU experimental setup:</a:t>
            </a:r>
            <a:endParaRPr lang="ru-RU" sz="2000" b="1" dirty="0">
              <a:solidFill>
                <a:schemeClr val="tx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– housing of device; 2 – torsion balance; 3 – attracting masses; 4, 6 – optical readout systems; 5 – rotating mirror; 7 – device for linear measurements; 8 – vacuum pump.</a:t>
            </a:r>
            <a:endParaRPr lang="ru-RU" sz="2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6013" y="1412875"/>
            <a:ext cx="287337" cy="2159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60463" y="2257425"/>
            <a:ext cx="287337" cy="2159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8888" y="2847975"/>
            <a:ext cx="288925" cy="2159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27213" y="4292600"/>
            <a:ext cx="288925" cy="2159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49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Рисунок 1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0113" y="333375"/>
            <a:ext cx="74168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value of the Newtonian gravitational constant, obtained in the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MSU experiment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613" y="220503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series of the experiments: </a:t>
            </a:r>
          </a:p>
          <a:p>
            <a:pPr>
              <a:defRPr/>
            </a:pP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March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May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1975, </a:t>
            </a:r>
            <a:endParaRPr lang="en-US" sz="2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March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June 1976, </a:t>
            </a:r>
            <a:endParaRPr lang="en-US" sz="2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January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March 1977 </a:t>
            </a:r>
            <a:endParaRPr lang="en-US" sz="2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October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1977 – January 1978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1853600" y="4437063"/>
            <a:ext cx="50946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2800" i="1" dirty="0"/>
              <a:t>G=(6.67</a:t>
            </a:r>
            <a:r>
              <a:rPr lang="ru-RU" altLang="ru-RU" sz="2800" i="1" dirty="0"/>
              <a:t>45</a:t>
            </a:r>
            <a:r>
              <a:rPr lang="en-US" altLang="ru-RU" sz="2800" i="1" dirty="0"/>
              <a:t> </a:t>
            </a:r>
            <a:r>
              <a:rPr lang="en-US" altLang="ru-RU" sz="2800" i="1" dirty="0">
                <a:sym typeface="Symbol" pitchFamily="18" charset="2"/>
              </a:rPr>
              <a:t></a:t>
            </a:r>
            <a:r>
              <a:rPr lang="en-US" altLang="ru-RU" sz="2800" i="1" dirty="0"/>
              <a:t> 0.000</a:t>
            </a:r>
            <a:r>
              <a:rPr lang="ru-RU" altLang="ru-RU" sz="2800" i="1" dirty="0"/>
              <a:t>8</a:t>
            </a:r>
            <a:r>
              <a:rPr lang="en-US" altLang="ru-RU" sz="2800" i="1" dirty="0"/>
              <a:t>)</a:t>
            </a:r>
            <a:r>
              <a:rPr lang="en-US" altLang="ru-RU" sz="2800" i="1" dirty="0">
                <a:sym typeface="Symbol" pitchFamily="18" charset="2"/>
              </a:rPr>
              <a:t></a:t>
            </a:r>
            <a:r>
              <a:rPr lang="en-US" altLang="ru-RU" sz="2800" i="1" dirty="0"/>
              <a:t>10</a:t>
            </a:r>
            <a:r>
              <a:rPr lang="en-US" altLang="ru-RU" sz="2800" i="1" baseline="30000" dirty="0"/>
              <a:t>-11</a:t>
            </a:r>
            <a:r>
              <a:rPr lang="en-US" altLang="ru-RU" sz="2800" i="1" dirty="0"/>
              <a:t> m</a:t>
            </a:r>
            <a:r>
              <a:rPr lang="en-US" altLang="ru-RU" sz="2800" i="1" baseline="30000" dirty="0"/>
              <a:t>3</a:t>
            </a:r>
            <a:r>
              <a:rPr lang="en-US" altLang="ru-RU" sz="2800" i="1" dirty="0"/>
              <a:t>kg</a:t>
            </a:r>
            <a:r>
              <a:rPr lang="en-US" altLang="ru-RU" sz="2800" i="1" baseline="30000" dirty="0"/>
              <a:t>-1</a:t>
            </a:r>
            <a:r>
              <a:rPr lang="en-US" altLang="ru-RU" sz="2800" i="1" dirty="0"/>
              <a:t>s</a:t>
            </a:r>
            <a:r>
              <a:rPr lang="en-US" altLang="ru-RU" sz="2800" i="1" baseline="30000" dirty="0"/>
              <a:t>-2</a:t>
            </a:r>
          </a:p>
        </p:txBody>
      </p:sp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1474738" y="5099050"/>
            <a:ext cx="66976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2000" i="1" dirty="0">
                <a:latin typeface="GlosaMath-Bold"/>
              </a:rPr>
              <a:t>with relative standard</a:t>
            </a:r>
            <a:r>
              <a:rPr lang="ru-RU" altLang="ru-RU" sz="2000" i="1" dirty="0">
                <a:latin typeface="GlosaMath-Bold"/>
              </a:rPr>
              <a:t> </a:t>
            </a:r>
            <a:r>
              <a:rPr lang="en-US" altLang="ru-RU" sz="2000" i="1" dirty="0">
                <a:latin typeface="GlosaMath-Bold"/>
              </a:rPr>
              <a:t>uncertainties of </a:t>
            </a:r>
            <a:r>
              <a:rPr lang="ru-RU" altLang="ru-RU" sz="2000" i="1" dirty="0">
                <a:latin typeface="GlosaMath-Bold"/>
              </a:rPr>
              <a:t>120 </a:t>
            </a:r>
            <a:r>
              <a:rPr lang="en-US" altLang="ru-RU" sz="2000" i="1" dirty="0" smtClean="0">
                <a:latin typeface="GlosaMath-Bold"/>
              </a:rPr>
              <a:t>ppm  </a:t>
            </a:r>
            <a:endParaRPr lang="ru-RU" altLang="ru-RU" sz="2000" i="1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913" y="0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635375" y="5734050"/>
            <a:ext cx="48974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600">
                <a:cs typeface="Times New Roman" pitchFamily="18" charset="0"/>
              </a:rPr>
              <a:t>Сагитов М.У, Милюков В.К. и др. Новое определение кавендишевой гравитационной постоянной// Доклады АН СССР, 1979, т.245, № 3, с.567 -569 (</a:t>
            </a:r>
            <a:r>
              <a:rPr lang="en-GB" altLang="ru-RU" sz="1600">
                <a:cs typeface="Times New Roman" pitchFamily="18" charset="0"/>
              </a:rPr>
              <a:t>Sov</a:t>
            </a:r>
            <a:r>
              <a:rPr lang="ru-RU" altLang="ru-RU" sz="1600">
                <a:cs typeface="Times New Roman" pitchFamily="18" charset="0"/>
              </a:rPr>
              <a:t>. </a:t>
            </a:r>
            <a:r>
              <a:rPr lang="en-GB" altLang="ru-RU" sz="1600">
                <a:cs typeface="Times New Roman" pitchFamily="18" charset="0"/>
              </a:rPr>
              <a:t>Phys</a:t>
            </a:r>
            <a:r>
              <a:rPr lang="ru-RU" altLang="ru-RU" sz="1600">
                <a:cs typeface="Times New Roman" pitchFamily="18" charset="0"/>
              </a:rPr>
              <a:t>. </a:t>
            </a:r>
            <a:r>
              <a:rPr lang="en-GB" altLang="ru-RU" sz="1600">
                <a:cs typeface="Times New Roman" pitchFamily="18" charset="0"/>
              </a:rPr>
              <a:t>Dokl</a:t>
            </a:r>
            <a:r>
              <a:rPr lang="ru-RU" altLang="ru-RU" sz="1600">
                <a:cs typeface="Times New Roman" pitchFamily="18" charset="0"/>
              </a:rPr>
              <a:t>. </a:t>
            </a:r>
            <a:r>
              <a:rPr lang="ru-RU" altLang="ru-RU" sz="1600" b="1">
                <a:cs typeface="Times New Roman" pitchFamily="18" charset="0"/>
              </a:rPr>
              <a:t>245</a:t>
            </a:r>
            <a:r>
              <a:rPr lang="ru-RU" altLang="ru-RU" sz="1600">
                <a:cs typeface="Times New Roman" pitchFamily="18" charset="0"/>
              </a:rPr>
              <a:t>(1-6), 20-22 (1981)</a:t>
            </a:r>
            <a:r>
              <a:rPr lang="en-US" altLang="ru-RU" sz="1600">
                <a:cs typeface="Times New Roman" pitchFamily="18" charset="0"/>
              </a:rPr>
              <a:t>)</a:t>
            </a:r>
            <a:endParaRPr lang="en-US" alt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15" y="1438598"/>
            <a:ext cx="3339421" cy="46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31" y="1438598"/>
            <a:ext cx="3360987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0113" y="333375"/>
            <a:ext cx="74168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CONSTANT OF GRAVITATION (Result of the MSU experiment)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913" y="0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38598"/>
            <a:ext cx="3388966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206375"/>
            <a:ext cx="72009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HUST experiment 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</a:t>
            </a: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Рисунок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3224"/>
            <a:ext cx="5856000" cy="4392000"/>
          </a:xfrm>
          <a:prstGeom prst="rect">
            <a:avLst/>
          </a:prstGeom>
        </p:spPr>
      </p:pic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>
            <a:off x="1547813" y="5795972"/>
            <a:ext cx="38842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dirty="0" smtClean="0">
                <a:latin typeface="Arial" pitchFamily="34" charset="0"/>
                <a:cs typeface="Arial" pitchFamily="34" charset="0"/>
              </a:rPr>
              <a:t>G=(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6.6699</a:t>
            </a:r>
            <a:r>
              <a:rPr lang="en-US" dirty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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0.000</a:t>
            </a: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en-US" altLang="ru-RU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altLang="ru-RU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508104" y="5795972"/>
            <a:ext cx="2881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.: </a:t>
            </a: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ru-RU" dirty="0" smtClean="0">
                <a:latin typeface="Arial" pitchFamily="34" charset="0"/>
                <a:cs typeface="Arial" pitchFamily="34" charset="0"/>
              </a:rPr>
              <a:t>05</a:t>
            </a: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6346775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Luo, J. et al. </a:t>
            </a:r>
            <a:r>
              <a:rPr lang="en-US" sz="1600" i="1" dirty="0"/>
              <a:t>Phys. Rev. D</a:t>
            </a:r>
            <a:r>
              <a:rPr lang="en-US" sz="1600" dirty="0"/>
              <a:t> </a:t>
            </a:r>
            <a:r>
              <a:rPr lang="en-US" sz="1600" b="1" dirty="0"/>
              <a:t>59</a:t>
            </a:r>
            <a:r>
              <a:rPr lang="en-US" sz="1600" dirty="0"/>
              <a:t>, 042001 (1998).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0066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206375"/>
            <a:ext cx="72009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HUST experiment 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</a:t>
            </a: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Рисунок 1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>
            <a:off x="323528" y="5126049"/>
            <a:ext cx="41406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dirty="0" smtClean="0">
                <a:latin typeface="Arial" pitchFamily="34" charset="0"/>
                <a:cs typeface="Arial" pitchFamily="34" charset="0"/>
              </a:rPr>
              <a:t>G=(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6.67349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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0.00018)</a:t>
            </a:r>
            <a:r>
              <a:rPr lang="en-US" altLang="ru-RU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385138" y="5565786"/>
            <a:ext cx="2881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.: </a:t>
            </a:r>
            <a:r>
              <a:rPr lang="en-US" altLang="ru-RU" dirty="0" smtClean="0">
                <a:latin typeface="Arial" pitchFamily="34" charset="0"/>
                <a:cs typeface="Arial" pitchFamily="34" charset="0"/>
              </a:rPr>
              <a:t>26</a:t>
            </a: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30312"/>
            <a:ext cx="4608000" cy="345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593" y="968900"/>
            <a:ext cx="3753000" cy="500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6593" y="6309320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Luo, J. et al. </a:t>
            </a:r>
            <a:r>
              <a:rPr lang="en-US" sz="1600" i="1" dirty="0"/>
              <a:t>Phys. Rev. Lett</a:t>
            </a:r>
            <a:r>
              <a:rPr lang="en-US" sz="1600" dirty="0"/>
              <a:t>. </a:t>
            </a:r>
            <a:r>
              <a:rPr lang="en-US" sz="1600" b="1" dirty="0"/>
              <a:t>102</a:t>
            </a:r>
            <a:r>
              <a:rPr lang="en-US" sz="1600" dirty="0"/>
              <a:t>, 240801 (2009).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196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450" y="333375"/>
            <a:ext cx="70564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reliable measurements of the  Newtonian gravitation constant (3 -4 stage)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60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389512"/>
              </p:ext>
            </p:extLst>
          </p:nvPr>
        </p:nvGraphicFramePr>
        <p:xfrm>
          <a:off x="255588" y="1552575"/>
          <a:ext cx="8612187" cy="442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name="Document" r:id="rId4" imgW="7585206" imgH="3898888" progId="Word.Document.8">
                  <p:embed/>
                </p:oleObj>
              </mc:Choice>
              <mc:Fallback>
                <p:oleObj name="Document" r:id="rId4" imgW="7585206" imgH="3898888" progId="Word.Documen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1552575"/>
                        <a:ext cx="8612187" cy="44227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4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1260475" y="3173413"/>
          <a:ext cx="6096000" cy="354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4" name="Document" r:id="rId4" imgW="7585206" imgH="4407659" progId="Word.Document.8">
                  <p:embed/>
                </p:oleObj>
              </mc:Choice>
              <mc:Fallback>
                <p:oleObj name="Document" r:id="rId4" imgW="7585206" imgH="4407659" progId="Word.Documen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3173413"/>
                        <a:ext cx="6096000" cy="35417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5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38100"/>
            <a:ext cx="6564312" cy="32385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5003800" y="188913"/>
            <a:ext cx="0" cy="36036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3995738" y="549275"/>
            <a:ext cx="576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4хх</a:t>
            </a:r>
          </a:p>
        </p:txBody>
      </p:sp>
      <p:sp>
        <p:nvSpPr>
          <p:cNvPr id="28678" name="TextBox 6"/>
          <p:cNvSpPr txBox="1">
            <a:spLocks noChangeArrowheads="1"/>
          </p:cNvSpPr>
          <p:nvPr/>
        </p:nvSpPr>
        <p:spPr bwMode="auto">
          <a:xfrm>
            <a:off x="4859338" y="579438"/>
            <a:ext cx="433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>
                <a:solidFill>
                  <a:schemeClr val="bg2"/>
                </a:solidFill>
              </a:rPr>
              <a:t>[4]</a:t>
            </a:r>
            <a:endParaRPr lang="ru-RU" altLang="ru-RU" sz="1400">
              <a:solidFill>
                <a:schemeClr val="bg2"/>
              </a:solidFill>
            </a:endParaRPr>
          </a:p>
        </p:txBody>
      </p:sp>
      <p:pic>
        <p:nvPicPr>
          <p:cNvPr id="2867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7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>
            <a:spLocks noChangeAspect="1"/>
          </p:cNvSpPr>
          <p:nvPr/>
        </p:nvSpPr>
        <p:spPr>
          <a:xfrm>
            <a:off x="90210" y="4929677"/>
            <a:ext cx="3843610" cy="6840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>
            <a:spLocks noChangeAspect="1"/>
          </p:cNvSpPr>
          <p:nvPr/>
        </p:nvSpPr>
        <p:spPr>
          <a:xfrm>
            <a:off x="547647" y="3429000"/>
            <a:ext cx="1452236" cy="3240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>
            <a:spLocks noChangeAspect="1"/>
          </p:cNvSpPr>
          <p:nvPr/>
        </p:nvSpPr>
        <p:spPr>
          <a:xfrm>
            <a:off x="270077" y="1912976"/>
            <a:ext cx="3431200" cy="7560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550" y="260350"/>
            <a:ext cx="702151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LiteraturnayaISOC"/>
              </a:rPr>
              <a:t> </a:t>
            </a:r>
            <a:r>
              <a:rPr lang="en-US" sz="3200" dirty="0">
                <a:solidFill>
                  <a:srgbClr val="FFC000"/>
                </a:solidFill>
                <a:latin typeface="+mj-lt"/>
              </a:rPr>
              <a:t>Effect of </a:t>
            </a:r>
            <a:r>
              <a:rPr lang="en-US" sz="3200" dirty="0" err="1">
                <a:solidFill>
                  <a:srgbClr val="FFC000"/>
                </a:solidFill>
                <a:latin typeface="+mj-lt"/>
              </a:rPr>
              <a:t>u</a:t>
            </a:r>
            <a:r>
              <a:rPr lang="en-US" sz="3200" dirty="0" err="1" smtClean="0">
                <a:solidFill>
                  <a:srgbClr val="FFC000"/>
                </a:solidFill>
                <a:latin typeface="+mj-lt"/>
              </a:rPr>
              <a:t>nelasticity</a:t>
            </a:r>
            <a:r>
              <a:rPr lang="en-US" sz="32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FFC000"/>
                </a:solidFill>
                <a:latin typeface="+mj-lt"/>
              </a:rPr>
              <a:t>of torsion fiber</a:t>
            </a:r>
          </a:p>
          <a:p>
            <a:pPr algn="ctr">
              <a:defRPr/>
            </a:pPr>
            <a:r>
              <a:rPr lang="en-US" sz="3200" dirty="0">
                <a:solidFill>
                  <a:srgbClr val="FFC000"/>
                </a:solidFill>
                <a:latin typeface="+mj-lt"/>
              </a:rPr>
              <a:t>(Kuroda effect)</a:t>
            </a:r>
            <a:endParaRPr lang="ru-RU" sz="32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0726" name="Rectangle 2"/>
          <p:cNvSpPr>
            <a:spLocks noChangeArrowheads="1"/>
          </p:cNvSpPr>
          <p:nvPr/>
        </p:nvSpPr>
        <p:spPr bwMode="auto">
          <a:xfrm>
            <a:off x="2700338" y="393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3072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687581"/>
              </p:ext>
            </p:extLst>
          </p:nvPr>
        </p:nvGraphicFramePr>
        <p:xfrm>
          <a:off x="394860" y="2009791"/>
          <a:ext cx="3044999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0" r:id="rId4" imgW="2286000" imgH="482600" progId="">
                  <p:embed/>
                </p:oleObj>
              </mc:Choice>
              <mc:Fallback>
                <p:oleObj r:id="rId4" imgW="2286000" imgH="482600" progId="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60" y="2009791"/>
                        <a:ext cx="3044999" cy="6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Rectangle 4"/>
          <p:cNvSpPr>
            <a:spLocks noChangeArrowheads="1"/>
          </p:cNvSpPr>
          <p:nvPr/>
        </p:nvSpPr>
        <p:spPr bwMode="auto">
          <a:xfrm>
            <a:off x="3924300" y="2482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30729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672670"/>
              </p:ext>
            </p:extLst>
          </p:nvPr>
        </p:nvGraphicFramePr>
        <p:xfrm>
          <a:off x="674689" y="3429000"/>
          <a:ext cx="1225649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1" r:id="rId6" imgW="812447" imgH="241195" progId="">
                  <p:embed/>
                </p:oleObj>
              </mc:Choice>
              <mc:Fallback>
                <p:oleObj r:id="rId6" imgW="812447" imgH="241195" progId="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9" y="3429000"/>
                        <a:ext cx="1225649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0" name="Rectangle 6"/>
          <p:cNvSpPr>
            <a:spLocks noChangeArrowheads="1"/>
          </p:cNvSpPr>
          <p:nvPr/>
        </p:nvSpPr>
        <p:spPr bwMode="auto">
          <a:xfrm>
            <a:off x="2484438" y="4259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30731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286322"/>
              </p:ext>
            </p:extLst>
          </p:nvPr>
        </p:nvGraphicFramePr>
        <p:xfrm>
          <a:off x="179515" y="4980781"/>
          <a:ext cx="3662585" cy="5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2" r:id="rId8" imgW="3632200" imgH="571500" progId="">
                  <p:embed/>
                </p:oleObj>
              </mc:Choice>
              <mc:Fallback>
                <p:oleObj r:id="rId8" imgW="3632200" imgH="571500" progId="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5" y="4980781"/>
                        <a:ext cx="3662585" cy="57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TextBox 12"/>
          <p:cNvSpPr txBox="1">
            <a:spLocks noChangeArrowheads="1"/>
          </p:cNvSpPr>
          <p:nvPr/>
        </p:nvSpPr>
        <p:spPr bwMode="auto">
          <a:xfrm>
            <a:off x="166881" y="1423205"/>
            <a:ext cx="316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Time- of –swing  method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33" name="TextBox 14"/>
          <p:cNvSpPr txBox="1">
            <a:spLocks noChangeArrowheads="1"/>
          </p:cNvSpPr>
          <p:nvPr/>
        </p:nvSpPr>
        <p:spPr bwMode="auto">
          <a:xfrm>
            <a:off x="238109" y="2828835"/>
            <a:ext cx="41767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In ideal case </a:t>
            </a:r>
            <a:r>
              <a:rPr lang="en-US" altLang="ru-RU" sz="1400" i="1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altLang="ru-RU" sz="1400" i="1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altLang="ru-RU" sz="1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= </a:t>
            </a:r>
            <a:r>
              <a:rPr lang="en-US" altLang="ru-RU" sz="1400" i="1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altLang="ru-RU" sz="1400" i="1" baseline="-250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 = </a:t>
            </a:r>
            <a:r>
              <a:rPr lang="en-US" altLang="ru-RU" sz="1400" i="1" dirty="0" err="1">
                <a:latin typeface="Arial" pitchFamily="34" charset="0"/>
                <a:cs typeface="Arial" pitchFamily="34" charset="0"/>
              </a:rPr>
              <a:t>const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altLang="ru-RU" dirty="0"/>
              <a:t> </a:t>
            </a:r>
          </a:p>
        </p:txBody>
      </p:sp>
      <p:sp>
        <p:nvSpPr>
          <p:cNvPr id="30734" name="TextBox 16"/>
          <p:cNvSpPr txBox="1">
            <a:spLocks noChangeArrowheads="1"/>
          </p:cNvSpPr>
          <p:nvPr/>
        </p:nvSpPr>
        <p:spPr bwMode="auto">
          <a:xfrm>
            <a:off x="58392" y="3954692"/>
            <a:ext cx="70215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In </a:t>
            </a:r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general case, spring constant </a:t>
            </a:r>
            <a:r>
              <a:rPr lang="en-US" altLang="ru-RU" sz="14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is a complex </a:t>
            </a:r>
            <a:endParaRPr lang="en-US" alt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value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not only dissipation, </a:t>
            </a:r>
            <a:endParaRPr lang="en-US" alt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but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also 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 depends </a:t>
            </a:r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the frequency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5" name="Рисунок 24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177" y="6140870"/>
            <a:ext cx="15208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6" name="TextBox 25"/>
          <p:cNvSpPr txBox="1">
            <a:spLocks noChangeArrowheads="1"/>
          </p:cNvSpPr>
          <p:nvPr/>
        </p:nvSpPr>
        <p:spPr bwMode="auto">
          <a:xfrm>
            <a:off x="1907704" y="6023571"/>
            <a:ext cx="5651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altLang="ru-RU" sz="1400" i="1" dirty="0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≈1700, </a:t>
            </a:r>
            <a:r>
              <a:rPr lang="en-US" altLang="ru-RU" sz="1400" i="1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el-GR" altLang="ru-RU" sz="1400" i="1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G/G ≈187 ppm</a:t>
            </a:r>
            <a:r>
              <a:rPr lang="ru-RU" altLang="ru-RU" sz="1400" i="1" dirty="0">
                <a:latin typeface="Arial" pitchFamily="34" charset="0"/>
                <a:cs typeface="Arial" pitchFamily="34" charset="0"/>
              </a:rPr>
              <a:t>;</a:t>
            </a:r>
            <a:endParaRPr lang="en-US" altLang="ru-RU" sz="1400" i="1" dirty="0">
              <a:latin typeface="Arial" pitchFamily="34" charset="0"/>
              <a:cs typeface="Arial" pitchFamily="34" charset="0"/>
            </a:endParaRPr>
          </a:p>
          <a:p>
            <a:r>
              <a:rPr lang="en-US" altLang="ru-RU" sz="1400" dirty="0" smtClean="0">
                <a:latin typeface="Arial" pitchFamily="34" charset="0"/>
                <a:cs typeface="Arial" pitchFamily="34" charset="0"/>
              </a:rPr>
              <a:t>For</a:t>
            </a:r>
            <a:r>
              <a:rPr lang="ru-RU" alt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Q≈</a:t>
            </a:r>
            <a:r>
              <a:rPr lang="en-US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sz="1400" i="1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ru-RU" sz="1400" i="1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el-GR" altLang="ru-RU" sz="1400" i="1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altLang="ru-RU" sz="1400" i="1" dirty="0">
                <a:latin typeface="Arial" pitchFamily="34" charset="0"/>
                <a:cs typeface="Arial" pitchFamily="34" charset="0"/>
              </a:rPr>
              <a:t>G/G ≈ 3 ppm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Рисунок 18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>
            <a:spLocks noChangeAspect="1"/>
          </p:cNvSpPr>
          <p:nvPr/>
        </p:nvSpPr>
        <p:spPr>
          <a:xfrm>
            <a:off x="3180820" y="6157815"/>
            <a:ext cx="309422" cy="119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>
            <a:spLocks noChangeAspect="1"/>
          </p:cNvSpPr>
          <p:nvPr/>
        </p:nvSpPr>
        <p:spPr>
          <a:xfrm>
            <a:off x="3184645" y="6328189"/>
            <a:ext cx="309422" cy="119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063" y="1719000"/>
            <a:ext cx="4992000" cy="37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2988" y="188913"/>
            <a:ext cx="5545137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Ways to overcome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Kuroda effect 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Torsional balance with high Q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method of the experiment, in which the torsion wire is not twisted</a:t>
            </a:r>
          </a:p>
        </p:txBody>
      </p:sp>
      <p:sp>
        <p:nvSpPr>
          <p:cNvPr id="32771" name="Прямоугольник 6"/>
          <p:cNvSpPr>
            <a:spLocks noChangeArrowheads="1"/>
          </p:cNvSpPr>
          <p:nvPr/>
        </p:nvSpPr>
        <p:spPr bwMode="auto">
          <a:xfrm>
            <a:off x="250825" y="5851525"/>
            <a:ext cx="8066088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800"/>
              </a:spcAft>
              <a:buFont typeface="Arial" pitchFamily="34" charset="0"/>
              <a:buChar char="•"/>
            </a:pPr>
            <a:r>
              <a:rPr lang="en-US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Time-of-swing (TOS) method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lang="en-US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indent="-285750">
              <a:spcAft>
                <a:spcPts val="800"/>
              </a:spcAft>
              <a:buFont typeface="Arial" pitchFamily="34" charset="0"/>
              <a:buChar char="•"/>
            </a:pPr>
            <a:r>
              <a:rPr lang="en-US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Angular-acceleration-feedback method (AAF</a:t>
            </a:r>
            <a:r>
              <a:rPr lang="en-US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2772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282700"/>
            <a:ext cx="62642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57200" y="5013176"/>
            <a:ext cx="8003232" cy="172819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99592" y="1000125"/>
            <a:ext cx="7071434" cy="3600000"/>
          </a:xfrm>
        </p:spPr>
      </p:pic>
      <p:sp>
        <p:nvSpPr>
          <p:cNvPr id="7" name="TextBox 6"/>
          <p:cNvSpPr txBox="1"/>
          <p:nvPr/>
        </p:nvSpPr>
        <p:spPr>
          <a:xfrm>
            <a:off x="1835150" y="476250"/>
            <a:ext cx="5976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Ideology of TOS and AAF methods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26897" y="4941168"/>
            <a:ext cx="74168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See next presentations: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Qing Li, et al. Determination of G with time-of-swing method by using high Q silica fiber.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Chao </a:t>
            </a:r>
            <a:r>
              <a:rPr lang="en-US" sz="2000" b="1" dirty="0" err="1" smtClean="0">
                <a:solidFill>
                  <a:schemeClr val="bg1"/>
                </a:solidFill>
              </a:rPr>
              <a:t>Xue</a:t>
            </a:r>
            <a:r>
              <a:rPr lang="en-US" sz="2000" b="1" dirty="0" smtClean="0">
                <a:solidFill>
                  <a:schemeClr val="bg1"/>
                </a:solidFill>
              </a:rPr>
              <a:t>, et al. </a:t>
            </a:r>
            <a:r>
              <a:rPr lang="en-US" sz="2000" b="1" dirty="0">
                <a:solidFill>
                  <a:schemeClr val="bg1"/>
                </a:solidFill>
              </a:rPr>
              <a:t>D</a:t>
            </a:r>
            <a:r>
              <a:rPr lang="en-US" sz="2000" b="1" dirty="0" smtClean="0">
                <a:solidFill>
                  <a:schemeClr val="bg1"/>
                </a:solidFill>
              </a:rPr>
              <a:t>etermination of G with Angular-Acceleration-Feedback Methods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7525" y="1125538"/>
            <a:ext cx="8154988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27584" y="3789040"/>
            <a:ext cx="3096344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339725" y="2133600"/>
          <a:ext cx="8339138" cy="437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8" name="Document" r:id="rId4" imgW="7585206" imgH="3976772" progId="Word.Document.8">
                  <p:embed/>
                </p:oleObj>
              </mc:Choice>
              <mc:Fallback>
                <p:oleObj name="Document" r:id="rId4" imgW="7585206" imgH="3976772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" y="2133600"/>
                        <a:ext cx="8339138" cy="4371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16013" y="239713"/>
            <a:ext cx="75596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reliable measurements of the  Newtonian gravitation constant ( stage 4)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Прямоугольник 2"/>
          <p:cNvSpPr>
            <a:spLocks noChangeArrowheads="1"/>
          </p:cNvSpPr>
          <p:nvPr/>
        </p:nvSpPr>
        <p:spPr bwMode="auto">
          <a:xfrm>
            <a:off x="2395538" y="1387475"/>
            <a:ext cx="283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 dirty="0">
                <a:latin typeface="Arial" pitchFamily="34" charset="0"/>
                <a:cs typeface="Arial" pitchFamily="34" charset="0"/>
              </a:rPr>
              <a:t>G=(6.67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4184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(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78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)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58374" name="Прямоугольник 3"/>
          <p:cNvSpPr>
            <a:spLocks noChangeArrowheads="1"/>
          </p:cNvSpPr>
          <p:nvPr/>
        </p:nvSpPr>
        <p:spPr bwMode="auto">
          <a:xfrm>
            <a:off x="588963" y="1397000"/>
            <a:ext cx="1843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 dirty="0">
                <a:latin typeface="Arial" pitchFamily="34" charset="0"/>
                <a:ea typeface="SimSun" pitchFamily="2" charset="-122"/>
                <a:cs typeface="Arial" pitchFamily="34" charset="0"/>
              </a:rPr>
              <a:t>Luo Jun, et al (TOS) </a:t>
            </a:r>
            <a:endParaRPr lang="ru-RU" altLang="ru-RU" sz="1400" dirty="0"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8375" name="Прямоугольник 6"/>
          <p:cNvSpPr>
            <a:spLocks noChangeArrowheads="1"/>
          </p:cNvSpPr>
          <p:nvPr/>
        </p:nvSpPr>
        <p:spPr bwMode="auto">
          <a:xfrm>
            <a:off x="630238" y="1681163"/>
            <a:ext cx="1825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 dirty="0">
                <a:latin typeface="Arial" pitchFamily="34" charset="0"/>
                <a:ea typeface="SimSun" pitchFamily="2" charset="-122"/>
                <a:cs typeface="Arial" pitchFamily="34" charset="0"/>
              </a:rPr>
              <a:t>Luo Jun, et al (AAF</a:t>
            </a:r>
            <a:r>
              <a:rPr lang="en-US" altLang="ru-RU" sz="1400" i="1" dirty="0">
                <a:latin typeface="Arial" pitchFamily="34" charset="0"/>
                <a:ea typeface="SimSun" pitchFamily="2" charset="-122"/>
                <a:cs typeface="Arial" pitchFamily="34" charset="0"/>
              </a:rPr>
              <a:t>) </a:t>
            </a:r>
            <a:endParaRPr lang="ru-RU" altLang="ru-RU" sz="1400" dirty="0"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8376" name="Прямоугольник 7"/>
          <p:cNvSpPr>
            <a:spLocks noChangeArrowheads="1"/>
          </p:cNvSpPr>
          <p:nvPr/>
        </p:nvSpPr>
        <p:spPr bwMode="auto">
          <a:xfrm>
            <a:off x="2365375" y="1671638"/>
            <a:ext cx="27733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 dirty="0">
                <a:latin typeface="Arial" pitchFamily="34" charset="0"/>
                <a:cs typeface="Arial" pitchFamily="34" charset="0"/>
              </a:rPr>
              <a:t>G=(6.67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4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4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84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(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78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)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58377" name="TextBox 4"/>
          <p:cNvSpPr txBox="1">
            <a:spLocks noChangeArrowheads="1"/>
          </p:cNvSpPr>
          <p:nvPr/>
        </p:nvSpPr>
        <p:spPr bwMode="auto">
          <a:xfrm>
            <a:off x="5487988" y="1384300"/>
            <a:ext cx="2881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sz="1400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.: 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1.64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378" name="TextBox 9"/>
          <p:cNvSpPr txBox="1">
            <a:spLocks noChangeArrowheads="1"/>
          </p:cNvSpPr>
          <p:nvPr/>
        </p:nvSpPr>
        <p:spPr bwMode="auto">
          <a:xfrm>
            <a:off x="5519738" y="1638300"/>
            <a:ext cx="288131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sz="1400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.: 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1.61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187847"/>
            <a:ext cx="8229600" cy="4481513"/>
          </a:xfr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5076825" y="2348880"/>
            <a:ext cx="179863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32363" y="177323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76825" y="2268210"/>
            <a:ext cx="0" cy="1444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83400" y="2268209"/>
            <a:ext cx="0" cy="1444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886450" y="2301199"/>
            <a:ext cx="95250" cy="984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446713" y="2392729"/>
            <a:ext cx="100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MSU-1979</a:t>
            </a:r>
            <a:endParaRPr lang="ru-RU" alt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76375" y="265113"/>
            <a:ext cx="6719888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reliable measurements of the  Newtonian gravitation </a:t>
            </a: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4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4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3"/>
          <p:cNvSpPr>
            <a:spLocks noChangeArrowheads="1"/>
          </p:cNvSpPr>
          <p:nvPr/>
        </p:nvSpPr>
        <p:spPr bwMode="auto">
          <a:xfrm>
            <a:off x="588963" y="1397000"/>
            <a:ext cx="1843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 dirty="0">
                <a:latin typeface="Arial" pitchFamily="34" charset="0"/>
                <a:ea typeface="SimSun" pitchFamily="2" charset="-122"/>
                <a:cs typeface="Arial" pitchFamily="34" charset="0"/>
              </a:rPr>
              <a:t>Luo Jun, et al (TOS) </a:t>
            </a:r>
            <a:endParaRPr lang="ru-RU" altLang="ru-RU" sz="1400" dirty="0"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17" name="Прямоугольник 2"/>
          <p:cNvSpPr>
            <a:spLocks noChangeArrowheads="1"/>
          </p:cNvSpPr>
          <p:nvPr/>
        </p:nvSpPr>
        <p:spPr bwMode="auto">
          <a:xfrm>
            <a:off x="2395538" y="1387475"/>
            <a:ext cx="283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 dirty="0">
                <a:latin typeface="Arial" pitchFamily="34" charset="0"/>
                <a:cs typeface="Arial" pitchFamily="34" charset="0"/>
              </a:rPr>
              <a:t>G=(6.67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4184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(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78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)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5487988" y="1384300"/>
            <a:ext cx="2881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sz="1400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.: 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1.64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6"/>
          <p:cNvSpPr>
            <a:spLocks noChangeArrowheads="1"/>
          </p:cNvSpPr>
          <p:nvPr/>
        </p:nvSpPr>
        <p:spPr bwMode="auto">
          <a:xfrm>
            <a:off x="630238" y="1681163"/>
            <a:ext cx="1825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 dirty="0">
                <a:latin typeface="Arial" pitchFamily="34" charset="0"/>
                <a:ea typeface="SimSun" pitchFamily="2" charset="-122"/>
                <a:cs typeface="Arial" pitchFamily="34" charset="0"/>
              </a:rPr>
              <a:t>Luo Jun, et al (AAF</a:t>
            </a:r>
            <a:r>
              <a:rPr lang="en-US" altLang="ru-RU" sz="1400" i="1" dirty="0">
                <a:latin typeface="Arial" pitchFamily="34" charset="0"/>
                <a:ea typeface="SimSun" pitchFamily="2" charset="-122"/>
                <a:cs typeface="Arial" pitchFamily="34" charset="0"/>
              </a:rPr>
              <a:t>) </a:t>
            </a:r>
            <a:endParaRPr lang="ru-RU" altLang="ru-RU" sz="1400" dirty="0"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24" name="Прямоугольник 7"/>
          <p:cNvSpPr>
            <a:spLocks noChangeArrowheads="1"/>
          </p:cNvSpPr>
          <p:nvPr/>
        </p:nvSpPr>
        <p:spPr bwMode="auto">
          <a:xfrm>
            <a:off x="2365375" y="1671638"/>
            <a:ext cx="27733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 dirty="0">
                <a:latin typeface="Arial" pitchFamily="34" charset="0"/>
                <a:cs typeface="Arial" pitchFamily="34" charset="0"/>
              </a:rPr>
              <a:t>G=(6.67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4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4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84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(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78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)</a:t>
            </a:r>
            <a:r>
              <a:rPr lang="en-US" altLang="ru-RU" sz="1400" dirty="0">
                <a:latin typeface="Arial" pitchFamily="34" charset="0"/>
                <a:cs typeface="Arial" pitchFamily="34" charset="0"/>
                <a:sym typeface="Symbol" pitchFamily="18" charset="2"/>
              </a:rPr>
              <a:t>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10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 m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kg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altLang="ru-RU" sz="1400" baseline="30000" dirty="0">
                <a:latin typeface="Arial" pitchFamily="34" charset="0"/>
                <a:cs typeface="Arial" pitchFamily="34" charset="0"/>
              </a:rPr>
              <a:t>-2</a:t>
            </a:r>
          </a:p>
        </p:txBody>
      </p:sp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5519738" y="1638300"/>
            <a:ext cx="288131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dirty="0">
                <a:latin typeface="Arial" pitchFamily="34" charset="0"/>
                <a:cs typeface="Arial" pitchFamily="34" charset="0"/>
              </a:rPr>
              <a:t>with rel. </a:t>
            </a:r>
            <a:r>
              <a:rPr lang="en-US" altLang="ru-RU" sz="1400" dirty="0" err="1">
                <a:latin typeface="Arial" pitchFamily="34" charset="0"/>
                <a:cs typeface="Arial" pitchFamily="34" charset="0"/>
              </a:rPr>
              <a:t>unc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.: 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1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1.61</a:t>
            </a:r>
            <a:r>
              <a:rPr lang="ru-RU" alt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400" dirty="0">
                <a:latin typeface="Arial" pitchFamily="34" charset="0"/>
                <a:cs typeface="Arial" pitchFamily="34" charset="0"/>
              </a:rPr>
              <a:t>ppm</a:t>
            </a:r>
            <a:endParaRPr lang="ru-RU" alt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700213"/>
            <a:ext cx="7269162" cy="4752975"/>
          </a:xfrm>
          <a:noFill/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3708400" y="620713"/>
            <a:ext cx="55435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800" dirty="0">
                <a:latin typeface="+mj-lt"/>
                <a:ea typeface="Calibri" pitchFamily="34" charset="0"/>
                <a:cs typeface="Times New Roman" pitchFamily="18" charset="0"/>
              </a:rPr>
              <a:t>Nature</a:t>
            </a:r>
            <a:r>
              <a:rPr lang="en-US" i="1" dirty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>
                <a:latin typeface="+mj-lt"/>
                <a:ea typeface="Calibri" pitchFamily="34" charset="0"/>
                <a:cs typeface="Times New Roman" pitchFamily="18" charset="0"/>
              </a:rPr>
              <a:t>volume 560</a:t>
            </a:r>
            <a:r>
              <a:rPr lang="en-US" dirty="0">
                <a:latin typeface="+mj-lt"/>
                <a:ea typeface="Calibri" pitchFamily="34" charset="0"/>
                <a:cs typeface="Times New Roman" pitchFamily="18" charset="0"/>
              </a:rPr>
              <a:t>, pages582–588 (2018)</a:t>
            </a:r>
            <a:endParaRPr lang="ru-RU" dirty="0">
              <a:latin typeface="+mj-lt"/>
            </a:endParaRPr>
          </a:p>
          <a:p>
            <a:pPr>
              <a:defRPr/>
            </a:pPr>
            <a:r>
              <a:rPr lang="ru-RU" dirty="0" err="1">
                <a:latin typeface="+mj-lt"/>
                <a:ea typeface="Calibri" pitchFamily="34" charset="0"/>
                <a:cs typeface="Times New Roman" pitchFamily="18" charset="0"/>
                <a:hlinkClick r:id="rId3"/>
              </a:rPr>
              <a:t>doi.org</a:t>
            </a:r>
            <a:r>
              <a:rPr lang="ru-RU" dirty="0">
                <a:latin typeface="+mj-lt"/>
                <a:ea typeface="Calibri" pitchFamily="34" charset="0"/>
                <a:cs typeface="Times New Roman" pitchFamily="18" charset="0"/>
                <a:hlinkClick r:id="rId3"/>
              </a:rPr>
              <a:t>/10.1038/s41586-018-0431-5</a:t>
            </a:r>
            <a:endParaRPr lang="ru-RU" dirty="0">
              <a:latin typeface="+mj-lt"/>
            </a:endParaRP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sz="3200" dirty="0" smtClean="0"/>
              <a:t>Conclusion</a:t>
            </a:r>
            <a:endParaRPr lang="ru-RU" altLang="ru-RU" sz="3200" dirty="0" smtClean="0"/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744788" y="1476375"/>
            <a:ext cx="4895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1600" dirty="0">
                <a:solidFill>
                  <a:schemeClr val="hlink"/>
                </a:solidFill>
                <a:latin typeface="Arial" pitchFamily="34" charset="0"/>
              </a:rPr>
              <a:t>Henry </a:t>
            </a:r>
            <a:r>
              <a:rPr lang="en-US" altLang="ru-RU" sz="1600" dirty="0" err="1">
                <a:solidFill>
                  <a:schemeClr val="hlink"/>
                </a:solidFill>
                <a:latin typeface="Arial" pitchFamily="34" charset="0"/>
              </a:rPr>
              <a:t>Gavendish</a:t>
            </a:r>
            <a:r>
              <a:rPr lang="en-US" altLang="ru-RU" sz="1600" dirty="0">
                <a:latin typeface="Arial" pitchFamily="34" charset="0"/>
              </a:rPr>
              <a:t> : “The apparatus is very simple”  (</a:t>
            </a:r>
            <a:r>
              <a:rPr lang="en-US" altLang="ru-RU" sz="1600" i="1" dirty="0">
                <a:latin typeface="Arial" pitchFamily="34" charset="0"/>
              </a:rPr>
              <a:t>Philos. Trans. R. Soc. London, </a:t>
            </a:r>
            <a:r>
              <a:rPr lang="en-US" altLang="ru-RU" sz="1600" b="1" i="1" dirty="0">
                <a:latin typeface="Arial" pitchFamily="34" charset="0"/>
              </a:rPr>
              <a:t>88</a:t>
            </a:r>
            <a:r>
              <a:rPr lang="en-US" altLang="ru-RU" sz="1600" i="1" dirty="0">
                <a:latin typeface="Arial" pitchFamily="34" charset="0"/>
              </a:rPr>
              <a:t>, 469, 1798)</a:t>
            </a:r>
            <a:endParaRPr lang="ru-RU" altLang="ru-RU" sz="1600" dirty="0">
              <a:latin typeface="Arial" pitchFamily="34" charset="0"/>
            </a:endParaRP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2365375" y="2852738"/>
            <a:ext cx="5040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n-US" altLang="ru-RU" sz="1600" dirty="0">
                <a:solidFill>
                  <a:schemeClr val="hlink"/>
                </a:solidFill>
                <a:latin typeface="Arial" pitchFamily="34" charset="0"/>
              </a:rPr>
              <a:t>	James Faller</a:t>
            </a:r>
            <a:r>
              <a:rPr lang="en-US" altLang="ru-RU" sz="1600" dirty="0">
                <a:latin typeface="Arial" pitchFamily="34" charset="0"/>
              </a:rPr>
              <a:t>:  </a:t>
            </a:r>
          </a:p>
          <a:p>
            <a:pPr marL="342900" indent="-342900" eaLnBrk="1" hangingPunct="1">
              <a:spcBef>
                <a:spcPct val="50000"/>
              </a:spcBef>
            </a:pPr>
            <a:r>
              <a:rPr lang="en-US" altLang="ru-RU" sz="1600" dirty="0">
                <a:latin typeface="Arial" pitchFamily="34" charset="0"/>
              </a:rPr>
              <a:t> 	</a:t>
            </a:r>
            <a:r>
              <a:rPr lang="ru-RU" altLang="ru-RU" sz="1600" dirty="0">
                <a:latin typeface="Arial" pitchFamily="34" charset="0"/>
              </a:rPr>
              <a:t>“</a:t>
            </a:r>
            <a:r>
              <a:rPr lang="ru-RU" altLang="ru-RU" sz="1600" dirty="0" err="1">
                <a:latin typeface="Arial" pitchFamily="34" charset="0"/>
              </a:rPr>
              <a:t>Big</a:t>
            </a:r>
            <a:r>
              <a:rPr lang="ru-RU" altLang="ru-RU" sz="1600" dirty="0">
                <a:latin typeface="Arial" pitchFamily="34" charset="0"/>
              </a:rPr>
              <a:t> G </a:t>
            </a:r>
            <a:r>
              <a:rPr lang="ru-RU" altLang="ru-RU" sz="1600" dirty="0" err="1">
                <a:latin typeface="Arial" pitchFamily="34" charset="0"/>
              </a:rPr>
              <a:t>is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the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Mt</a:t>
            </a:r>
            <a:r>
              <a:rPr lang="ru-RU" altLang="ru-RU" sz="1600" dirty="0">
                <a:latin typeface="Arial" pitchFamily="34" charset="0"/>
              </a:rPr>
              <a:t>. </a:t>
            </a:r>
            <a:r>
              <a:rPr lang="ru-RU" altLang="ru-RU" sz="1600" dirty="0" err="1">
                <a:latin typeface="Arial" pitchFamily="34" charset="0"/>
              </a:rPr>
              <a:t>Everest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of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precision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measurement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science</a:t>
            </a:r>
            <a:r>
              <a:rPr lang="ru-RU" altLang="ru-RU" sz="1600" dirty="0">
                <a:latin typeface="Arial" pitchFamily="34" charset="0"/>
              </a:rPr>
              <a:t>, </a:t>
            </a:r>
            <a:r>
              <a:rPr lang="ru-RU" altLang="ru-RU" sz="1600" dirty="0" err="1">
                <a:latin typeface="Arial" pitchFamily="34" charset="0"/>
              </a:rPr>
              <a:t>and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it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should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be</a:t>
            </a:r>
            <a:r>
              <a:rPr lang="ru-RU" altLang="ru-RU" sz="1600" dirty="0">
                <a:latin typeface="Arial" pitchFamily="34" charset="0"/>
              </a:rPr>
              <a:t> </a:t>
            </a:r>
            <a:r>
              <a:rPr lang="ru-RU" altLang="ru-RU" sz="1600" dirty="0" err="1">
                <a:latin typeface="Arial" pitchFamily="34" charset="0"/>
              </a:rPr>
              <a:t>climbed</a:t>
            </a:r>
            <a:r>
              <a:rPr lang="ru-RU" altLang="ru-RU" sz="1600" dirty="0">
                <a:latin typeface="Arial" pitchFamily="34" charset="0"/>
              </a:rPr>
              <a:t>.”</a:t>
            </a:r>
            <a:r>
              <a:rPr lang="en-US" altLang="ru-RU" sz="1600" dirty="0">
                <a:latin typeface="Arial" pitchFamily="34" charset="0"/>
              </a:rPr>
              <a:t> (</a:t>
            </a:r>
            <a:r>
              <a:rPr lang="en-US" altLang="ru-RU" sz="1600" i="1" dirty="0">
                <a:latin typeface="Arial" pitchFamily="34" charset="0"/>
              </a:rPr>
              <a:t>Phys. Rev. Lett., </a:t>
            </a:r>
            <a:r>
              <a:rPr lang="en-US" altLang="ru-RU" sz="1600" b="1" i="1" dirty="0">
                <a:latin typeface="Arial" pitchFamily="34" charset="0"/>
              </a:rPr>
              <a:t>105</a:t>
            </a:r>
            <a:r>
              <a:rPr lang="en-US" altLang="ru-RU" sz="1600" i="1" dirty="0">
                <a:latin typeface="Arial" pitchFamily="34" charset="0"/>
              </a:rPr>
              <a:t>, 2010)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endParaRPr lang="ru-RU" altLang="ru-RU" sz="1600" dirty="0">
              <a:latin typeface="Arial" pitchFamily="34" charset="0"/>
            </a:endParaRPr>
          </a:p>
        </p:txBody>
      </p:sp>
      <p:sp>
        <p:nvSpPr>
          <p:cNvPr id="62469" name="Text Box 8"/>
          <p:cNvSpPr txBox="1">
            <a:spLocks noChangeArrowheads="1"/>
          </p:cNvSpPr>
          <p:nvPr/>
        </p:nvSpPr>
        <p:spPr bwMode="auto">
          <a:xfrm>
            <a:off x="2981325" y="1041400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dirty="0">
                <a:latin typeface="Arial" pitchFamily="34" charset="0"/>
              </a:rPr>
              <a:t>1798</a:t>
            </a:r>
            <a:endParaRPr lang="ru-RU" altLang="ru-RU" dirty="0">
              <a:latin typeface="Arial" pitchFamily="34" charset="0"/>
            </a:endParaRPr>
          </a:p>
        </p:txBody>
      </p:sp>
      <p:pic>
        <p:nvPicPr>
          <p:cNvPr id="11265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900" y="2717800"/>
            <a:ext cx="154146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38" y="1041400"/>
            <a:ext cx="1558925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6" name="Text Box 16"/>
          <p:cNvSpPr txBox="1">
            <a:spLocks noChangeArrowheads="1"/>
          </p:cNvSpPr>
          <p:nvPr/>
        </p:nvSpPr>
        <p:spPr bwMode="auto">
          <a:xfrm>
            <a:off x="2843213" y="2486025"/>
            <a:ext cx="2160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>
                <a:latin typeface="Arial" pitchFamily="34" charset="0"/>
              </a:rPr>
              <a:t>2010</a:t>
            </a:r>
            <a:endParaRPr lang="ru-RU" altLang="ru-RU">
              <a:latin typeface="Arial" pitchFamily="34" charset="0"/>
            </a:endParaRPr>
          </a:p>
        </p:txBody>
      </p:sp>
      <p:pic>
        <p:nvPicPr>
          <p:cNvPr id="624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38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4" name="Рисунок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5" name="TextBox 1"/>
          <p:cNvSpPr txBox="1">
            <a:spLocks noChangeArrowheads="1"/>
          </p:cNvSpPr>
          <p:nvPr/>
        </p:nvSpPr>
        <p:spPr bwMode="auto">
          <a:xfrm>
            <a:off x="2946400" y="5443538"/>
            <a:ext cx="4824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 dirty="0">
                <a:latin typeface="Arial" pitchFamily="34" charset="0"/>
                <a:cs typeface="Arial" pitchFamily="34" charset="0"/>
              </a:rPr>
              <a:t>“Gravity measured with record precision”</a:t>
            </a:r>
          </a:p>
          <a:p>
            <a:r>
              <a:rPr lang="nl-NL" altLang="ru-RU" sz="1600" i="1" dirty="0">
                <a:latin typeface="Arial" pitchFamily="34" charset="0"/>
                <a:cs typeface="Arial" pitchFamily="34" charset="0"/>
              </a:rPr>
              <a:t>562 (Nature, 560, 2018)</a:t>
            </a:r>
            <a:endParaRPr lang="ru-RU" altLang="ru-RU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476" name="TextBox 2"/>
          <p:cNvSpPr txBox="1">
            <a:spLocks noChangeArrowheads="1"/>
          </p:cNvSpPr>
          <p:nvPr/>
        </p:nvSpPr>
        <p:spPr bwMode="auto">
          <a:xfrm>
            <a:off x="3059113" y="5045075"/>
            <a:ext cx="4038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 dirty="0">
                <a:solidFill>
                  <a:schemeClr val="hlink"/>
                </a:solidFill>
                <a:latin typeface="Arial" pitchFamily="34" charset="0"/>
              </a:rPr>
              <a:t>Stefan </a:t>
            </a:r>
            <a:r>
              <a:rPr lang="en-US" altLang="ru-RU" sz="1600" dirty="0" err="1">
                <a:solidFill>
                  <a:schemeClr val="hlink"/>
                </a:solidFill>
                <a:latin typeface="Arial" pitchFamily="34" charset="0"/>
              </a:rPr>
              <a:t>Schlaminger</a:t>
            </a:r>
            <a:r>
              <a:rPr lang="en-US" altLang="ru-RU" sz="1600" dirty="0">
                <a:latin typeface="Arial" pitchFamily="34" charset="0"/>
              </a:rPr>
              <a:t>: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2477" name="Рисунок 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0738" y="4897438"/>
            <a:ext cx="15478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8" name="Рисунок 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5225" y="4651375"/>
            <a:ext cx="12620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876550" y="4586288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>
                <a:latin typeface="Arial" pitchFamily="34" charset="0"/>
              </a:rPr>
              <a:t>2018</a:t>
            </a:r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1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12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/>
      <p:bldP spid="112646" grpId="0"/>
      <p:bldP spid="62469" grpId="0"/>
      <p:bldP spid="112656" grpId="0"/>
      <p:bldP spid="62475" grpId="0"/>
      <p:bldP spid="62476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dirty="0" err="1" smtClean="0"/>
              <a:t>Cavendish</a:t>
            </a:r>
            <a:r>
              <a:rPr lang="ru-RU" altLang="ru-RU" sz="3600" dirty="0" smtClean="0"/>
              <a:t> </a:t>
            </a:r>
            <a:r>
              <a:rPr lang="ru-RU" altLang="ru-RU" sz="3600" dirty="0" err="1" smtClean="0"/>
              <a:t>experiment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1797-1798</a:t>
            </a:r>
            <a:endParaRPr lang="ru-RU" sz="3600" dirty="0" smtClean="0"/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4115" r="4115"/>
          <a:stretch>
            <a:fillRect/>
          </a:stretch>
        </p:blipFill>
        <p:spPr>
          <a:xfrm>
            <a:off x="6516688" y="1327150"/>
            <a:ext cx="1916112" cy="1903413"/>
          </a:xfrm>
        </p:spPr>
      </p:pic>
      <p:pic>
        <p:nvPicPr>
          <p:cNvPr id="8196" name="Picture 2" descr="Cavendish_Experi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1581150"/>
            <a:ext cx="4900612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4213" y="5445125"/>
            <a:ext cx="65516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en-US" dirty="0" smtClean="0"/>
              <a:t>W</a:t>
            </a:r>
            <a:r>
              <a:rPr lang="en-US" altLang="ru-RU" dirty="0" smtClean="0"/>
              <a:t>ooden </a:t>
            </a:r>
            <a:r>
              <a:rPr lang="en-US" altLang="ru-RU" dirty="0"/>
              <a:t>rod </a:t>
            </a:r>
            <a:r>
              <a:rPr lang="ru-RU" dirty="0" smtClean="0"/>
              <a:t>1,8 </a:t>
            </a:r>
            <a:r>
              <a:rPr lang="en-US" dirty="0"/>
              <a:t>m</a:t>
            </a:r>
            <a:endParaRPr lang="ru-RU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Spherical</a:t>
            </a:r>
            <a:r>
              <a:rPr lang="ru-RU" dirty="0" smtClean="0"/>
              <a:t> </a:t>
            </a:r>
            <a:r>
              <a:rPr lang="en-US" dirty="0" smtClean="0"/>
              <a:t>lead</a:t>
            </a:r>
            <a:r>
              <a:rPr lang="ru-RU" dirty="0" smtClean="0"/>
              <a:t>  </a:t>
            </a:r>
            <a:r>
              <a:rPr lang="en-US" dirty="0" smtClean="0"/>
              <a:t>test </a:t>
            </a:r>
            <a:r>
              <a:rPr lang="ru-RU" dirty="0" smtClean="0"/>
              <a:t> </a:t>
            </a:r>
            <a:r>
              <a:rPr lang="en-US" dirty="0"/>
              <a:t>m</a:t>
            </a:r>
            <a:r>
              <a:rPr lang="en-US" dirty="0" smtClean="0"/>
              <a:t>asses</a:t>
            </a:r>
            <a:r>
              <a:rPr lang="ru-RU" dirty="0" smtClean="0"/>
              <a:t> </a:t>
            </a:r>
            <a:r>
              <a:rPr lang="ru-RU" dirty="0"/>
              <a:t>0.73 </a:t>
            </a:r>
            <a:r>
              <a:rPr lang="en-US" dirty="0" smtClean="0"/>
              <a:t>kg</a:t>
            </a:r>
            <a:r>
              <a:rPr lang="ru-RU" dirty="0" smtClean="0"/>
              <a:t>, </a:t>
            </a:r>
            <a:r>
              <a:rPr lang="en-US" dirty="0"/>
              <a:t>D=</a:t>
            </a:r>
            <a:r>
              <a:rPr lang="ru-RU" dirty="0"/>
              <a:t>51 </a:t>
            </a:r>
            <a:r>
              <a:rPr lang="en-US" dirty="0" smtClean="0"/>
              <a:t>mm</a:t>
            </a:r>
            <a:endParaRPr lang="ru-RU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Spherical lead attracting masses 158 kg</a:t>
            </a:r>
            <a:r>
              <a:rPr lang="ru-RU" dirty="0" smtClean="0"/>
              <a:t>, </a:t>
            </a:r>
            <a:r>
              <a:rPr lang="en-US" dirty="0"/>
              <a:t>D= 300 </a:t>
            </a:r>
            <a:r>
              <a:rPr lang="en-US" dirty="0" smtClean="0"/>
              <a:t>mm</a:t>
            </a:r>
            <a:endParaRPr lang="ru-RU" dirty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57200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1797-1798</a:t>
            </a:r>
            <a:endParaRPr lang="ru-RU" sz="3600" dirty="0" smtClean="0"/>
          </a:p>
        </p:txBody>
      </p:sp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57888" y="4075113"/>
            <a:ext cx="27432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3348038" y="4060825"/>
            <a:ext cx="1079500" cy="736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427538" y="4584700"/>
            <a:ext cx="1517650" cy="5000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639888"/>
            <a:ext cx="32067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787900" y="4830763"/>
            <a:ext cx="3887788" cy="11382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First G value:</a:t>
            </a:r>
            <a:endParaRPr lang="en-US" altLang="ru-RU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G=(6.</a:t>
            </a:r>
            <a:r>
              <a:rPr lang="ru-RU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67</a:t>
            </a: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±0.07)×10</a:t>
            </a:r>
            <a:r>
              <a:rPr lang="en-US" altLang="ru-RU" sz="24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-11</a:t>
            </a: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m</a:t>
            </a:r>
            <a:r>
              <a:rPr lang="en-US" altLang="ru-RU" sz="24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kg</a:t>
            </a:r>
            <a:r>
              <a:rPr lang="en-US" altLang="ru-RU" sz="24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altLang="ru-RU" sz="24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-2</a:t>
            </a:r>
            <a:endParaRPr lang="ru-RU" alt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7200" y="242888"/>
            <a:ext cx="5689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3600" b="1" dirty="0" err="1" smtClean="0"/>
              <a:t>Cavendish</a:t>
            </a:r>
            <a:r>
              <a:rPr lang="ru-RU" altLang="ru-RU" sz="3600" b="1" dirty="0" smtClean="0"/>
              <a:t> </a:t>
            </a:r>
            <a:r>
              <a:rPr lang="ru-RU" altLang="ru-RU" sz="3600" b="1" dirty="0" err="1"/>
              <a:t>experiment</a:t>
            </a:r>
            <a:r>
              <a:rPr lang="ru-RU" altLang="ru-RU" sz="3600" b="1" dirty="0"/>
              <a:t> </a:t>
            </a: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643438" y="2100263"/>
            <a:ext cx="3889375" cy="1416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ru-RU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Earth’s density:</a:t>
            </a:r>
            <a:endParaRPr lang="en-US" altLang="ru-RU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σ</a:t>
            </a:r>
            <a:r>
              <a:rPr lang="en-US" alt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=(5.448±0.033) gcm</a:t>
            </a:r>
            <a:r>
              <a:rPr lang="en-US" altLang="ru-RU" sz="24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-3</a:t>
            </a:r>
            <a:endParaRPr lang="ru-RU" alt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355690" y="3499707"/>
            <a:ext cx="4464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Cavendish, H. </a:t>
            </a:r>
            <a:r>
              <a:rPr lang="en-US" sz="1600" i="1" dirty="0"/>
              <a:t>Phil. Trans. </a:t>
            </a:r>
            <a:r>
              <a:rPr lang="en-US" sz="1600" i="1" dirty="0" err="1"/>
              <a:t>R.Soc</a:t>
            </a:r>
            <a:r>
              <a:rPr lang="en-US" sz="1600" i="1" dirty="0"/>
              <a:t>. B </a:t>
            </a:r>
            <a:r>
              <a:rPr lang="en-US" sz="1600" b="1" dirty="0"/>
              <a:t>88</a:t>
            </a:r>
            <a:r>
              <a:rPr lang="en-US" sz="1600" dirty="0"/>
              <a:t>, </a:t>
            </a:r>
            <a:r>
              <a:rPr lang="en-US" sz="1600" dirty="0" smtClean="0"/>
              <a:t>469–526 </a:t>
            </a:r>
            <a:r>
              <a:rPr lang="en-US" sz="1600" dirty="0"/>
              <a:t>(1798).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543662" y="610797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ru-RU" sz="2400" dirty="0" smtClean="0"/>
              <a:t>Δ</a:t>
            </a:r>
            <a:r>
              <a:rPr lang="en-US" altLang="ru-RU" sz="2400" dirty="0" smtClean="0"/>
              <a:t>G/G≈10</a:t>
            </a:r>
            <a:r>
              <a:rPr lang="en-US" altLang="ru-RU" sz="2400" baseline="30000" dirty="0" smtClean="0"/>
              <a:t>4</a:t>
            </a:r>
            <a:r>
              <a:rPr lang="en-US" sz="2400" dirty="0" smtClean="0"/>
              <a:t> ppm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8400" y="1400175"/>
            <a:ext cx="503238" cy="32400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388" y="4927600"/>
            <a:ext cx="895667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 determine G by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time-of swing method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it is necessary to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following measurements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frequencies of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torsional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oscillations at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two different positions of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attracting masses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geometric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dimensions and densities of the torsion balance;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geometric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dimensions and density of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attracting mass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mutual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location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the torsion balance and test masses M.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650" y="212725"/>
            <a:ext cx="75612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– of – swing method</a:t>
            </a:r>
          </a:p>
          <a:p>
            <a:pPr algn="ctr">
              <a:defRPr/>
            </a:pP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8388" y="1543050"/>
            <a:ext cx="34702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6275" y="1400175"/>
            <a:ext cx="30321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1"/>
          <p:cNvSpPr txBox="1">
            <a:spLocks noChangeArrowheads="1"/>
          </p:cNvSpPr>
          <p:nvPr/>
        </p:nvSpPr>
        <p:spPr bwMode="auto">
          <a:xfrm>
            <a:off x="2555875" y="4092575"/>
            <a:ext cx="1800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Test mass</a:t>
            </a:r>
            <a:endParaRPr lang="ru-RU" altLang="ru-RU" sz="16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TextBox 9"/>
          <p:cNvSpPr txBox="1">
            <a:spLocks noChangeArrowheads="1"/>
          </p:cNvSpPr>
          <p:nvPr/>
        </p:nvSpPr>
        <p:spPr bwMode="auto">
          <a:xfrm>
            <a:off x="2492375" y="2159000"/>
            <a:ext cx="18002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Attracting mass</a:t>
            </a:r>
            <a:endParaRPr lang="ru-RU" altLang="ru-RU" sz="16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044575" y="107950"/>
            <a:ext cx="73469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ru-RU" sz="3200" b="0" dirty="0" smtClean="0">
                <a:solidFill>
                  <a:srgbClr val="FFC000"/>
                </a:solidFill>
              </a:rPr>
              <a:t>The torsion balances and time of swing method</a:t>
            </a:r>
            <a:r>
              <a:rPr lang="en-US" altLang="ru-RU" sz="3200" dirty="0" smtClean="0"/>
              <a:t/>
            </a:r>
            <a:br>
              <a:rPr lang="en-US" altLang="ru-RU" sz="3200" dirty="0" smtClean="0"/>
            </a:br>
            <a:endParaRPr lang="en-US" altLang="ru-RU" sz="3200" dirty="0" smtClean="0"/>
          </a:p>
        </p:txBody>
      </p:sp>
      <p:pic>
        <p:nvPicPr>
          <p:cNvPr id="14339" name="Picture 4" descr="balance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4048125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304800" y="9144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1600">
                <a:solidFill>
                  <a:srgbClr val="FFFF00"/>
                </a:solidFill>
                <a:latin typeface="Tahoma" pitchFamily="34" charset="0"/>
              </a:rPr>
              <a:t>No 1</a:t>
            </a: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6011863" y="908050"/>
            <a:ext cx="604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600">
                <a:solidFill>
                  <a:srgbClr val="FFFF00"/>
                </a:solidFill>
                <a:latin typeface="Tahoma" pitchFamily="34" charset="0"/>
              </a:rPr>
              <a:t>No 2</a:t>
            </a:r>
          </a:p>
        </p:txBody>
      </p:sp>
      <p:pic>
        <p:nvPicPr>
          <p:cNvPr id="14342" name="Picture 11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1295400"/>
            <a:ext cx="210502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238" y="3978275"/>
            <a:ext cx="5105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1604963" y="1709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04963" y="1709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16388" name="Рисунок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1400"/>
            <a:ext cx="2895600" cy="590391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179388" y="6437313"/>
            <a:ext cx="26177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Eötvös</a:t>
            </a:r>
            <a:r>
              <a:rPr lang="ru-RU" altLang="ru-RU" sz="16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6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experiment, 1896</a:t>
            </a:r>
            <a:endParaRPr lang="ru-RU" altLang="ru-RU" sz="16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92313" y="336550"/>
            <a:ext cx="5327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ru-RU" sz="3600" b="1" dirty="0" err="1" smtClean="0">
                <a:latin typeface="+mn-lt"/>
                <a:cs typeface="Arial" panose="020B0604020202020204" pitchFamily="34" charset="0"/>
              </a:rPr>
              <a:t>Eötvös</a:t>
            </a:r>
            <a:r>
              <a:rPr lang="ru-RU" altLang="ru-RU" sz="3600" b="1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ru-RU" sz="3600" b="1" dirty="0" smtClean="0">
                <a:latin typeface="+mn-lt"/>
                <a:cs typeface="Arial" panose="020B0604020202020204" pitchFamily="34" charset="0"/>
              </a:rPr>
              <a:t>experiment</a:t>
            </a:r>
            <a:endParaRPr lang="ru-RU" altLang="ru-RU" sz="3600" b="1" dirty="0" smtClean="0"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403350" y="1295400"/>
            <a:ext cx="26988" cy="2936875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87450" y="4518025"/>
            <a:ext cx="417513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403350" y="4384675"/>
            <a:ext cx="0" cy="133350"/>
          </a:xfrm>
          <a:prstGeom prst="line">
            <a:avLst/>
          </a:prstGeom>
          <a:ln w="952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1585913" y="4503738"/>
            <a:ext cx="36512" cy="365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587500" y="4500563"/>
            <a:ext cx="34925" cy="365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>
            <a:spLocks noChangeAspect="1"/>
          </p:cNvSpPr>
          <p:nvPr/>
        </p:nvSpPr>
        <p:spPr>
          <a:xfrm>
            <a:off x="1187450" y="4498975"/>
            <a:ext cx="34925" cy="36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>
            <a:spLocks noChangeAspect="1"/>
          </p:cNvSpPr>
          <p:nvPr/>
        </p:nvSpPr>
        <p:spPr>
          <a:xfrm>
            <a:off x="1373188" y="4325938"/>
            <a:ext cx="47625" cy="46037"/>
          </a:xfrm>
          <a:prstGeom prst="ellipse">
            <a:avLst/>
          </a:prstGeom>
          <a:solidFill>
            <a:schemeClr val="tx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398588" y="4232275"/>
            <a:ext cx="0" cy="93663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1" name="TextBox 29"/>
          <p:cNvSpPr txBox="1">
            <a:spLocks noChangeArrowheads="1"/>
          </p:cNvSpPr>
          <p:nvPr/>
        </p:nvSpPr>
        <p:spPr bwMode="auto">
          <a:xfrm>
            <a:off x="250825" y="2852738"/>
            <a:ext cx="1179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b="1">
                <a:solidFill>
                  <a:schemeClr val="bg2"/>
                </a:solidFill>
              </a:rPr>
              <a:t>Attracting masses</a:t>
            </a:r>
            <a:endParaRPr lang="ru-RU" altLang="ru-RU" sz="1400" b="1">
              <a:solidFill>
                <a:schemeClr val="bg2"/>
              </a:solidFill>
            </a:endParaRPr>
          </a:p>
        </p:txBody>
      </p:sp>
      <p:cxnSp>
        <p:nvCxnSpPr>
          <p:cNvPr id="2" name="Прямая соединительная линия 16388"/>
          <p:cNvCxnSpPr/>
          <p:nvPr/>
        </p:nvCxnSpPr>
        <p:spPr>
          <a:xfrm>
            <a:off x="660400" y="3398838"/>
            <a:ext cx="215900" cy="4857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16390"/>
          <p:cNvCxnSpPr/>
          <p:nvPr/>
        </p:nvCxnSpPr>
        <p:spPr>
          <a:xfrm>
            <a:off x="660400" y="3398838"/>
            <a:ext cx="1331913" cy="4857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4" name="TextBox 16391"/>
          <p:cNvSpPr txBox="1">
            <a:spLocks noChangeArrowheads="1"/>
          </p:cNvSpPr>
          <p:nvPr/>
        </p:nvSpPr>
        <p:spPr bwMode="auto">
          <a:xfrm>
            <a:off x="179388" y="1562100"/>
            <a:ext cx="1008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b="1">
                <a:solidFill>
                  <a:schemeClr val="bg2"/>
                </a:solidFill>
              </a:rPr>
              <a:t>Torsion wire</a:t>
            </a:r>
            <a:endParaRPr lang="ru-RU" altLang="ru-RU" sz="1400" b="1">
              <a:solidFill>
                <a:schemeClr val="bg2"/>
              </a:solidFill>
            </a:endParaRPr>
          </a:p>
        </p:txBody>
      </p:sp>
      <p:cxnSp>
        <p:nvCxnSpPr>
          <p:cNvPr id="16394" name="Прямая соединительная линия 16393"/>
          <p:cNvCxnSpPr/>
          <p:nvPr/>
        </p:nvCxnSpPr>
        <p:spPr>
          <a:xfrm>
            <a:off x="682625" y="1938338"/>
            <a:ext cx="720725" cy="411162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1398588" y="3284538"/>
            <a:ext cx="593725" cy="10414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7" name="TextBox 16391"/>
          <p:cNvSpPr txBox="1">
            <a:spLocks noChangeArrowheads="1"/>
          </p:cNvSpPr>
          <p:nvPr/>
        </p:nvSpPr>
        <p:spPr bwMode="auto">
          <a:xfrm>
            <a:off x="1770063" y="2976563"/>
            <a:ext cx="100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b="1">
                <a:solidFill>
                  <a:schemeClr val="bg2"/>
                </a:solidFill>
              </a:rPr>
              <a:t>Mirror</a:t>
            </a:r>
            <a:endParaRPr lang="ru-RU" altLang="ru-RU" sz="1400" b="1">
              <a:solidFill>
                <a:schemeClr val="bg2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042988" y="4535488"/>
            <a:ext cx="439737" cy="11969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9" name="TextBox 16391"/>
          <p:cNvSpPr txBox="1">
            <a:spLocks noChangeArrowheads="1"/>
          </p:cNvSpPr>
          <p:nvPr/>
        </p:nvSpPr>
        <p:spPr bwMode="auto">
          <a:xfrm>
            <a:off x="542925" y="5619750"/>
            <a:ext cx="100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400" b="1">
                <a:solidFill>
                  <a:schemeClr val="bg2"/>
                </a:solidFill>
              </a:rPr>
              <a:t>Torsion balance</a:t>
            </a:r>
            <a:endParaRPr lang="ru-RU" altLang="ru-RU" sz="1400" b="1">
              <a:solidFill>
                <a:schemeClr val="bg2"/>
              </a:solidFill>
            </a:endParaRPr>
          </a:p>
        </p:txBody>
      </p:sp>
      <p:sp>
        <p:nvSpPr>
          <p:cNvPr id="16410" name="TextBox 7"/>
          <p:cNvSpPr txBox="1">
            <a:spLocks noChangeArrowheads="1"/>
          </p:cNvSpPr>
          <p:nvPr/>
        </p:nvSpPr>
        <p:spPr bwMode="auto">
          <a:xfrm>
            <a:off x="3616325" y="1235075"/>
            <a:ext cx="41036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 dirty="0">
                <a:latin typeface="Arial" pitchFamily="34" charset="0"/>
                <a:cs typeface="Arial" pitchFamily="34" charset="0"/>
              </a:rPr>
              <a:t>The attracting masses:   two lead parallelepipeds with a base of </a:t>
            </a:r>
            <a:r>
              <a:rPr lang="en-US" alt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30x30</a:t>
            </a:r>
            <a:r>
              <a:rPr lang="en-US" alt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cm</a:t>
            </a:r>
            <a:r>
              <a:rPr lang="en-US" altLang="ru-RU" sz="1600" dirty="0">
                <a:latin typeface="Arial" pitchFamily="34" charset="0"/>
                <a:cs typeface="Arial" pitchFamily="34" charset="0"/>
              </a:rPr>
              <a:t> and a height of </a:t>
            </a:r>
            <a:r>
              <a:rPr lang="en-US" alt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60</a:t>
            </a:r>
            <a:r>
              <a:rPr lang="en-US" alt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cm</a:t>
            </a:r>
            <a:endParaRPr lang="ru-RU" alt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11" name="TextBox 8"/>
          <p:cNvSpPr txBox="1">
            <a:spLocks noChangeArrowheads="1"/>
          </p:cNvSpPr>
          <p:nvPr/>
        </p:nvSpPr>
        <p:spPr bwMode="auto">
          <a:xfrm>
            <a:off x="3708400" y="2166938"/>
            <a:ext cx="47513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latin typeface="Arial" pitchFamily="34" charset="0"/>
                <a:cs typeface="Arial" pitchFamily="34" charset="0"/>
              </a:rPr>
              <a:t>Period of oscillation in the longitudional position: </a:t>
            </a:r>
          </a:p>
          <a:p>
            <a:r>
              <a:rPr lang="en-US" altLang="ru-RU" sz="16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T1=641s</a:t>
            </a:r>
            <a:r>
              <a:rPr lang="en-US" altLang="ru-RU" sz="160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altLang="ru-RU" sz="1600">
                <a:latin typeface="Arial" pitchFamily="34" charset="0"/>
                <a:cs typeface="Arial" pitchFamily="34" charset="0"/>
              </a:rPr>
              <a:t>Period of oscillation in the transversal position: </a:t>
            </a:r>
          </a:p>
          <a:p>
            <a:r>
              <a:rPr lang="en-US" altLang="ru-RU" sz="1600">
                <a:latin typeface="Arial" pitchFamily="34" charset="0"/>
                <a:cs typeface="Arial" pitchFamily="34" charset="0"/>
              </a:rPr>
              <a:t> </a:t>
            </a:r>
            <a:r>
              <a:rPr lang="en-US" altLang="ru-RU" sz="16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T2=860 s</a:t>
            </a:r>
            <a:r>
              <a:rPr lang="en-US" altLang="ru-RU" sz="1600">
                <a:latin typeface="Arial" pitchFamily="34" charset="0"/>
                <a:cs typeface="Arial" pitchFamily="34" charset="0"/>
              </a:rPr>
              <a:t>.</a:t>
            </a:r>
            <a:endParaRPr lang="ru-RU" altLang="ru-RU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94188" y="3333476"/>
            <a:ext cx="3312368" cy="719877"/>
          </a:xfrm>
          <a:prstGeom prst="rect">
            <a:avLst/>
          </a:prstGeom>
          <a:blipFill rotWithShape="0">
            <a:blip r:embed="rId6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3917950" y="4371975"/>
            <a:ext cx="4230688" cy="9233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Eötvös</a:t>
            </a:r>
            <a:r>
              <a:rPr lang="en-US" sz="2400" dirty="0"/>
              <a:t> </a:t>
            </a:r>
            <a:r>
              <a:rPr lang="en-US" alt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 value:</a:t>
            </a:r>
            <a:endParaRPr lang="en-US" alt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G=(6.</a:t>
            </a:r>
            <a:r>
              <a:rPr lang="ru-RU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657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±0.0</a:t>
            </a:r>
            <a:r>
              <a:rPr lang="ru-RU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13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)×10</a:t>
            </a:r>
            <a:r>
              <a:rPr lang="en-US" altLang="ru-RU" sz="20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-11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m</a:t>
            </a:r>
            <a:r>
              <a:rPr lang="en-US" altLang="ru-RU" sz="20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kg</a:t>
            </a:r>
            <a:r>
              <a:rPr lang="en-US" altLang="ru-RU" sz="20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altLang="ru-RU" sz="20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-2</a:t>
            </a:r>
            <a:endParaRPr lang="ru-RU" alt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8278" y="5233457"/>
            <a:ext cx="302418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Δ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G/G=2×10</a:t>
            </a:r>
            <a:r>
              <a:rPr lang="en-US" altLang="ru-RU" sz="2000" baseline="30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alt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ppm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4438278" y="5910274"/>
            <a:ext cx="4541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Lorand</a:t>
            </a:r>
            <a:r>
              <a:rPr lang="en-US" sz="1600" dirty="0" smtClean="0"/>
              <a:t> </a:t>
            </a:r>
            <a:r>
              <a:rPr lang="en-US" altLang="ru-RU" sz="1600" dirty="0" err="1" smtClean="0">
                <a:cs typeface="Arial" panose="020B0604020202020204" pitchFamily="34" charset="0"/>
              </a:rPr>
              <a:t>Eötvös</a:t>
            </a:r>
            <a:r>
              <a:rPr lang="en-US" sz="1600" dirty="0" smtClean="0"/>
              <a:t>. </a:t>
            </a:r>
            <a:r>
              <a:rPr lang="en-US" sz="1600" i="1" dirty="0" err="1"/>
              <a:t>Annalen</a:t>
            </a:r>
            <a:r>
              <a:rPr lang="en-US" sz="1600" i="1" dirty="0"/>
              <a:t> der Phys. und Chem., N.F.,</a:t>
            </a:r>
            <a:r>
              <a:rPr lang="en-US" sz="1600" dirty="0"/>
              <a:t> </a:t>
            </a:r>
            <a:r>
              <a:rPr lang="en-US" sz="1600" b="1" dirty="0"/>
              <a:t>59</a:t>
            </a:r>
            <a:r>
              <a:rPr lang="en-US" sz="1600" dirty="0"/>
              <a:t>, 354-400 (1896)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604963" y="1709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7" name="Таблица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03040850"/>
              </p:ext>
            </p:extLst>
          </p:nvPr>
        </p:nvGraphicFramePr>
        <p:xfrm>
          <a:off x="1404938" y="1484313"/>
          <a:ext cx="6480174" cy="4897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058"/>
                <a:gridCol w="2160058"/>
                <a:gridCol w="2160058"/>
              </a:tblGrid>
              <a:tr h="710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Experiment: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Author, year of publication,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Place of experiment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Technique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G×10</a:t>
                      </a:r>
                      <a:r>
                        <a:rPr lang="en-US" sz="1200" baseline="30000">
                          <a:effectLst/>
                        </a:rPr>
                        <a:t>-11</a:t>
                      </a:r>
                      <a:r>
                        <a:rPr lang="en-US" sz="1200">
                          <a:effectLst/>
                        </a:rPr>
                        <a:t> m</a:t>
                      </a:r>
                      <a:r>
                        <a:rPr lang="en-US" sz="1200" baseline="30000">
                          <a:effectLst/>
                        </a:rPr>
                        <a:t>3</a:t>
                      </a:r>
                      <a:r>
                        <a:rPr lang="en-US" sz="1200">
                          <a:effectLst/>
                        </a:rPr>
                        <a:t>kg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r>
                        <a:rPr lang="en-US" sz="1200">
                          <a:effectLst/>
                        </a:rPr>
                        <a:t>s</a:t>
                      </a:r>
                      <a:r>
                        <a:rPr lang="en-US" sz="1200" baseline="30000">
                          <a:effectLst/>
                        </a:rPr>
                        <a:t>-2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H. Cavendish, 1798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Clapham, England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Torsion balance, static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</a:rPr>
                        <a:t>6.67÷0.07     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~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ppm</a:t>
                      </a:r>
                      <a:endParaRPr lang="ru-RU" sz="16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F. Reich, 1838, 1852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Freiburg, Germany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 balance, dynamic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6.64÷0.06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R. </a:t>
                      </a:r>
                      <a:r>
                        <a:rPr lang="en-US" sz="1200" dirty="0" err="1">
                          <a:effectLst/>
                        </a:rPr>
                        <a:t>Eötvös</a:t>
                      </a:r>
                      <a:r>
                        <a:rPr lang="en-US" sz="1200" dirty="0">
                          <a:effectLst/>
                        </a:rPr>
                        <a:t>, 1896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Budapest, Hungary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 balance, dynamic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6.657÷0.013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C. Braun, 1897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Marienstein, Austria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 balance,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static and dynamic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6.649÷0.02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P.Heil, 1930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Washington, USA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 balance, dynamic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</a:rPr>
                        <a:t>6.670÷0.005   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~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ppm</a:t>
                      </a:r>
                      <a:endParaRPr lang="ru-RU" sz="16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P.Heil, Chrzanowski, 1942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Washington, USA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Torsion balance, dynamic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6.673÷0.005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936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R. Rose, H.Parker, K. Lowry, A. Kuhlhan, I. Beams, 1969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Charlotenscille, USA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Torsion balance, compensative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6.674÷0.004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  <a:tr h="464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J. Renner, 1973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Budapest, Hungary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Torsion balance, dynamic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6.670÷0.008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</a:tr>
            </a:tbl>
          </a:graphicData>
        </a:graphic>
      </p:graphicFrame>
      <p:sp>
        <p:nvSpPr>
          <p:cNvPr id="18477" name="Rectangle 3"/>
          <p:cNvSpPr>
            <a:spLocks noChangeArrowheads="1"/>
          </p:cNvSpPr>
          <p:nvPr/>
        </p:nvSpPr>
        <p:spPr bwMode="auto">
          <a:xfrm>
            <a:off x="1604963" y="1709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9" name="TextBox 8"/>
          <p:cNvSpPr txBox="1"/>
          <p:nvPr/>
        </p:nvSpPr>
        <p:spPr>
          <a:xfrm>
            <a:off x="1187450" y="333375"/>
            <a:ext cx="70564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reliable measurements of the  Newtonian gravitation constant (1 -2 stage)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1439863" y="4016375"/>
            <a:ext cx="6516687" cy="222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1" name="Рисунок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4213" y="1268413"/>
            <a:ext cx="7848600" cy="1512887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4575" y="290513"/>
            <a:ext cx="82089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CODATA values of the gravitational constant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684213" y="1341438"/>
            <a:ext cx="78486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Task Group on Fundamental Constants of the Committee on Data for Science and Technology (CODATA) was established in 1969 to periodically provide the scientific and technological communities with a self-consistent set of internationally recommended values of the basic constants and conversion factors of physics and chemistry based on all relevant data available at a given point in time.</a:t>
            </a:r>
            <a:endParaRPr lang="ru-RU" altLang="ru-RU" sz="160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1547813" y="3068638"/>
            <a:ext cx="734536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dirty="0">
                <a:latin typeface="Arial" pitchFamily="34" charset="0"/>
                <a:cs typeface="Arial" pitchFamily="34" charset="0"/>
              </a:rPr>
              <a:t>CODATA - 1973 :</a:t>
            </a:r>
          </a:p>
          <a:p>
            <a:r>
              <a:rPr lang="en-US" altLang="ru-RU" dirty="0">
                <a:latin typeface="Arial" pitchFamily="34" charset="0"/>
                <a:cs typeface="Arial" pitchFamily="34" charset="0"/>
              </a:rPr>
              <a:t> The recommended value of the Newtonian </a:t>
            </a:r>
            <a:r>
              <a:rPr lang="fr-FR" altLang="ru-RU" dirty="0">
                <a:latin typeface="Arial" pitchFamily="34" charset="0"/>
                <a:cs typeface="Arial" pitchFamily="34" charset="0"/>
              </a:rPr>
              <a:t>gravitation constant </a:t>
            </a:r>
          </a:p>
          <a:p>
            <a:endParaRPr lang="fr-FR" altLang="ru-RU" dirty="0">
              <a:latin typeface="Arial" pitchFamily="34" charset="0"/>
              <a:cs typeface="Arial" pitchFamily="34" charset="0"/>
            </a:endParaRPr>
          </a:p>
          <a:p>
            <a:r>
              <a:rPr lang="en-US" altLang="ru-RU" sz="2400" i="1" dirty="0">
                <a:solidFill>
                  <a:srgbClr val="FF0000"/>
                </a:solidFill>
              </a:rPr>
              <a:t>G=(6.6720 </a:t>
            </a:r>
            <a:r>
              <a:rPr lang="en-US" altLang="ru-RU" sz="2400" i="1" dirty="0">
                <a:solidFill>
                  <a:srgbClr val="FF0000"/>
                </a:solidFill>
                <a:sym typeface="Symbol" pitchFamily="18" charset="2"/>
              </a:rPr>
              <a:t></a:t>
            </a:r>
            <a:r>
              <a:rPr lang="en-US" altLang="ru-RU" sz="2400" i="1" dirty="0">
                <a:solidFill>
                  <a:srgbClr val="FF0000"/>
                </a:solidFill>
              </a:rPr>
              <a:t> 0.0041)</a:t>
            </a:r>
            <a:r>
              <a:rPr lang="en-US" altLang="ru-RU" sz="2400" i="1" dirty="0">
                <a:solidFill>
                  <a:srgbClr val="FF0000"/>
                </a:solidFill>
                <a:sym typeface="Symbol" pitchFamily="18" charset="2"/>
              </a:rPr>
              <a:t></a:t>
            </a:r>
            <a:r>
              <a:rPr lang="en-US" altLang="ru-RU" sz="2400" i="1" dirty="0">
                <a:solidFill>
                  <a:srgbClr val="FF0000"/>
                </a:solidFill>
              </a:rPr>
              <a:t>10</a:t>
            </a:r>
            <a:r>
              <a:rPr lang="en-US" altLang="ru-RU" sz="2400" i="1" baseline="30000" dirty="0">
                <a:solidFill>
                  <a:srgbClr val="FF0000"/>
                </a:solidFill>
              </a:rPr>
              <a:t>-11</a:t>
            </a:r>
            <a:r>
              <a:rPr lang="en-US" altLang="ru-RU" sz="2400" i="1" dirty="0">
                <a:solidFill>
                  <a:srgbClr val="FF0000"/>
                </a:solidFill>
              </a:rPr>
              <a:t> m</a:t>
            </a:r>
            <a:r>
              <a:rPr lang="en-US" altLang="ru-RU" sz="2400" i="1" baseline="30000" dirty="0">
                <a:solidFill>
                  <a:srgbClr val="FF0000"/>
                </a:solidFill>
              </a:rPr>
              <a:t>3</a:t>
            </a:r>
            <a:r>
              <a:rPr lang="en-US" altLang="ru-RU" sz="2400" i="1" dirty="0">
                <a:solidFill>
                  <a:srgbClr val="FF0000"/>
                </a:solidFill>
              </a:rPr>
              <a:t>kg</a:t>
            </a:r>
            <a:r>
              <a:rPr lang="en-US" altLang="ru-RU" sz="2400" i="1" baseline="30000" dirty="0">
                <a:solidFill>
                  <a:srgbClr val="FF0000"/>
                </a:solidFill>
              </a:rPr>
              <a:t>-1</a:t>
            </a:r>
            <a:r>
              <a:rPr lang="en-US" altLang="ru-RU" sz="2400" i="1" dirty="0">
                <a:solidFill>
                  <a:srgbClr val="FF0000"/>
                </a:solidFill>
              </a:rPr>
              <a:t>s</a:t>
            </a:r>
            <a:r>
              <a:rPr lang="en-US" altLang="ru-RU" sz="2400" i="1" baseline="30000" dirty="0">
                <a:solidFill>
                  <a:srgbClr val="FF0000"/>
                </a:solidFill>
              </a:rPr>
              <a:t>-2</a:t>
            </a:r>
            <a:r>
              <a:rPr lang="en-US" altLang="ru-RU" sz="2400" i="1" dirty="0">
                <a:solidFill>
                  <a:srgbClr val="FF0000"/>
                </a:solidFill>
              </a:rPr>
              <a:t> </a:t>
            </a:r>
            <a:r>
              <a:rPr lang="en-US" altLang="ru-RU" dirty="0">
                <a:latin typeface="LiteraturnayaISOC"/>
              </a:rPr>
              <a:t>(615 ppm) </a:t>
            </a:r>
          </a:p>
          <a:p>
            <a:endParaRPr lang="en-US" altLang="ru-RU" dirty="0">
              <a:latin typeface="LiteraturnayaISOC"/>
            </a:endParaRPr>
          </a:p>
          <a:p>
            <a:r>
              <a:rPr lang="en-US" altLang="ru-RU" dirty="0">
                <a:latin typeface="Arial" pitchFamily="34" charset="0"/>
                <a:cs typeface="Arial" pitchFamily="34" charset="0"/>
              </a:rPr>
              <a:t>was mainly based on the </a:t>
            </a:r>
            <a:r>
              <a:rPr lang="en-US" altLang="ru-RU" dirty="0" err="1">
                <a:latin typeface="Arial" pitchFamily="34" charset="0"/>
                <a:cs typeface="Arial" pitchFamily="34" charset="0"/>
              </a:rPr>
              <a:t>Heil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ru-RU" dirty="0" err="1">
                <a:latin typeface="Arial" pitchFamily="34" charset="0"/>
                <a:cs typeface="Arial" pitchFamily="34" charset="0"/>
              </a:rPr>
              <a:t>Chrzanowski</a:t>
            </a:r>
            <a:r>
              <a:rPr lang="en-US" altLang="ru-RU" dirty="0">
                <a:latin typeface="Arial" pitchFamily="34" charset="0"/>
                <a:cs typeface="Arial" pitchFamily="34" charset="0"/>
              </a:rPr>
              <a:t> results, obtained in </a:t>
            </a:r>
            <a:r>
              <a:rPr lang="ru-RU" altLang="ru-RU" dirty="0">
                <a:latin typeface="Arial" pitchFamily="34" charset="0"/>
                <a:cs typeface="Arial" pitchFamily="34" charset="0"/>
              </a:rPr>
              <a:t>1942</a:t>
            </a:r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69850"/>
            <a:ext cx="10096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7700" y="7938"/>
            <a:ext cx="86836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74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7051</TotalTime>
  <Words>1195</Words>
  <Application>Microsoft Office PowerPoint</Application>
  <PresentationFormat>Экран (4:3)</PresentationFormat>
  <Paragraphs>188</Paragraphs>
  <Slides>23</Slides>
  <Notes>20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5" baseType="lpstr">
      <vt:lpstr>SimSun</vt:lpstr>
      <vt:lpstr>Arial</vt:lpstr>
      <vt:lpstr>Calibri</vt:lpstr>
      <vt:lpstr>Garamond</vt:lpstr>
      <vt:lpstr>GlosaMath-Bold</vt:lpstr>
      <vt:lpstr>LiteraturnayaISOC</vt:lpstr>
      <vt:lpstr>Symbol</vt:lpstr>
      <vt:lpstr>Tahoma</vt:lpstr>
      <vt:lpstr>Times New Roman</vt:lpstr>
      <vt:lpstr>Wingdings</vt:lpstr>
      <vt:lpstr>Течение</vt:lpstr>
      <vt:lpstr>Document</vt:lpstr>
      <vt:lpstr> Newtonian Gravitation Constant: History of Measurement and New Results  Vadim Milyukov 1, 2   Lomonosov MSU Sun Yat sen University </vt:lpstr>
      <vt:lpstr>Презентация PowerPoint</vt:lpstr>
      <vt:lpstr>Cavendish experiment 1797-1798</vt:lpstr>
      <vt:lpstr>Презентация PowerPoint</vt:lpstr>
      <vt:lpstr>Презентация PowerPoint</vt:lpstr>
      <vt:lpstr>The torsion balances and time of swing method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Conclusion</vt:lpstr>
    </vt:vector>
  </TitlesOfParts>
  <Company>SAI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vk</dc:creator>
  <cp:lastModifiedBy>vk</cp:lastModifiedBy>
  <cp:revision>279</cp:revision>
  <dcterms:created xsi:type="dcterms:W3CDTF">2008-04-29T15:41:24Z</dcterms:created>
  <dcterms:modified xsi:type="dcterms:W3CDTF">2019-06-11T21:02:44Z</dcterms:modified>
</cp:coreProperties>
</file>